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0"/>
  </p:notesMasterIdLst>
  <p:sldIdLst>
    <p:sldId id="256" r:id="rId2"/>
    <p:sldId id="257" r:id="rId3"/>
    <p:sldId id="267" r:id="rId4"/>
    <p:sldId id="269" r:id="rId5"/>
    <p:sldId id="268" r:id="rId6"/>
    <p:sldId id="258" r:id="rId7"/>
    <p:sldId id="271" r:id="rId8"/>
    <p:sldId id="259" r:id="rId9"/>
    <p:sldId id="260" r:id="rId10"/>
    <p:sldId id="261" r:id="rId11"/>
    <p:sldId id="262" r:id="rId12"/>
    <p:sldId id="263" r:id="rId13"/>
    <p:sldId id="264" r:id="rId14"/>
    <p:sldId id="270" r:id="rId15"/>
    <p:sldId id="265" r:id="rId16"/>
    <p:sldId id="266" r:id="rId17"/>
    <p:sldId id="272" r:id="rId18"/>
    <p:sldId id="273" r:id="rId19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14" y="10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12.06.2021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12.06.2021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12.06.2021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12.06.2021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12.06.2021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12.06.2021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12.06.2021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12.06.2021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Bills of exchange and cheques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CAEE27-3C1A-44C6-9E5A-B300EA192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Aval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6AB20F-0C2E-4D37-8FAB-A766AC017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can be used to secure the debtor's obligation </a:t>
            </a:r>
          </a:p>
          <a:p>
            <a:pPr lvl="1"/>
            <a:r>
              <a:rPr lang="en-US" sz="2400" dirty="0"/>
              <a:t>it is a form of security</a:t>
            </a:r>
          </a:p>
          <a:p>
            <a:r>
              <a:rPr lang="en-US" sz="2400" dirty="0"/>
              <a:t>is established by a written declaration and signature of the guarantor on the bill of exchange or in an appendix</a:t>
            </a:r>
          </a:p>
          <a:p>
            <a:r>
              <a:rPr lang="en-US" sz="2400" dirty="0"/>
              <a:t>the guarantor of the bill is always a third party and is called the bill guarantor, aval</a:t>
            </a:r>
          </a:p>
          <a:p>
            <a:r>
              <a:rPr lang="en-US" sz="2400" dirty="0"/>
              <a:t>the participant they stand security for shall be referred to as the </a:t>
            </a:r>
            <a:r>
              <a:rPr lang="en-US" sz="2400" dirty="0" err="1"/>
              <a:t>avalate</a:t>
            </a:r>
            <a:endParaRPr lang="en-US" sz="2400" dirty="0"/>
          </a:p>
          <a:p>
            <a:r>
              <a:rPr lang="en-US" sz="2400" dirty="0"/>
              <a:t>contrary to normal security, the accessory principle does not fully apply to the aval</a:t>
            </a:r>
          </a:p>
          <a:p>
            <a:pPr lvl="1"/>
            <a:r>
              <a:rPr lang="en-US" sz="2400" dirty="0"/>
              <a:t>the bill holder does not have the obligation to request the payment from the debtor first and only then from the guarantor</a:t>
            </a:r>
          </a:p>
          <a:p>
            <a:pPr lvl="1"/>
            <a:r>
              <a:rPr lang="en-US" sz="2400" dirty="0"/>
              <a:t>the aval is bound by the bill as well as the person they have stood security for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1835B0-3A4B-4E15-90C7-80F740D0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8228CD6-41A3-45D8-9000-8EDAC798E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83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50D0CF-CA48-4B10-A52F-9A02675C3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Bill confirmation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F153EF-E414-4FA1-BB65-59F619E70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confirmation is for the debtor that the bill has been paid</a:t>
            </a:r>
          </a:p>
          <a:p>
            <a:r>
              <a:rPr lang="en-US" dirty="0"/>
              <a:t>the bill holder shall identify it on the bill</a:t>
            </a:r>
            <a:endParaRPr lang="en-US" sz="18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0B443B0-1712-41DD-A022-10844CE68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F9B1FCB-CA9B-4574-BEAB-F376648A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079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00AA5F-4049-49CC-81A6-96C8CD7AA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Interest clause - bearing interest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4AAA8C-50E3-4136-8182-AD917026D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 bill as such is generally not expected to bear interest</a:t>
            </a:r>
          </a:p>
          <a:p>
            <a:r>
              <a:rPr lang="en-US" sz="2800" dirty="0"/>
              <a:t>the principal may only bear interest upon interest clause</a:t>
            </a:r>
          </a:p>
          <a:p>
            <a:r>
              <a:rPr lang="en-US" sz="2800" dirty="0"/>
              <a:t>interest is acceptable only in the case of a bill where the maturity is set at sight or at a certain time after sight</a:t>
            </a:r>
          </a:p>
          <a:p>
            <a:pPr lvl="1"/>
            <a:r>
              <a:rPr lang="en-US" sz="2400" dirty="0"/>
              <a:t>neither the issuer nor the bill holder can precisely determine when the bill will become due</a:t>
            </a:r>
          </a:p>
          <a:p>
            <a:r>
              <a:rPr lang="en-US" sz="2800" dirty="0"/>
              <a:t>no interest is acceptable for the bill due on a certain date</a:t>
            </a:r>
          </a:p>
          <a:p>
            <a:pPr lvl="1"/>
            <a:r>
              <a:rPr lang="en-US" dirty="0"/>
              <a:t>the bill holder and the issuer know exactly when the bill will be due</a:t>
            </a:r>
          </a:p>
          <a:p>
            <a:pPr lvl="2"/>
            <a:r>
              <a:rPr lang="en-US" dirty="0"/>
              <a:t>can additionally calculate the interest and determine the total amount as the bill principal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EA52318-09D5-4D4F-B83C-E31EB5790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349BB52-73AB-4391-8C53-530FC38FF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3931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0B27D6-C619-40EA-B210-598671BA1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Bill of exchange procedure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D5A5E2-6420-42E4-9880-F6E6987D3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bill is not paid in due time, it usually results in a bill of exchange procedure</a:t>
            </a:r>
          </a:p>
          <a:p>
            <a:pPr lvl="1"/>
            <a:r>
              <a:rPr lang="en-US" dirty="0"/>
              <a:t>regulated in the Act No. 99/1963 Coll., Civil Procedure Code</a:t>
            </a:r>
          </a:p>
          <a:p>
            <a:r>
              <a:rPr lang="en-US" dirty="0"/>
              <a:t>can be divided into two main parts</a:t>
            </a:r>
          </a:p>
          <a:p>
            <a:pPr lvl="1"/>
            <a:r>
              <a:rPr lang="en-US" dirty="0"/>
              <a:t>the first concerns the issue of a bill of exchange order and is, by its very nature, a documentary procedure</a:t>
            </a:r>
          </a:p>
          <a:p>
            <a:pPr lvl="1"/>
            <a:r>
              <a:rPr lang="en-US" dirty="0"/>
              <a:t>the second part concerns the possible examination of objections under the judicial proceedings when the decision to revoke or maintain of the bill payment order is taken</a:t>
            </a:r>
          </a:p>
          <a:p>
            <a:pPr lvl="2"/>
            <a:r>
              <a:rPr lang="en-US" sz="2000" dirty="0"/>
              <a:t>this part shall be initiated by lodging objections against the bill payment by the defendant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EEA9C4-0563-4587-BD8A-7CC897683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C3E781A-1EAD-4527-A911-30D767DA1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863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E9A86E-A5C3-46AD-905B-2977CE585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Bill of exchange procedure 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FF1CB1-78DD-4714-90A2-499033184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bill payment order</a:t>
            </a:r>
          </a:p>
          <a:p>
            <a:pPr lvl="1"/>
            <a:r>
              <a:rPr lang="en-US" dirty="0"/>
              <a:t>shall be issued by the Regional Court if</a:t>
            </a:r>
          </a:p>
          <a:p>
            <a:pPr lvl="2"/>
            <a:r>
              <a:rPr lang="en-US" sz="2000" dirty="0"/>
              <a:t>an outstanding bill is submitted to them, the authenticity of which is indisputable</a:t>
            </a:r>
          </a:p>
          <a:p>
            <a:pPr lvl="2"/>
            <a:r>
              <a:rPr lang="en-US" sz="2000" dirty="0"/>
              <a:t>and the owner the expresses proposal for the bill payment order to be issued</a:t>
            </a:r>
          </a:p>
          <a:p>
            <a:r>
              <a:rPr lang="en-US" dirty="0"/>
              <a:t>in the bill payment order the court require the defendant to pay</a:t>
            </a:r>
          </a:p>
          <a:p>
            <a:pPr lvl="1"/>
            <a:r>
              <a:rPr lang="en-US" dirty="0"/>
              <a:t>the required amount and the procedural costs within 15 days</a:t>
            </a:r>
          </a:p>
          <a:p>
            <a:pPr lvl="1"/>
            <a:r>
              <a:rPr lang="en-US" dirty="0"/>
              <a:t>or to lodge objections, specifying everything they object to the order of payment</a:t>
            </a:r>
          </a:p>
          <a:p>
            <a:pPr lvl="1"/>
            <a:endParaRPr lang="en-US" sz="20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066983-1A4C-4FF4-AC03-C114D8F1B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F7B45EA-5CCE-47EA-8165-3B8B0BBB7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526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9416C7-6819-41B5-85EA-93A23FA7D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Cheque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195382-035B-479B-ACEC-EA3C0E5C7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is a debt security and is, in particular, a payment instrument</a:t>
            </a:r>
          </a:p>
          <a:p>
            <a:r>
              <a:rPr lang="en-US" sz="2400" dirty="0"/>
              <a:t>is ‘an unconditional order to a certain person to pay a certain amount of money’</a:t>
            </a:r>
          </a:p>
          <a:p>
            <a:r>
              <a:rPr lang="en-US" sz="2400" dirty="0"/>
              <a:t>compared to the bill of exchange, it is essentially intended for immediate payments and is, therefore, of a short-term nature</a:t>
            </a:r>
          </a:p>
          <a:p>
            <a:r>
              <a:rPr lang="en-US" sz="2400" dirty="0"/>
              <a:t>the legislation for bills of exchange and cheques is almost identical and some institutes apply both of these securities equally</a:t>
            </a:r>
          </a:p>
          <a:p>
            <a:pPr lvl="1"/>
            <a:r>
              <a:rPr lang="en-US" sz="1800" dirty="0"/>
              <a:t>like the bill, the cheque may be issued in the form of a security to name or order</a:t>
            </a:r>
          </a:p>
          <a:p>
            <a:pPr lvl="1"/>
            <a:r>
              <a:rPr lang="en-US" sz="1800" dirty="0"/>
              <a:t>unlike the bills of exchange, a cheque can also be issued in the form of bearer security</a:t>
            </a:r>
          </a:p>
          <a:p>
            <a:r>
              <a:rPr lang="en-US" sz="2400" dirty="0"/>
              <a:t>must contain</a:t>
            </a:r>
          </a:p>
          <a:p>
            <a:pPr lvl="2"/>
            <a:r>
              <a:rPr lang="en-US" sz="1800" dirty="0"/>
              <a:t>an indication cheque that is incorporated in the document text</a:t>
            </a:r>
          </a:p>
          <a:p>
            <a:pPr lvl="2"/>
            <a:r>
              <a:rPr lang="en-US" sz="1800" dirty="0"/>
              <a:t>the name of person to pay (payer)</a:t>
            </a:r>
          </a:p>
          <a:p>
            <a:pPr lvl="2"/>
            <a:r>
              <a:rPr lang="en-US" sz="1800" dirty="0"/>
              <a:t>place where the payment is to be made</a:t>
            </a:r>
          </a:p>
          <a:p>
            <a:pPr lvl="2"/>
            <a:r>
              <a:rPr lang="en-US" sz="1800" dirty="0"/>
              <a:t>the date and place of issue </a:t>
            </a:r>
          </a:p>
          <a:p>
            <a:pPr lvl="2"/>
            <a:r>
              <a:rPr lang="en-US" sz="1800" dirty="0"/>
              <a:t>signature of the issuer</a:t>
            </a:r>
          </a:p>
          <a:p>
            <a:pPr lvl="1"/>
            <a:r>
              <a:rPr lang="en-US" sz="1800" dirty="0"/>
              <a:t>the indication of the person to whom the payment is to be made is irrelevant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2C6377-4B78-4ECD-8AC4-6F6336803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16E69F6-4179-4F74-A853-C89A1AA9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8590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9E0B02-62A7-49A1-AC9D-122B7494E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Cheque types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5D1BD4-B14E-44B1-92A1-0CF9AB479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bank cheque </a:t>
            </a:r>
          </a:p>
          <a:p>
            <a:pPr lvl="1"/>
            <a:r>
              <a:rPr lang="en-US" dirty="0"/>
              <a:t>is issued by the bank that manages the financial assets of the person who requested the cheque to be issued</a:t>
            </a:r>
          </a:p>
          <a:p>
            <a:r>
              <a:rPr lang="en-US" dirty="0"/>
              <a:t>a private cheques</a:t>
            </a:r>
          </a:p>
          <a:p>
            <a:pPr lvl="1"/>
            <a:r>
              <a:rPr lang="en-US" dirty="0"/>
              <a:t>is issued by a private person and the bank acts only in the role of the payer</a:t>
            </a:r>
          </a:p>
          <a:p>
            <a:r>
              <a:rPr lang="en-US" dirty="0"/>
              <a:t>a blank cheque</a:t>
            </a:r>
          </a:p>
          <a:p>
            <a:pPr lvl="1"/>
            <a:r>
              <a:rPr lang="en-US" dirty="0"/>
              <a:t>a document shall become a cheque once it contains all the required details</a:t>
            </a:r>
          </a:p>
          <a:p>
            <a:pPr lvl="1"/>
            <a:r>
              <a:rPr lang="en-US" dirty="0"/>
              <a:t>the process of issuing it and the required details are similar to the bill of exchange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65D6F5-FE37-4F4B-98C1-788D21C38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B854C0A-8583-4BA2-AAC6-F305693A9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734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C8F881-FB0A-461A-94EE-B0678ACFD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Cheque types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F729D6-6C8A-4094-81D7-35C4399C6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traveller’s</a:t>
            </a:r>
            <a:r>
              <a:rPr lang="en-US" dirty="0"/>
              <a:t> cheque </a:t>
            </a:r>
          </a:p>
          <a:p>
            <a:pPr lvl="1"/>
            <a:r>
              <a:rPr lang="en-US" sz="2400" dirty="0"/>
              <a:t>is a special type of cheque which has been created primarily for the purposes of international tourism</a:t>
            </a:r>
          </a:p>
          <a:p>
            <a:pPr lvl="1"/>
            <a:r>
              <a:rPr lang="en-US" sz="2400" dirty="0"/>
              <a:t>the possibility of bringing funds to countries that apply a ban on the import of cash in certain currencies</a:t>
            </a:r>
          </a:p>
          <a:p>
            <a:r>
              <a:rPr lang="en-US" dirty="0"/>
              <a:t>a gift cheque </a:t>
            </a:r>
          </a:p>
          <a:p>
            <a:pPr lvl="1"/>
            <a:r>
              <a:rPr lang="en-US" sz="2400" dirty="0"/>
              <a:t>is an alternative to a </a:t>
            </a:r>
            <a:r>
              <a:rPr lang="en-US" sz="2400" dirty="0" err="1"/>
              <a:t>traveller’s</a:t>
            </a:r>
            <a:r>
              <a:rPr lang="en-US" sz="2400" dirty="0"/>
              <a:t> cheque</a:t>
            </a:r>
          </a:p>
          <a:p>
            <a:pPr lvl="1"/>
            <a:r>
              <a:rPr lang="en-US" sz="2400" dirty="0"/>
              <a:t>it mostly takes the form of a cheque with a nominal value paid by the donating party</a:t>
            </a:r>
          </a:p>
          <a:p>
            <a:pPr lvl="1"/>
            <a:r>
              <a:rPr lang="en-US" sz="2400" dirty="0"/>
              <a:t>it must not be confused with a gift voucher for purchase in a particular shop </a:t>
            </a:r>
          </a:p>
          <a:p>
            <a:pPr lvl="2"/>
            <a:r>
              <a:rPr lang="en-US" sz="2000" dirty="0"/>
              <a:t>which does not contain the required details as for a cheque and is only a marketing instrument, but not a cheque</a:t>
            </a:r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EA2F6F-3D90-4819-9356-248278919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89DE4E3-2CFE-47AB-85AA-679C0EDF2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7416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0777CD-2D42-4DE0-A323-653D95735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Maturity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BCEC8-BAD2-4602-9AA8-6490C3542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valid cheques are payable at sight</a:t>
            </a:r>
          </a:p>
          <a:p>
            <a:pPr lvl="1"/>
            <a:r>
              <a:rPr lang="en-US" dirty="0"/>
              <a:t>i.e., at the time of their submission to the payer</a:t>
            </a:r>
          </a:p>
          <a:p>
            <a:r>
              <a:rPr lang="en-US" dirty="0"/>
              <a:t>cheques must be presented within the presentation period</a:t>
            </a:r>
          </a:p>
          <a:p>
            <a:pPr lvl="1"/>
            <a:r>
              <a:rPr lang="en-US" dirty="0"/>
              <a:t>which is 8 days for the cheques issued and due in one country</a:t>
            </a:r>
          </a:p>
          <a:p>
            <a:pPr lvl="1"/>
            <a:r>
              <a:rPr lang="en-US" dirty="0"/>
              <a:t>if the places of issue and maturity are in different countries, this period shall be 20 days</a:t>
            </a:r>
          </a:p>
          <a:p>
            <a:pPr lvl="1"/>
            <a:r>
              <a:rPr lang="en-US" dirty="0"/>
              <a:t>in the case of intercontinental cheques, this term shall be 70 days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7739FF2-42A6-4F3C-9AC2-759479814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BFFBB0B-B0FA-4D99-9445-DEA96229F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2965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800"/>
              </a:spcAft>
            </a:pPr>
            <a:r>
              <a:rPr lang="en-US" dirty="0"/>
              <a:t>Bills of exchange and cheques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91376"/>
            <a:ext cx="9623425" cy="5567281"/>
          </a:xfrm>
        </p:spPr>
        <p:txBody>
          <a:bodyPr/>
          <a:lstStyle/>
          <a:p>
            <a:r>
              <a:rPr lang="en-US" dirty="0"/>
              <a:t>the international unification was performed on the basis of the Geneva Conventions </a:t>
            </a:r>
          </a:p>
          <a:p>
            <a:pPr lvl="2"/>
            <a:r>
              <a:rPr lang="en-US" dirty="0"/>
              <a:t>the Geneva Exchange Conventions (1930) </a:t>
            </a:r>
          </a:p>
          <a:p>
            <a:pPr lvl="2"/>
            <a:r>
              <a:rPr lang="en-US" dirty="0"/>
              <a:t>the Geneva Cheque Conventions (1931)</a:t>
            </a:r>
          </a:p>
          <a:p>
            <a:pPr lvl="1"/>
            <a:r>
              <a:rPr lang="en-US" dirty="0"/>
              <a:t>which were not acceded to by Anglo-American countries</a:t>
            </a:r>
          </a:p>
          <a:p>
            <a:pPr lvl="1"/>
            <a:r>
              <a:rPr lang="en-US" dirty="0"/>
              <a:t>in 1950, the Czechoslovak Exchange and Cheque Act adopted this regulation (No. 191/1950 Coll.) 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12.06.2021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38EE4F-8FEB-4EEB-A0C2-114D4CB59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Bill of exchange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DDAED8-3F4B-4D05-9618-AA278C1C7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r>
              <a:rPr lang="en-US" sz="2800" dirty="0"/>
              <a:t>is a security issued either in series or in name</a:t>
            </a:r>
            <a:endParaRPr lang="cs-CZ" sz="2800" dirty="0"/>
          </a:p>
          <a:p>
            <a:r>
              <a:rPr lang="en-US" sz="2800" dirty="0"/>
              <a:t>ranks among the abstract securities</a:t>
            </a:r>
            <a:endParaRPr lang="cs-CZ" sz="2800" dirty="0"/>
          </a:p>
          <a:p>
            <a:pPr lvl="1"/>
            <a:r>
              <a:rPr lang="en-US" sz="2400" dirty="0"/>
              <a:t>which means that they do not need a legal reason (cause) for their creation and stand alone</a:t>
            </a:r>
            <a:endParaRPr lang="cs-CZ" sz="2400" dirty="0"/>
          </a:p>
          <a:p>
            <a:r>
              <a:rPr lang="en-US" sz="2800" dirty="0"/>
              <a:t>has the function of payment and security</a:t>
            </a:r>
            <a:endParaRPr lang="cs-CZ" sz="2800" dirty="0"/>
          </a:p>
          <a:p>
            <a:r>
              <a:rPr lang="en-US" sz="2800" dirty="0"/>
              <a:t>the owner may sell the bill before the due date, whereas the bill substitutes the cash</a:t>
            </a:r>
          </a:p>
          <a:p>
            <a:r>
              <a:rPr lang="en-US" sz="2800" dirty="0"/>
              <a:t>can be applied even after the obligation on the basis of the original commitment has not been fulfilled</a:t>
            </a:r>
            <a:endParaRPr lang="cs-CZ" sz="2800" dirty="0"/>
          </a:p>
          <a:p>
            <a:pPr lvl="1"/>
            <a:r>
              <a:rPr lang="en-US" sz="2400" dirty="0"/>
              <a:t>and then serves as a security for the monetary obligation</a:t>
            </a:r>
          </a:p>
          <a:p>
            <a:endParaRPr lang="en-US" sz="2400" dirty="0"/>
          </a:p>
          <a:p>
            <a:endParaRPr lang="en-US" sz="2400" dirty="0"/>
          </a:p>
          <a:p>
            <a:endParaRPr lang="cs-CZ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EE2AB8C-1936-4A79-9D04-2F8A70FD2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830BED2-8CDB-4CBB-A9DB-D7183C586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1976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A08027-81E3-4959-9FD2-3A3578397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bills of exchange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4B49E6-32CE-4AC0-AD14-6C28150F2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foreign bill of exchange </a:t>
            </a:r>
          </a:p>
          <a:p>
            <a:r>
              <a:rPr lang="en-US" dirty="0"/>
              <a:t>promissory note </a:t>
            </a:r>
          </a:p>
          <a:p>
            <a:r>
              <a:rPr lang="en-US" dirty="0"/>
              <a:t>blank bill of </a:t>
            </a:r>
            <a:r>
              <a:rPr lang="cs-CZ" dirty="0"/>
              <a:t>e</a:t>
            </a:r>
            <a:r>
              <a:rPr lang="en-US" dirty="0" err="1"/>
              <a:t>xchange</a:t>
            </a:r>
            <a:endParaRPr lang="en-US" dirty="0"/>
          </a:p>
          <a:p>
            <a:pPr lvl="1"/>
            <a:r>
              <a:rPr lang="en-US" dirty="0"/>
              <a:t>a special type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7525CF-5859-44BC-A022-BE73E1474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A044386-2A3F-41AB-AF98-0F88A09C5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185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61DFF5-C85F-4F03-818D-E98EDA8A8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325" y="150813"/>
            <a:ext cx="7427088" cy="662917"/>
          </a:xfrm>
        </p:spPr>
        <p:txBody>
          <a:bodyPr/>
          <a:lstStyle/>
          <a:p>
            <a:r>
              <a:rPr lang="en-US" dirty="0"/>
              <a:t>F</a:t>
            </a:r>
            <a:r>
              <a:rPr lang="en-US" sz="3600" dirty="0"/>
              <a:t>oreign bill of exchange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0EA6D5-1CFB-430A-8A7E-98DAA65C6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assumes at least three bills of exchange participants</a:t>
            </a:r>
          </a:p>
          <a:p>
            <a:pPr lvl="1"/>
            <a:r>
              <a:rPr lang="en-US" sz="2000" dirty="0"/>
              <a:t>the issuer (the bill issuer)</a:t>
            </a:r>
          </a:p>
          <a:p>
            <a:pPr lvl="1"/>
            <a:r>
              <a:rPr lang="en-US" sz="2000" dirty="0"/>
              <a:t>the </a:t>
            </a:r>
            <a:r>
              <a:rPr lang="en-US" sz="2000" dirty="0" err="1"/>
              <a:t>remittor</a:t>
            </a:r>
            <a:r>
              <a:rPr lang="en-US" sz="2000" dirty="0"/>
              <a:t> (the person whose order or name is a bill issued to) </a:t>
            </a:r>
          </a:p>
          <a:p>
            <a:pPr lvl="1"/>
            <a:r>
              <a:rPr lang="en-US" sz="2000" dirty="0"/>
              <a:t>and the drawee (the person that is required to pay)</a:t>
            </a:r>
          </a:p>
          <a:p>
            <a:r>
              <a:rPr lang="en-US" sz="2400" dirty="0"/>
              <a:t>contains</a:t>
            </a:r>
          </a:p>
          <a:p>
            <a:pPr lvl="1"/>
            <a:r>
              <a:rPr lang="en-US" sz="2000" dirty="0"/>
              <a:t>an indication that it is a bill of </a:t>
            </a:r>
            <a:r>
              <a:rPr lang="cs-CZ" sz="2000" dirty="0"/>
              <a:t>e</a:t>
            </a:r>
            <a:r>
              <a:rPr lang="en-US" sz="2000" dirty="0" err="1"/>
              <a:t>xchange</a:t>
            </a:r>
            <a:endParaRPr lang="en-US" sz="2000" dirty="0"/>
          </a:p>
          <a:p>
            <a:pPr lvl="2"/>
            <a:r>
              <a:rPr lang="en-US" sz="1800" dirty="0"/>
              <a:t>is part of the actual text of the document and is in the same language as the bill</a:t>
            </a:r>
          </a:p>
          <a:p>
            <a:pPr lvl="1"/>
            <a:r>
              <a:rPr lang="en-US" sz="2000" dirty="0"/>
              <a:t>an unconditional order to pay a certain amount</a:t>
            </a:r>
          </a:p>
          <a:p>
            <a:pPr lvl="2"/>
            <a:r>
              <a:rPr lang="en-US" sz="1800" dirty="0"/>
              <a:t>should any condition be included here, the bill would be invalid</a:t>
            </a:r>
          </a:p>
          <a:p>
            <a:pPr lvl="1"/>
            <a:r>
              <a:rPr lang="en-US" sz="2000" dirty="0"/>
              <a:t>the name of the person who is to pay (drawee)</a:t>
            </a:r>
          </a:p>
          <a:p>
            <a:pPr lvl="1"/>
            <a:r>
              <a:rPr lang="en-US" sz="2000" dirty="0"/>
              <a:t>the amount due and the place where it is to be paid</a:t>
            </a:r>
          </a:p>
          <a:p>
            <a:pPr lvl="2"/>
            <a:r>
              <a:rPr lang="en-US" sz="1800" dirty="0"/>
              <a:t>the amount agreed may be indicated in figures or in words or in both ways</a:t>
            </a:r>
          </a:p>
          <a:p>
            <a:pPr lvl="2"/>
            <a:r>
              <a:rPr lang="en-US" sz="1800" dirty="0"/>
              <a:t>the name of the municipality shall be sufficient</a:t>
            </a:r>
          </a:p>
          <a:p>
            <a:pPr lvl="1"/>
            <a:r>
              <a:rPr lang="en-US" sz="2000" dirty="0"/>
              <a:t>the name of the person to whom or in whose order it is to be paid</a:t>
            </a:r>
          </a:p>
          <a:p>
            <a:pPr lvl="1"/>
            <a:r>
              <a:rPr lang="en-US" sz="2000" dirty="0"/>
              <a:t>the date and place of issue of the bill</a:t>
            </a:r>
          </a:p>
          <a:p>
            <a:pPr lvl="1"/>
            <a:r>
              <a:rPr lang="en-US" sz="2000" dirty="0"/>
              <a:t>and the issuer’s signature</a:t>
            </a:r>
          </a:p>
          <a:p>
            <a:endParaRPr lang="cs-CZ" sz="28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A3B2D2-7182-4780-BA36-BD864993E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B369522-0B5F-407D-AA2D-A9F5A3608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883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EB0B2E-AD56-4E3F-8345-55015300C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Promissory note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8D0985-3B49-4F27-B052-88133B9F6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r>
              <a:rPr lang="en-US" dirty="0"/>
              <a:t>has two parties to the bill exchange</a:t>
            </a:r>
          </a:p>
          <a:p>
            <a:pPr lvl="1"/>
            <a:r>
              <a:rPr lang="en-US" dirty="0"/>
              <a:t>the issuer (issuer of the bill of exchange) 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remittor</a:t>
            </a:r>
            <a:r>
              <a:rPr lang="en-US" dirty="0"/>
              <a:t> (the person whose order or name the bill is issued to)</a:t>
            </a:r>
          </a:p>
          <a:p>
            <a:r>
              <a:rPr lang="en-US" dirty="0"/>
              <a:t>the difference compared to the foreign bill of exchange</a:t>
            </a:r>
          </a:p>
          <a:p>
            <a:pPr lvl="1"/>
            <a:r>
              <a:rPr lang="en-US" dirty="0"/>
              <a:t>the issuer itself undertakes to pay the bill</a:t>
            </a:r>
          </a:p>
          <a:p>
            <a:r>
              <a:rPr lang="en-US" dirty="0"/>
              <a:t>should contain the same details as a foreign bill</a:t>
            </a:r>
          </a:p>
          <a:p>
            <a:pPr lvl="1"/>
            <a:r>
              <a:rPr lang="en-US" dirty="0"/>
              <a:t>however, given that the issuer itself undertakes to pay it, the name of the person who is to pay it (drawee) is no longer included in it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33801C4-0941-43E9-9DA6-0FBA5292A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C1D12C4-5CAC-4CFD-B211-EC1DA17F2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2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6A705F-E961-4BEE-8816-273EB70AE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Blank bill of exchange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77A4FA-3D0A-43D9-B96A-FD6D4C8BE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contains blank fields which will be completed later</a:t>
            </a:r>
          </a:p>
          <a:p>
            <a:r>
              <a:rPr lang="en-US" dirty="0"/>
              <a:t>then the blank bill of exchange shall become a bill of exchange</a:t>
            </a:r>
          </a:p>
          <a:p>
            <a:r>
              <a:rPr lang="en-US" dirty="0"/>
              <a:t>for the creation of the blank bill of exchange, the right to complete must be agreed to</a:t>
            </a:r>
          </a:p>
          <a:p>
            <a:pPr lvl="1"/>
            <a:r>
              <a:rPr lang="en-US" dirty="0"/>
              <a:t>it is the procedure by which the </a:t>
            </a:r>
            <a:r>
              <a:rPr lang="cs-CZ" dirty="0"/>
              <a:t>l</a:t>
            </a:r>
            <a:r>
              <a:rPr lang="en-US" dirty="0" err="1"/>
              <a:t>icensee</a:t>
            </a:r>
            <a:r>
              <a:rPr lang="en-US" dirty="0"/>
              <a:t> shall complete the missing particulars</a:t>
            </a:r>
          </a:p>
          <a:p>
            <a:pPr lvl="1"/>
            <a:r>
              <a:rPr lang="en-US" dirty="0"/>
              <a:t>right to complete is agreed, for example, in the purchase contract or credit agreement</a:t>
            </a:r>
          </a:p>
          <a:p>
            <a:pPr lvl="2"/>
            <a:r>
              <a:rPr lang="en-US" sz="2000" dirty="0"/>
              <a:t> i.e.</a:t>
            </a:r>
            <a:r>
              <a:rPr lang="cs-CZ" sz="2000" dirty="0"/>
              <a:t>,</a:t>
            </a:r>
            <a:r>
              <a:rPr lang="en-US" sz="2000" dirty="0"/>
              <a:t> outside the blank bill of exchange as such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FAB9CD1-D7B5-43E3-A351-3008754CD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17EFC36-702B-444A-A5F1-EDC2E5E49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9975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225E70-5B7F-461A-BEE5-0413983EA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Maturity of bill of exchange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2EDD89-3025-4062-91B3-540910BE1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10158412" cy="5567281"/>
          </a:xfrm>
        </p:spPr>
        <p:txBody>
          <a:bodyPr/>
          <a:lstStyle/>
          <a:p>
            <a:r>
              <a:rPr lang="en-US" sz="2400" dirty="0"/>
              <a:t>may be determined in four different ways</a:t>
            </a:r>
          </a:p>
          <a:p>
            <a:pPr lvl="1"/>
            <a:r>
              <a:rPr lang="en-US" sz="2000" dirty="0"/>
              <a:t>on sight</a:t>
            </a:r>
          </a:p>
          <a:p>
            <a:pPr lvl="2"/>
            <a:r>
              <a:rPr lang="en-US" sz="1800" dirty="0"/>
              <a:t>if the bill of exchange does not contain any maturity, the bill shall be payable on sight</a:t>
            </a:r>
          </a:p>
          <a:p>
            <a:pPr lvl="2"/>
            <a:r>
              <a:rPr lang="en-US" sz="1800" dirty="0"/>
              <a:t>the express debtor shall pay as soon as the creditor submits the bill to him</a:t>
            </a:r>
          </a:p>
          <a:p>
            <a:pPr lvl="2"/>
            <a:r>
              <a:rPr lang="en-US" sz="1800" dirty="0"/>
              <a:t>is legally valid that the bill must be submitted within one calendar year as of the date of issue</a:t>
            </a:r>
          </a:p>
          <a:p>
            <a:pPr lvl="1"/>
            <a:r>
              <a:rPr lang="en-US" sz="2000" dirty="0"/>
              <a:t>for a certain period of time after the sight</a:t>
            </a:r>
          </a:p>
          <a:p>
            <a:pPr lvl="2"/>
            <a:r>
              <a:rPr lang="en-US" sz="1800" dirty="0"/>
              <a:t>for example, “For this bill, I will pay in one month after the sight. ” </a:t>
            </a:r>
          </a:p>
          <a:p>
            <a:pPr lvl="2"/>
            <a:r>
              <a:rPr lang="en-US" sz="1800" dirty="0"/>
              <a:t>is legally valid that the bill must be submitted within one calendar year as of the date of issue</a:t>
            </a:r>
          </a:p>
          <a:p>
            <a:pPr lvl="1"/>
            <a:r>
              <a:rPr lang="en-US" sz="2000" dirty="0"/>
              <a:t>for a certain period of time after the date of issue </a:t>
            </a:r>
          </a:p>
          <a:p>
            <a:pPr lvl="2"/>
            <a:r>
              <a:rPr lang="en-US" sz="1800" dirty="0"/>
              <a:t>for example, ‘on Good Friday 2021’ or ‘the first Sunday in April 2021’</a:t>
            </a:r>
          </a:p>
          <a:p>
            <a:pPr lvl="1"/>
            <a:r>
              <a:rPr lang="en-US" sz="2000" dirty="0"/>
              <a:t>on a particular day</a:t>
            </a:r>
          </a:p>
          <a:p>
            <a:pPr lvl="2"/>
            <a:r>
              <a:rPr lang="en-US" sz="2000" dirty="0"/>
              <a:t>for example, ‘on 26 April 2021’</a:t>
            </a:r>
          </a:p>
          <a:p>
            <a:r>
              <a:rPr lang="en-US" sz="2400" dirty="0"/>
              <a:t>bills of exchange with a different or a gradual maturity are invalid</a:t>
            </a:r>
          </a:p>
          <a:p>
            <a:r>
              <a:rPr lang="en-US" sz="2400" dirty="0"/>
              <a:t>the maturity of the bill must, therefore, fall on a specific day of the year</a:t>
            </a:r>
          </a:p>
          <a:p>
            <a:pPr lvl="1"/>
            <a:r>
              <a:rPr lang="en-US" sz="2000" dirty="0"/>
              <a:t>for example, “pay for the bill by 26 April 2021”, the bill has several days of maturity, which makes it invalid 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A405692-F4B9-4B06-A6A6-944F071F3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951B9D-25A2-48F6-8874-F04E6B5D7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796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96CEAA-41A1-44AE-B3D5-B3C3B0A50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2834" y="180231"/>
            <a:ext cx="7355579" cy="662917"/>
          </a:xfrm>
        </p:spPr>
        <p:txBody>
          <a:bodyPr/>
          <a:lstStyle/>
          <a:p>
            <a:r>
              <a:rPr lang="en-US" dirty="0"/>
              <a:t>Bill endorsement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018100-DED8-42F0-8EA1-FA0E2936F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881220" cy="5567281"/>
          </a:xfrm>
        </p:spPr>
        <p:txBody>
          <a:bodyPr/>
          <a:lstStyle/>
          <a:p>
            <a:r>
              <a:rPr lang="en-US" sz="2800" dirty="0"/>
              <a:t>the endorsement is intended for transfer of the bill</a:t>
            </a:r>
          </a:p>
          <a:p>
            <a:r>
              <a:rPr lang="en-US" sz="2800" dirty="0"/>
              <a:t>it appears on the back (reverse) side of the bill when the endorser transfers the rights from the bill to the endorsee (new holder)</a:t>
            </a:r>
          </a:p>
          <a:p>
            <a:r>
              <a:rPr lang="en-US" sz="2800" dirty="0"/>
              <a:t>the endorsement contains a number of data</a:t>
            </a:r>
          </a:p>
          <a:p>
            <a:pPr lvl="1"/>
            <a:r>
              <a:rPr lang="en-US" sz="2400" dirty="0"/>
              <a:t>names and signatures of the endorsement, as they followed in time when the bill was assigned to other holders</a:t>
            </a:r>
          </a:p>
          <a:p>
            <a:r>
              <a:rPr lang="en-US" sz="2800" dirty="0"/>
              <a:t>the obligation to pay remains mandatory</a:t>
            </a:r>
          </a:p>
          <a:p>
            <a:pPr lvl="1"/>
            <a:r>
              <a:rPr lang="en-US" sz="2400" dirty="0"/>
              <a:t>however, anyone who has passed the bill is written on the reverse of the bill and becomes the guarantor of this bill in relation to other (not the previous) holders</a:t>
            </a:r>
          </a:p>
          <a:p>
            <a:r>
              <a:rPr lang="en-US" sz="2800" dirty="0"/>
              <a:t>endorsement is only possible for bills of exchange on order</a:t>
            </a:r>
          </a:p>
          <a:p>
            <a:pPr lvl="1"/>
            <a:r>
              <a:rPr lang="en-US" sz="2400" dirty="0"/>
              <a:t>i.e., for each bill where the “not on order” clause is not provided</a:t>
            </a:r>
          </a:p>
          <a:p>
            <a:pPr lvl="2"/>
            <a:r>
              <a:rPr lang="en-US" sz="1800" dirty="0"/>
              <a:t>such bill may only be transferred by assignment (cession)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3C62FF-1DC3-46D1-9187-22F92FC6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0DD0053-79F9-4608-AAFF-AE082BDDF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4817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2447</TotalTime>
  <Words>1759</Words>
  <Application>Microsoft Office PowerPoint</Application>
  <PresentationFormat>Vlastní</PresentationFormat>
  <Paragraphs>189</Paragraphs>
  <Slides>18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Arial</vt:lpstr>
      <vt:lpstr>Calibri</vt:lpstr>
      <vt:lpstr>Clara Sans</vt:lpstr>
      <vt:lpstr>JU_OPVVV</vt:lpstr>
      <vt:lpstr>Bills of exchange and cheques</vt:lpstr>
      <vt:lpstr>Bills of exchange and cheques</vt:lpstr>
      <vt:lpstr>Bill of exchange </vt:lpstr>
      <vt:lpstr>Types of bills of exchange</vt:lpstr>
      <vt:lpstr>Foreign bill of exchange </vt:lpstr>
      <vt:lpstr>Promissory note </vt:lpstr>
      <vt:lpstr>Blank bill of exchange</vt:lpstr>
      <vt:lpstr>Maturity of bill of exchange</vt:lpstr>
      <vt:lpstr>Bill endorsement</vt:lpstr>
      <vt:lpstr>Aval</vt:lpstr>
      <vt:lpstr>Bill confirmation</vt:lpstr>
      <vt:lpstr>Interest clause - bearing interest</vt:lpstr>
      <vt:lpstr>Bill of exchange procedure </vt:lpstr>
      <vt:lpstr>Bill of exchange procedure </vt:lpstr>
      <vt:lpstr>Cheque </vt:lpstr>
      <vt:lpstr>Cheque types</vt:lpstr>
      <vt:lpstr>Cheque types</vt:lpstr>
      <vt:lpstr>Maturity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Cech, Josef</cp:lastModifiedBy>
  <cp:revision>95</cp:revision>
  <dcterms:created xsi:type="dcterms:W3CDTF">2017-07-17T18:52:59Z</dcterms:created>
  <dcterms:modified xsi:type="dcterms:W3CDTF">2021-06-12T18:49:01Z</dcterms:modified>
</cp:coreProperties>
</file>