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9" r:id="rId3"/>
    <p:sldId id="260" r:id="rId4"/>
    <p:sldId id="261" r:id="rId5"/>
    <p:sldId id="262" r:id="rId6"/>
    <p:sldId id="263" r:id="rId7"/>
    <p:sldId id="264" r:id="rId8"/>
    <p:sldId id="265" r:id="rId9"/>
    <p:sldId id="266" r:id="rId10"/>
    <p:sldId id="275" r:id="rId11"/>
    <p:sldId id="268" r:id="rId12"/>
    <p:sldId id="274" r:id="rId13"/>
    <p:sldId id="269" r:id="rId14"/>
    <p:sldId id="267" r:id="rId15"/>
    <p:sldId id="270" r:id="rId16"/>
    <p:sldId id="276" r:id="rId17"/>
    <p:sldId id="271" r:id="rId18"/>
    <p:sldId id="272" r:id="rId19"/>
    <p:sldId id="273" r:id="rId20"/>
    <p:sldId id="277"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3011" autoAdjust="0"/>
  </p:normalViewPr>
  <p:slideViewPr>
    <p:cSldViewPr>
      <p:cViewPr varScale="1">
        <p:scale>
          <a:sx n="79" d="100"/>
          <a:sy n="79" d="100"/>
        </p:scale>
        <p:origin x="1938" y="96"/>
      </p:cViewPr>
      <p:guideLst>
        <p:guide orient="horz" pos="2160"/>
        <p:guide pos="2880"/>
      </p:guideLst>
    </p:cSldViewPr>
  </p:slideViewPr>
  <p:outlineViewPr>
    <p:cViewPr>
      <p:scale>
        <a:sx n="33" d="100"/>
        <a:sy n="33" d="100"/>
      </p:scale>
      <p:origin x="48" y="159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3082F-5CE0-42D4-ABC1-6F14C9565CD6}" type="datetimeFigureOut">
              <a:rPr lang="cs-CZ" smtClean="0"/>
              <a:t>23.11.2021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13883-6BCF-4468-8757-C6DB0B162EA4}" type="slidenum">
              <a:rPr lang="cs-CZ" smtClean="0"/>
              <a:t>‹#›</a:t>
            </a:fld>
            <a:endParaRPr lang="cs-CZ"/>
          </a:p>
        </p:txBody>
      </p:sp>
    </p:spTree>
    <p:extLst>
      <p:ext uri="{BB962C8B-B14F-4D97-AF65-F5344CB8AC3E}">
        <p14:creationId xmlns:p14="http://schemas.microsoft.com/office/powerpoint/2010/main" val="265751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0A6A64D-5AE0-4969-81F5-E13DCE7F72C9}"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256548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il met de l’ordre dans le</a:t>
            </a:r>
            <a:r>
              <a:rPr lang="fr-CA" sz="1200" kern="1200" baseline="0" dirty="0" smtClean="0">
                <a:solidFill>
                  <a:schemeClr val="tx1"/>
                </a:solidFill>
                <a:latin typeface="+mn-lt"/>
                <a:ea typeface="+mn-ea"/>
                <a:cs typeface="+mn-cs"/>
              </a:rPr>
              <a:t> raisonnement, crée la méthode comment conduire le raisonnement – une méthode rationnelle</a:t>
            </a:r>
          </a:p>
          <a:p>
            <a:r>
              <a:rPr lang="fr-CA" sz="1200" kern="1200" baseline="0" dirty="0" smtClean="0">
                <a:solidFill>
                  <a:schemeClr val="tx1"/>
                </a:solidFill>
                <a:latin typeface="+mn-lt"/>
                <a:ea typeface="+mn-ea"/>
                <a:cs typeface="+mn-cs"/>
              </a:rPr>
              <a:t>plus près de Montaigne que de Pascal</a:t>
            </a:r>
          </a:p>
          <a:p>
            <a:endParaRPr lang="fr-CA"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t>Discours de la méthode pour bien conduire sa raison et chercher la vérité dans les sciences </a:t>
            </a:r>
            <a:r>
              <a:rPr lang="fr-FR" dirty="0" smtClean="0"/>
              <a:t>(1637)- première grande œuvre philosophique et scientifique en français (pas en latin) – Descartes veut</a:t>
            </a:r>
            <a:r>
              <a:rPr lang="fr-FR" baseline="0" dirty="0" smtClean="0"/>
              <a:t> être accessibles à « ceux qui ne se servent que de leur raison naturelle toute pure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il décide de faire « table rase » de toutes se connaissances antérieurs et de reconstituer l’édifice de son savoir à la seule lumière de sa raison; « distinguer le vrai d’avec le faux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son influence commence après 1650 – chez Corneille dont le théâtre fait une si large place à la raison et à la grandeur d’âme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chez Bossuet – la structure des développements</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Boileau – la souveraineté de la raison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La Bruyère – l’essentiel de sa philosophie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les Modernes – rejettent l’autorité des anciennes et condamnent la poésie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les philosophes du 18</a:t>
            </a:r>
            <a:r>
              <a:rPr lang="fr-FR" baseline="30000" dirty="0" smtClean="0"/>
              <a:t>e</a:t>
            </a:r>
            <a:r>
              <a:rPr lang="fr-FR" baseline="0" dirty="0" smtClean="0"/>
              <a:t> siècle – exactitude et précision</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 l’esprit cartésien va dominer presque tout le travail philosophique – rejettent tout principe d’autorité – même les questions politiques et religieuses seront soumises à l’examen critique, ce que Descartes n’avait pas souhaité</a:t>
            </a:r>
            <a:endParaRPr lang="fr-FR" dirty="0" smtClean="0"/>
          </a:p>
          <a:p>
            <a:endParaRPr lang="cs-CZ"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10</a:t>
            </a:fld>
            <a:endParaRPr lang="cs-CZ"/>
          </a:p>
        </p:txBody>
      </p:sp>
    </p:spTree>
    <p:extLst>
      <p:ext uri="{BB962C8B-B14F-4D97-AF65-F5344CB8AC3E}">
        <p14:creationId xmlns:p14="http://schemas.microsoft.com/office/powerpoint/2010/main" val="369766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En </a:t>
            </a:r>
            <a:r>
              <a:rPr lang="fr-CA" sz="1200" b="1" kern="1200" dirty="0" smtClean="0">
                <a:solidFill>
                  <a:schemeClr val="tx1"/>
                </a:solidFill>
                <a:latin typeface="+mn-lt"/>
                <a:ea typeface="+mn-ea"/>
                <a:cs typeface="+mn-cs"/>
              </a:rPr>
              <a:t>poésie</a:t>
            </a:r>
            <a:r>
              <a:rPr lang="fr-CA" sz="1200" kern="1200" dirty="0" smtClean="0">
                <a:solidFill>
                  <a:schemeClr val="tx1"/>
                </a:solidFill>
                <a:latin typeface="+mn-lt"/>
                <a:ea typeface="+mn-ea"/>
                <a:cs typeface="+mn-cs"/>
              </a:rPr>
              <a:t>, le courant libertin s’exprime par la voix de certains poètes de premier ordre - Nicolas Vauquelin des </a:t>
            </a:r>
            <a:r>
              <a:rPr lang="fr-CA" sz="1200" kern="1200" dirty="0" err="1" smtClean="0">
                <a:solidFill>
                  <a:schemeClr val="tx1"/>
                </a:solidFill>
                <a:latin typeface="+mn-lt"/>
                <a:ea typeface="+mn-ea"/>
                <a:cs typeface="+mn-cs"/>
              </a:rPr>
              <a:t>Yveteaux</a:t>
            </a:r>
            <a:r>
              <a:rPr lang="fr-CA" sz="1200" kern="1200" dirty="0" smtClean="0">
                <a:solidFill>
                  <a:schemeClr val="tx1"/>
                </a:solidFill>
                <a:latin typeface="+mn-lt"/>
                <a:ea typeface="+mn-ea"/>
                <a:cs typeface="+mn-cs"/>
              </a:rPr>
              <a:t> (fils du poète Vauquelin de la </a:t>
            </a:r>
            <a:r>
              <a:rPr lang="fr-CA" sz="1200" kern="1200" dirty="0" err="1" smtClean="0">
                <a:solidFill>
                  <a:schemeClr val="tx1"/>
                </a:solidFill>
                <a:latin typeface="+mn-lt"/>
                <a:ea typeface="+mn-ea"/>
                <a:cs typeface="+mn-cs"/>
              </a:rPr>
              <a:t>Fresnaye</a:t>
            </a:r>
            <a:r>
              <a:rPr lang="fr-CA" sz="1200" kern="1200" dirty="0" smtClean="0">
                <a:solidFill>
                  <a:schemeClr val="tx1"/>
                </a:solidFill>
                <a:latin typeface="+mn-lt"/>
                <a:ea typeface="+mn-ea"/>
                <a:cs typeface="+mn-cs"/>
              </a:rPr>
              <a:t>), Théophile de Viau, Marc-Antoine Girard de Saint-Amant, François le </a:t>
            </a:r>
            <a:r>
              <a:rPr lang="fr-CA" sz="1200" kern="1200" dirty="0" err="1" smtClean="0">
                <a:solidFill>
                  <a:schemeClr val="tx1"/>
                </a:solidFill>
                <a:latin typeface="+mn-lt"/>
                <a:ea typeface="+mn-ea"/>
                <a:cs typeface="+mn-cs"/>
              </a:rPr>
              <a:t>Métel</a:t>
            </a:r>
            <a:r>
              <a:rPr lang="fr-CA" sz="1200" kern="1200" dirty="0" smtClean="0">
                <a:solidFill>
                  <a:schemeClr val="tx1"/>
                </a:solidFill>
                <a:latin typeface="+mn-lt"/>
                <a:ea typeface="+mn-ea"/>
                <a:cs typeface="+mn-cs"/>
              </a:rPr>
              <a:t> de Boisrobert, Jacques Des Barreaux.</a:t>
            </a:r>
            <a:endParaRPr lang="cs-CZ" sz="1200" kern="1200" dirty="0" smtClean="0">
              <a:solidFill>
                <a:schemeClr val="tx1"/>
              </a:solidFill>
              <a:latin typeface="+mn-lt"/>
              <a:ea typeface="+mn-ea"/>
              <a:cs typeface="+mn-cs"/>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Le courant anticonformiste de la </a:t>
            </a:r>
            <a:r>
              <a:rPr lang="fr-CA" sz="1200" b="1" kern="1200" dirty="0" smtClean="0">
                <a:solidFill>
                  <a:schemeClr val="tx1"/>
                </a:solidFill>
                <a:latin typeface="+mn-lt"/>
                <a:ea typeface="+mn-ea"/>
                <a:cs typeface="+mn-cs"/>
              </a:rPr>
              <a:t>poésie</a:t>
            </a:r>
            <a:r>
              <a:rPr lang="fr-CA" sz="1200" kern="1200" dirty="0" smtClean="0">
                <a:solidFill>
                  <a:schemeClr val="tx1"/>
                </a:solidFill>
                <a:latin typeface="+mn-lt"/>
                <a:ea typeface="+mn-ea"/>
                <a:cs typeface="+mn-cs"/>
              </a:rPr>
              <a:t> baroque comprend aussi une forte composante </a:t>
            </a:r>
            <a:r>
              <a:rPr lang="fr-CA" sz="1200" b="1" kern="1200" dirty="0" smtClean="0">
                <a:solidFill>
                  <a:schemeClr val="tx1"/>
                </a:solidFill>
                <a:latin typeface="+mn-lt"/>
                <a:ea typeface="+mn-ea"/>
                <a:cs typeface="+mn-cs"/>
              </a:rPr>
              <a:t>parodique</a:t>
            </a:r>
            <a:r>
              <a:rPr lang="fr-CA" sz="1200" kern="1200" dirty="0" smtClean="0">
                <a:solidFill>
                  <a:schemeClr val="tx1"/>
                </a:solidFill>
                <a:latin typeface="+mn-lt"/>
                <a:ea typeface="+mn-ea"/>
                <a:cs typeface="+mn-cs"/>
              </a:rPr>
              <a:t> qui prend la forme soit </a:t>
            </a:r>
            <a:r>
              <a:rPr lang="fr-CA" sz="1200" b="1" kern="1200" dirty="0" smtClean="0">
                <a:solidFill>
                  <a:schemeClr val="tx1"/>
                </a:solidFill>
                <a:latin typeface="+mn-lt"/>
                <a:ea typeface="+mn-ea"/>
                <a:cs typeface="+mn-cs"/>
              </a:rPr>
              <a:t>burlesque</a:t>
            </a:r>
            <a:r>
              <a:rPr lang="fr-CA" sz="1200" kern="1200" dirty="0" smtClean="0">
                <a:solidFill>
                  <a:schemeClr val="tx1"/>
                </a:solidFill>
                <a:latin typeface="+mn-lt"/>
                <a:ea typeface="+mn-ea"/>
                <a:cs typeface="+mn-cs"/>
              </a:rPr>
              <a:t> (sujet bas traité à la manière d’un sujet élevé; </a:t>
            </a:r>
            <a:r>
              <a:rPr lang="fr-CA" sz="1200" i="0" kern="1200" dirty="0" smtClean="0">
                <a:solidFill>
                  <a:schemeClr val="tx1"/>
                </a:solidFill>
                <a:latin typeface="+mn-lt"/>
                <a:ea typeface="+mn-ea"/>
                <a:cs typeface="+mn-cs"/>
              </a:rPr>
              <a:t>le burlesque - sorte de préciosité « retournée » - vulgarité – Saint-Amant</a:t>
            </a:r>
            <a:r>
              <a:rPr lang="fr-CA" sz="1200" kern="1200" dirty="0" smtClean="0">
                <a:solidFill>
                  <a:schemeClr val="tx1"/>
                </a:solidFill>
                <a:latin typeface="+mn-lt"/>
                <a:ea typeface="+mn-ea"/>
                <a:cs typeface="+mn-cs"/>
              </a:rPr>
              <a:t>), soit </a:t>
            </a:r>
            <a:r>
              <a:rPr lang="fr-CA" sz="1200" b="1" kern="1200" dirty="0" smtClean="0">
                <a:solidFill>
                  <a:schemeClr val="tx1"/>
                </a:solidFill>
                <a:latin typeface="+mn-lt"/>
                <a:ea typeface="+mn-ea"/>
                <a:cs typeface="+mn-cs"/>
              </a:rPr>
              <a:t>travestie</a:t>
            </a:r>
            <a:r>
              <a:rPr lang="fr-CA" sz="1200" kern="1200" dirty="0" smtClean="0">
                <a:solidFill>
                  <a:schemeClr val="tx1"/>
                </a:solidFill>
                <a:latin typeface="+mn-lt"/>
                <a:ea typeface="+mn-ea"/>
                <a:cs typeface="+mn-cs"/>
              </a:rPr>
              <a:t> (sujet élevé, ancré dans la tradition littéraire, traité sur le mode comique). Ce type de poésie trouvait des modèles à l’étranger, en particulier en Italie: </a:t>
            </a:r>
            <a:r>
              <a:rPr lang="fr-CA" sz="1200" b="1" kern="1200" dirty="0" smtClean="0">
                <a:solidFill>
                  <a:schemeClr val="tx1"/>
                </a:solidFill>
                <a:latin typeface="+mn-lt"/>
                <a:ea typeface="+mn-ea"/>
                <a:cs typeface="+mn-cs"/>
              </a:rPr>
              <a:t>Alessandro Tassoni</a:t>
            </a:r>
            <a:r>
              <a:rPr lang="fr-CA" sz="1200" kern="1200" dirty="0" smtClean="0">
                <a:solidFill>
                  <a:schemeClr val="tx1"/>
                </a:solidFill>
                <a:latin typeface="+mn-lt"/>
                <a:ea typeface="+mn-ea"/>
                <a:cs typeface="+mn-cs"/>
              </a:rPr>
              <a:t> (1565-1635) - </a:t>
            </a:r>
            <a:r>
              <a:rPr lang="fr-CA" sz="1200" b="1" i="1" kern="1200" dirty="0" smtClean="0">
                <a:solidFill>
                  <a:schemeClr val="tx1"/>
                </a:solidFill>
                <a:latin typeface="+mn-lt"/>
                <a:ea typeface="+mn-ea"/>
                <a:cs typeface="+mn-cs"/>
              </a:rPr>
              <a:t>La </a:t>
            </a:r>
            <a:r>
              <a:rPr lang="fr-CA" sz="1200" b="1" i="1" kern="1200" dirty="0" err="1" smtClean="0">
                <a:solidFill>
                  <a:schemeClr val="tx1"/>
                </a:solidFill>
                <a:latin typeface="+mn-lt"/>
                <a:ea typeface="+mn-ea"/>
                <a:cs typeface="+mn-cs"/>
              </a:rPr>
              <a:t>Secchia</a:t>
            </a:r>
            <a:r>
              <a:rPr lang="fr-CA" sz="1200" b="1" i="1" kern="1200" dirty="0" smtClean="0">
                <a:solidFill>
                  <a:schemeClr val="tx1"/>
                </a:solidFill>
                <a:latin typeface="+mn-lt"/>
                <a:ea typeface="+mn-ea"/>
                <a:cs typeface="+mn-cs"/>
              </a:rPr>
              <a:t> </a:t>
            </a:r>
            <a:r>
              <a:rPr lang="fr-CA" sz="1200" b="1" i="1" kern="1200" dirty="0" err="1" smtClean="0">
                <a:solidFill>
                  <a:schemeClr val="tx1"/>
                </a:solidFill>
                <a:latin typeface="+mn-lt"/>
                <a:ea typeface="+mn-ea"/>
                <a:cs typeface="+mn-cs"/>
              </a:rPr>
              <a:t>rapita</a:t>
            </a:r>
            <a:r>
              <a:rPr lang="fr-CA" sz="1200" kern="1200" dirty="0" smtClean="0">
                <a:solidFill>
                  <a:schemeClr val="tx1"/>
                </a:solidFill>
                <a:latin typeface="+mn-lt"/>
                <a:ea typeface="+mn-ea"/>
                <a:cs typeface="+mn-cs"/>
              </a:rPr>
              <a:t> (1622); </a:t>
            </a:r>
            <a:r>
              <a:rPr lang="fr-CA" sz="1200" b="1" kern="1200" dirty="0" smtClean="0">
                <a:solidFill>
                  <a:schemeClr val="tx1"/>
                </a:solidFill>
                <a:latin typeface="+mn-lt"/>
                <a:ea typeface="+mn-ea"/>
                <a:cs typeface="+mn-cs"/>
              </a:rPr>
              <a:t>Francesco </a:t>
            </a:r>
            <a:r>
              <a:rPr lang="fr-CA" sz="1200" b="1" kern="1200" dirty="0" err="1" smtClean="0">
                <a:solidFill>
                  <a:schemeClr val="tx1"/>
                </a:solidFill>
                <a:latin typeface="+mn-lt"/>
                <a:ea typeface="+mn-ea"/>
                <a:cs typeface="+mn-cs"/>
              </a:rPr>
              <a:t>Bracciolini</a:t>
            </a:r>
            <a:r>
              <a:rPr lang="fr-CA" sz="1200" kern="1200" dirty="0" smtClean="0">
                <a:solidFill>
                  <a:schemeClr val="tx1"/>
                </a:solidFill>
                <a:latin typeface="+mn-lt"/>
                <a:ea typeface="+mn-ea"/>
                <a:cs typeface="+mn-cs"/>
              </a:rPr>
              <a:t> (1566-1645) - </a:t>
            </a:r>
            <a:r>
              <a:rPr lang="fr-CA" sz="1200" b="1" i="1" kern="1200" dirty="0" smtClean="0">
                <a:solidFill>
                  <a:schemeClr val="tx1"/>
                </a:solidFill>
                <a:latin typeface="+mn-lt"/>
                <a:ea typeface="+mn-ea"/>
                <a:cs typeface="+mn-cs"/>
              </a:rPr>
              <a:t>Le </a:t>
            </a:r>
            <a:r>
              <a:rPr lang="fr-CA" sz="1200" b="1" i="1" kern="1200" dirty="0" err="1" smtClean="0">
                <a:solidFill>
                  <a:schemeClr val="tx1"/>
                </a:solidFill>
                <a:latin typeface="+mn-lt"/>
                <a:ea typeface="+mn-ea"/>
                <a:cs typeface="+mn-cs"/>
              </a:rPr>
              <a:t>Scherno</a:t>
            </a:r>
            <a:r>
              <a:rPr lang="fr-CA" sz="1200" b="1" i="1" kern="1200" dirty="0" smtClean="0">
                <a:solidFill>
                  <a:schemeClr val="tx1"/>
                </a:solidFill>
                <a:latin typeface="+mn-lt"/>
                <a:ea typeface="+mn-ea"/>
                <a:cs typeface="+mn-cs"/>
              </a:rPr>
              <a:t> </a:t>
            </a:r>
            <a:r>
              <a:rPr lang="fr-CA" sz="1200" b="1" i="1" kern="1200" dirty="0" err="1" smtClean="0">
                <a:solidFill>
                  <a:schemeClr val="tx1"/>
                </a:solidFill>
                <a:latin typeface="+mn-lt"/>
                <a:ea typeface="+mn-ea"/>
                <a:cs typeface="+mn-cs"/>
              </a:rPr>
              <a:t>degli</a:t>
            </a:r>
            <a:r>
              <a:rPr lang="fr-CA" sz="1200" b="1" i="1" kern="1200" dirty="0" smtClean="0">
                <a:solidFill>
                  <a:schemeClr val="tx1"/>
                </a:solidFill>
                <a:latin typeface="+mn-lt"/>
                <a:ea typeface="+mn-ea"/>
                <a:cs typeface="+mn-cs"/>
              </a:rPr>
              <a:t> dei</a:t>
            </a:r>
            <a:r>
              <a:rPr lang="fr-CA" sz="1200" kern="1200" dirty="0" smtClean="0">
                <a:solidFill>
                  <a:schemeClr val="tx1"/>
                </a:solidFill>
                <a:latin typeface="+mn-lt"/>
                <a:ea typeface="+mn-ea"/>
                <a:cs typeface="+mn-cs"/>
              </a:rPr>
              <a:t> (1612-1620). Les meilleurs exemples, en France, sont les épopées héroï-comiques de </a:t>
            </a:r>
            <a:r>
              <a:rPr lang="fr-CA" sz="1200" b="1" kern="1200" dirty="0" smtClean="0">
                <a:solidFill>
                  <a:schemeClr val="tx1"/>
                </a:solidFill>
                <a:latin typeface="+mn-lt"/>
                <a:ea typeface="+mn-ea"/>
                <a:cs typeface="+mn-cs"/>
              </a:rPr>
              <a:t>Paul Scarron</a:t>
            </a:r>
            <a:r>
              <a:rPr lang="fr-CA" sz="1200" kern="1200" dirty="0" smtClean="0">
                <a:solidFill>
                  <a:schemeClr val="tx1"/>
                </a:solidFill>
                <a:latin typeface="+mn-lt"/>
                <a:ea typeface="+mn-ea"/>
                <a:cs typeface="+mn-cs"/>
              </a:rPr>
              <a:t> (1610-1660) - </a:t>
            </a:r>
            <a:r>
              <a:rPr lang="fr-CA" sz="1200" b="1" i="1" kern="1200" dirty="0" smtClean="0">
                <a:solidFill>
                  <a:schemeClr val="tx1"/>
                </a:solidFill>
                <a:latin typeface="+mn-lt"/>
                <a:ea typeface="+mn-ea"/>
                <a:cs typeface="+mn-cs"/>
              </a:rPr>
              <a:t>Le Virgile travesti</a:t>
            </a:r>
            <a:r>
              <a:rPr lang="fr-CA" sz="1200" kern="1200" dirty="0" smtClean="0">
                <a:solidFill>
                  <a:schemeClr val="tx1"/>
                </a:solidFill>
                <a:latin typeface="+mn-lt"/>
                <a:ea typeface="+mn-ea"/>
                <a:cs typeface="+mn-cs"/>
              </a:rPr>
              <a:t> (1648-1652) (Scarron travesti les 7 premiers chants de l</a:t>
            </a:r>
            <a:r>
              <a:rPr lang="fr-CA" sz="1200" i="1" kern="1200" dirty="0" smtClean="0">
                <a:solidFill>
                  <a:schemeClr val="tx1"/>
                </a:solidFill>
                <a:latin typeface="+mn-lt"/>
                <a:ea typeface="+mn-ea"/>
                <a:cs typeface="+mn-cs"/>
              </a:rPr>
              <a:t>’</a:t>
            </a:r>
            <a:r>
              <a:rPr lang="fr-CA" sz="1200" i="1" kern="1200" dirty="0" err="1" smtClean="0">
                <a:solidFill>
                  <a:schemeClr val="tx1"/>
                </a:solidFill>
                <a:latin typeface="+mn-lt"/>
                <a:ea typeface="+mn-ea"/>
                <a:cs typeface="+mn-cs"/>
              </a:rPr>
              <a:t>Enéide</a:t>
            </a:r>
            <a:r>
              <a:rPr lang="fr-CA" sz="1200" i="1" kern="1200" baseline="0" dirty="0" smtClean="0">
                <a:solidFill>
                  <a:schemeClr val="tx1"/>
                </a:solidFill>
                <a:latin typeface="+mn-lt"/>
                <a:ea typeface="+mn-ea"/>
                <a:cs typeface="+mn-cs"/>
              </a:rPr>
              <a:t> – </a:t>
            </a:r>
            <a:r>
              <a:rPr lang="fr-CA" sz="1200" i="0" kern="1200" baseline="0" dirty="0" smtClean="0">
                <a:solidFill>
                  <a:schemeClr val="tx1"/>
                </a:solidFill>
                <a:latin typeface="+mn-lt"/>
                <a:ea typeface="+mn-ea"/>
                <a:cs typeface="+mn-cs"/>
              </a:rPr>
              <a:t>comment </a:t>
            </a:r>
            <a:r>
              <a:rPr lang="fr-CA" sz="1200" i="0" kern="1200" baseline="0" dirty="0" err="1" smtClean="0">
                <a:solidFill>
                  <a:schemeClr val="tx1"/>
                </a:solidFill>
                <a:latin typeface="+mn-lt"/>
                <a:ea typeface="+mn-ea"/>
                <a:cs typeface="+mn-cs"/>
              </a:rPr>
              <a:t>Enée</a:t>
            </a:r>
            <a:r>
              <a:rPr lang="fr-CA" sz="1200" i="0" kern="1200" baseline="0" dirty="0" smtClean="0">
                <a:solidFill>
                  <a:schemeClr val="tx1"/>
                </a:solidFill>
                <a:latin typeface="+mn-lt"/>
                <a:ea typeface="+mn-ea"/>
                <a:cs typeface="+mn-cs"/>
              </a:rPr>
              <a:t>  portant sur son dos son papa fut reçu à Carthage chez Didon, « la grosse </a:t>
            </a:r>
            <a:r>
              <a:rPr lang="fr-CA" sz="1200" i="0" kern="1200" baseline="0" dirty="0" err="1" smtClean="0">
                <a:solidFill>
                  <a:schemeClr val="tx1"/>
                </a:solidFill>
                <a:latin typeface="+mn-lt"/>
                <a:ea typeface="+mn-ea"/>
                <a:cs typeface="+mn-cs"/>
              </a:rPr>
              <a:t>dandon</a:t>
            </a:r>
            <a:r>
              <a:rPr lang="fr-CA" sz="1200" i="0" kern="1200" baseline="0" dirty="0" smtClean="0">
                <a:solidFill>
                  <a:schemeClr val="tx1"/>
                </a:solidFill>
                <a:latin typeface="+mn-lt"/>
                <a:ea typeface="+mn-ea"/>
                <a:cs typeface="+mn-cs"/>
              </a:rPr>
              <a:t> », et lui narra ses multiples aventures, avant d’aborder enfin en Italie)</a:t>
            </a:r>
            <a:r>
              <a:rPr lang="fr-CA" sz="1200" i="1"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 d’</a:t>
            </a:r>
            <a:r>
              <a:rPr lang="fr-CA" sz="1200" b="1" kern="1200" dirty="0" smtClean="0">
                <a:solidFill>
                  <a:schemeClr val="tx1"/>
                </a:solidFill>
                <a:latin typeface="+mn-lt"/>
                <a:ea typeface="+mn-ea"/>
                <a:cs typeface="+mn-cs"/>
              </a:rPr>
              <a:t>Antoine Furetière</a:t>
            </a:r>
            <a:r>
              <a:rPr lang="fr-CA" sz="1200" kern="1200" dirty="0" smtClean="0">
                <a:solidFill>
                  <a:schemeClr val="tx1"/>
                </a:solidFill>
                <a:latin typeface="+mn-lt"/>
                <a:ea typeface="+mn-ea"/>
                <a:cs typeface="+mn-cs"/>
              </a:rPr>
              <a:t> (1619-1688) - </a:t>
            </a:r>
            <a:r>
              <a:rPr lang="fr-CA" sz="1200" b="1" i="1" kern="1200" dirty="0" smtClean="0">
                <a:solidFill>
                  <a:schemeClr val="tx1"/>
                </a:solidFill>
                <a:latin typeface="+mn-lt"/>
                <a:ea typeface="+mn-ea"/>
                <a:cs typeface="+mn-cs"/>
              </a:rPr>
              <a:t>Quatrième livre de l’Énéide travestie</a:t>
            </a:r>
            <a:r>
              <a:rPr lang="fr-CA" sz="1200" kern="1200" dirty="0" smtClean="0">
                <a:solidFill>
                  <a:schemeClr val="tx1"/>
                </a:solidFill>
                <a:latin typeface="+mn-lt"/>
                <a:ea typeface="+mn-ea"/>
                <a:cs typeface="+mn-cs"/>
              </a:rPr>
              <a:t>, de </a:t>
            </a:r>
            <a:r>
              <a:rPr lang="fr-CA" sz="1200" b="1" kern="1200" dirty="0" smtClean="0">
                <a:solidFill>
                  <a:schemeClr val="tx1"/>
                </a:solidFill>
                <a:latin typeface="+mn-lt"/>
                <a:ea typeface="+mn-ea"/>
                <a:cs typeface="+mn-cs"/>
              </a:rPr>
              <a:t>Charles </a:t>
            </a:r>
            <a:r>
              <a:rPr lang="fr-CA" sz="1200" b="1" kern="1200" dirty="0" err="1" smtClean="0">
                <a:solidFill>
                  <a:schemeClr val="tx1"/>
                </a:solidFill>
                <a:latin typeface="+mn-lt"/>
                <a:ea typeface="+mn-ea"/>
                <a:cs typeface="+mn-cs"/>
              </a:rPr>
              <a:t>Coypeau</a:t>
            </a:r>
            <a:r>
              <a:rPr lang="fr-CA" sz="1200" b="1" kern="1200" dirty="0" smtClean="0">
                <a:solidFill>
                  <a:schemeClr val="tx1"/>
                </a:solidFill>
                <a:latin typeface="+mn-lt"/>
                <a:ea typeface="+mn-ea"/>
                <a:cs typeface="+mn-cs"/>
              </a:rPr>
              <a:t> d’</a:t>
            </a:r>
            <a:r>
              <a:rPr lang="fr-CA" sz="1200" b="1" kern="1200" dirty="0" err="1" smtClean="0">
                <a:solidFill>
                  <a:schemeClr val="tx1"/>
                </a:solidFill>
                <a:latin typeface="+mn-lt"/>
                <a:ea typeface="+mn-ea"/>
                <a:cs typeface="+mn-cs"/>
              </a:rPr>
              <a:t>Assoucy</a:t>
            </a:r>
            <a:r>
              <a:rPr lang="fr-CA" sz="1200" kern="1200" dirty="0" smtClean="0">
                <a:solidFill>
                  <a:schemeClr val="tx1"/>
                </a:solidFill>
                <a:latin typeface="+mn-lt"/>
                <a:ea typeface="+mn-ea"/>
                <a:cs typeface="+mn-cs"/>
              </a:rPr>
              <a:t> (1605-1677) - </a:t>
            </a:r>
            <a:r>
              <a:rPr lang="fr-CA" sz="1200" b="1" i="1" kern="1200" dirty="0" smtClean="0">
                <a:solidFill>
                  <a:schemeClr val="tx1"/>
                </a:solidFill>
                <a:latin typeface="+mn-lt"/>
                <a:ea typeface="+mn-ea"/>
                <a:cs typeface="+mn-cs"/>
              </a:rPr>
              <a:t>Le Jugement de Pâris</a:t>
            </a:r>
            <a:r>
              <a:rPr lang="fr-CA" sz="1200" i="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(1648), </a:t>
            </a:r>
            <a:r>
              <a:rPr lang="fr-CA" sz="1200" b="1" i="1" kern="1200" dirty="0" smtClean="0">
                <a:solidFill>
                  <a:schemeClr val="tx1"/>
                </a:solidFill>
                <a:latin typeface="+mn-lt"/>
                <a:ea typeface="+mn-ea"/>
                <a:cs typeface="+mn-cs"/>
              </a:rPr>
              <a:t>Ovide en belle humeur</a:t>
            </a:r>
            <a:r>
              <a:rPr lang="fr-CA" sz="1200" kern="1200" dirty="0" smtClean="0">
                <a:solidFill>
                  <a:schemeClr val="tx1"/>
                </a:solidFill>
                <a:latin typeface="+mn-lt"/>
                <a:ea typeface="+mn-ea"/>
                <a:cs typeface="+mn-cs"/>
              </a:rPr>
              <a:t> (1650), </a:t>
            </a:r>
            <a:r>
              <a:rPr lang="fr-CA" sz="1200" b="1" i="1" kern="1200" dirty="0" smtClean="0">
                <a:solidFill>
                  <a:schemeClr val="tx1"/>
                </a:solidFill>
                <a:latin typeface="+mn-lt"/>
                <a:ea typeface="+mn-ea"/>
                <a:cs typeface="+mn-cs"/>
              </a:rPr>
              <a:t>Le Ravissement de Proserpine</a:t>
            </a:r>
            <a:r>
              <a:rPr lang="fr-CA" sz="1200" kern="1200" dirty="0" smtClean="0">
                <a:solidFill>
                  <a:schemeClr val="tx1"/>
                </a:solidFill>
                <a:latin typeface="+mn-lt"/>
                <a:ea typeface="+mn-ea"/>
                <a:cs typeface="+mn-cs"/>
              </a:rPr>
              <a:t> (1653), plus tard de </a:t>
            </a:r>
            <a:r>
              <a:rPr lang="fr-CA" sz="1200" b="1" kern="1200" dirty="0" smtClean="0">
                <a:solidFill>
                  <a:schemeClr val="tx1"/>
                </a:solidFill>
                <a:latin typeface="+mn-lt"/>
                <a:ea typeface="+mn-ea"/>
                <a:cs typeface="+mn-cs"/>
              </a:rPr>
              <a:t>Nicolas Boileau </a:t>
            </a:r>
            <a:r>
              <a:rPr lang="fr-CA" sz="1200" b="1" kern="1200" dirty="0" err="1" smtClean="0">
                <a:solidFill>
                  <a:schemeClr val="tx1"/>
                </a:solidFill>
                <a:latin typeface="+mn-lt"/>
                <a:ea typeface="+mn-ea"/>
                <a:cs typeface="+mn-cs"/>
              </a:rPr>
              <a:t>Depréaux</a:t>
            </a:r>
            <a:r>
              <a:rPr lang="fr-CA" sz="1200" kern="1200" dirty="0" smtClean="0">
                <a:solidFill>
                  <a:schemeClr val="tx1"/>
                </a:solidFill>
                <a:latin typeface="+mn-lt"/>
                <a:ea typeface="+mn-ea"/>
                <a:cs typeface="+mn-cs"/>
              </a:rPr>
              <a:t> (1636-1711) - </a:t>
            </a:r>
            <a:r>
              <a:rPr lang="fr-CA" sz="1200" b="1" i="1" kern="1200" dirty="0" smtClean="0">
                <a:solidFill>
                  <a:schemeClr val="tx1"/>
                </a:solidFill>
                <a:latin typeface="+mn-lt"/>
                <a:ea typeface="+mn-ea"/>
                <a:cs typeface="+mn-cs"/>
              </a:rPr>
              <a:t>Le Lutrin</a:t>
            </a:r>
            <a:r>
              <a:rPr lang="fr-CA" sz="1200" kern="1200" dirty="0" smtClean="0">
                <a:solidFill>
                  <a:schemeClr val="tx1"/>
                </a:solidFill>
                <a:latin typeface="+mn-lt"/>
                <a:ea typeface="+mn-ea"/>
                <a:cs typeface="+mn-cs"/>
              </a:rPr>
              <a:t> (1674-1683).</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 parodie est impensable sans la „production première“ - c’est-à-dire sans la littérature „sérieuse“, celle justement qu’on parodie. Il s’agit en premier lieu de nombreuses </a:t>
            </a:r>
            <a:r>
              <a:rPr lang="fr-CA" sz="1200" b="1" kern="1200" dirty="0" smtClean="0">
                <a:solidFill>
                  <a:schemeClr val="tx1"/>
                </a:solidFill>
                <a:latin typeface="+mn-lt"/>
                <a:ea typeface="+mn-ea"/>
                <a:cs typeface="+mn-cs"/>
              </a:rPr>
              <a:t>épopées héroïques</a:t>
            </a:r>
            <a:r>
              <a:rPr lang="fr-CA" sz="1200" kern="1200" dirty="0" smtClean="0">
                <a:solidFill>
                  <a:schemeClr val="tx1"/>
                </a:solidFill>
                <a:latin typeface="+mn-lt"/>
                <a:ea typeface="+mn-ea"/>
                <a:cs typeface="+mn-cs"/>
              </a:rPr>
              <a:t>, qui avaient déjà représenté le défi suprême pour la Pléiade et dont le baroque a le mieux exprimé l’esprit dans ses tragédies (Corneille, Rotrou). Le baroque a souvent combiné la veine héroïque avec l’</a:t>
            </a:r>
            <a:r>
              <a:rPr lang="fr-CA" sz="1200" b="1" kern="1200" dirty="0" smtClean="0">
                <a:solidFill>
                  <a:schemeClr val="tx1"/>
                </a:solidFill>
                <a:latin typeface="+mn-lt"/>
                <a:ea typeface="+mn-ea"/>
                <a:cs typeface="+mn-cs"/>
              </a:rPr>
              <a:t>inspiration religieuse</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Georges de Scudéry</a:t>
            </a:r>
            <a:r>
              <a:rPr lang="fr-CA" sz="1200" kern="1200" dirty="0" smtClean="0">
                <a:solidFill>
                  <a:schemeClr val="tx1"/>
                </a:solidFill>
                <a:latin typeface="+mn-lt"/>
                <a:ea typeface="+mn-ea"/>
                <a:cs typeface="+mn-cs"/>
              </a:rPr>
              <a:t> - </a:t>
            </a:r>
            <a:r>
              <a:rPr lang="fr-CA" sz="1200" b="1" i="1" kern="1200" dirty="0" smtClean="0">
                <a:solidFill>
                  <a:schemeClr val="tx1"/>
                </a:solidFill>
                <a:latin typeface="+mn-lt"/>
                <a:ea typeface="+mn-ea"/>
                <a:cs typeface="+mn-cs"/>
              </a:rPr>
              <a:t>Alaric</a:t>
            </a:r>
            <a:r>
              <a:rPr lang="fr-CA" sz="1200" kern="1200" dirty="0" smtClean="0">
                <a:solidFill>
                  <a:schemeClr val="tx1"/>
                </a:solidFill>
                <a:latin typeface="+mn-lt"/>
                <a:ea typeface="+mn-ea"/>
                <a:cs typeface="+mn-cs"/>
              </a:rPr>
              <a:t> (1654), </a:t>
            </a:r>
            <a:r>
              <a:rPr lang="fr-CA" sz="1200" b="1" kern="1200" dirty="0" smtClean="0">
                <a:solidFill>
                  <a:schemeClr val="tx1"/>
                </a:solidFill>
                <a:latin typeface="+mn-lt"/>
                <a:ea typeface="+mn-ea"/>
                <a:cs typeface="+mn-cs"/>
              </a:rPr>
              <a:t>Jean Desmarets de Saint-</a:t>
            </a:r>
            <a:r>
              <a:rPr lang="fr-CA" sz="1200" b="1" kern="1200" dirty="0" err="1" smtClean="0">
                <a:solidFill>
                  <a:schemeClr val="tx1"/>
                </a:solidFill>
                <a:latin typeface="+mn-lt"/>
                <a:ea typeface="+mn-ea"/>
                <a:cs typeface="+mn-cs"/>
              </a:rPr>
              <a:t>Sorlin</a:t>
            </a:r>
            <a:r>
              <a:rPr lang="fr-CA" sz="1200" kern="1200" dirty="0" smtClean="0">
                <a:solidFill>
                  <a:schemeClr val="tx1"/>
                </a:solidFill>
                <a:latin typeface="+mn-lt"/>
                <a:ea typeface="+mn-ea"/>
                <a:cs typeface="+mn-cs"/>
              </a:rPr>
              <a:t> (1595-1676) - </a:t>
            </a:r>
            <a:r>
              <a:rPr lang="fr-CA" sz="1200" b="1" i="1" kern="1200" dirty="0" smtClean="0">
                <a:solidFill>
                  <a:schemeClr val="tx1"/>
                </a:solidFill>
                <a:latin typeface="+mn-lt"/>
                <a:ea typeface="+mn-ea"/>
                <a:cs typeface="+mn-cs"/>
              </a:rPr>
              <a:t>La France chrétienne ou Clovis</a:t>
            </a:r>
            <a:r>
              <a:rPr lang="fr-CA" sz="1200" kern="1200" dirty="0" smtClean="0">
                <a:solidFill>
                  <a:schemeClr val="tx1"/>
                </a:solidFill>
                <a:latin typeface="+mn-lt"/>
                <a:ea typeface="+mn-ea"/>
                <a:cs typeface="+mn-cs"/>
              </a:rPr>
              <a:t> (1657), </a:t>
            </a:r>
            <a:r>
              <a:rPr lang="fr-CA" sz="1200" b="1" kern="1200" dirty="0" smtClean="0">
                <a:solidFill>
                  <a:schemeClr val="tx1"/>
                </a:solidFill>
                <a:latin typeface="+mn-lt"/>
                <a:ea typeface="+mn-ea"/>
                <a:cs typeface="+mn-cs"/>
              </a:rPr>
              <a:t>Jean Chapelain</a:t>
            </a:r>
            <a:r>
              <a:rPr lang="fr-CA" sz="1200" kern="1200" dirty="0" smtClean="0">
                <a:solidFill>
                  <a:schemeClr val="tx1"/>
                </a:solidFill>
                <a:latin typeface="+mn-lt"/>
                <a:ea typeface="+mn-ea"/>
                <a:cs typeface="+mn-cs"/>
              </a:rPr>
              <a:t> (1595-1674) - </a:t>
            </a:r>
            <a:r>
              <a:rPr lang="fr-CA" sz="1200" b="1" i="1" kern="1200" dirty="0" smtClean="0">
                <a:solidFill>
                  <a:schemeClr val="tx1"/>
                </a:solidFill>
                <a:latin typeface="+mn-lt"/>
                <a:ea typeface="+mn-ea"/>
                <a:cs typeface="+mn-cs"/>
              </a:rPr>
              <a:t>La Pucelle ou la France délivrée</a:t>
            </a:r>
            <a:r>
              <a:rPr lang="fr-CA" sz="1200" kern="1200" dirty="0" smtClean="0">
                <a:solidFill>
                  <a:schemeClr val="tx1"/>
                </a:solidFill>
                <a:latin typeface="+mn-lt"/>
                <a:ea typeface="+mn-ea"/>
                <a:cs typeface="+mn-cs"/>
              </a:rPr>
              <a:t> (1656), </a:t>
            </a:r>
            <a:r>
              <a:rPr lang="fr-CA" sz="1200" b="1" kern="1200" dirty="0" smtClean="0">
                <a:solidFill>
                  <a:schemeClr val="tx1"/>
                </a:solidFill>
                <a:latin typeface="+mn-lt"/>
                <a:ea typeface="+mn-ea"/>
                <a:cs typeface="+mn-cs"/>
              </a:rPr>
              <a:t>Antoine Godeau</a:t>
            </a:r>
            <a:r>
              <a:rPr lang="fr-CA" sz="1200" kern="1200" dirty="0" smtClean="0">
                <a:solidFill>
                  <a:schemeClr val="tx1"/>
                </a:solidFill>
                <a:latin typeface="+mn-lt"/>
                <a:ea typeface="+mn-ea"/>
                <a:cs typeface="+mn-cs"/>
              </a:rPr>
              <a:t> (1605- 1672) - </a:t>
            </a:r>
            <a:r>
              <a:rPr lang="fr-CA" sz="1200" b="1" i="1" kern="1200" dirty="0" smtClean="0">
                <a:solidFill>
                  <a:schemeClr val="tx1"/>
                </a:solidFill>
                <a:latin typeface="+mn-lt"/>
                <a:ea typeface="+mn-ea"/>
                <a:cs typeface="+mn-cs"/>
              </a:rPr>
              <a:t>Saint-Paul</a:t>
            </a:r>
            <a:r>
              <a:rPr lang="fr-CA" sz="1200" kern="1200" dirty="0" smtClean="0">
                <a:solidFill>
                  <a:schemeClr val="tx1"/>
                </a:solidFill>
                <a:latin typeface="+mn-lt"/>
                <a:ea typeface="+mn-ea"/>
                <a:cs typeface="+mn-cs"/>
              </a:rPr>
              <a:t> (1654), </a:t>
            </a:r>
            <a:r>
              <a:rPr lang="fr-CA" sz="1200" b="1" kern="1200" dirty="0" smtClean="0">
                <a:solidFill>
                  <a:schemeClr val="tx1"/>
                </a:solidFill>
                <a:latin typeface="+mn-lt"/>
                <a:ea typeface="+mn-ea"/>
                <a:cs typeface="+mn-cs"/>
              </a:rPr>
              <a:t>Pierre Le </a:t>
            </a:r>
            <a:r>
              <a:rPr lang="fr-CA" sz="1200" b="1" kern="1200" dirty="0" err="1" smtClean="0">
                <a:solidFill>
                  <a:schemeClr val="tx1"/>
                </a:solidFill>
                <a:latin typeface="+mn-lt"/>
                <a:ea typeface="+mn-ea"/>
                <a:cs typeface="+mn-cs"/>
              </a:rPr>
              <a:t>Moyne</a:t>
            </a:r>
            <a:r>
              <a:rPr lang="fr-CA" sz="1200" kern="1200" dirty="0" smtClean="0">
                <a:solidFill>
                  <a:schemeClr val="tx1"/>
                </a:solidFill>
                <a:latin typeface="+mn-lt"/>
                <a:ea typeface="+mn-ea"/>
                <a:cs typeface="+mn-cs"/>
              </a:rPr>
              <a:t> (1602-1672) - </a:t>
            </a:r>
            <a:r>
              <a:rPr lang="fr-CA" sz="1200" b="1" i="1" kern="1200" dirty="0" smtClean="0">
                <a:solidFill>
                  <a:schemeClr val="tx1"/>
                </a:solidFill>
                <a:latin typeface="+mn-lt"/>
                <a:ea typeface="+mn-ea"/>
                <a:cs typeface="+mn-cs"/>
              </a:rPr>
              <a:t>Saint-Louis</a:t>
            </a:r>
            <a:r>
              <a:rPr lang="fr-CA" sz="1200" kern="1200" dirty="0" smtClean="0">
                <a:solidFill>
                  <a:schemeClr val="tx1"/>
                </a:solidFill>
                <a:latin typeface="+mn-lt"/>
                <a:ea typeface="+mn-ea"/>
                <a:cs typeface="+mn-cs"/>
              </a:rPr>
              <a:t> (1653).</a:t>
            </a:r>
            <a:endParaRPr lang="cs-CZ" sz="1200" kern="1200" dirty="0" smtClean="0">
              <a:solidFill>
                <a:schemeClr val="tx1"/>
              </a:solidFill>
              <a:latin typeface="+mn-lt"/>
              <a:ea typeface="+mn-ea"/>
              <a:cs typeface="+mn-cs"/>
            </a:endParaRPr>
          </a:p>
          <a:p>
            <a:endParaRPr lang="fr-FR" dirty="0" smtClean="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11</a:t>
            </a:fld>
            <a:endParaRPr lang="cs-CZ"/>
          </a:p>
        </p:txBody>
      </p:sp>
    </p:spTree>
    <p:extLst>
      <p:ext uri="{BB962C8B-B14F-4D97-AF65-F5344CB8AC3E}">
        <p14:creationId xmlns:p14="http://schemas.microsoft.com/office/powerpoint/2010/main" val="235829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En </a:t>
            </a:r>
            <a:r>
              <a:rPr lang="fr-CA" sz="1200" b="1" kern="1200" dirty="0" smtClean="0">
                <a:solidFill>
                  <a:schemeClr val="tx1"/>
                </a:solidFill>
                <a:latin typeface="+mn-lt"/>
                <a:ea typeface="+mn-ea"/>
                <a:cs typeface="+mn-cs"/>
              </a:rPr>
              <a:t>poésie</a:t>
            </a:r>
            <a:r>
              <a:rPr lang="fr-CA" sz="1200" kern="1200" dirty="0" smtClean="0">
                <a:solidFill>
                  <a:schemeClr val="tx1"/>
                </a:solidFill>
                <a:latin typeface="+mn-lt"/>
                <a:ea typeface="+mn-ea"/>
                <a:cs typeface="+mn-cs"/>
              </a:rPr>
              <a:t>, le courant libertin s’exprime par la voix de certains poètes de premier ordre - Nicolas Vauquelin des </a:t>
            </a:r>
            <a:r>
              <a:rPr lang="fr-CA" sz="1200" kern="1200" dirty="0" err="1" smtClean="0">
                <a:solidFill>
                  <a:schemeClr val="tx1"/>
                </a:solidFill>
                <a:latin typeface="+mn-lt"/>
                <a:ea typeface="+mn-ea"/>
                <a:cs typeface="+mn-cs"/>
              </a:rPr>
              <a:t>Yveteaux</a:t>
            </a:r>
            <a:r>
              <a:rPr lang="fr-CA" sz="1200" kern="1200" dirty="0" smtClean="0">
                <a:solidFill>
                  <a:schemeClr val="tx1"/>
                </a:solidFill>
                <a:latin typeface="+mn-lt"/>
                <a:ea typeface="+mn-ea"/>
                <a:cs typeface="+mn-cs"/>
              </a:rPr>
              <a:t> (fils du poète Vauquelin de la </a:t>
            </a:r>
            <a:r>
              <a:rPr lang="fr-CA" sz="1200" kern="1200" dirty="0" err="1" smtClean="0">
                <a:solidFill>
                  <a:schemeClr val="tx1"/>
                </a:solidFill>
                <a:latin typeface="+mn-lt"/>
                <a:ea typeface="+mn-ea"/>
                <a:cs typeface="+mn-cs"/>
              </a:rPr>
              <a:t>Fresnaye</a:t>
            </a:r>
            <a:r>
              <a:rPr lang="fr-CA" sz="1200" kern="1200" dirty="0" smtClean="0">
                <a:solidFill>
                  <a:schemeClr val="tx1"/>
                </a:solidFill>
                <a:latin typeface="+mn-lt"/>
                <a:ea typeface="+mn-ea"/>
                <a:cs typeface="+mn-cs"/>
              </a:rPr>
              <a:t>), Théophile de Viau, Marc-Antoine Girard de Saint-Amant, François le </a:t>
            </a:r>
            <a:r>
              <a:rPr lang="fr-CA" sz="1200" kern="1200" dirty="0" err="1" smtClean="0">
                <a:solidFill>
                  <a:schemeClr val="tx1"/>
                </a:solidFill>
                <a:latin typeface="+mn-lt"/>
                <a:ea typeface="+mn-ea"/>
                <a:cs typeface="+mn-cs"/>
              </a:rPr>
              <a:t>Métel</a:t>
            </a:r>
            <a:r>
              <a:rPr lang="fr-CA" sz="1200" kern="1200" dirty="0" smtClean="0">
                <a:solidFill>
                  <a:schemeClr val="tx1"/>
                </a:solidFill>
                <a:latin typeface="+mn-lt"/>
                <a:ea typeface="+mn-ea"/>
                <a:cs typeface="+mn-cs"/>
              </a:rPr>
              <a:t> de Boisrobert, Jacques Des Barreaux.</a:t>
            </a:r>
            <a:endParaRPr lang="cs-CZ" sz="1200" kern="1200" dirty="0" smtClean="0">
              <a:solidFill>
                <a:schemeClr val="tx1"/>
              </a:solidFill>
              <a:latin typeface="+mn-lt"/>
              <a:ea typeface="+mn-ea"/>
              <a:cs typeface="+mn-cs"/>
            </a:endParaRPr>
          </a:p>
          <a:p>
            <a:endParaRPr lang="fr-FR" dirty="0" smtClean="0"/>
          </a:p>
          <a:p>
            <a:r>
              <a:rPr lang="fr-CA" sz="1200" b="1" kern="1200" dirty="0" smtClean="0">
                <a:solidFill>
                  <a:schemeClr val="tx1"/>
                </a:solidFill>
                <a:latin typeface="+mn-lt"/>
                <a:ea typeface="+mn-ea"/>
                <a:cs typeface="+mn-cs"/>
              </a:rPr>
              <a:t>Théophile de Viau (1590 </a:t>
            </a:r>
            <a:r>
              <a:rPr lang="fr-CA" sz="1200" b="1" kern="1200" dirty="0" err="1" smtClean="0">
                <a:solidFill>
                  <a:schemeClr val="tx1"/>
                </a:solidFill>
                <a:latin typeface="+mn-lt"/>
                <a:ea typeface="+mn-ea"/>
                <a:cs typeface="+mn-cs"/>
              </a:rPr>
              <a:t>Clairac</a:t>
            </a:r>
            <a:r>
              <a:rPr lang="fr-CA" sz="1200" b="1" kern="1200" dirty="0" smtClean="0">
                <a:solidFill>
                  <a:schemeClr val="tx1"/>
                </a:solidFill>
                <a:latin typeface="+mn-lt"/>
                <a:ea typeface="+mn-ea"/>
                <a:cs typeface="+mn-cs"/>
              </a:rPr>
              <a:t>-en-Agenais - 25.9. 1526 Paris)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Fils d’un avocat huguenot, il reçoit une solide formation protestante à Montauban puis à Leyde. Jouisseur, esprit indépendant et reconnu comme un grand poète de sa génération, il provoque les autorités. Malgré la faveur des puissants, il est frappé de </a:t>
            </a:r>
            <a:r>
              <a:rPr lang="fr-CA" sz="1200" kern="1200" dirty="0" err="1" smtClean="0">
                <a:solidFill>
                  <a:schemeClr val="tx1"/>
                </a:solidFill>
                <a:latin typeface="+mn-lt"/>
                <a:ea typeface="+mn-ea"/>
                <a:cs typeface="+mn-cs"/>
              </a:rPr>
              <a:t>banissement</a:t>
            </a:r>
            <a:r>
              <a:rPr lang="fr-CA" sz="1200" kern="1200" dirty="0" smtClean="0">
                <a:solidFill>
                  <a:schemeClr val="tx1"/>
                </a:solidFill>
                <a:latin typeface="+mn-lt"/>
                <a:ea typeface="+mn-ea"/>
                <a:cs typeface="+mn-cs"/>
              </a:rPr>
              <a:t> (1619), plus tard, malgré sa conversion au </a:t>
            </a:r>
            <a:r>
              <a:rPr lang="fr-CA" sz="1200" kern="1200" dirty="0" err="1" smtClean="0">
                <a:solidFill>
                  <a:schemeClr val="tx1"/>
                </a:solidFill>
                <a:latin typeface="+mn-lt"/>
                <a:ea typeface="+mn-ea"/>
                <a:cs typeface="+mn-cs"/>
              </a:rPr>
              <a:t>catholisisme</a:t>
            </a:r>
            <a:r>
              <a:rPr lang="fr-CA" sz="1200" kern="1200" dirty="0" smtClean="0">
                <a:solidFill>
                  <a:schemeClr val="tx1"/>
                </a:solidFill>
                <a:latin typeface="+mn-lt"/>
                <a:ea typeface="+mn-ea"/>
                <a:cs typeface="+mn-cs"/>
              </a:rPr>
              <a:t>, il est à nouveau poursuivi pour l’impiété et condamné, par contumace, à être brûlé vif (1623). Fuyant Paris, il est arrêté, tenu longtemps en prison avant qu’un nouveau procès ne commue la peine en simple </a:t>
            </a:r>
            <a:r>
              <a:rPr lang="fr-CA" sz="1200" kern="1200" dirty="0" err="1" smtClean="0">
                <a:solidFill>
                  <a:schemeClr val="tx1"/>
                </a:solidFill>
                <a:latin typeface="+mn-lt"/>
                <a:ea typeface="+mn-ea"/>
                <a:cs typeface="+mn-cs"/>
              </a:rPr>
              <a:t>banissement</a:t>
            </a:r>
            <a:r>
              <a:rPr lang="fr-CA" sz="1200" kern="1200" dirty="0" smtClean="0">
                <a:solidFill>
                  <a:schemeClr val="tx1"/>
                </a:solidFill>
                <a:latin typeface="+mn-lt"/>
                <a:ea typeface="+mn-ea"/>
                <a:cs typeface="+mn-cs"/>
              </a:rPr>
              <a:t> (1625). Il meurt un an après sa libération, peut-être suite aux privations endurées en prison. –</a:t>
            </a:r>
            <a:r>
              <a:rPr lang="fr-CA" sz="1200" kern="1200" baseline="0" dirty="0" smtClean="0">
                <a:solidFill>
                  <a:schemeClr val="tx1"/>
                </a:solidFill>
                <a:latin typeface="+mn-lt"/>
                <a:ea typeface="+mn-ea"/>
                <a:cs typeface="+mn-cs"/>
              </a:rPr>
              <a:t> la tête d’un groupe des poètes provocateurs – l’un des personnages-type (par son parcours personnel) de la bohème baroque</a:t>
            </a:r>
          </a:p>
          <a:p>
            <a:r>
              <a:rPr lang="fr-CA" sz="1200" kern="1200" baseline="0" dirty="0" smtClean="0">
                <a:solidFill>
                  <a:schemeClr val="tx1"/>
                </a:solidFill>
                <a:latin typeface="+mn-lt"/>
                <a:ea typeface="+mn-ea"/>
                <a:cs typeface="+mn-cs"/>
              </a:rPr>
              <a:t>il rejette les croyances chrétiennes – sa philosophie est un naturalisme épicurien de tendance nettement matérialiste</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poésie – un don visuel très pittoresque;</a:t>
            </a:r>
            <a:r>
              <a:rPr lang="fr-FR" sz="1200" kern="1200" baseline="0" dirty="0" smtClean="0">
                <a:solidFill>
                  <a:schemeClr val="tx1"/>
                </a:solidFill>
                <a:latin typeface="+mn-lt"/>
                <a:ea typeface="+mn-ea"/>
                <a:cs typeface="+mn-cs"/>
              </a:rPr>
              <a:t> poète élégiaque, descriptif et intellectuel</a:t>
            </a:r>
            <a:endParaRPr lang="cs-CZ"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12</a:t>
            </a:fld>
            <a:endParaRPr lang="cs-CZ"/>
          </a:p>
        </p:txBody>
      </p:sp>
    </p:spTree>
    <p:extLst>
      <p:ext uri="{BB962C8B-B14F-4D97-AF65-F5344CB8AC3E}">
        <p14:creationId xmlns:p14="http://schemas.microsoft.com/office/powerpoint/2010/main" val="76855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Il est lui aussi un protestant converti, par prudence, au catholicisme. Sa vie est une aventure: fils de marins, il s’embarque en voyages: Amérique, Sénégal, Açores, peut-être Indes. À Paris, s’il fait partie du groupe de poètes provocateurs réunis autour de Théophile de Viau, il a aussi ses entrées au salon de Mme de Rambouillet, il devient académicien. Il parle italien et espagnol, il a une profonde connaissance de la culture classique. Il s’acquitte de missions diplomatiques en Espagne, en Angleterre, il visite Rome. En Pologne, où il est invité par la reine Marie de Gonzague, il devient gentilhomme de sa chambre. Il revient à Paris via Stockholm et la cour de la reine Christine de Suède. La poésie de Saint-Amant est sensible au concret, à la nature, elle sait combiner avec astuce les genres et les formes.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majeure est „l’idylle héroïque“ </a:t>
            </a:r>
            <a:r>
              <a:rPr lang="fr-CA" sz="1200" b="1" i="1" kern="1200" dirty="0" err="1" smtClean="0">
                <a:solidFill>
                  <a:schemeClr val="tx1"/>
                </a:solidFill>
                <a:latin typeface="+mn-lt"/>
                <a:ea typeface="+mn-ea"/>
                <a:cs typeface="+mn-cs"/>
              </a:rPr>
              <a:t>Moyse</a:t>
            </a:r>
            <a:r>
              <a:rPr lang="fr-CA" sz="1200" b="1" i="1" kern="1200" dirty="0" smtClean="0">
                <a:solidFill>
                  <a:schemeClr val="tx1"/>
                </a:solidFill>
                <a:latin typeface="+mn-lt"/>
                <a:ea typeface="+mn-ea"/>
                <a:cs typeface="+mn-cs"/>
              </a:rPr>
              <a:t> sauvé</a:t>
            </a:r>
            <a:r>
              <a:rPr lang="fr-CA" sz="1200" kern="1200" dirty="0" smtClean="0">
                <a:solidFill>
                  <a:schemeClr val="tx1"/>
                </a:solidFill>
                <a:latin typeface="+mn-lt"/>
                <a:ea typeface="+mn-ea"/>
                <a:cs typeface="+mn-cs"/>
              </a:rPr>
              <a:t> (1653), mais on apprécie davantage sa poésie mineure - odes, </a:t>
            </a:r>
            <a:r>
              <a:rPr lang="fr-CA" sz="1200" u="sng" kern="1200" dirty="0" smtClean="0">
                <a:solidFill>
                  <a:schemeClr val="tx1"/>
                </a:solidFill>
                <a:latin typeface="+mn-lt"/>
                <a:ea typeface="+mn-ea"/>
                <a:cs typeface="+mn-cs"/>
              </a:rPr>
              <a:t>sonnets</a:t>
            </a:r>
            <a:r>
              <a:rPr lang="fr-CA" sz="1200" kern="1200" dirty="0" smtClean="0">
                <a:solidFill>
                  <a:schemeClr val="tx1"/>
                </a:solidFill>
                <a:latin typeface="+mn-lt"/>
                <a:ea typeface="+mn-ea"/>
                <a:cs typeface="+mn-cs"/>
              </a:rPr>
              <a:t>, satires, stances.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il se nomme lui-même</a:t>
            </a:r>
            <a:r>
              <a:rPr lang="fr-CA" sz="1200" kern="1200" baseline="0" dirty="0" smtClean="0">
                <a:solidFill>
                  <a:schemeClr val="tx1"/>
                </a:solidFill>
                <a:latin typeface="+mn-lt"/>
                <a:ea typeface="+mn-ea"/>
                <a:cs typeface="+mn-cs"/>
              </a:rPr>
              <a:t> « le bon gros Saint-Amant » - il est grand buveur, grand fumeur et gros mangeur – il est un bon vivant (cf. « Les goinfres ») il aime la vie de bohème  - il décrit les beuveries; il est libertin de mœurs beaucoup plus que d’esprit</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latin typeface="+mn-lt"/>
                <a:ea typeface="+mn-ea"/>
                <a:cs typeface="+mn-cs"/>
              </a:rPr>
              <a:t>préfigure la poésie du 19</a:t>
            </a:r>
            <a:r>
              <a:rPr lang="fr-CA" sz="1200" kern="1200" baseline="30000" dirty="0" smtClean="0">
                <a:solidFill>
                  <a:schemeClr val="tx1"/>
                </a:solidFill>
                <a:latin typeface="+mn-lt"/>
                <a:ea typeface="+mn-ea"/>
                <a:cs typeface="+mn-cs"/>
              </a:rPr>
              <a:t>e</a:t>
            </a:r>
            <a:r>
              <a:rPr lang="fr-CA" sz="1200" kern="1200" baseline="0" dirty="0" smtClean="0">
                <a:solidFill>
                  <a:schemeClr val="tx1"/>
                </a:solidFill>
                <a:latin typeface="+mn-lt"/>
                <a:ea typeface="+mn-ea"/>
                <a:cs typeface="+mn-cs"/>
              </a:rPr>
              <a:t> siècle: le romantisme des paysages tourmentés, des ruines, du fantastique, le goût de l’exotisme et la plastique parnassienne…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latin typeface="+mn-lt"/>
                <a:ea typeface="+mn-ea"/>
                <a:cs typeface="+mn-cs"/>
              </a:rPr>
              <a:t>son œuvre comprend deux aspects essentiels – la poésie de la nature et veine héroï-comique ou </a:t>
            </a:r>
            <a:r>
              <a:rPr lang="fr-CA" sz="1200" kern="1200" baseline="0" dirty="0" err="1" smtClean="0">
                <a:solidFill>
                  <a:schemeClr val="tx1"/>
                </a:solidFill>
                <a:latin typeface="+mn-lt"/>
                <a:ea typeface="+mn-ea"/>
                <a:cs typeface="+mn-cs"/>
              </a:rPr>
              <a:t>bourlesque</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13</a:t>
            </a:fld>
            <a:endParaRPr lang="cs-CZ"/>
          </a:p>
        </p:txBody>
      </p:sp>
    </p:spTree>
    <p:extLst>
      <p:ext uri="{BB962C8B-B14F-4D97-AF65-F5344CB8AC3E}">
        <p14:creationId xmlns:p14="http://schemas.microsoft.com/office/powerpoint/2010/main" val="301712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 tradition rabelaisienne, voir l’</a:t>
            </a:r>
            <a:r>
              <a:rPr lang="fr-CA" sz="1200" i="1" kern="1200" dirty="0" smtClean="0">
                <a:solidFill>
                  <a:schemeClr val="tx1"/>
                </a:solidFill>
                <a:latin typeface="+mn-lt"/>
                <a:ea typeface="+mn-ea"/>
                <a:cs typeface="+mn-cs"/>
              </a:rPr>
              <a:t>Histoire comique de </a:t>
            </a:r>
            <a:r>
              <a:rPr lang="fr-CA" sz="1200" i="1" kern="1200" dirty="0" err="1" smtClean="0">
                <a:solidFill>
                  <a:schemeClr val="tx1"/>
                </a:solidFill>
                <a:latin typeface="+mn-lt"/>
                <a:ea typeface="+mn-ea"/>
                <a:cs typeface="+mn-cs"/>
              </a:rPr>
              <a:t>Francion</a:t>
            </a:r>
            <a:r>
              <a:rPr lang="fr-CA" sz="1200" i="1" kern="1200" dirty="0" smtClean="0">
                <a:solidFill>
                  <a:schemeClr val="tx1"/>
                </a:solidFill>
                <a:latin typeface="+mn-lt"/>
                <a:ea typeface="+mn-ea"/>
                <a:cs typeface="+mn-cs"/>
              </a:rPr>
              <a:t> – </a:t>
            </a:r>
            <a:r>
              <a:rPr lang="fr-CA" sz="1200" i="0" kern="1200" dirty="0" smtClean="0">
                <a:solidFill>
                  <a:schemeClr val="tx1"/>
                </a:solidFill>
                <a:latin typeface="+mn-lt"/>
                <a:ea typeface="+mn-ea"/>
                <a:cs typeface="+mn-cs"/>
              </a:rPr>
              <a:t>aventures grossières et bouffonnes dans des milieux de voleurs</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En prose, le baroque distingue deux types de textes prosaïques: les </a:t>
            </a:r>
            <a:r>
              <a:rPr lang="fr-CA" sz="1200" b="1" kern="1200" dirty="0" smtClean="0">
                <a:solidFill>
                  <a:schemeClr val="tx1"/>
                </a:solidFill>
                <a:latin typeface="+mn-lt"/>
                <a:ea typeface="+mn-ea"/>
                <a:cs typeface="+mn-cs"/>
              </a:rPr>
              <a:t>romans</a:t>
            </a:r>
            <a:r>
              <a:rPr lang="fr-CA" sz="1200" kern="1200" dirty="0" smtClean="0">
                <a:solidFill>
                  <a:schemeClr val="tx1"/>
                </a:solidFill>
                <a:latin typeface="+mn-lt"/>
                <a:ea typeface="+mn-ea"/>
                <a:cs typeface="+mn-cs"/>
              </a:rPr>
              <a:t>, d’inspiration précieuse et de tradition courtoise et chevaleresque, et les </a:t>
            </a:r>
            <a:r>
              <a:rPr lang="fr-CA" sz="1200" b="1" kern="1200" dirty="0" smtClean="0">
                <a:solidFill>
                  <a:schemeClr val="tx1"/>
                </a:solidFill>
                <a:latin typeface="+mn-lt"/>
                <a:ea typeface="+mn-ea"/>
                <a:cs typeface="+mn-cs"/>
              </a:rPr>
              <a:t>histoires</a:t>
            </a:r>
            <a:r>
              <a:rPr lang="fr-CA" sz="1200" kern="1200" dirty="0" smtClean="0">
                <a:solidFill>
                  <a:schemeClr val="tx1"/>
                </a:solidFill>
                <a:latin typeface="+mn-lt"/>
                <a:ea typeface="+mn-ea"/>
                <a:cs typeface="+mn-cs"/>
              </a:rPr>
              <a:t>, de veine réaliste, bourgeoise, satirique ou comique. C’est dans ce contexte qu’il faut situer par exemple le titre provocateur de </a:t>
            </a:r>
            <a:r>
              <a:rPr lang="fr-CA" sz="1200" b="1" kern="1200" dirty="0" smtClean="0">
                <a:solidFill>
                  <a:schemeClr val="tx1"/>
                </a:solidFill>
                <a:latin typeface="+mn-lt"/>
                <a:ea typeface="+mn-ea"/>
                <a:cs typeface="+mn-cs"/>
              </a:rPr>
              <a:t>Paul Scarron</a:t>
            </a:r>
            <a:r>
              <a:rPr lang="fr-CA" sz="1200" kern="1200" dirty="0" smtClean="0">
                <a:solidFill>
                  <a:schemeClr val="tx1"/>
                </a:solidFill>
                <a:latin typeface="+mn-lt"/>
                <a:ea typeface="+mn-ea"/>
                <a:cs typeface="+mn-cs"/>
              </a:rPr>
              <a:t> - </a:t>
            </a:r>
            <a:r>
              <a:rPr lang="fr-CA" sz="1200" b="1" i="1" kern="1200" dirty="0" smtClean="0">
                <a:solidFill>
                  <a:schemeClr val="tx1"/>
                </a:solidFill>
                <a:latin typeface="+mn-lt"/>
                <a:ea typeface="+mn-ea"/>
                <a:cs typeface="+mn-cs"/>
              </a:rPr>
              <a:t>Roman comique</a:t>
            </a:r>
            <a:r>
              <a:rPr lang="fr-CA" sz="1200" kern="1200" dirty="0" smtClean="0">
                <a:solidFill>
                  <a:schemeClr val="tx1"/>
                </a:solidFill>
                <a:latin typeface="+mn-lt"/>
                <a:ea typeface="+mn-ea"/>
                <a:cs typeface="+mn-cs"/>
              </a:rPr>
              <a:t> (1651-1657), ressenti à l’époque comme un alliage de mots </a:t>
            </a:r>
            <a:r>
              <a:rPr lang="fr-CA" sz="1200" kern="1200" dirty="0" err="1" smtClean="0">
                <a:solidFill>
                  <a:schemeClr val="tx1"/>
                </a:solidFill>
                <a:latin typeface="+mn-lt"/>
                <a:ea typeface="+mn-ea"/>
                <a:cs typeface="+mn-cs"/>
              </a:rPr>
              <a:t>oxymorique</a:t>
            </a:r>
            <a:r>
              <a:rPr lang="fr-CA" sz="1200" kern="1200" dirty="0" smtClean="0">
                <a:solidFill>
                  <a:schemeClr val="tx1"/>
                </a:solidFill>
                <a:latin typeface="+mn-lt"/>
                <a:ea typeface="+mn-ea"/>
                <a:cs typeface="+mn-cs"/>
              </a:rPr>
              <a:t>. En fait, la prose narrative baroque évolue, justement, au sein de cet espace polarisé d’un côté par la présence de la prose précieuse, de l’autre côté par le pôle réaliste, parodique et comique. Vient s’y ajouter un troisième facteur - l’influence des tendances „</a:t>
            </a:r>
            <a:r>
              <a:rPr lang="fr-CA" sz="1200" kern="1200" dirty="0" err="1" smtClean="0">
                <a:solidFill>
                  <a:schemeClr val="tx1"/>
                </a:solidFill>
                <a:latin typeface="+mn-lt"/>
                <a:ea typeface="+mn-ea"/>
                <a:cs typeface="+mn-cs"/>
              </a:rPr>
              <a:t>rationalisantes</a:t>
            </a:r>
            <a:r>
              <a:rPr lang="fr-CA" sz="1200" kern="1200" dirty="0" smtClean="0">
                <a:solidFill>
                  <a:schemeClr val="tx1"/>
                </a:solidFill>
                <a:latin typeface="+mn-lt"/>
                <a:ea typeface="+mn-ea"/>
                <a:cs typeface="+mn-cs"/>
              </a:rPr>
              <a:t>“, à l’exemple des règles dramatiques du théâtre classique et de l’épopée. Le ton est donné notamment par deux préfaces: celle de </a:t>
            </a:r>
            <a:r>
              <a:rPr lang="fr-CA" sz="1200" b="1" kern="1200" dirty="0" smtClean="0">
                <a:solidFill>
                  <a:schemeClr val="tx1"/>
                </a:solidFill>
                <a:latin typeface="+mn-lt"/>
                <a:ea typeface="+mn-ea"/>
                <a:cs typeface="+mn-cs"/>
              </a:rPr>
              <a:t>Jean Chapelain</a:t>
            </a:r>
            <a:r>
              <a:rPr lang="fr-CA" sz="1200" kern="1200" dirty="0" smtClean="0">
                <a:solidFill>
                  <a:schemeClr val="tx1"/>
                </a:solidFill>
                <a:latin typeface="+mn-lt"/>
                <a:ea typeface="+mn-ea"/>
                <a:cs typeface="+mn-cs"/>
              </a:rPr>
              <a:t> au poème mythologique de Giambattista Marino </a:t>
            </a:r>
            <a:r>
              <a:rPr lang="fr-CA" sz="1200" b="1" i="1" kern="1200" dirty="0" smtClean="0">
                <a:solidFill>
                  <a:schemeClr val="tx1"/>
                </a:solidFill>
                <a:latin typeface="+mn-lt"/>
                <a:ea typeface="+mn-ea"/>
                <a:cs typeface="+mn-cs"/>
              </a:rPr>
              <a:t>L’</a:t>
            </a:r>
            <a:r>
              <a:rPr lang="fr-CA" sz="1200" b="1" i="1" kern="1200" dirty="0" err="1" smtClean="0">
                <a:solidFill>
                  <a:schemeClr val="tx1"/>
                </a:solidFill>
                <a:latin typeface="+mn-lt"/>
                <a:ea typeface="+mn-ea"/>
                <a:cs typeface="+mn-cs"/>
              </a:rPr>
              <a:t>Adone</a:t>
            </a:r>
            <a:r>
              <a:rPr lang="fr-CA" sz="1200" kern="1200" dirty="0" smtClean="0">
                <a:solidFill>
                  <a:schemeClr val="tx1"/>
                </a:solidFill>
                <a:latin typeface="+mn-lt"/>
                <a:ea typeface="+mn-ea"/>
                <a:cs typeface="+mn-cs"/>
              </a:rPr>
              <a:t> (préface de 1623) où le critique français dit préférer </a:t>
            </a:r>
            <a:r>
              <a:rPr lang="fr-CA" sz="1200" i="1" kern="1200" dirty="0" smtClean="0">
                <a:solidFill>
                  <a:schemeClr val="tx1"/>
                </a:solidFill>
                <a:latin typeface="+mn-lt"/>
                <a:ea typeface="+mn-ea"/>
                <a:cs typeface="+mn-cs"/>
              </a:rPr>
              <a:t>„la simplicité des fables tranquilles“</a:t>
            </a:r>
            <a:r>
              <a:rPr lang="fr-CA" sz="1200" kern="1200" dirty="0" smtClean="0">
                <a:solidFill>
                  <a:schemeClr val="tx1"/>
                </a:solidFill>
                <a:latin typeface="+mn-lt"/>
                <a:ea typeface="+mn-ea"/>
                <a:cs typeface="+mn-cs"/>
              </a:rPr>
              <a:t>, et celle </a:t>
            </a:r>
            <a:r>
              <a:rPr lang="fr-CA" sz="1200" b="1" kern="1200" dirty="0" smtClean="0">
                <a:solidFill>
                  <a:schemeClr val="tx1"/>
                </a:solidFill>
                <a:latin typeface="+mn-lt"/>
                <a:ea typeface="+mn-ea"/>
                <a:cs typeface="+mn-cs"/>
              </a:rPr>
              <a:t>Georges de Scudéry</a:t>
            </a:r>
            <a:r>
              <a:rPr lang="fr-CA" sz="1200" kern="1200" dirty="0" smtClean="0">
                <a:solidFill>
                  <a:schemeClr val="tx1"/>
                </a:solidFill>
                <a:latin typeface="+mn-lt"/>
                <a:ea typeface="+mn-ea"/>
                <a:cs typeface="+mn-cs"/>
              </a:rPr>
              <a:t> au roman de sa </a:t>
            </a:r>
            <a:r>
              <a:rPr lang="fr-CA" sz="1200" kern="1200" dirty="0" err="1" smtClean="0">
                <a:solidFill>
                  <a:schemeClr val="tx1"/>
                </a:solidFill>
                <a:latin typeface="+mn-lt"/>
                <a:ea typeface="+mn-ea"/>
                <a:cs typeface="+mn-cs"/>
              </a:rPr>
              <a:t>soeur</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Ibrahim ou l’Illustre Bassa</a:t>
            </a:r>
            <a:r>
              <a:rPr lang="fr-CA" sz="1200" kern="1200" dirty="0" smtClean="0">
                <a:solidFill>
                  <a:schemeClr val="tx1"/>
                </a:solidFill>
                <a:latin typeface="+mn-lt"/>
                <a:ea typeface="+mn-ea"/>
                <a:cs typeface="+mn-cs"/>
              </a:rPr>
              <a:t> (1641), où l’exigence de l’unité d’action et la nécessité d’une construction rigoureuse à l’exemple des anciens sont énoncées.</a:t>
            </a:r>
            <a:endParaRPr lang="cs-CZ"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sur le mode comportemental d’un style de vie non-conformiste ou sur celui d’une écriture </a:t>
            </a:r>
            <a:r>
              <a:rPr lang="fr-CA" sz="1200" kern="1200" dirty="0" err="1" smtClean="0">
                <a:solidFill>
                  <a:schemeClr val="tx1"/>
                </a:solidFill>
                <a:latin typeface="+mn-lt"/>
                <a:ea typeface="+mn-ea"/>
                <a:cs typeface="+mn-cs"/>
              </a:rPr>
              <a:t>anti-religieuse</a:t>
            </a:r>
            <a:r>
              <a:rPr lang="fr-CA" sz="1200" kern="1200" dirty="0" smtClean="0">
                <a:solidFill>
                  <a:schemeClr val="tx1"/>
                </a:solidFill>
                <a:latin typeface="+mn-lt"/>
                <a:ea typeface="+mn-ea"/>
                <a:cs typeface="+mn-cs"/>
              </a:rPr>
              <a:t>, anti-précieuse, réaliste, ironique ou parodique. </a:t>
            </a:r>
            <a:endParaRPr lang="cs-CZ"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14</a:t>
            </a:fld>
            <a:endParaRPr lang="cs-CZ"/>
          </a:p>
        </p:txBody>
      </p:sp>
    </p:spTree>
    <p:extLst>
      <p:ext uri="{BB962C8B-B14F-4D97-AF65-F5344CB8AC3E}">
        <p14:creationId xmlns:p14="http://schemas.microsoft.com/office/powerpoint/2010/main" val="78519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Il fut un bohème attaché à l’évêque du Mans. Atteint de rhumatismes, bossu et impotent, pensionné comme „malade de la reine“, il n’en fréquente pas moins les salons littéraires. Il épouse, en 1652, la petite-fille d’Agrippa d’Aubigné, la future Mme de Maintenon (d’abord</a:t>
            </a:r>
            <a:r>
              <a:rPr lang="fr-CA" sz="1200" kern="1200" baseline="0" dirty="0" smtClean="0">
                <a:solidFill>
                  <a:schemeClr val="tx1"/>
                </a:solidFill>
                <a:latin typeface="+mn-lt"/>
                <a:ea typeface="+mn-ea"/>
                <a:cs typeface="+mn-cs"/>
              </a:rPr>
              <a:t> gouvernante des enfants, ensuite maîtresse et finalement épouse de Louis XIV)</a:t>
            </a:r>
            <a:r>
              <a:rPr lang="fr-CA" sz="1200" kern="1200" dirty="0" smtClean="0">
                <a:solidFill>
                  <a:schemeClr val="tx1"/>
                </a:solidFill>
                <a:latin typeface="+mn-lt"/>
                <a:ea typeface="+mn-ea"/>
                <a:cs typeface="+mn-cs"/>
              </a:rPr>
              <a:t>. Il excelle comme auteur de comédies - </a:t>
            </a:r>
            <a:r>
              <a:rPr lang="fr-CA" sz="1200" b="1" i="1" kern="1200" dirty="0" err="1" smtClean="0">
                <a:solidFill>
                  <a:schemeClr val="tx1"/>
                </a:solidFill>
                <a:latin typeface="+mn-lt"/>
                <a:ea typeface="+mn-ea"/>
                <a:cs typeface="+mn-cs"/>
              </a:rPr>
              <a:t>Jodelet</a:t>
            </a:r>
            <a:r>
              <a:rPr lang="fr-CA" sz="1200" kern="1200" dirty="0" smtClean="0">
                <a:solidFill>
                  <a:schemeClr val="tx1"/>
                </a:solidFill>
                <a:latin typeface="+mn-lt"/>
                <a:ea typeface="+mn-ea"/>
                <a:cs typeface="+mn-cs"/>
              </a:rPr>
              <a:t> (1645), </a:t>
            </a:r>
            <a:r>
              <a:rPr lang="fr-CA" sz="1200" b="1" i="1" kern="1200" dirty="0" err="1" smtClean="0">
                <a:solidFill>
                  <a:schemeClr val="tx1"/>
                </a:solidFill>
                <a:latin typeface="+mn-lt"/>
                <a:ea typeface="+mn-ea"/>
                <a:cs typeface="+mn-cs"/>
              </a:rPr>
              <a:t>Jodelet</a:t>
            </a:r>
            <a:r>
              <a:rPr lang="fr-CA" sz="1200" b="1" i="1" kern="1200" dirty="0" smtClean="0">
                <a:solidFill>
                  <a:schemeClr val="tx1"/>
                </a:solidFill>
                <a:latin typeface="+mn-lt"/>
                <a:ea typeface="+mn-ea"/>
                <a:cs typeface="+mn-cs"/>
              </a:rPr>
              <a:t> souffrant</a:t>
            </a:r>
            <a:r>
              <a:rPr lang="fr-CA" sz="1200" kern="1200" dirty="0" smtClean="0">
                <a:solidFill>
                  <a:schemeClr val="tx1"/>
                </a:solidFill>
                <a:latin typeface="+mn-lt"/>
                <a:ea typeface="+mn-ea"/>
                <a:cs typeface="+mn-cs"/>
              </a:rPr>
              <a:t> (1646), </a:t>
            </a:r>
            <a:r>
              <a:rPr lang="fr-CA" sz="1200" b="1" i="1" kern="1200" dirty="0" smtClean="0">
                <a:solidFill>
                  <a:schemeClr val="tx1"/>
                </a:solidFill>
                <a:latin typeface="+mn-lt"/>
                <a:ea typeface="+mn-ea"/>
                <a:cs typeface="+mn-cs"/>
              </a:rPr>
              <a:t>Don Japhet d’Arménie</a:t>
            </a:r>
            <a:r>
              <a:rPr lang="fr-CA" sz="1200" kern="1200" dirty="0" smtClean="0">
                <a:solidFill>
                  <a:schemeClr val="tx1"/>
                </a:solidFill>
                <a:latin typeface="+mn-lt"/>
                <a:ea typeface="+mn-ea"/>
                <a:cs typeface="+mn-cs"/>
              </a:rPr>
              <a:t> (1652), comme poète burlesque - </a:t>
            </a:r>
            <a:r>
              <a:rPr lang="fr-CA" sz="1200" b="1" i="1" kern="1200" dirty="0" smtClean="0">
                <a:solidFill>
                  <a:schemeClr val="tx1"/>
                </a:solidFill>
                <a:latin typeface="+mn-lt"/>
                <a:ea typeface="+mn-ea"/>
                <a:cs typeface="+mn-cs"/>
              </a:rPr>
              <a:t>Le Virgile travesti</a:t>
            </a:r>
            <a:r>
              <a:rPr lang="fr-CA" sz="1200" kern="1200" dirty="0" smtClean="0">
                <a:solidFill>
                  <a:schemeClr val="tx1"/>
                </a:solidFill>
                <a:latin typeface="+mn-lt"/>
                <a:ea typeface="+mn-ea"/>
                <a:cs typeface="+mn-cs"/>
              </a:rPr>
              <a:t> (1648-1652), et prosateur - </a:t>
            </a:r>
            <a:r>
              <a:rPr lang="fr-CA" sz="1200" b="1" i="1" kern="1200" dirty="0" smtClean="0">
                <a:solidFill>
                  <a:schemeClr val="tx1"/>
                </a:solidFill>
                <a:latin typeface="+mn-lt"/>
                <a:ea typeface="+mn-ea"/>
                <a:cs typeface="+mn-cs"/>
              </a:rPr>
              <a:t>Nouvelles tragi-comiques</a:t>
            </a:r>
            <a:r>
              <a:rPr lang="fr-CA" sz="1200" kern="1200" dirty="0" smtClean="0">
                <a:solidFill>
                  <a:schemeClr val="tx1"/>
                </a:solidFill>
                <a:latin typeface="+mn-lt"/>
                <a:ea typeface="+mn-ea"/>
                <a:cs typeface="+mn-cs"/>
              </a:rPr>
              <a:t> (1655-1657), le </a:t>
            </a:r>
            <a:r>
              <a:rPr lang="fr-CA" sz="1200" b="1" i="1" u="sng" kern="1200" dirty="0" smtClean="0">
                <a:solidFill>
                  <a:schemeClr val="tx1"/>
                </a:solidFill>
                <a:latin typeface="+mn-lt"/>
                <a:ea typeface="+mn-ea"/>
                <a:cs typeface="+mn-cs"/>
              </a:rPr>
              <a:t>Roman comique</a:t>
            </a:r>
            <a:r>
              <a:rPr lang="fr-CA" sz="1200" kern="1200" dirty="0" smtClean="0">
                <a:solidFill>
                  <a:schemeClr val="tx1"/>
                </a:solidFill>
                <a:latin typeface="+mn-lt"/>
                <a:ea typeface="+mn-ea"/>
                <a:cs typeface="+mn-cs"/>
              </a:rPr>
              <a:t> (1651-1657). Ce dernier est un véritable </a:t>
            </a:r>
            <a:r>
              <a:rPr lang="fr-CA" sz="1200" kern="1200" dirty="0" err="1" smtClean="0">
                <a:solidFill>
                  <a:schemeClr val="tx1"/>
                </a:solidFill>
                <a:latin typeface="+mn-lt"/>
                <a:ea typeface="+mn-ea"/>
                <a:cs typeface="+mn-cs"/>
              </a:rPr>
              <a:t>chef-d’oeuvre</a:t>
            </a:r>
            <a:r>
              <a:rPr lang="fr-CA" sz="1200" kern="1200" dirty="0" smtClean="0">
                <a:solidFill>
                  <a:schemeClr val="tx1"/>
                </a:solidFill>
                <a:latin typeface="+mn-lt"/>
                <a:ea typeface="+mn-ea"/>
                <a:cs typeface="+mn-cs"/>
              </a:rPr>
              <a:t> - une combinaison de la veine réaliste et comique (roman d’une troupe de comédiens dans la province du Mans) et de l’intrigue amoureuse et héroïque, typique du baroque. </a:t>
            </a:r>
            <a:endParaRPr lang="cs-CZ" sz="1200" kern="1200" dirty="0" smtClean="0">
              <a:solidFill>
                <a:schemeClr val="tx1"/>
              </a:solidFill>
              <a:latin typeface="+mn-lt"/>
              <a:ea typeface="+mn-ea"/>
              <a:cs typeface="+mn-cs"/>
            </a:endParaRPr>
          </a:p>
          <a:p>
            <a:endParaRPr lang="fr-FR" b="1" dirty="0" smtClean="0"/>
          </a:p>
          <a:p>
            <a:r>
              <a:rPr lang="fr-FR" b="1" dirty="0" smtClean="0"/>
              <a:t>Le roman comique </a:t>
            </a:r>
            <a:r>
              <a:rPr lang="fr-FR" b="0" dirty="0" smtClean="0"/>
              <a:t>– le titre signifie le roman des comédiens</a:t>
            </a:r>
            <a:endParaRPr lang="cs-CZ" b="1"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15</a:t>
            </a:fld>
            <a:endParaRPr lang="cs-CZ"/>
          </a:p>
        </p:txBody>
      </p:sp>
    </p:spTree>
    <p:extLst>
      <p:ext uri="{BB962C8B-B14F-4D97-AF65-F5344CB8AC3E}">
        <p14:creationId xmlns:p14="http://schemas.microsoft.com/office/powerpoint/2010/main" val="299442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Il fut un bohème attaché à l’évêque du Mans. Atteint de rhumatismes, bossu et impotent, pensionné comme „malade de la reine“, il n’en fréquente pas moins les salons littéraires. Il épouse, en 1652, la petite-fille d’Agrippa d’Aubigné, la future Mme de Maintenon (d’abord</a:t>
            </a:r>
            <a:r>
              <a:rPr lang="fr-CA" sz="1200" kern="1200" baseline="0" dirty="0" smtClean="0">
                <a:solidFill>
                  <a:schemeClr val="tx1"/>
                </a:solidFill>
                <a:latin typeface="+mn-lt"/>
                <a:ea typeface="+mn-ea"/>
                <a:cs typeface="+mn-cs"/>
              </a:rPr>
              <a:t> gouvernante des enfants, ensuite maîtresse et finalement épouse de Louis XIV)</a:t>
            </a:r>
            <a:r>
              <a:rPr lang="fr-CA" sz="1200" kern="1200" dirty="0" smtClean="0">
                <a:solidFill>
                  <a:schemeClr val="tx1"/>
                </a:solidFill>
                <a:latin typeface="+mn-lt"/>
                <a:ea typeface="+mn-ea"/>
                <a:cs typeface="+mn-cs"/>
              </a:rPr>
              <a:t>. Il excelle comme auteur de comédies - </a:t>
            </a:r>
            <a:r>
              <a:rPr lang="fr-CA" sz="1200" b="1" i="1" kern="1200" dirty="0" err="1" smtClean="0">
                <a:solidFill>
                  <a:schemeClr val="tx1"/>
                </a:solidFill>
                <a:latin typeface="+mn-lt"/>
                <a:ea typeface="+mn-ea"/>
                <a:cs typeface="+mn-cs"/>
              </a:rPr>
              <a:t>Jodelet</a:t>
            </a:r>
            <a:r>
              <a:rPr lang="fr-CA" sz="1200" kern="1200" dirty="0" smtClean="0">
                <a:solidFill>
                  <a:schemeClr val="tx1"/>
                </a:solidFill>
                <a:latin typeface="+mn-lt"/>
                <a:ea typeface="+mn-ea"/>
                <a:cs typeface="+mn-cs"/>
              </a:rPr>
              <a:t> (1645), </a:t>
            </a:r>
            <a:r>
              <a:rPr lang="fr-CA" sz="1200" b="1" i="1" kern="1200" dirty="0" err="1" smtClean="0">
                <a:solidFill>
                  <a:schemeClr val="tx1"/>
                </a:solidFill>
                <a:latin typeface="+mn-lt"/>
                <a:ea typeface="+mn-ea"/>
                <a:cs typeface="+mn-cs"/>
              </a:rPr>
              <a:t>Jodelet</a:t>
            </a:r>
            <a:r>
              <a:rPr lang="fr-CA" sz="1200" b="1" i="1" kern="1200" dirty="0" smtClean="0">
                <a:solidFill>
                  <a:schemeClr val="tx1"/>
                </a:solidFill>
                <a:latin typeface="+mn-lt"/>
                <a:ea typeface="+mn-ea"/>
                <a:cs typeface="+mn-cs"/>
              </a:rPr>
              <a:t> souffrant</a:t>
            </a:r>
            <a:r>
              <a:rPr lang="fr-CA" sz="1200" kern="1200" dirty="0" smtClean="0">
                <a:solidFill>
                  <a:schemeClr val="tx1"/>
                </a:solidFill>
                <a:latin typeface="+mn-lt"/>
                <a:ea typeface="+mn-ea"/>
                <a:cs typeface="+mn-cs"/>
              </a:rPr>
              <a:t> (1646), </a:t>
            </a:r>
            <a:r>
              <a:rPr lang="fr-CA" sz="1200" b="1" i="1" kern="1200" dirty="0" smtClean="0">
                <a:solidFill>
                  <a:schemeClr val="tx1"/>
                </a:solidFill>
                <a:latin typeface="+mn-lt"/>
                <a:ea typeface="+mn-ea"/>
                <a:cs typeface="+mn-cs"/>
              </a:rPr>
              <a:t>Don Japhet d’Arménie</a:t>
            </a:r>
            <a:r>
              <a:rPr lang="fr-CA" sz="1200" kern="1200" dirty="0" smtClean="0">
                <a:solidFill>
                  <a:schemeClr val="tx1"/>
                </a:solidFill>
                <a:latin typeface="+mn-lt"/>
                <a:ea typeface="+mn-ea"/>
                <a:cs typeface="+mn-cs"/>
              </a:rPr>
              <a:t> (1652), comme poète burlesque - </a:t>
            </a:r>
            <a:r>
              <a:rPr lang="fr-CA" sz="1200" b="1" i="1" kern="1200" dirty="0" smtClean="0">
                <a:solidFill>
                  <a:schemeClr val="tx1"/>
                </a:solidFill>
                <a:latin typeface="+mn-lt"/>
                <a:ea typeface="+mn-ea"/>
                <a:cs typeface="+mn-cs"/>
              </a:rPr>
              <a:t>Le Virgile travesti</a:t>
            </a:r>
            <a:r>
              <a:rPr lang="fr-CA" sz="1200" kern="1200" dirty="0" smtClean="0">
                <a:solidFill>
                  <a:schemeClr val="tx1"/>
                </a:solidFill>
                <a:latin typeface="+mn-lt"/>
                <a:ea typeface="+mn-ea"/>
                <a:cs typeface="+mn-cs"/>
              </a:rPr>
              <a:t> (1648-1652), et prosateur - </a:t>
            </a:r>
            <a:r>
              <a:rPr lang="fr-CA" sz="1200" b="1" i="1" kern="1200" dirty="0" smtClean="0">
                <a:solidFill>
                  <a:schemeClr val="tx1"/>
                </a:solidFill>
                <a:latin typeface="+mn-lt"/>
                <a:ea typeface="+mn-ea"/>
                <a:cs typeface="+mn-cs"/>
              </a:rPr>
              <a:t>Nouvelles tragi-comiques</a:t>
            </a:r>
            <a:r>
              <a:rPr lang="fr-CA" sz="1200" kern="1200" dirty="0" smtClean="0">
                <a:solidFill>
                  <a:schemeClr val="tx1"/>
                </a:solidFill>
                <a:latin typeface="+mn-lt"/>
                <a:ea typeface="+mn-ea"/>
                <a:cs typeface="+mn-cs"/>
              </a:rPr>
              <a:t> (1655-1657), le </a:t>
            </a:r>
            <a:r>
              <a:rPr lang="fr-CA" sz="1200" b="1" i="1" u="sng" kern="1200" dirty="0" smtClean="0">
                <a:solidFill>
                  <a:schemeClr val="tx1"/>
                </a:solidFill>
                <a:latin typeface="+mn-lt"/>
                <a:ea typeface="+mn-ea"/>
                <a:cs typeface="+mn-cs"/>
              </a:rPr>
              <a:t>Roman comique</a:t>
            </a:r>
            <a:r>
              <a:rPr lang="fr-CA" sz="1200" kern="1200" dirty="0" smtClean="0">
                <a:solidFill>
                  <a:schemeClr val="tx1"/>
                </a:solidFill>
                <a:latin typeface="+mn-lt"/>
                <a:ea typeface="+mn-ea"/>
                <a:cs typeface="+mn-cs"/>
              </a:rPr>
              <a:t> (1651-1657). Ce dernier est un véritable </a:t>
            </a:r>
            <a:r>
              <a:rPr lang="fr-CA" sz="1200" kern="1200" dirty="0" err="1" smtClean="0">
                <a:solidFill>
                  <a:schemeClr val="tx1"/>
                </a:solidFill>
                <a:latin typeface="+mn-lt"/>
                <a:ea typeface="+mn-ea"/>
                <a:cs typeface="+mn-cs"/>
              </a:rPr>
              <a:t>chef-d’oeuvre</a:t>
            </a:r>
            <a:r>
              <a:rPr lang="fr-CA" sz="1200" kern="1200" dirty="0" smtClean="0">
                <a:solidFill>
                  <a:schemeClr val="tx1"/>
                </a:solidFill>
                <a:latin typeface="+mn-lt"/>
                <a:ea typeface="+mn-ea"/>
                <a:cs typeface="+mn-cs"/>
              </a:rPr>
              <a:t> - une combinaison de la veine réaliste et comique (roman d’une troupe de comédiens dans la province du Mans) et de l’intrigue amoureuse et héroïque, typique du baroque. </a:t>
            </a:r>
            <a:endParaRPr lang="cs-CZ" sz="1200" kern="1200" dirty="0" smtClean="0">
              <a:solidFill>
                <a:schemeClr val="tx1"/>
              </a:solidFill>
              <a:latin typeface="+mn-lt"/>
              <a:ea typeface="+mn-ea"/>
              <a:cs typeface="+mn-cs"/>
            </a:endParaRPr>
          </a:p>
          <a:p>
            <a:endParaRPr lang="fr-FR" b="1" dirty="0" smtClean="0"/>
          </a:p>
          <a:p>
            <a:r>
              <a:rPr lang="fr-FR" b="1" dirty="0" smtClean="0"/>
              <a:t>Le roman comique </a:t>
            </a:r>
            <a:r>
              <a:rPr lang="fr-FR" b="0" dirty="0" smtClean="0"/>
              <a:t>– le titre signifie le roman des comédiens</a:t>
            </a:r>
            <a:endParaRPr lang="cs-CZ" b="1"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16</a:t>
            </a:fld>
            <a:endParaRPr lang="cs-CZ"/>
          </a:p>
        </p:txBody>
      </p:sp>
    </p:spTree>
    <p:extLst>
      <p:ext uri="{BB962C8B-B14F-4D97-AF65-F5344CB8AC3E}">
        <p14:creationId xmlns:p14="http://schemas.microsoft.com/office/powerpoint/2010/main" val="2708553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b="1" kern="1200" dirty="0" smtClean="0">
                <a:solidFill>
                  <a:schemeClr val="tx1"/>
                </a:solidFill>
                <a:latin typeface="+mn-lt"/>
                <a:ea typeface="+mn-ea"/>
                <a:cs typeface="+mn-cs"/>
              </a:rPr>
              <a:t>Charles Sorel</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sieur de Souvigny (vers 1600 Paris - 7.3. 1674 Paris)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Il excella comme prosateur et critique littéraire (</a:t>
            </a:r>
            <a:r>
              <a:rPr lang="fr-CA" sz="1200" b="1" i="1" kern="1200" dirty="0" smtClean="0">
                <a:solidFill>
                  <a:schemeClr val="tx1"/>
                </a:solidFill>
                <a:latin typeface="+mn-lt"/>
                <a:ea typeface="+mn-ea"/>
                <a:cs typeface="+mn-cs"/>
              </a:rPr>
              <a:t>Bibliothèque française</a:t>
            </a:r>
            <a:r>
              <a:rPr lang="fr-CA" sz="1200" kern="1200" dirty="0" smtClean="0">
                <a:solidFill>
                  <a:schemeClr val="tx1"/>
                </a:solidFill>
                <a:latin typeface="+mn-lt"/>
                <a:ea typeface="+mn-ea"/>
                <a:cs typeface="+mn-cs"/>
              </a:rPr>
              <a:t>, 1664). Il est l’auteur d’une parodie du roman pastoral </a:t>
            </a:r>
            <a:r>
              <a:rPr lang="fr-CA" sz="1200" b="1" i="1" u="sng" kern="1200" dirty="0" smtClean="0">
                <a:solidFill>
                  <a:schemeClr val="tx1"/>
                </a:solidFill>
                <a:latin typeface="+mn-lt"/>
                <a:ea typeface="+mn-ea"/>
                <a:cs typeface="+mn-cs"/>
              </a:rPr>
              <a:t>Le Berger extravagant</a:t>
            </a:r>
            <a:r>
              <a:rPr lang="fr-CA" sz="1200" u="sng"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(1627) et du roman comique </a:t>
            </a:r>
            <a:r>
              <a:rPr lang="fr-CA" sz="1200" b="1" i="1" kern="1200" dirty="0" smtClean="0">
                <a:solidFill>
                  <a:schemeClr val="tx1"/>
                </a:solidFill>
                <a:latin typeface="+mn-lt"/>
                <a:ea typeface="+mn-ea"/>
                <a:cs typeface="+mn-cs"/>
              </a:rPr>
              <a:t>La </a:t>
            </a:r>
            <a:r>
              <a:rPr lang="fr-CA" sz="1200" b="1" i="1" kern="1200" dirty="0" err="1" smtClean="0">
                <a:solidFill>
                  <a:schemeClr val="tx1"/>
                </a:solidFill>
                <a:latin typeface="+mn-lt"/>
                <a:ea typeface="+mn-ea"/>
                <a:cs typeface="+mn-cs"/>
              </a:rPr>
              <a:t>Vraye</a:t>
            </a:r>
            <a:r>
              <a:rPr lang="fr-CA" sz="1200" b="1" i="1" kern="1200" dirty="0" smtClean="0">
                <a:solidFill>
                  <a:schemeClr val="tx1"/>
                </a:solidFill>
                <a:latin typeface="+mn-lt"/>
                <a:ea typeface="+mn-ea"/>
                <a:cs typeface="+mn-cs"/>
              </a:rPr>
              <a:t> Histoire comique de </a:t>
            </a:r>
            <a:r>
              <a:rPr lang="fr-CA" sz="1200" b="1" i="1" kern="1200" dirty="0" err="1" smtClean="0">
                <a:solidFill>
                  <a:schemeClr val="tx1"/>
                </a:solidFill>
                <a:latin typeface="+mn-lt"/>
                <a:ea typeface="+mn-ea"/>
                <a:cs typeface="+mn-cs"/>
              </a:rPr>
              <a:t>Francion</a:t>
            </a:r>
            <a:r>
              <a:rPr lang="fr-CA" sz="1200" kern="1200" dirty="0" smtClean="0">
                <a:solidFill>
                  <a:schemeClr val="tx1"/>
                </a:solidFill>
                <a:latin typeface="+mn-lt"/>
                <a:ea typeface="+mn-ea"/>
                <a:cs typeface="+mn-cs"/>
              </a:rPr>
              <a:t> (1623) en 12 livres, une sorte de roman picaresque où le personnage principal </a:t>
            </a:r>
            <a:r>
              <a:rPr lang="fr-CA" sz="1200" kern="1200" dirty="0" err="1" smtClean="0">
                <a:solidFill>
                  <a:schemeClr val="tx1"/>
                </a:solidFill>
                <a:latin typeface="+mn-lt"/>
                <a:ea typeface="+mn-ea"/>
                <a:cs typeface="+mn-cs"/>
              </a:rPr>
              <a:t>Francion</a:t>
            </a:r>
            <a:r>
              <a:rPr lang="fr-CA" sz="1200" kern="1200" dirty="0" smtClean="0">
                <a:solidFill>
                  <a:schemeClr val="tx1"/>
                </a:solidFill>
                <a:latin typeface="+mn-lt"/>
                <a:ea typeface="+mn-ea"/>
                <a:cs typeface="+mn-cs"/>
              </a:rPr>
              <a:t>, un gentilhomme pauvre, sert de relais pour brosser un tableau critique de la société du temps de Louis XIII (éducation, école, tribunaux de justice, salons, etc.).</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 tradition rabelaisienne, voir l’</a:t>
            </a:r>
            <a:r>
              <a:rPr lang="fr-CA" sz="1200" i="1" kern="1200" dirty="0" smtClean="0">
                <a:solidFill>
                  <a:schemeClr val="tx1"/>
                </a:solidFill>
                <a:latin typeface="+mn-lt"/>
                <a:ea typeface="+mn-ea"/>
                <a:cs typeface="+mn-cs"/>
              </a:rPr>
              <a:t>Histoire comique de Francion – </a:t>
            </a:r>
            <a:r>
              <a:rPr lang="fr-CA" sz="1200" i="0" kern="1200" dirty="0" smtClean="0">
                <a:solidFill>
                  <a:schemeClr val="tx1"/>
                </a:solidFill>
                <a:latin typeface="+mn-lt"/>
                <a:ea typeface="+mn-ea"/>
                <a:cs typeface="+mn-cs"/>
              </a:rPr>
              <a:t>aventures grossières et bouffonnes dans des milieux de voleurs</a:t>
            </a:r>
          </a:p>
          <a:p>
            <a:endParaRPr lang="cs-CZ"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17</a:t>
            </a:fld>
            <a:endParaRPr lang="cs-CZ"/>
          </a:p>
        </p:txBody>
      </p:sp>
    </p:spTree>
    <p:extLst>
      <p:ext uri="{BB962C8B-B14F-4D97-AF65-F5344CB8AC3E}">
        <p14:creationId xmlns:p14="http://schemas.microsoft.com/office/powerpoint/2010/main" val="54195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D’origine parisienne et bourgeoise, il s’enorgueillissait de la particule nobiliaire usurpée par sa famille d’avocats. Ce n’est qu’à 20 ans, à court d’argent (il a dissipé</a:t>
            </a:r>
            <a:r>
              <a:rPr lang="fr-CA" sz="1200" kern="1200" baseline="0" dirty="0" smtClean="0">
                <a:solidFill>
                  <a:schemeClr val="tx1"/>
                </a:solidFill>
                <a:latin typeface="+mn-lt"/>
                <a:ea typeface="+mn-ea"/>
                <a:cs typeface="+mn-cs"/>
              </a:rPr>
              <a:t> tout l’argent familial)</a:t>
            </a:r>
            <a:r>
              <a:rPr lang="fr-CA" sz="1200" kern="1200" dirty="0" smtClean="0">
                <a:solidFill>
                  <a:schemeClr val="tx1"/>
                </a:solidFill>
                <a:latin typeface="+mn-lt"/>
                <a:ea typeface="+mn-ea"/>
                <a:cs typeface="+mn-cs"/>
              </a:rPr>
              <a:t>, qu’il s’engagea dans l’armée où il s’illustra par sa bravoure. Deux fois grièvement blessé, il dut quitter l’armée après les campagnes de 1639-1640. Il se relança dans les études et la vie mondaine. Il excella par ses duels aussi bien que par ses polémiques et ses talents littéraires. Son non-conformisme et le changement des camps durant la Fronde le privèrent de la protection des mécènes. Il a composé des vers burlesques, une tragédie jugée impie - </a:t>
            </a:r>
            <a:r>
              <a:rPr lang="fr-CA" sz="1200" b="1" i="1" kern="1200" dirty="0" smtClean="0">
                <a:solidFill>
                  <a:schemeClr val="tx1"/>
                </a:solidFill>
                <a:latin typeface="+mn-lt"/>
                <a:ea typeface="+mn-ea"/>
                <a:cs typeface="+mn-cs"/>
              </a:rPr>
              <a:t>La Mort d’Agrippine </a:t>
            </a:r>
            <a:r>
              <a:rPr lang="fr-CA" sz="1200" b="0" i="0" kern="1200" dirty="0" smtClean="0">
                <a:solidFill>
                  <a:schemeClr val="tx1"/>
                </a:solidFill>
                <a:latin typeface="+mn-lt"/>
                <a:ea typeface="+mn-ea"/>
                <a:cs typeface="+mn-cs"/>
              </a:rPr>
              <a:t>(Rome</a:t>
            </a:r>
            <a:r>
              <a:rPr lang="fr-CA" sz="1200" b="0" i="0" kern="1200" baseline="0" dirty="0" smtClean="0">
                <a:solidFill>
                  <a:schemeClr val="tx1"/>
                </a:solidFill>
                <a:latin typeface="+mn-lt"/>
                <a:ea typeface="+mn-ea"/>
                <a:cs typeface="+mn-cs"/>
              </a:rPr>
              <a:t> de Néron; la tragédie a choqué par son côté laïque, ne comportait pas de valeurs catholiques; en même temps une tragédie politique)</a:t>
            </a:r>
            <a:r>
              <a:rPr lang="fr-CA" sz="1200" b="0"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 la comédie </a:t>
            </a:r>
            <a:r>
              <a:rPr lang="fr-CA" sz="1200" b="1" i="1" kern="1200" dirty="0" smtClean="0">
                <a:solidFill>
                  <a:schemeClr val="tx1"/>
                </a:solidFill>
                <a:latin typeface="+mn-lt"/>
                <a:ea typeface="+mn-ea"/>
                <a:cs typeface="+mn-cs"/>
              </a:rPr>
              <a:t>Le Pédant joué</a:t>
            </a:r>
            <a:r>
              <a:rPr lang="fr-CA" sz="1200" kern="1200" dirty="0" smtClean="0">
                <a:solidFill>
                  <a:schemeClr val="tx1"/>
                </a:solidFill>
                <a:latin typeface="+mn-lt"/>
                <a:ea typeface="+mn-ea"/>
                <a:cs typeface="+mn-cs"/>
              </a:rPr>
              <a:t> d’où Molière a tiré deux scènes pour ses </a:t>
            </a:r>
            <a:r>
              <a:rPr lang="fr-CA" sz="1200" i="1" kern="1200" dirty="0" smtClean="0">
                <a:solidFill>
                  <a:schemeClr val="tx1"/>
                </a:solidFill>
                <a:latin typeface="+mn-lt"/>
                <a:ea typeface="+mn-ea"/>
                <a:cs typeface="+mn-cs"/>
              </a:rPr>
              <a:t>Fourberies de Scapin</a:t>
            </a:r>
            <a:r>
              <a:rPr lang="fr-CA"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18</a:t>
            </a:fld>
            <a:endParaRPr lang="cs-CZ"/>
          </a:p>
        </p:txBody>
      </p:sp>
    </p:spTree>
    <p:extLst>
      <p:ext uri="{BB962C8B-B14F-4D97-AF65-F5344CB8AC3E}">
        <p14:creationId xmlns:p14="http://schemas.microsoft.com/office/powerpoint/2010/main" val="3378774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Disciple de Gassendi, il a acquis</a:t>
            </a:r>
            <a:r>
              <a:rPr lang="fr-CA" sz="1200" kern="1200" baseline="0" dirty="0" smtClean="0">
                <a:solidFill>
                  <a:schemeClr val="tx1"/>
                </a:solidFill>
                <a:latin typeface="+mn-lt"/>
                <a:ea typeface="+mn-ea"/>
                <a:cs typeface="+mn-cs"/>
              </a:rPr>
              <a:t> de vastes connaissances scientifiques et versait dans le libertinage philosophique – il a </a:t>
            </a:r>
            <a:r>
              <a:rPr lang="fr-CA" sz="1200" kern="1200" dirty="0" smtClean="0">
                <a:solidFill>
                  <a:schemeClr val="tx1"/>
                </a:solidFill>
                <a:latin typeface="+mn-lt"/>
                <a:ea typeface="+mn-ea"/>
                <a:cs typeface="+mn-cs"/>
              </a:rPr>
              <a:t>écrit deux proses à intrigue fantaisiste qui par la charge des idées énoncées anticipent le roman philosophique de l’âge des lumières - </a:t>
            </a:r>
            <a:r>
              <a:rPr lang="fr-CA" sz="1200" b="1" i="1" kern="1200" dirty="0" smtClean="0">
                <a:solidFill>
                  <a:schemeClr val="tx1"/>
                </a:solidFill>
                <a:latin typeface="+mn-lt"/>
                <a:ea typeface="+mn-ea"/>
                <a:cs typeface="+mn-cs"/>
              </a:rPr>
              <a:t>Histoire comique ou Voyage à la Lune</a:t>
            </a:r>
            <a:r>
              <a:rPr lang="fr-CA" sz="1200" kern="1200" dirty="0" smtClean="0">
                <a:solidFill>
                  <a:schemeClr val="tx1"/>
                </a:solidFill>
                <a:latin typeface="+mn-lt"/>
                <a:ea typeface="+mn-ea"/>
                <a:cs typeface="+mn-cs"/>
              </a:rPr>
              <a:t> et </a:t>
            </a:r>
            <a:r>
              <a:rPr lang="fr-CA" sz="1200" b="1" i="1" kern="1200" dirty="0" smtClean="0">
                <a:solidFill>
                  <a:schemeClr val="tx1"/>
                </a:solidFill>
                <a:latin typeface="+mn-lt"/>
                <a:ea typeface="+mn-ea"/>
                <a:cs typeface="+mn-cs"/>
              </a:rPr>
              <a:t>Histoire comique des États et Empires du Soleil</a:t>
            </a:r>
            <a:r>
              <a:rPr lang="fr-CA" sz="1200" kern="1200" dirty="0" smtClean="0">
                <a:solidFill>
                  <a:schemeClr val="tx1"/>
                </a:solidFill>
                <a:latin typeface="+mn-lt"/>
                <a:ea typeface="+mn-ea"/>
                <a:cs typeface="+mn-cs"/>
              </a:rPr>
              <a:t>. Les deux proses furent publiées à titre posthume par son ami fidèle Le Bret, épurées. L’idée n’est pas entièrement originale. Cyrano a pu trouver certains éléments dans les écrits „utopiques“ de la Renaissance et du baroque (Thomas More, Tommaso Campanella) et, plus près, dans deux écrits anglais: </a:t>
            </a:r>
            <a:r>
              <a:rPr lang="fr-CA" sz="1200" i="1" kern="1200" dirty="0" smtClean="0">
                <a:solidFill>
                  <a:schemeClr val="tx1"/>
                </a:solidFill>
                <a:latin typeface="+mn-lt"/>
                <a:ea typeface="+mn-ea"/>
                <a:cs typeface="+mn-cs"/>
              </a:rPr>
              <a:t>The New World</a:t>
            </a:r>
            <a:r>
              <a:rPr lang="fr-CA" sz="1200" kern="1200" dirty="0" smtClean="0">
                <a:solidFill>
                  <a:schemeClr val="tx1"/>
                </a:solidFill>
                <a:latin typeface="+mn-lt"/>
                <a:ea typeface="+mn-ea"/>
                <a:cs typeface="+mn-cs"/>
              </a:rPr>
              <a:t> de John Wilkins et </a:t>
            </a:r>
            <a:r>
              <a:rPr lang="fr-CA" sz="1200" i="1" kern="1200" dirty="0" smtClean="0">
                <a:solidFill>
                  <a:schemeClr val="tx1"/>
                </a:solidFill>
                <a:latin typeface="+mn-lt"/>
                <a:ea typeface="+mn-ea"/>
                <a:cs typeface="+mn-cs"/>
              </a:rPr>
              <a:t>A Man on the Moon</a:t>
            </a:r>
            <a:r>
              <a:rPr lang="fr-CA" sz="1200" kern="1200" dirty="0" smtClean="0">
                <a:solidFill>
                  <a:schemeClr val="tx1"/>
                </a:solidFill>
                <a:latin typeface="+mn-lt"/>
                <a:ea typeface="+mn-ea"/>
                <a:cs typeface="+mn-cs"/>
              </a:rPr>
              <a:t> de Francis Godwin (1638; traduction française de 1648).</a:t>
            </a:r>
          </a:p>
          <a:p>
            <a:r>
              <a:rPr lang="fr-CA" sz="1200" kern="1200" dirty="0" smtClean="0">
                <a:solidFill>
                  <a:schemeClr val="tx1"/>
                </a:solidFill>
                <a:latin typeface="+mn-lt"/>
                <a:ea typeface="+mn-ea"/>
                <a:cs typeface="+mn-cs"/>
              </a:rPr>
              <a:t>- un</a:t>
            </a:r>
            <a:r>
              <a:rPr lang="fr-CA" sz="1200" kern="1200" baseline="0" dirty="0" smtClean="0">
                <a:solidFill>
                  <a:schemeClr val="tx1"/>
                </a:solidFill>
                <a:latin typeface="+mn-lt"/>
                <a:ea typeface="+mn-ea"/>
                <a:cs typeface="+mn-cs"/>
              </a:rPr>
              <a:t> bon exemple de conte philosophique</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Ces aventures drolatiques ont amusé les contemporains, mais ces livres fourmilles des idées qui font de Cyrano un précurseur des philosophes du 18</a:t>
            </a:r>
            <a:r>
              <a:rPr lang="fr-FR" sz="1200" kern="1200" baseline="30000" dirty="0" smtClean="0">
                <a:solidFill>
                  <a:schemeClr val="tx1"/>
                </a:solidFill>
                <a:latin typeface="+mn-lt"/>
                <a:ea typeface="+mn-ea"/>
                <a:cs typeface="+mn-cs"/>
              </a:rPr>
              <a:t>e</a:t>
            </a:r>
            <a:r>
              <a:rPr lang="fr-FR" sz="1200" kern="1200" dirty="0" smtClean="0">
                <a:solidFill>
                  <a:schemeClr val="tx1"/>
                </a:solidFill>
                <a:latin typeface="+mn-lt"/>
                <a:ea typeface="+mn-ea"/>
                <a:cs typeface="+mn-cs"/>
              </a:rPr>
              <a:t> siècle:</a:t>
            </a:r>
            <a:r>
              <a:rPr lang="fr-FR" sz="1200" kern="1200" baseline="0" dirty="0" smtClean="0">
                <a:solidFill>
                  <a:schemeClr val="tx1"/>
                </a:solidFill>
                <a:latin typeface="+mn-lt"/>
                <a:ea typeface="+mn-ea"/>
                <a:cs typeface="+mn-cs"/>
              </a:rPr>
              <a:t> rotation de la terre sur elle-même et autour du soleil, conception matérialiste de l’univers, satire de la royauté et surtout critique de la religion chrétienne et du miracle, pousse jusqu’à l’athéisme. Sa fantaisie inspirera Swift (Gulliver) et Voltaire (</a:t>
            </a:r>
            <a:r>
              <a:rPr lang="fr-FR" sz="1200" kern="1200" baseline="0" dirty="0" err="1" smtClean="0">
                <a:solidFill>
                  <a:schemeClr val="tx1"/>
                </a:solidFill>
                <a:latin typeface="+mn-lt"/>
                <a:ea typeface="+mn-ea"/>
                <a:cs typeface="+mn-cs"/>
              </a:rPr>
              <a:t>Micromégas</a:t>
            </a:r>
            <a:r>
              <a:rPr lang="fr-FR" sz="1200" kern="1200" baseline="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19</a:t>
            </a:fld>
            <a:endParaRPr lang="cs-CZ"/>
          </a:p>
        </p:txBody>
      </p:sp>
    </p:spTree>
    <p:extLst>
      <p:ext uri="{BB962C8B-B14F-4D97-AF65-F5344CB8AC3E}">
        <p14:creationId xmlns:p14="http://schemas.microsoft.com/office/powerpoint/2010/main" val="13946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smtClean="0"/>
          </a:p>
          <a:p>
            <a:r>
              <a:rPr lang="fr-CA" sz="1200" kern="1200" dirty="0" smtClean="0">
                <a:solidFill>
                  <a:schemeClr val="tx1"/>
                </a:solidFill>
                <a:latin typeface="+mn-lt"/>
                <a:ea typeface="+mn-ea"/>
                <a:cs typeface="+mn-cs"/>
              </a:rPr>
              <a:t>La complexité de l’esthétique et de la pensée baroques est une des sources de leur richesse et variété. Les différents courants ou éléments </a:t>
            </a:r>
            <a:r>
              <a:rPr lang="fr-CA" sz="1200" kern="1200" dirty="0" err="1" smtClean="0">
                <a:solidFill>
                  <a:schemeClr val="tx1"/>
                </a:solidFill>
                <a:latin typeface="+mn-lt"/>
                <a:ea typeface="+mn-ea"/>
                <a:cs typeface="+mn-cs"/>
              </a:rPr>
              <a:t>antibaroques</a:t>
            </a:r>
            <a:r>
              <a:rPr lang="fr-CA" sz="1200" kern="1200" dirty="0" smtClean="0">
                <a:solidFill>
                  <a:schemeClr val="tx1"/>
                </a:solidFill>
                <a:latin typeface="+mn-lt"/>
                <a:ea typeface="+mn-ea"/>
                <a:cs typeface="+mn-cs"/>
              </a:rPr>
              <a:t> représentent à la fois un prolongement de la Renaissance et une anticipation de l’âge des lumières. Leur point commun est la négation du principe théologique de la vision et de la sensibilité baroques que ce soit sur le mode d’une pensée structurée, sur le mode comportemental d’un style de vie non-conformiste ou sur celui d’une écriture </a:t>
            </a:r>
            <a:r>
              <a:rPr lang="fr-CA" sz="1200" kern="1200" dirty="0" err="1" smtClean="0">
                <a:solidFill>
                  <a:schemeClr val="tx1"/>
                </a:solidFill>
                <a:latin typeface="+mn-lt"/>
                <a:ea typeface="+mn-ea"/>
                <a:cs typeface="+mn-cs"/>
              </a:rPr>
              <a:t>anti-religieuse</a:t>
            </a:r>
            <a:r>
              <a:rPr lang="fr-CA" sz="1200" kern="1200" dirty="0" smtClean="0">
                <a:solidFill>
                  <a:schemeClr val="tx1"/>
                </a:solidFill>
                <a:latin typeface="+mn-lt"/>
                <a:ea typeface="+mn-ea"/>
                <a:cs typeface="+mn-cs"/>
              </a:rPr>
              <a:t>, anti-précieuse, réaliste, ironique ou parodique. En même temps, tous ces éléments entrent souvent et, à divers degrés, en composition avec les différentes modalités du baroque, participent du fondement même de son esthétique.</a:t>
            </a:r>
          </a:p>
          <a:p>
            <a:endParaRPr lang="fr-FR" dirty="0" smtClean="0"/>
          </a:p>
          <a:p>
            <a:r>
              <a:rPr lang="cs-CZ" dirty="0" err="1" smtClean="0"/>
              <a:t>protibarokní</a:t>
            </a:r>
            <a:r>
              <a:rPr lang="cs-CZ" dirty="0" smtClean="0"/>
              <a:t> proudy</a:t>
            </a:r>
            <a:r>
              <a:rPr lang="fr-FR" dirty="0" smtClean="0"/>
              <a:t> renouent avec la</a:t>
            </a:r>
            <a:r>
              <a:rPr lang="fr-FR" baseline="0" dirty="0" smtClean="0"/>
              <a:t> Renaissance et préfigurent le rationalisme de l’âge des lumières x partie intégrante avec l’esthétique baroque</a:t>
            </a:r>
            <a:endParaRPr lang="cs-CZ" dirty="0" smtClean="0"/>
          </a:p>
          <a:p>
            <a:pPr>
              <a:buFontTx/>
              <a:buNone/>
            </a:pPr>
            <a:endParaRPr lang="cs-CZ" dirty="0" smtClean="0"/>
          </a:p>
          <a:p>
            <a:r>
              <a:rPr lang="cs-CZ" dirty="0" smtClean="0"/>
              <a:t>strukturované myšlení (</a:t>
            </a:r>
            <a:r>
              <a:rPr lang="cs-CZ" dirty="0" err="1" smtClean="0"/>
              <a:t>Descartes</a:t>
            </a:r>
            <a:r>
              <a:rPr lang="cs-CZ" dirty="0" smtClean="0"/>
              <a:t>)</a:t>
            </a:r>
          </a:p>
          <a:p>
            <a:r>
              <a:rPr lang="cs-CZ" dirty="0" smtClean="0"/>
              <a:t>nekonformní život (libertinismus)</a:t>
            </a:r>
            <a:r>
              <a:rPr lang="fr-FR" dirty="0" smtClean="0"/>
              <a:t> – la pensée</a:t>
            </a:r>
            <a:r>
              <a:rPr lang="fr-FR" baseline="0" dirty="0" smtClean="0"/>
              <a:t> libre, contre les règles instaurées par l’Eglise (</a:t>
            </a:r>
            <a:r>
              <a:rPr lang="fr-FR" baseline="0" dirty="0" err="1" smtClean="0"/>
              <a:t>cath</a:t>
            </a:r>
            <a:r>
              <a:rPr lang="fr-FR" baseline="0" dirty="0" smtClean="0"/>
              <a:t>. et </a:t>
            </a:r>
            <a:r>
              <a:rPr lang="fr-FR" baseline="0" dirty="0" err="1" smtClean="0"/>
              <a:t>prot</a:t>
            </a:r>
            <a:r>
              <a:rPr lang="fr-FR" baseline="0" dirty="0" smtClean="0"/>
              <a:t>.) x pas la liberté des mœurs </a:t>
            </a:r>
            <a:endParaRPr lang="cs-CZ" dirty="0" smtClean="0"/>
          </a:p>
          <a:p>
            <a:r>
              <a:rPr lang="cs-CZ" dirty="0" smtClean="0"/>
              <a:t>proti náboženství, proti preciozitě</a:t>
            </a:r>
          </a:p>
          <a:p>
            <a:r>
              <a:rPr lang="cs-CZ" dirty="0" smtClean="0"/>
              <a:t>realistický, ironický, parodický styl</a:t>
            </a:r>
          </a:p>
          <a:p>
            <a:endParaRPr lang="cs-CZ" dirty="0" smtClean="0"/>
          </a:p>
          <a:p>
            <a:r>
              <a:rPr lang="cs-CZ" dirty="0" smtClean="0"/>
              <a:t>nedílná součást baroka</a:t>
            </a:r>
            <a:endParaRPr lang="en-GB" dirty="0" smtClean="0"/>
          </a:p>
          <a:p>
            <a:endParaRPr lang="cs-CZ" dirty="0"/>
          </a:p>
        </p:txBody>
      </p:sp>
      <p:sp>
        <p:nvSpPr>
          <p:cNvPr id="4" name="Slide Number Placeholder 3"/>
          <p:cNvSpPr>
            <a:spLocks noGrp="1"/>
          </p:cNvSpPr>
          <p:nvPr>
            <p:ph type="sldNum" sz="quarter" idx="10"/>
          </p:nvPr>
        </p:nvSpPr>
        <p:spPr/>
        <p:txBody>
          <a:bodyPr/>
          <a:lstStyle/>
          <a:p>
            <a:fld id="{D262C3E3-F7C0-4368-A51C-675591857655}" type="slidenum">
              <a:rPr lang="cs-CZ" smtClean="0"/>
              <a:pPr/>
              <a:t>2</a:t>
            </a:fld>
            <a:endParaRPr lang="cs-CZ"/>
          </a:p>
        </p:txBody>
      </p:sp>
    </p:spTree>
    <p:extLst>
      <p:ext uri="{BB962C8B-B14F-4D97-AF65-F5344CB8AC3E}">
        <p14:creationId xmlns:p14="http://schemas.microsoft.com/office/powerpoint/2010/main" val="128286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err="1" smtClean="0"/>
              <a:t>protibarokní</a:t>
            </a:r>
            <a:r>
              <a:rPr lang="cs-CZ" dirty="0" smtClean="0"/>
              <a:t> proudy</a:t>
            </a:r>
            <a:r>
              <a:rPr lang="fr-FR" dirty="0" smtClean="0"/>
              <a:t> renouent avec la</a:t>
            </a:r>
            <a:r>
              <a:rPr lang="fr-FR" baseline="0" dirty="0" smtClean="0"/>
              <a:t> Renaissance et préfigurent le rationalisme de l’âge des lumières x partie intégrante avec l’esthétique baroque</a:t>
            </a:r>
            <a:endParaRPr lang="cs-CZ" dirty="0" smtClean="0"/>
          </a:p>
          <a:p>
            <a:pPr>
              <a:buFontTx/>
              <a:buNone/>
            </a:pPr>
            <a:endParaRPr lang="cs-CZ" dirty="0" smtClean="0"/>
          </a:p>
          <a:p>
            <a:r>
              <a:rPr lang="cs-CZ" dirty="0" smtClean="0"/>
              <a:t>strukturované myšlení (</a:t>
            </a:r>
            <a:r>
              <a:rPr lang="cs-CZ" dirty="0" err="1" smtClean="0"/>
              <a:t>Descartes</a:t>
            </a:r>
            <a:r>
              <a:rPr lang="cs-CZ" dirty="0" smtClean="0"/>
              <a:t>)</a:t>
            </a:r>
          </a:p>
          <a:p>
            <a:r>
              <a:rPr lang="cs-CZ" dirty="0" smtClean="0"/>
              <a:t>nekonformní život (libertinismus)</a:t>
            </a:r>
            <a:r>
              <a:rPr lang="fr-FR" dirty="0" smtClean="0"/>
              <a:t> – la pensée</a:t>
            </a:r>
            <a:r>
              <a:rPr lang="fr-FR" baseline="0" dirty="0" smtClean="0"/>
              <a:t> libre, contre les règles instaurées par l’Eglise (</a:t>
            </a:r>
            <a:r>
              <a:rPr lang="fr-FR" baseline="0" dirty="0" err="1" smtClean="0"/>
              <a:t>cath</a:t>
            </a:r>
            <a:r>
              <a:rPr lang="fr-FR" baseline="0" dirty="0" smtClean="0"/>
              <a:t>. et </a:t>
            </a:r>
            <a:r>
              <a:rPr lang="fr-FR" baseline="0" dirty="0" err="1" smtClean="0"/>
              <a:t>prot</a:t>
            </a:r>
            <a:r>
              <a:rPr lang="fr-FR" baseline="0" dirty="0" smtClean="0"/>
              <a:t>.) x pas la liberté des mœurs </a:t>
            </a:r>
            <a:endParaRPr lang="cs-CZ" dirty="0" smtClean="0"/>
          </a:p>
          <a:p>
            <a:r>
              <a:rPr lang="cs-CZ" dirty="0" smtClean="0"/>
              <a:t>proti náboženství, proti preciozitě</a:t>
            </a:r>
          </a:p>
          <a:p>
            <a:r>
              <a:rPr lang="cs-CZ" dirty="0" smtClean="0"/>
              <a:t>realistický, ironický, parodický styl</a:t>
            </a:r>
          </a:p>
          <a:p>
            <a:endParaRPr lang="cs-CZ" dirty="0" smtClean="0"/>
          </a:p>
          <a:p>
            <a:r>
              <a:rPr lang="cs-CZ" dirty="0" smtClean="0"/>
              <a:t>nedílná součást baroka</a:t>
            </a:r>
            <a:endParaRPr lang="en-GB" dirty="0" smtClean="0"/>
          </a:p>
          <a:p>
            <a:endParaRPr lang="cs-CZ" dirty="0"/>
          </a:p>
        </p:txBody>
      </p:sp>
      <p:sp>
        <p:nvSpPr>
          <p:cNvPr id="4" name="Slide Number Placeholder 3"/>
          <p:cNvSpPr>
            <a:spLocks noGrp="1"/>
          </p:cNvSpPr>
          <p:nvPr>
            <p:ph type="sldNum" sz="quarter" idx="10"/>
          </p:nvPr>
        </p:nvSpPr>
        <p:spPr/>
        <p:txBody>
          <a:bodyPr/>
          <a:lstStyle/>
          <a:p>
            <a:fld id="{D262C3E3-F7C0-4368-A51C-675591857655}" type="slidenum">
              <a:rPr lang="cs-CZ" smtClean="0"/>
              <a:pPr/>
              <a:t>3</a:t>
            </a:fld>
            <a:endParaRPr lang="cs-CZ"/>
          </a:p>
        </p:txBody>
      </p:sp>
    </p:spTree>
    <p:extLst>
      <p:ext uri="{BB962C8B-B14F-4D97-AF65-F5344CB8AC3E}">
        <p14:creationId xmlns:p14="http://schemas.microsoft.com/office/powerpoint/2010/main" val="84620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Une des tendances importantes du 17</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est le </a:t>
            </a:r>
            <a:r>
              <a:rPr lang="fr-CA" sz="1200" b="1" kern="1200" dirty="0" smtClean="0">
                <a:solidFill>
                  <a:schemeClr val="tx1"/>
                </a:solidFill>
                <a:latin typeface="+mn-lt"/>
                <a:ea typeface="+mn-ea"/>
                <a:cs typeface="+mn-cs"/>
              </a:rPr>
              <a:t>courant libertin</a:t>
            </a:r>
            <a:r>
              <a:rPr lang="fr-CA" sz="1200" kern="1200" dirty="0" smtClean="0">
                <a:solidFill>
                  <a:schemeClr val="tx1"/>
                </a:solidFill>
                <a:latin typeface="+mn-lt"/>
                <a:ea typeface="+mn-ea"/>
                <a:cs typeface="+mn-cs"/>
              </a:rPr>
              <a:t> qui a eu ses penseurs, ses poètes et ses prosateurs. Les termes de libertin et de libertinage doivent être pris ici non dans leur sens négatif de condamnation morale, mais comme l’expression de la pensée libre, affranchie de la réglementation imposée à la société aussi bien par le Concile de Trente du côté catholique que par les Églises protestantes.</a:t>
            </a:r>
            <a:endParaRPr lang="cs-CZ" sz="1200" kern="1200" dirty="0" smtClean="0">
              <a:solidFill>
                <a:schemeClr val="tx1"/>
              </a:solidFill>
              <a:latin typeface="+mn-lt"/>
              <a:ea typeface="+mn-ea"/>
              <a:cs typeface="+mn-cs"/>
            </a:endParaRPr>
          </a:p>
          <a:p>
            <a:endParaRPr lang="fr-FR" dirty="0" smtClean="0"/>
          </a:p>
          <a:p>
            <a:r>
              <a:rPr lang="cs-CZ" dirty="0" smtClean="0"/>
              <a:t>(libertinismus)</a:t>
            </a:r>
            <a:r>
              <a:rPr lang="fr-FR" dirty="0" smtClean="0"/>
              <a:t> – la pensée</a:t>
            </a:r>
            <a:r>
              <a:rPr lang="fr-FR" baseline="0" dirty="0" smtClean="0"/>
              <a:t> libre, contre les règles instaurées par l’Eglise (</a:t>
            </a:r>
            <a:r>
              <a:rPr lang="fr-FR" baseline="0" dirty="0" err="1" smtClean="0"/>
              <a:t>cath</a:t>
            </a:r>
            <a:r>
              <a:rPr lang="fr-FR" baseline="0" dirty="0" smtClean="0"/>
              <a:t>. et </a:t>
            </a:r>
            <a:r>
              <a:rPr lang="fr-FR" baseline="0" dirty="0" err="1" smtClean="0"/>
              <a:t>prot</a:t>
            </a:r>
            <a:r>
              <a:rPr lang="fr-FR" baseline="0" dirty="0" smtClean="0"/>
              <a:t>.) x pas la liberté des mœurs </a:t>
            </a:r>
          </a:p>
          <a:p>
            <a:endParaRPr lang="fr-FR" baseline="0" dirty="0" smtClean="0"/>
          </a:p>
          <a:p>
            <a:r>
              <a:rPr lang="fr-FR" baseline="0" dirty="0" smtClean="0"/>
              <a:t>le courant se développait dans deux directions – scepticisme et épicurisme</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L'épicurisme est axé sur la recherche d'un bonheur et d'une sagesse dont le but est l'atteinte de l'ataraxie, la tranquillité de l'âme. C'est une doctrine matérialiste et atomiste.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scepticisme (du grec </a:t>
            </a:r>
            <a:r>
              <a:rPr lang="fr-FR" dirty="0" err="1" smtClean="0"/>
              <a:t>skeptikos</a:t>
            </a:r>
            <a:r>
              <a:rPr lang="fr-FR" dirty="0" smtClean="0"/>
              <a:t>, « qui examine ») est au sens strict une doctrine selon laquelle la pensée humaine ne peut déterminer une vérité avec certitude, nous faisons preuve de scepticisme lorsque l'on doute de quelque chose. Il ne s'agit pas de rejeter la recherche, mais au contraire de ne jamais l'interrompre en prétendant être parvenu à une vérité absolue. </a:t>
            </a:r>
            <a:r>
              <a:rPr lang="fr-FR" sz="1200" b="0" i="0" kern="1200" dirty="0" smtClean="0">
                <a:solidFill>
                  <a:schemeClr val="tx1"/>
                </a:solidFill>
                <a:latin typeface="+mn-lt"/>
                <a:ea typeface="+mn-ea"/>
                <a:cs typeface="+mn-cs"/>
              </a:rPr>
              <a:t>e scepticisme affirme que l'homme ne peut trouver ni une réponse aux questions philosophiques, ni une certitude concernant les réponses aux questions philosophiques et énigmes de la nature et de l'univers, même si elles existent.</a:t>
            </a:r>
            <a:endParaRPr lang="cs-CZ"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4</a:t>
            </a:fld>
            <a:endParaRPr lang="cs-CZ"/>
          </a:p>
        </p:txBody>
      </p:sp>
    </p:spTree>
    <p:extLst>
      <p:ext uri="{BB962C8B-B14F-4D97-AF65-F5344CB8AC3E}">
        <p14:creationId xmlns:p14="http://schemas.microsoft.com/office/powerpoint/2010/main" val="268196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le scepticisme</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François de La </a:t>
            </a:r>
            <a:r>
              <a:rPr lang="fr-CA" sz="1200" b="1" kern="1200" dirty="0" err="1" smtClean="0">
                <a:solidFill>
                  <a:schemeClr val="tx1"/>
                </a:solidFill>
                <a:latin typeface="+mn-lt"/>
                <a:ea typeface="+mn-ea"/>
                <a:cs typeface="+mn-cs"/>
              </a:rPr>
              <a:t>Mothe</a:t>
            </a:r>
            <a:r>
              <a:rPr lang="fr-CA" sz="1200" b="1" kern="1200" dirty="0" smtClean="0">
                <a:solidFill>
                  <a:schemeClr val="tx1"/>
                </a:solidFill>
                <a:latin typeface="+mn-lt"/>
                <a:ea typeface="+mn-ea"/>
                <a:cs typeface="+mn-cs"/>
              </a:rPr>
              <a:t> Le </a:t>
            </a:r>
            <a:r>
              <a:rPr lang="fr-CA" sz="1200" b="1" kern="1200" dirty="0" err="1" smtClean="0">
                <a:solidFill>
                  <a:schemeClr val="tx1"/>
                </a:solidFill>
                <a:latin typeface="+mn-lt"/>
                <a:ea typeface="+mn-ea"/>
                <a:cs typeface="+mn-cs"/>
              </a:rPr>
              <a:t>Vayer</a:t>
            </a:r>
            <a:r>
              <a:rPr lang="fr-CA" sz="1200" b="1" kern="1200" dirty="0" smtClean="0">
                <a:solidFill>
                  <a:schemeClr val="tx1"/>
                </a:solidFill>
                <a:latin typeface="+mn-lt"/>
                <a:ea typeface="+mn-ea"/>
                <a:cs typeface="+mn-cs"/>
              </a:rPr>
              <a:t> (1588 Paris - 1672 Paris)</a:t>
            </a:r>
            <a:r>
              <a:rPr lang="fr-CA" sz="1200" kern="1200" dirty="0" smtClean="0">
                <a:solidFill>
                  <a:schemeClr val="tx1"/>
                </a:solidFill>
                <a:latin typeface="+mn-lt"/>
                <a:ea typeface="+mn-ea"/>
                <a:cs typeface="+mn-cs"/>
              </a:rPr>
              <a:t> </a:t>
            </a:r>
            <a:r>
              <a:rPr lang="cs-CZ" sz="1200" b="0" i="0" kern="1200" dirty="0" smtClean="0">
                <a:solidFill>
                  <a:schemeClr val="tx1"/>
                </a:solidFill>
                <a:latin typeface="+mn-lt"/>
                <a:ea typeface="+mn-ea"/>
                <a:cs typeface="+mn-cs"/>
              </a:rPr>
              <a:t>[</a:t>
            </a:r>
            <a:r>
              <a:rPr lang="cs-CZ" sz="1200" b="0" i="0" kern="1200" dirty="0" err="1" smtClean="0">
                <a:solidFill>
                  <a:schemeClr val="tx1"/>
                </a:solidFill>
                <a:latin typeface="+mn-lt"/>
                <a:ea typeface="+mn-ea"/>
                <a:cs typeface="+mn-cs"/>
              </a:rPr>
              <a:t>də</a:t>
            </a:r>
            <a:r>
              <a:rPr lang="cs-CZ" sz="1200" b="0" i="0" kern="1200" dirty="0" smtClean="0">
                <a:solidFill>
                  <a:schemeClr val="tx1"/>
                </a:solidFill>
                <a:latin typeface="+mn-lt"/>
                <a:ea typeface="+mn-ea"/>
                <a:cs typeface="+mn-cs"/>
              </a:rPr>
              <a:t> la </a:t>
            </a:r>
            <a:r>
              <a:rPr lang="cs-CZ" sz="1200" b="0" i="0" kern="1200" dirty="0" err="1" smtClean="0">
                <a:solidFill>
                  <a:schemeClr val="tx1"/>
                </a:solidFill>
                <a:latin typeface="+mn-lt"/>
                <a:ea typeface="+mn-ea"/>
                <a:cs typeface="+mn-cs"/>
              </a:rPr>
              <a:t>mɔt</a:t>
            </a:r>
            <a:r>
              <a:rPr lang="cs-CZ" sz="1200" b="0" i="0" kern="1200" dirty="0" smtClean="0">
                <a:solidFill>
                  <a:schemeClr val="tx1"/>
                </a:solidFill>
                <a:latin typeface="+mn-lt"/>
                <a:ea typeface="+mn-ea"/>
                <a:cs typeface="+mn-cs"/>
              </a:rPr>
              <a:t> </a:t>
            </a:r>
            <a:r>
              <a:rPr lang="cs-CZ" sz="1200" b="0" i="0" kern="1200" dirty="0" err="1" smtClean="0">
                <a:solidFill>
                  <a:schemeClr val="tx1"/>
                </a:solidFill>
                <a:latin typeface="+mn-lt"/>
                <a:ea typeface="+mn-ea"/>
                <a:cs typeface="+mn-cs"/>
              </a:rPr>
              <a:t>lə</a:t>
            </a:r>
            <a:r>
              <a:rPr lang="cs-CZ" sz="1200" b="0" i="0" kern="1200" dirty="0" smtClean="0">
                <a:solidFill>
                  <a:schemeClr val="tx1"/>
                </a:solidFill>
                <a:latin typeface="+mn-lt"/>
                <a:ea typeface="+mn-ea"/>
                <a:cs typeface="+mn-cs"/>
              </a:rPr>
              <a:t> </a:t>
            </a:r>
            <a:r>
              <a:rPr lang="cs-CZ" sz="1200" b="0" i="0" kern="1200" dirty="0" err="1" smtClean="0">
                <a:solidFill>
                  <a:schemeClr val="tx1"/>
                </a:solidFill>
                <a:latin typeface="+mn-lt"/>
                <a:ea typeface="+mn-ea"/>
                <a:cs typeface="+mn-cs"/>
              </a:rPr>
              <a:t>veje</a:t>
            </a:r>
            <a:r>
              <a:rPr lang="cs-CZ" sz="1200" b="0" i="0" kern="1200" dirty="0" smtClean="0">
                <a:solidFill>
                  <a:schemeClr val="tx1"/>
                </a:solidFill>
                <a:latin typeface="+mn-lt"/>
                <a:ea typeface="+mn-ea"/>
                <a:cs typeface="+mn-cs"/>
              </a:rPr>
              <a:t>]</a:t>
            </a:r>
            <a:r>
              <a:rPr lang="fr-FR" sz="1200" b="0" i="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est un polygraphe, proche de la cour royale, précepteur du duc d’Orléans et plus tard du jeune Louis XIV (Louis XIV accorde</a:t>
            </a:r>
            <a:r>
              <a:rPr lang="fr-CA" sz="1200" kern="1200" baseline="0" dirty="0" smtClean="0">
                <a:solidFill>
                  <a:schemeClr val="tx1"/>
                </a:solidFill>
                <a:latin typeface="+mn-lt"/>
                <a:ea typeface="+mn-ea"/>
                <a:cs typeface="+mn-cs"/>
              </a:rPr>
              <a:t> plus de liberté aux artistes, pour affirmer l’autorité royale, il a soutenu le mouvement réformiste, mais une fois affirmé il n’en avait plus besoin)</a:t>
            </a:r>
            <a:r>
              <a:rPr lang="fr-CA" sz="1200" kern="1200" dirty="0" smtClean="0">
                <a:solidFill>
                  <a:schemeClr val="tx1"/>
                </a:solidFill>
                <a:latin typeface="+mn-lt"/>
                <a:ea typeface="+mn-ea"/>
                <a:cs typeface="+mn-cs"/>
              </a:rPr>
              <a:t>. Sa pensée est dominée par le scepticisme qu’il applique aussi bien à l’histoire, qu’à la morale et la religion: </a:t>
            </a:r>
            <a:r>
              <a:rPr lang="fr-CA" sz="1200" b="1" i="1" kern="1200" dirty="0" smtClean="0">
                <a:solidFill>
                  <a:schemeClr val="tx1"/>
                </a:solidFill>
                <a:latin typeface="+mn-lt"/>
                <a:ea typeface="+mn-ea"/>
                <a:cs typeface="+mn-cs"/>
              </a:rPr>
              <a:t>Quatre dialogues faits à l’imitation des Anciens</a:t>
            </a:r>
            <a:r>
              <a:rPr lang="fr-CA" sz="1200" kern="1200" dirty="0" smtClean="0">
                <a:solidFill>
                  <a:schemeClr val="tx1"/>
                </a:solidFill>
                <a:latin typeface="+mn-lt"/>
                <a:ea typeface="+mn-ea"/>
                <a:cs typeface="+mn-cs"/>
              </a:rPr>
              <a:t> (1630), </a:t>
            </a:r>
            <a:r>
              <a:rPr lang="fr-CA" sz="1200" b="1" i="1" kern="1200" dirty="0" smtClean="0">
                <a:solidFill>
                  <a:schemeClr val="tx1"/>
                </a:solidFill>
                <a:latin typeface="+mn-lt"/>
                <a:ea typeface="+mn-ea"/>
                <a:cs typeface="+mn-cs"/>
              </a:rPr>
              <a:t>De la vertu des païens</a:t>
            </a:r>
            <a:r>
              <a:rPr lang="fr-CA" sz="1200" kern="1200" dirty="0" smtClean="0">
                <a:solidFill>
                  <a:schemeClr val="tx1"/>
                </a:solidFill>
                <a:latin typeface="+mn-lt"/>
                <a:ea typeface="+mn-ea"/>
                <a:cs typeface="+mn-cs"/>
              </a:rPr>
              <a:t> (1641), </a:t>
            </a:r>
            <a:r>
              <a:rPr lang="fr-CA" sz="1200" b="1" i="1" kern="1200" dirty="0" smtClean="0">
                <a:solidFill>
                  <a:schemeClr val="tx1"/>
                </a:solidFill>
                <a:latin typeface="+mn-lt"/>
                <a:ea typeface="+mn-ea"/>
                <a:cs typeface="+mn-cs"/>
              </a:rPr>
              <a:t>Du peu de certitude qu’il y a dans l’histoire</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Discours pour montrer que les doutes de la philosophie sceptique sont d’un grand usage dans les sciences</a:t>
            </a:r>
            <a:r>
              <a:rPr lang="fr-CA" sz="1200" b="1" kern="1200" dirty="0" smtClean="0">
                <a:solidFill>
                  <a:schemeClr val="tx1"/>
                </a:solidFill>
                <a:latin typeface="+mn-lt"/>
                <a:ea typeface="+mn-ea"/>
                <a:cs typeface="+mn-cs"/>
              </a:rPr>
              <a:t>, </a:t>
            </a:r>
            <a:r>
              <a:rPr lang="fr-CA" sz="1200" b="1" i="1" kern="1200" dirty="0" err="1" smtClean="0">
                <a:solidFill>
                  <a:schemeClr val="tx1"/>
                </a:solidFill>
                <a:latin typeface="+mn-lt"/>
                <a:ea typeface="+mn-ea"/>
                <a:cs typeface="+mn-cs"/>
              </a:rPr>
              <a:t>Sololoques</a:t>
            </a:r>
            <a:r>
              <a:rPr lang="fr-CA" sz="1200" b="1" i="1" kern="1200" dirty="0" smtClean="0">
                <a:solidFill>
                  <a:schemeClr val="tx1"/>
                </a:solidFill>
                <a:latin typeface="+mn-lt"/>
                <a:ea typeface="+mn-ea"/>
                <a:cs typeface="+mn-cs"/>
              </a:rPr>
              <a:t> sceptiques</a:t>
            </a:r>
            <a:r>
              <a:rPr lang="fr-CA" sz="1200" kern="1200" dirty="0" smtClean="0">
                <a:solidFill>
                  <a:schemeClr val="tx1"/>
                </a:solidFill>
                <a:latin typeface="+mn-lt"/>
                <a:ea typeface="+mn-ea"/>
                <a:cs typeface="+mn-cs"/>
              </a:rPr>
              <a:t> (1670).</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5</a:t>
            </a:fld>
            <a:endParaRPr lang="cs-CZ"/>
          </a:p>
        </p:txBody>
      </p:sp>
    </p:spTree>
    <p:extLst>
      <p:ext uri="{BB962C8B-B14F-4D97-AF65-F5344CB8AC3E}">
        <p14:creationId xmlns:p14="http://schemas.microsoft.com/office/powerpoint/2010/main" val="378837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b="1" kern="1200" dirty="0" smtClean="0">
                <a:solidFill>
                  <a:schemeClr val="tx1"/>
                </a:solidFill>
                <a:latin typeface="+mn-lt"/>
                <a:ea typeface="+mn-ea"/>
                <a:cs typeface="+mn-cs"/>
              </a:rPr>
              <a:t>Charles de </a:t>
            </a:r>
            <a:r>
              <a:rPr lang="fr-CA" sz="1200" b="1" kern="1200" dirty="0" err="1" smtClean="0">
                <a:solidFill>
                  <a:schemeClr val="tx1"/>
                </a:solidFill>
                <a:latin typeface="+mn-lt"/>
                <a:ea typeface="+mn-ea"/>
                <a:cs typeface="+mn-cs"/>
              </a:rPr>
              <a:t>Marguetel</a:t>
            </a:r>
            <a:r>
              <a:rPr lang="fr-CA" sz="1200" b="1" kern="1200" dirty="0" smtClean="0">
                <a:solidFill>
                  <a:schemeClr val="tx1"/>
                </a:solidFill>
                <a:latin typeface="+mn-lt"/>
                <a:ea typeface="+mn-ea"/>
                <a:cs typeface="+mn-cs"/>
              </a:rPr>
              <a:t> de Saint-Denis de Saint-Évremond (1.4. 1615 Saint-Denis-le-</a:t>
            </a:r>
            <a:r>
              <a:rPr lang="fr-CA" sz="1200" b="1" kern="1200" dirty="0" err="1" smtClean="0">
                <a:solidFill>
                  <a:schemeClr val="tx1"/>
                </a:solidFill>
                <a:latin typeface="+mn-lt"/>
                <a:ea typeface="+mn-ea"/>
                <a:cs typeface="+mn-cs"/>
              </a:rPr>
              <a:t>Guast</a:t>
            </a:r>
            <a:r>
              <a:rPr lang="fr-CA" sz="1200" b="1" kern="1200" dirty="0" smtClean="0">
                <a:solidFill>
                  <a:schemeClr val="tx1"/>
                </a:solidFill>
                <a:latin typeface="+mn-lt"/>
                <a:ea typeface="+mn-ea"/>
                <a:cs typeface="+mn-cs"/>
              </a:rPr>
              <a:t> – 20.9. 1703 Londres)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Il commença brillamment sa carrière militaire, mais suite à ses écrits frondeurs dirigés contre Mazarin il dut s’exiler en Angleterre où il préféra briller dans les salons mondains de Londres plutôt que de rentrer en France en profitant de la grâce accordée par Louis XIV. Ses </a:t>
            </a:r>
            <a:r>
              <a:rPr lang="fr-CA" sz="1200" b="1" i="1" kern="1200" dirty="0" smtClean="0">
                <a:solidFill>
                  <a:schemeClr val="tx1"/>
                </a:solidFill>
                <a:latin typeface="+mn-lt"/>
                <a:ea typeface="+mn-ea"/>
                <a:cs typeface="+mn-cs"/>
              </a:rPr>
              <a:t>Réflexions sur les divers génies du peuple romain dans les différents temps de la République</a:t>
            </a:r>
            <a:r>
              <a:rPr lang="fr-CA" sz="1200" kern="1200" dirty="0" smtClean="0">
                <a:solidFill>
                  <a:schemeClr val="tx1"/>
                </a:solidFill>
                <a:latin typeface="+mn-lt"/>
                <a:ea typeface="+mn-ea"/>
                <a:cs typeface="+mn-cs"/>
              </a:rPr>
              <a:t> (1663) annoncent les écrits de Montesquieu. Ses vues sur la morale où il défend les positions d’un épicurisme modéré figurent dans </a:t>
            </a:r>
            <a:r>
              <a:rPr lang="fr-CA" sz="1200" b="1" i="1" kern="1200" dirty="0" smtClean="0">
                <a:solidFill>
                  <a:schemeClr val="tx1"/>
                </a:solidFill>
                <a:latin typeface="+mn-lt"/>
                <a:ea typeface="+mn-ea"/>
                <a:cs typeface="+mn-cs"/>
              </a:rPr>
              <a:t>La Conversation du maréchal d’</a:t>
            </a:r>
            <a:r>
              <a:rPr lang="fr-CA" sz="1200" b="1" i="1" kern="1200" dirty="0" err="1" smtClean="0">
                <a:solidFill>
                  <a:schemeClr val="tx1"/>
                </a:solidFill>
                <a:latin typeface="+mn-lt"/>
                <a:ea typeface="+mn-ea"/>
                <a:cs typeface="+mn-cs"/>
              </a:rPr>
              <a:t>Hocquincourt</a:t>
            </a:r>
            <a:r>
              <a:rPr lang="fr-CA" sz="1200" b="1" i="1" kern="1200" dirty="0" smtClean="0">
                <a:solidFill>
                  <a:schemeClr val="tx1"/>
                </a:solidFill>
                <a:latin typeface="+mn-lt"/>
                <a:ea typeface="+mn-ea"/>
                <a:cs typeface="+mn-cs"/>
              </a:rPr>
              <a:t> avec le Père </a:t>
            </a:r>
            <a:r>
              <a:rPr lang="fr-CA" sz="1200" b="1" i="1" kern="1200" dirty="0" err="1" smtClean="0">
                <a:solidFill>
                  <a:schemeClr val="tx1"/>
                </a:solidFill>
                <a:latin typeface="+mn-lt"/>
                <a:ea typeface="+mn-ea"/>
                <a:cs typeface="+mn-cs"/>
              </a:rPr>
              <a:t>Canaye</a:t>
            </a:r>
            <a:r>
              <a:rPr lang="fr-CA" sz="1200" kern="1200" dirty="0" smtClean="0">
                <a:solidFill>
                  <a:schemeClr val="tx1"/>
                </a:solidFill>
                <a:latin typeface="+mn-lt"/>
                <a:ea typeface="+mn-ea"/>
                <a:cs typeface="+mn-cs"/>
              </a:rPr>
              <a:t> (1665). Le traité </a:t>
            </a:r>
            <a:r>
              <a:rPr lang="fr-CA" sz="1200" b="1" i="1" kern="1200" dirty="0" smtClean="0">
                <a:solidFill>
                  <a:schemeClr val="tx1"/>
                </a:solidFill>
                <a:latin typeface="+mn-lt"/>
                <a:ea typeface="+mn-ea"/>
                <a:cs typeface="+mn-cs"/>
              </a:rPr>
              <a:t>Sur les poèmes des Anciens</a:t>
            </a:r>
            <a:r>
              <a:rPr lang="fr-CA" sz="1200" kern="1200" dirty="0" smtClean="0">
                <a:solidFill>
                  <a:schemeClr val="tx1"/>
                </a:solidFill>
                <a:latin typeface="+mn-lt"/>
                <a:ea typeface="+mn-ea"/>
                <a:cs typeface="+mn-cs"/>
              </a:rPr>
              <a:t> (1685) énonce l’idée de la nécessaire évolution des arts.</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CA" sz="1200" b="1" kern="1200" dirty="0" smtClean="0">
                <a:solidFill>
                  <a:schemeClr val="tx1"/>
                </a:solidFill>
                <a:latin typeface="+mn-lt"/>
                <a:ea typeface="+mn-ea"/>
                <a:cs typeface="+mn-cs"/>
              </a:rPr>
              <a:t>Pierre Gassendi (1592 </a:t>
            </a:r>
            <a:r>
              <a:rPr lang="fr-CA" sz="1200" b="1" kern="1200" dirty="0" err="1" smtClean="0">
                <a:solidFill>
                  <a:schemeClr val="tx1"/>
                </a:solidFill>
                <a:latin typeface="+mn-lt"/>
                <a:ea typeface="+mn-ea"/>
                <a:cs typeface="+mn-cs"/>
              </a:rPr>
              <a:t>Champtercier</a:t>
            </a:r>
            <a:r>
              <a:rPr lang="fr-CA" sz="1200" b="1" kern="1200" dirty="0" smtClean="0">
                <a:solidFill>
                  <a:schemeClr val="tx1"/>
                </a:solidFill>
                <a:latin typeface="+mn-lt"/>
                <a:ea typeface="+mn-ea"/>
                <a:cs typeface="+mn-cs"/>
              </a:rPr>
              <a:t> - 1655 Paris)</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Prévôt du chapitre de Digne, mais aussi spécialiste des mathématiques qu’il enseignait au Collège de France, ami de Galileo </a:t>
            </a:r>
            <a:r>
              <a:rPr lang="fr-CA" sz="1200" kern="1200" dirty="0" err="1" smtClean="0">
                <a:solidFill>
                  <a:schemeClr val="tx1"/>
                </a:solidFill>
                <a:latin typeface="+mn-lt"/>
                <a:ea typeface="+mn-ea"/>
                <a:cs typeface="+mn-cs"/>
              </a:rPr>
              <a:t>Galilei</a:t>
            </a:r>
            <a:r>
              <a:rPr lang="fr-CA" sz="1200" kern="1200" dirty="0" smtClean="0">
                <a:solidFill>
                  <a:schemeClr val="tx1"/>
                </a:solidFill>
                <a:latin typeface="+mn-lt"/>
                <a:ea typeface="+mn-ea"/>
                <a:cs typeface="+mn-cs"/>
              </a:rPr>
              <a:t> et admirateur de Copernic, il fut le partisan de la philosophie atomiste d’Épicure. Il s’oppose à Descartes par sa conception sensualiste de la connaissance. Sa morale sceptique est proche de Montaigne.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Objections</a:t>
            </a:r>
            <a:r>
              <a:rPr lang="fr-CA" sz="1200" kern="1200" dirty="0" smtClean="0">
                <a:solidFill>
                  <a:schemeClr val="tx1"/>
                </a:solidFill>
                <a:latin typeface="+mn-lt"/>
                <a:ea typeface="+mn-ea"/>
                <a:cs typeface="+mn-cs"/>
              </a:rPr>
              <a:t> (aux </a:t>
            </a:r>
            <a:r>
              <a:rPr lang="fr-CA" sz="1200" i="1" kern="1200" dirty="0" smtClean="0">
                <a:solidFill>
                  <a:schemeClr val="tx1"/>
                </a:solidFill>
                <a:latin typeface="+mn-lt"/>
                <a:ea typeface="+mn-ea"/>
                <a:cs typeface="+mn-cs"/>
              </a:rPr>
              <a:t>Méditations</a:t>
            </a:r>
            <a:r>
              <a:rPr lang="fr-CA" sz="1200" kern="1200" dirty="0" smtClean="0">
                <a:solidFill>
                  <a:schemeClr val="tx1"/>
                </a:solidFill>
                <a:latin typeface="+mn-lt"/>
                <a:ea typeface="+mn-ea"/>
                <a:cs typeface="+mn-cs"/>
              </a:rPr>
              <a:t> de Descartes), </a:t>
            </a:r>
            <a:r>
              <a:rPr lang="fr-CA" sz="1200" b="1" i="1" kern="1200" dirty="0" smtClean="0">
                <a:solidFill>
                  <a:schemeClr val="tx1"/>
                </a:solidFill>
                <a:latin typeface="+mn-lt"/>
                <a:ea typeface="+mn-ea"/>
                <a:cs typeface="+mn-cs"/>
              </a:rPr>
              <a:t>De </a:t>
            </a:r>
            <a:r>
              <a:rPr lang="fr-CA" sz="1200" b="1" i="1" kern="1200" dirty="0" err="1" smtClean="0">
                <a:solidFill>
                  <a:schemeClr val="tx1"/>
                </a:solidFill>
                <a:latin typeface="+mn-lt"/>
                <a:ea typeface="+mn-ea"/>
                <a:cs typeface="+mn-cs"/>
              </a:rPr>
              <a:t>vita</a:t>
            </a:r>
            <a:r>
              <a:rPr lang="fr-CA" sz="1200" b="1" i="1" kern="1200" dirty="0" smtClean="0">
                <a:solidFill>
                  <a:schemeClr val="tx1"/>
                </a:solidFill>
                <a:latin typeface="+mn-lt"/>
                <a:ea typeface="+mn-ea"/>
                <a:cs typeface="+mn-cs"/>
              </a:rPr>
              <a:t> et </a:t>
            </a:r>
            <a:r>
              <a:rPr lang="fr-CA" sz="1200" b="1" i="1" kern="1200" dirty="0" err="1" smtClean="0">
                <a:solidFill>
                  <a:schemeClr val="tx1"/>
                </a:solidFill>
                <a:latin typeface="+mn-lt"/>
                <a:ea typeface="+mn-ea"/>
                <a:cs typeface="+mn-cs"/>
              </a:rPr>
              <a:t>moribus</a:t>
            </a:r>
            <a:r>
              <a:rPr lang="fr-CA" sz="1200" b="1" i="1" kern="1200" dirty="0" smtClean="0">
                <a:solidFill>
                  <a:schemeClr val="tx1"/>
                </a:solidFill>
                <a:latin typeface="+mn-lt"/>
                <a:ea typeface="+mn-ea"/>
                <a:cs typeface="+mn-cs"/>
              </a:rPr>
              <a:t> </a:t>
            </a:r>
            <a:r>
              <a:rPr lang="fr-CA" sz="1200" b="1" i="1" kern="1200" dirty="0" err="1" smtClean="0">
                <a:solidFill>
                  <a:schemeClr val="tx1"/>
                </a:solidFill>
                <a:latin typeface="+mn-lt"/>
                <a:ea typeface="+mn-ea"/>
                <a:cs typeface="+mn-cs"/>
              </a:rPr>
              <a:t>Epicuri</a:t>
            </a:r>
            <a:r>
              <a:rPr lang="fr-CA" sz="1200" kern="1200" dirty="0" smtClean="0">
                <a:solidFill>
                  <a:schemeClr val="tx1"/>
                </a:solidFill>
                <a:latin typeface="+mn-lt"/>
                <a:ea typeface="+mn-ea"/>
                <a:cs typeface="+mn-cs"/>
              </a:rPr>
              <a:t> (1647), </a:t>
            </a:r>
            <a:r>
              <a:rPr lang="fr-CA" sz="1200" b="1" i="1" kern="1200" dirty="0" err="1" smtClean="0">
                <a:solidFill>
                  <a:schemeClr val="tx1"/>
                </a:solidFill>
                <a:latin typeface="+mn-lt"/>
                <a:ea typeface="+mn-ea"/>
                <a:cs typeface="+mn-cs"/>
              </a:rPr>
              <a:t>Syntagma</a:t>
            </a:r>
            <a:r>
              <a:rPr lang="fr-CA" sz="1200" b="1" i="1" kern="1200" dirty="0" smtClean="0">
                <a:solidFill>
                  <a:schemeClr val="tx1"/>
                </a:solidFill>
                <a:latin typeface="+mn-lt"/>
                <a:ea typeface="+mn-ea"/>
                <a:cs typeface="+mn-cs"/>
              </a:rPr>
              <a:t> </a:t>
            </a:r>
            <a:r>
              <a:rPr lang="fr-CA" sz="1200" b="1" i="1" kern="1200" dirty="0" err="1" smtClean="0">
                <a:solidFill>
                  <a:schemeClr val="tx1"/>
                </a:solidFill>
                <a:latin typeface="+mn-lt"/>
                <a:ea typeface="+mn-ea"/>
                <a:cs typeface="+mn-cs"/>
              </a:rPr>
              <a:t>philosophiae</a:t>
            </a:r>
            <a:r>
              <a:rPr lang="fr-CA" sz="1200" b="1" i="1" kern="1200" dirty="0" smtClean="0">
                <a:solidFill>
                  <a:schemeClr val="tx1"/>
                </a:solidFill>
                <a:latin typeface="+mn-lt"/>
                <a:ea typeface="+mn-ea"/>
                <a:cs typeface="+mn-cs"/>
              </a:rPr>
              <a:t> </a:t>
            </a:r>
            <a:r>
              <a:rPr lang="fr-CA" sz="1200" b="1" i="1" kern="1200" dirty="0" err="1" smtClean="0">
                <a:solidFill>
                  <a:schemeClr val="tx1"/>
                </a:solidFill>
                <a:latin typeface="+mn-lt"/>
                <a:ea typeface="+mn-ea"/>
                <a:cs typeface="+mn-cs"/>
              </a:rPr>
              <a:t>Epicuri</a:t>
            </a:r>
            <a:r>
              <a:rPr lang="fr-CA" sz="1200" kern="1200" dirty="0" smtClean="0">
                <a:solidFill>
                  <a:schemeClr val="tx1"/>
                </a:solidFill>
                <a:latin typeface="+mn-lt"/>
                <a:ea typeface="+mn-ea"/>
                <a:cs typeface="+mn-cs"/>
              </a:rPr>
              <a:t> (1649). Gassendi eut pour disciple </a:t>
            </a:r>
            <a:r>
              <a:rPr lang="fr-CA" sz="1200" b="1" kern="1200" dirty="0" smtClean="0">
                <a:solidFill>
                  <a:schemeClr val="tx1"/>
                </a:solidFill>
                <a:latin typeface="+mn-lt"/>
                <a:ea typeface="+mn-ea"/>
                <a:cs typeface="+mn-cs"/>
              </a:rPr>
              <a:t>Cyrano de Bergerac</a:t>
            </a:r>
            <a:r>
              <a:rPr lang="fr-CA" sz="1200" kern="1200" dirty="0" smtClean="0">
                <a:solidFill>
                  <a:schemeClr val="tx1"/>
                </a:solidFill>
                <a:latin typeface="+mn-lt"/>
                <a:ea typeface="+mn-ea"/>
                <a:cs typeface="+mn-cs"/>
              </a:rPr>
              <a:t> (voir ci-dessous).</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6</a:t>
            </a:fld>
            <a:endParaRPr lang="cs-CZ"/>
          </a:p>
        </p:txBody>
      </p:sp>
    </p:spTree>
    <p:extLst>
      <p:ext uri="{BB962C8B-B14F-4D97-AF65-F5344CB8AC3E}">
        <p14:creationId xmlns:p14="http://schemas.microsoft.com/office/powerpoint/2010/main" val="144562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Ce libertin et esprit mondain est à la fois un mathématicien de génie et homme de science (</a:t>
            </a:r>
            <a:r>
              <a:rPr lang="fr-CA" sz="1200" i="1" kern="1200" dirty="0" smtClean="0">
                <a:solidFill>
                  <a:schemeClr val="tx1"/>
                </a:solidFill>
                <a:latin typeface="+mn-lt"/>
                <a:ea typeface="+mn-ea"/>
                <a:cs typeface="+mn-cs"/>
              </a:rPr>
              <a:t>Traité des sons</a:t>
            </a:r>
            <a:r>
              <a:rPr lang="fr-CA" sz="1200" kern="1200" dirty="0" smtClean="0">
                <a:solidFill>
                  <a:schemeClr val="tx1"/>
                </a:solidFill>
                <a:latin typeface="+mn-lt"/>
                <a:ea typeface="+mn-ea"/>
                <a:cs typeface="+mn-cs"/>
              </a:rPr>
              <a:t>, 1634; </a:t>
            </a:r>
            <a:r>
              <a:rPr lang="fr-CA" sz="1200" i="1" kern="1200" dirty="0" smtClean="0">
                <a:solidFill>
                  <a:schemeClr val="tx1"/>
                </a:solidFill>
                <a:latin typeface="+mn-lt"/>
                <a:ea typeface="+mn-ea"/>
                <a:cs typeface="+mn-cs"/>
              </a:rPr>
              <a:t>Essai pour les coniques</a:t>
            </a:r>
            <a:r>
              <a:rPr lang="fr-CA" sz="1200" kern="1200" dirty="0" smtClean="0">
                <a:solidFill>
                  <a:schemeClr val="tx1"/>
                </a:solidFill>
                <a:latin typeface="+mn-lt"/>
                <a:ea typeface="+mn-ea"/>
                <a:cs typeface="+mn-cs"/>
              </a:rPr>
              <a:t>, 1640), mais aussi un homme profondément croyant, un visionnaire mystique. Son engagement </a:t>
            </a:r>
            <a:r>
              <a:rPr lang="fr-CA" sz="1200" b="1" kern="1200" dirty="0" smtClean="0">
                <a:solidFill>
                  <a:schemeClr val="tx1"/>
                </a:solidFill>
                <a:latin typeface="+mn-lt"/>
                <a:ea typeface="+mn-ea"/>
                <a:cs typeface="+mn-cs"/>
              </a:rPr>
              <a:t>janséniste</a:t>
            </a:r>
            <a:r>
              <a:rPr lang="fr-CA" sz="1200" kern="1200" dirty="0" smtClean="0">
                <a:solidFill>
                  <a:schemeClr val="tx1"/>
                </a:solidFill>
                <a:latin typeface="+mn-lt"/>
                <a:ea typeface="+mn-ea"/>
                <a:cs typeface="+mn-cs"/>
              </a:rPr>
              <a:t> le conduit aux polémiques anti-jésuites des </a:t>
            </a:r>
            <a:r>
              <a:rPr lang="fr-CA" sz="1200" b="1" i="1" u="sng" kern="1200" dirty="0" smtClean="0">
                <a:solidFill>
                  <a:schemeClr val="tx1"/>
                </a:solidFill>
                <a:latin typeface="+mn-lt"/>
                <a:ea typeface="+mn-ea"/>
                <a:cs typeface="+mn-cs"/>
              </a:rPr>
              <a:t>Provinciales</a:t>
            </a:r>
            <a:r>
              <a:rPr lang="fr-CA" sz="1200" kern="1200" dirty="0" smtClean="0">
                <a:solidFill>
                  <a:schemeClr val="tx1"/>
                </a:solidFill>
                <a:latin typeface="+mn-lt"/>
                <a:ea typeface="+mn-ea"/>
                <a:cs typeface="+mn-cs"/>
              </a:rPr>
              <a:t> (1657) focalisées sur la question centrale de la foi baroque, celle de la grâce. Les  dix-huit lettres qui constituent le livre ont été rédigées et publiées entre janvier 1656 et mars 1657, peu après la retraite de Pascal à l’abbaye de Port-Royal-des-Champs. La stratégie des pamphlets est basée sur le regard faussement naïf d’un provincial qui rapporte dans ses lettres les disputes théologiques entre les jansénistes, les jésuites et les dominicains, auxquelles il se trouve mêlé par curiosité. La position du narrateur, en principe témoin impartial et plein de bon sens, comme devrait l’être le public auquel Pascal s’adresse, permet une attaque indirecte contre les adversaires qui pour la plupart se discréditent eux-mêmes par l’immoralité de leur casuistique ou par l’absurdité de leurs argumentations  sur les trop subtiles distinctions entre la grâce efficace et la grâce suffisante. La naïveté feinte du provincial qui est une source d’ironie anticipe par son efficacité celle du Voltaire polémiste. Mais le sérieux des débats religieux et la gravité existentielle de la problématique donnent lieu à l’indignation. La virtuosité des procédés rhétoriques déployés exprime le pathos de l’homme baroque touché au point le plus sensible de son être – sa foi.</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souffrait probablement</a:t>
            </a:r>
            <a:r>
              <a:rPr lang="fr-CA" sz="1200" kern="1200" baseline="0" dirty="0" smtClean="0">
                <a:solidFill>
                  <a:schemeClr val="tx1"/>
                </a:solidFill>
                <a:latin typeface="+mn-lt"/>
                <a:ea typeface="+mn-ea"/>
                <a:cs typeface="+mn-cs"/>
              </a:rPr>
              <a:t> de la tuberculose qui lui paralysait le bas du corps – se déplaçait avec des béquilles, </a:t>
            </a:r>
            <a:r>
              <a:rPr lang="fr-CA" sz="1200" kern="1200" baseline="0" dirty="0" err="1" smtClean="0">
                <a:solidFill>
                  <a:schemeClr val="tx1"/>
                </a:solidFill>
                <a:latin typeface="+mn-lt"/>
                <a:ea typeface="+mn-ea"/>
                <a:cs typeface="+mn-cs"/>
              </a:rPr>
              <a:t>bcp</a:t>
            </a:r>
            <a:r>
              <a:rPr lang="fr-CA" sz="1200" kern="1200" baseline="0" dirty="0" smtClean="0">
                <a:solidFill>
                  <a:schemeClr val="tx1"/>
                </a:solidFill>
                <a:latin typeface="+mn-lt"/>
                <a:ea typeface="+mn-ea"/>
                <a:cs typeface="+mn-cs"/>
              </a:rPr>
              <a:t>. de douleurs x les supportait bien grâce à son jansénisme – porte le cilice (</a:t>
            </a:r>
            <a:r>
              <a:rPr lang="cs-CZ" sz="1200" kern="1200" baseline="0" dirty="0" smtClean="0">
                <a:solidFill>
                  <a:schemeClr val="tx1"/>
                </a:solidFill>
                <a:latin typeface="+mn-lt"/>
                <a:ea typeface="+mn-ea"/>
                <a:cs typeface="+mn-cs"/>
              </a:rPr>
              <a:t>žíněné roucho</a:t>
            </a:r>
            <a:r>
              <a:rPr lang="fr-FR" sz="1200" kern="1200" baseline="0" dirty="0" smtClean="0">
                <a:solidFill>
                  <a:schemeClr val="tx1"/>
                </a:solidFill>
                <a:latin typeface="+mn-lt"/>
                <a:ea typeface="+mn-ea"/>
                <a:cs typeface="+mn-cs"/>
              </a:rPr>
              <a:t>), vie austère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err="1" smtClean="0">
                <a:solidFill>
                  <a:schemeClr val="tx1"/>
                </a:solidFill>
                <a:latin typeface="+mn-lt"/>
                <a:ea typeface="+mn-ea"/>
                <a:cs typeface="+mn-cs"/>
              </a:rPr>
              <a:t>intitié</a:t>
            </a:r>
            <a:r>
              <a:rPr lang="fr-FR" sz="1200" kern="1200" baseline="0" dirty="0" smtClean="0">
                <a:solidFill>
                  <a:schemeClr val="tx1"/>
                </a:solidFill>
                <a:latin typeface="+mn-lt"/>
                <a:ea typeface="+mn-ea"/>
                <a:cs typeface="+mn-cs"/>
              </a:rPr>
              <a:t> aux mathématiques dès 12 ans, à 16 ans il a écrit son premier traité : </a:t>
            </a:r>
            <a:r>
              <a:rPr lang="fr-FR" sz="1200" i="1" kern="1200" baseline="0" dirty="0" smtClean="0">
                <a:solidFill>
                  <a:schemeClr val="tx1"/>
                </a:solidFill>
                <a:latin typeface="+mn-lt"/>
                <a:ea typeface="+mn-ea"/>
                <a:cs typeface="+mn-cs"/>
              </a:rPr>
              <a:t>Essai sur les coniques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latin typeface="+mn-lt"/>
                <a:ea typeface="+mn-ea"/>
                <a:cs typeface="+mn-cs"/>
              </a:rPr>
              <a:t>en 1640’ son père a été soigné par les janséniste – la conversion en 1646 – </a:t>
            </a:r>
            <a:r>
              <a:rPr lang="fr-FR" sz="1200" i="0" kern="1200" baseline="0" dirty="0" err="1" smtClean="0">
                <a:solidFill>
                  <a:schemeClr val="tx1"/>
                </a:solidFill>
                <a:latin typeface="+mn-lt"/>
                <a:ea typeface="+mn-ea"/>
                <a:cs typeface="+mn-cs"/>
              </a:rPr>
              <a:t>bcp</a:t>
            </a:r>
            <a:r>
              <a:rPr lang="fr-FR" sz="1200" i="0" kern="1200" baseline="0" dirty="0" smtClean="0">
                <a:solidFill>
                  <a:schemeClr val="tx1"/>
                </a:solidFill>
                <a:latin typeface="+mn-lt"/>
                <a:ea typeface="+mn-ea"/>
                <a:cs typeface="+mn-cs"/>
              </a:rPr>
              <a:t>. de visites à Port-Royal, d’une ardente piété x après la mort de son père – tourné vers le « divertissement » de la vie mondaine (1651-4) – perd sa ferveur religieuse x mais la maladie l’entraîne vers Port-Royal où il se retire finalement – l’ascétisme le plus rigoureux</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latin typeface="+mn-lt"/>
                <a:ea typeface="+mn-ea"/>
                <a:cs typeface="+mn-cs"/>
              </a:rPr>
              <a:t>la persécution de Port-Royal et la mise à l’index des Provinciales l’a obligé de changer fréquemment de nom et de domicile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latin typeface="+mn-lt"/>
                <a:ea typeface="+mn-ea"/>
                <a:cs typeface="+mn-cs"/>
              </a:rPr>
              <a:t>a distingué deux types de sciences – sciences d’autorité (théologie) où toute vérité se trouve dans les livres sacrés x sciences de raisonnement où la raison et l’expérience conduisent à la connaissance – cela lui a permit de concilier ses activités du savant avec sa vie religieuse</a:t>
            </a:r>
            <a:endParaRPr lang="cs-CZ" sz="1200" i="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7</a:t>
            </a:fld>
            <a:endParaRPr lang="cs-CZ"/>
          </a:p>
        </p:txBody>
      </p:sp>
    </p:spTree>
    <p:extLst>
      <p:ext uri="{BB962C8B-B14F-4D97-AF65-F5344CB8AC3E}">
        <p14:creationId xmlns:p14="http://schemas.microsoft.com/office/powerpoint/2010/main" val="193678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majeure de Blaise Pascal - </a:t>
            </a:r>
            <a:r>
              <a:rPr lang="fr-CA" sz="1200" b="1" i="1" u="sng" kern="1200" dirty="0" smtClean="0">
                <a:solidFill>
                  <a:schemeClr val="tx1"/>
                </a:solidFill>
                <a:latin typeface="+mn-lt"/>
                <a:ea typeface="+mn-ea"/>
                <a:cs typeface="+mn-cs"/>
              </a:rPr>
              <a:t>Les Pensées</a:t>
            </a:r>
            <a:r>
              <a:rPr lang="fr-CA" sz="1200" kern="1200" dirty="0" smtClean="0">
                <a:solidFill>
                  <a:schemeClr val="tx1"/>
                </a:solidFill>
                <a:latin typeface="+mn-lt"/>
                <a:ea typeface="+mn-ea"/>
                <a:cs typeface="+mn-cs"/>
              </a:rPr>
              <a:t>  se veut une apologie du christianisme. Le manuscrit a une forme fragmentaire de notations plus ou moins élaborées, consignées sur des feuilles de papier de dimensions variables. Recueillies après la mort de Pascal, les notes ont été rédigées en texte par les intellectuels jansénistes de Port-Royal (Arnauld, Nicole, </a:t>
            </a:r>
            <a:r>
              <a:rPr lang="fr-CA" sz="1200" kern="1200" dirty="0" err="1" smtClean="0">
                <a:solidFill>
                  <a:schemeClr val="tx1"/>
                </a:solidFill>
                <a:latin typeface="+mn-lt"/>
                <a:ea typeface="+mn-ea"/>
                <a:cs typeface="+mn-cs"/>
              </a:rPr>
              <a:t>Filleau</a:t>
            </a:r>
            <a:r>
              <a:rPr lang="fr-CA" sz="1200" kern="1200" dirty="0" smtClean="0">
                <a:solidFill>
                  <a:schemeClr val="tx1"/>
                </a:solidFill>
                <a:latin typeface="+mn-lt"/>
                <a:ea typeface="+mn-ea"/>
                <a:cs typeface="+mn-cs"/>
              </a:rPr>
              <a:t> de La Chaise; 1669-1670). Cette première édition laissant à désirer, plusieurs tentatives de reconstitution ont été réalisées dès le 19</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qui ont procédé par regroupements thématiques. ). Toujours est-il que l’on ne peut faire que des conjectures sur le plan véritable de l’auteur.</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Continuateur de Montaigne, dont il reprend un certain nombre d’arguments, Pascal se désintéresse de ce qui constitue l’axe intellectuel des </a:t>
            </a:r>
            <a:r>
              <a:rPr lang="fr-CA" sz="1200" i="1" kern="1200" dirty="0" smtClean="0">
                <a:solidFill>
                  <a:schemeClr val="tx1"/>
                </a:solidFill>
                <a:latin typeface="+mn-lt"/>
                <a:ea typeface="+mn-ea"/>
                <a:cs typeface="+mn-cs"/>
              </a:rPr>
              <a:t>Essais</a:t>
            </a:r>
            <a:r>
              <a:rPr lang="fr-CA" sz="1200" kern="1200" dirty="0" smtClean="0">
                <a:solidFill>
                  <a:schemeClr val="tx1"/>
                </a:solidFill>
                <a:latin typeface="+mn-lt"/>
                <a:ea typeface="+mn-ea"/>
                <a:cs typeface="+mn-cs"/>
              </a:rPr>
              <a:t> – l’exploration du moi et du monde. La différence entre les deux penseurs est celle qui sépare l’homme de la Renaissance, qui questionne la réalité tout en en constatant les contradictions et ses propres limites, de l’homme baroque qui exploite ces mêmes contradictions pour ramener ses prochains dans le giron de Dieu. Pascal oriente l’argumentation rationnelle vers la preuve de la fragilité de la raison et de la condition humaine à laquelle la religion seule peut donner une justification et un appui solides. L’argument de Pascal en faveur de la foi est celui du pari existentiel basé sur le calcul des probabilités (théorie du jeu). La foi n’est donc pas une certitude gratuite, mais un engagement. La vision pascalienne de l’homme est donc tragique et héroïque en même temps. Le style imagé soutient l’</a:t>
            </a:r>
            <a:r>
              <a:rPr lang="fr-CA" sz="1200" kern="1200" dirty="0" err="1" smtClean="0">
                <a:solidFill>
                  <a:schemeClr val="tx1"/>
                </a:solidFill>
                <a:latin typeface="+mn-lt"/>
                <a:ea typeface="+mn-ea"/>
                <a:cs typeface="+mn-cs"/>
              </a:rPr>
              <a:t>émotionalité</a:t>
            </a:r>
            <a:r>
              <a:rPr lang="fr-CA" sz="1200" kern="1200" dirty="0" smtClean="0">
                <a:solidFill>
                  <a:schemeClr val="tx1"/>
                </a:solidFill>
                <a:latin typeface="+mn-lt"/>
                <a:ea typeface="+mn-ea"/>
                <a:cs typeface="+mn-cs"/>
              </a:rPr>
              <a:t> des évocations.</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hommes de la renaissance ont adopté deux attitudes – voie rationaliste avec les doutes – adopté par Montaigne et voie de l’autorité mais progressiste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Montaigne emploie une démarche démonstrative, il donne des exemples concrets</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Quand il se pose la question de la raison et des sens, de l’imagination, il met en doute le modèle antique de Pline de l’existence de trois âmes humaines (rationnel – la raison; animal – la volonté; végétative – sentiments, ceux-ci sont dirigés par la volonté qui est supprimé par la raison: il y a une hiérarchie) – il rejette Pline et explique: l’homme peut être le plus grand philosophe du monde, un être sage, mais si on lui montre la poutre qui lie les deux tours de Notre-Dame, il pourrait passer mais non, il a peur, il est dirigé par ses sentiments – le vertige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la démarche de Pascal est aussi démonstrative (lié au fait qu’il est un homme de sciences), il travaille aussi avec la vue, parle de l’imagination (cf. Vertige) mais sa stratégie, son intentionnalité est différente – Montaigne reste dans l’horizon de l’expérience humaine et l’analyse – se pose des questions et cherche à les répondre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x Pascal nous conduit en dehors de notre expérience, il veut forcer notre imagination – il veut que l’on imagine l’univers, cette sphère infinie qui a le centre partout (paradoxe) – Pascal veut éveiller le vertige en nous étonnant</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Montaigne (l’esprit de la renaissance) – tout est explicable par la raison, après tout, la raison dirige tout – sa supériorité, douter de tout, mais c’est encore la raison qui doute, il </a:t>
            </a:r>
            <a:r>
              <a:rPr lang="fr-FR" b="1" baseline="0" dirty="0" smtClean="0"/>
              <a:t>veut expliquer </a:t>
            </a:r>
            <a:r>
              <a:rPr lang="fr-FR" b="0" baseline="0" dirty="0" smtClean="0"/>
              <a:t>l’imagination </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x Pascal (l’esprit baroque) – il veut utiliser l’imagination: par les procédés rhétoriques, il veut créer une sensation qui n’est plus rationnelle – hypotypose (Qu’il éloigne sa vue) – on se trouve en dehors de la Terre, on s’éloigne; périphrases → il faut s’étonner, quitter le système solaire mais si notre vue s’arrête là – la rupture → le paradoxe (étonnement) – la conclusion en paradoxe</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on passe du macrocosme vers le microcosme (il nous force à imaginer tout cela)</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les passages entre extrême grand et extrême petit → vertige existentiel – joue avec la perspective (l’architecture baroque – conduit notre regard), il veut donner des émotions, il les éveille , suscite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0" baseline="0" dirty="0" smtClean="0"/>
              <a:t>il voulait montrer l’</a:t>
            </a:r>
            <a:r>
              <a:rPr lang="fr-FR" b="0" baseline="0" dirty="0" err="1" smtClean="0"/>
              <a:t>inexplicabilité</a:t>
            </a:r>
            <a:r>
              <a:rPr lang="fr-FR" b="0" baseline="0" dirty="0" smtClean="0"/>
              <a:t> de l’homme – le seul qui peut expliquer ce paradoxe et Dieu (qui est aussi un paradoxe) – argumentation qui va ad hominem (ce n’est pas l’existence de Dieu qu’il faut prouver – il faut seulement persuader l’homme à le croire)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0" baseline="0" dirty="0" smtClean="0"/>
              <a:t>l’argumentation: le jeu –pari – Si Dieu est ou n’est pas, c’est comme parie – il vaut mieux parier sur son existence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0" baseline="0" dirty="0" smtClean="0"/>
              <a:t>l’argumentation qui éveille les sentiments (=l’argumentation baroque) montre toute l’absurdité des lois humaines → il y a un lien entre les existentialistes et Pascal</a:t>
            </a:r>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8</a:t>
            </a:fld>
            <a:endParaRPr lang="cs-CZ"/>
          </a:p>
        </p:txBody>
      </p:sp>
    </p:spTree>
    <p:extLst>
      <p:ext uri="{BB962C8B-B14F-4D97-AF65-F5344CB8AC3E}">
        <p14:creationId xmlns:p14="http://schemas.microsoft.com/office/powerpoint/2010/main" val="389353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r>
              <a:rPr lang="fr-CA" sz="1200" kern="1200" dirty="0" smtClean="0">
                <a:solidFill>
                  <a:schemeClr val="tx1"/>
                </a:solidFill>
                <a:latin typeface="+mn-lt"/>
                <a:ea typeface="+mn-ea"/>
                <a:cs typeface="+mn-cs"/>
              </a:rPr>
              <a:t>Parmi les éléments </a:t>
            </a:r>
            <a:r>
              <a:rPr lang="fr-CA" sz="1200" kern="1200" dirty="0" err="1" smtClean="0">
                <a:solidFill>
                  <a:schemeClr val="tx1"/>
                </a:solidFill>
                <a:latin typeface="+mn-lt"/>
                <a:ea typeface="+mn-ea"/>
                <a:cs typeface="+mn-cs"/>
              </a:rPr>
              <a:t>antibaroques</a:t>
            </a:r>
            <a:r>
              <a:rPr lang="fr-CA" sz="1200" kern="1200" dirty="0" smtClean="0">
                <a:solidFill>
                  <a:schemeClr val="tx1"/>
                </a:solidFill>
                <a:latin typeface="+mn-lt"/>
                <a:ea typeface="+mn-ea"/>
                <a:cs typeface="+mn-cs"/>
              </a:rPr>
              <a:t>, quoique de tendance non-</a:t>
            </a:r>
            <a:r>
              <a:rPr lang="fr-CA" sz="1200" kern="1200" dirty="0" err="1" smtClean="0">
                <a:solidFill>
                  <a:schemeClr val="tx1"/>
                </a:solidFill>
                <a:latin typeface="+mn-lt"/>
                <a:ea typeface="+mn-ea"/>
                <a:cs typeface="+mn-cs"/>
              </a:rPr>
              <a:t>épicuréenne</a:t>
            </a:r>
            <a:r>
              <a:rPr lang="fr-CA" sz="1200" kern="1200" dirty="0" smtClean="0">
                <a:solidFill>
                  <a:schemeClr val="tx1"/>
                </a:solidFill>
                <a:latin typeface="+mn-lt"/>
                <a:ea typeface="+mn-ea"/>
                <a:cs typeface="+mn-cs"/>
              </a:rPr>
              <a:t> et non-sceptique, il faut ranger la </a:t>
            </a:r>
            <a:r>
              <a:rPr lang="fr-CA" sz="1200" kern="1200" dirty="0" err="1" smtClean="0">
                <a:solidFill>
                  <a:schemeClr val="tx1"/>
                </a:solidFill>
                <a:latin typeface="+mn-lt"/>
                <a:ea typeface="+mn-ea"/>
                <a:cs typeface="+mn-cs"/>
              </a:rPr>
              <a:t>philosopie</a:t>
            </a:r>
            <a:r>
              <a:rPr lang="fr-CA" sz="1200" kern="1200" dirty="0" smtClean="0">
                <a:solidFill>
                  <a:schemeClr val="tx1"/>
                </a:solidFill>
                <a:latin typeface="+mn-lt"/>
                <a:ea typeface="+mn-ea"/>
                <a:cs typeface="+mn-cs"/>
              </a:rPr>
              <a:t> rationaliste de </a:t>
            </a:r>
            <a:r>
              <a:rPr lang="fr-CA" sz="1200" b="1" kern="1200" dirty="0" smtClean="0">
                <a:solidFill>
                  <a:schemeClr val="tx1"/>
                </a:solidFill>
                <a:latin typeface="+mn-lt"/>
                <a:ea typeface="+mn-ea"/>
                <a:cs typeface="+mn-cs"/>
              </a:rPr>
              <a:t>René Descartes</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(31.3. 1596 La Haye en Touraine - 11.2. 1650 Stockholm)</a:t>
            </a:r>
            <a:r>
              <a:rPr lang="fr-CA" sz="1200" kern="1200" dirty="0" smtClean="0">
                <a:solidFill>
                  <a:schemeClr val="tx1"/>
                </a:solidFill>
                <a:latin typeface="+mn-lt"/>
                <a:ea typeface="+mn-ea"/>
                <a:cs typeface="+mn-cs"/>
              </a:rPr>
              <a:t>. Après les études classiques au collège des jésuites et une licence de droit à Poitiers (1616), il s’engage dans l’aventure militaire comme officier dans l’armée protestante de Maurice de Nassau en Hollande, puis dans celle du duc Bavière - catholique (1616-1619). Il voyage: Allemagne, Hollande, Suisse, Italie (1620-1625). De retour à Paris, il se mêle à la vie mondaine des salons, lit des romans, se bat en duel. Il rencontre le cardinal de Bérulle qui lui impose comme un devoir de conscience la nécessité de „réformer la philosophie“ (1628). Il se retire en Hollande (1629-1649) pour y travailler en toute liberté. À côté des travaux de physique, trois traités de philosophie lui assurent la célébrité – </a:t>
            </a:r>
            <a:r>
              <a:rPr lang="fr-CA" sz="1200" b="1" i="1" u="sng" kern="1200" dirty="0" smtClean="0">
                <a:solidFill>
                  <a:schemeClr val="tx1"/>
                </a:solidFill>
                <a:latin typeface="+mn-lt"/>
                <a:ea typeface="+mn-ea"/>
                <a:cs typeface="+mn-cs"/>
              </a:rPr>
              <a:t>Discours de la méthode pour bien conduire sa raison et chercher la vérité dans les sciences</a:t>
            </a:r>
            <a:r>
              <a:rPr lang="fr-CA" sz="1200" kern="1200" dirty="0" smtClean="0">
                <a:solidFill>
                  <a:schemeClr val="tx1"/>
                </a:solidFill>
                <a:latin typeface="+mn-lt"/>
                <a:ea typeface="+mn-ea"/>
                <a:cs typeface="+mn-cs"/>
              </a:rPr>
              <a:t> (1637), </a:t>
            </a:r>
            <a:r>
              <a:rPr lang="fr-CA" sz="1200" b="1" i="1" kern="1200" dirty="0" err="1" smtClean="0">
                <a:solidFill>
                  <a:schemeClr val="tx1"/>
                </a:solidFill>
                <a:latin typeface="+mn-lt"/>
                <a:ea typeface="+mn-ea"/>
                <a:cs typeface="+mn-cs"/>
              </a:rPr>
              <a:t>Meditationes</a:t>
            </a:r>
            <a:r>
              <a:rPr lang="fr-CA" sz="1200" b="1" i="1" kern="1200" dirty="0" smtClean="0">
                <a:solidFill>
                  <a:schemeClr val="tx1"/>
                </a:solidFill>
                <a:latin typeface="+mn-lt"/>
                <a:ea typeface="+mn-ea"/>
                <a:cs typeface="+mn-cs"/>
              </a:rPr>
              <a:t> de prima </a:t>
            </a:r>
            <a:r>
              <a:rPr lang="fr-CA" sz="1200" b="1" i="1" kern="1200" dirty="0" err="1" smtClean="0">
                <a:solidFill>
                  <a:schemeClr val="tx1"/>
                </a:solidFill>
                <a:latin typeface="+mn-lt"/>
                <a:ea typeface="+mn-ea"/>
                <a:cs typeface="+mn-cs"/>
              </a:rPr>
              <a:t>philosophia</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Méditations sur la philosophie première</a:t>
            </a:r>
            <a:r>
              <a:rPr lang="fr-CA" sz="1200" kern="1200" dirty="0" smtClean="0">
                <a:solidFill>
                  <a:schemeClr val="tx1"/>
                </a:solidFill>
                <a:latin typeface="+mn-lt"/>
                <a:ea typeface="+mn-ea"/>
                <a:cs typeface="+mn-cs"/>
              </a:rPr>
              <a:t>; 1641-42) et </a:t>
            </a:r>
            <a:r>
              <a:rPr lang="fr-CA" sz="1200" b="1" i="1" kern="1200" dirty="0" err="1" smtClean="0">
                <a:solidFill>
                  <a:schemeClr val="tx1"/>
                </a:solidFill>
                <a:latin typeface="+mn-lt"/>
                <a:ea typeface="+mn-ea"/>
                <a:cs typeface="+mn-cs"/>
              </a:rPr>
              <a:t>Principia</a:t>
            </a:r>
            <a:r>
              <a:rPr lang="fr-CA" sz="1200" b="1" i="1" kern="1200" dirty="0" smtClean="0">
                <a:solidFill>
                  <a:schemeClr val="tx1"/>
                </a:solidFill>
                <a:latin typeface="+mn-lt"/>
                <a:ea typeface="+mn-ea"/>
                <a:cs typeface="+mn-cs"/>
              </a:rPr>
              <a:t> </a:t>
            </a:r>
            <a:r>
              <a:rPr lang="fr-CA" sz="1200" b="1" i="1" kern="1200" dirty="0" err="1" smtClean="0">
                <a:solidFill>
                  <a:schemeClr val="tx1"/>
                </a:solidFill>
                <a:latin typeface="+mn-lt"/>
                <a:ea typeface="+mn-ea"/>
                <a:cs typeface="+mn-cs"/>
              </a:rPr>
              <a:t>phiosophiae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Principes de la Philosophie</a:t>
            </a:r>
            <a:r>
              <a:rPr lang="fr-CA" sz="1200" kern="1200" dirty="0" smtClean="0">
                <a:solidFill>
                  <a:schemeClr val="tx1"/>
                </a:solidFill>
                <a:latin typeface="+mn-lt"/>
                <a:ea typeface="+mn-ea"/>
                <a:cs typeface="+mn-cs"/>
              </a:rPr>
              <a:t>; 1644). La critique de la philosophie d’Aristote ainsi que la nouvelle méthodologie noétique bouleversent le principe de l’autorité en ouvrant la voie aux méthodologies des sciences et à la philosophie modernes. La notoriété de Descartes se traduit, entre autre par une correspondance abondante. Parmi ses correspondants il faut citer le Père Mersenne, à Paris, ou bien la princesse palatine Élisabeth (fille du roi de Bohême détrôné). La correspondance avec cette dernière aboutit au </a:t>
            </a:r>
            <a:r>
              <a:rPr lang="fr-CA" sz="1200" b="1" i="1" kern="1200" dirty="0" smtClean="0">
                <a:solidFill>
                  <a:schemeClr val="tx1"/>
                </a:solidFill>
                <a:latin typeface="+mn-lt"/>
                <a:ea typeface="+mn-ea"/>
                <a:cs typeface="+mn-cs"/>
              </a:rPr>
              <a:t>Traité des Passions de l’âme</a:t>
            </a:r>
            <a:r>
              <a:rPr lang="fr-CA" sz="1200" kern="1200" dirty="0" smtClean="0">
                <a:solidFill>
                  <a:schemeClr val="tx1"/>
                </a:solidFill>
                <a:latin typeface="+mn-lt"/>
                <a:ea typeface="+mn-ea"/>
                <a:cs typeface="+mn-cs"/>
              </a:rPr>
              <a:t> (1649). Il meurt à Stockholm où il s’est rendu sur l’invitation de la reine Christine de Suède (les débats philosophique</a:t>
            </a:r>
            <a:r>
              <a:rPr lang="fr-CA" sz="1200" kern="1200" baseline="0" dirty="0" smtClean="0">
                <a:solidFill>
                  <a:schemeClr val="tx1"/>
                </a:solidFill>
                <a:latin typeface="+mn-lt"/>
                <a:ea typeface="+mn-ea"/>
                <a:cs typeface="+mn-cs"/>
              </a:rPr>
              <a:t> avec la reine ont lieu à 5 heures du matin; il supporte mal le climat – le prend froid et meurt)</a:t>
            </a:r>
            <a:r>
              <a:rPr lang="fr-CA" sz="1200" kern="1200" dirty="0" smtClean="0">
                <a:solidFill>
                  <a:schemeClr val="tx1"/>
                </a:solidFill>
                <a:latin typeface="+mn-lt"/>
                <a:ea typeface="+mn-ea"/>
                <a:cs typeface="+mn-cs"/>
              </a:rPr>
              <a:t>.</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il met de l’ordre dans le</a:t>
            </a:r>
            <a:r>
              <a:rPr lang="fr-CA" sz="1200" kern="1200" baseline="0" dirty="0" smtClean="0">
                <a:solidFill>
                  <a:schemeClr val="tx1"/>
                </a:solidFill>
                <a:latin typeface="+mn-lt"/>
                <a:ea typeface="+mn-ea"/>
                <a:cs typeface="+mn-cs"/>
              </a:rPr>
              <a:t> raisonnement, crée la méthode comment conduire le raisonnement – une méthode rationnelle</a:t>
            </a:r>
          </a:p>
          <a:p>
            <a:r>
              <a:rPr lang="fr-CA" sz="1200" kern="1200" baseline="0" dirty="0" smtClean="0">
                <a:solidFill>
                  <a:schemeClr val="tx1"/>
                </a:solidFill>
                <a:latin typeface="+mn-lt"/>
                <a:ea typeface="+mn-ea"/>
                <a:cs typeface="+mn-cs"/>
              </a:rPr>
              <a:t>plus près de Montaigne que de Pascal</a:t>
            </a:r>
          </a:p>
          <a:p>
            <a:endParaRPr lang="fr-CA"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t>Discours de la méthode pour bien conduire sa raison et chercher la vérité dans les sciences </a:t>
            </a:r>
            <a:r>
              <a:rPr lang="fr-FR" dirty="0" smtClean="0"/>
              <a:t>(1637)- première grande œuvre philosophique et scientifique en français (pas en latin) – Descartes veut</a:t>
            </a:r>
            <a:r>
              <a:rPr lang="fr-FR" baseline="0" dirty="0" smtClean="0"/>
              <a:t> être accessibles à « ceux qui ne se servent que de leur raison naturelle toute pure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il décide de faire « table rase » de toutes se connaissances antérieurs et de reconstituer l’édifice de son savoir à la seule lumière de sa raison; « distinguer le vrai d’avec le faux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son influence commence après 1650 – chez Corneille dont le théâtre fait une si large place à la raison et à la grandeur d’âme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chez Bossuet – la structure des développements</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Boileau – la souveraineté de la raison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La Bruyère – l’essentiel de sa philosophie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les Modernes – rejettent l’autorité des anciennes et condamnent la poésie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les philosophes du 18</a:t>
            </a:r>
            <a:r>
              <a:rPr lang="fr-FR" baseline="30000" dirty="0" smtClean="0"/>
              <a:t>e</a:t>
            </a:r>
            <a:r>
              <a:rPr lang="fr-FR" baseline="0" dirty="0" smtClean="0"/>
              <a:t> siècle – exactitude et précision</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 l’esprit cartésien va dominer presque tout le travail philosophique – rejettent tout principe d’autorité – même les questions politiques et religieuses seront soumises à l’examen critique, ce que Descartes n’avait pas souhaité</a:t>
            </a:r>
            <a:endParaRPr lang="fr-FR" dirty="0" smtClean="0"/>
          </a:p>
          <a:p>
            <a:endParaRPr lang="cs-CZ" dirty="0"/>
          </a:p>
        </p:txBody>
      </p:sp>
      <p:sp>
        <p:nvSpPr>
          <p:cNvPr id="4" name="Zástupný symbol pro číslo snímku 3"/>
          <p:cNvSpPr>
            <a:spLocks noGrp="1"/>
          </p:cNvSpPr>
          <p:nvPr>
            <p:ph type="sldNum" sz="quarter" idx="10"/>
          </p:nvPr>
        </p:nvSpPr>
        <p:spPr/>
        <p:txBody>
          <a:bodyPr/>
          <a:lstStyle/>
          <a:p>
            <a:fld id="{0F213883-6BCF-4468-8757-C6DB0B162EA4}" type="slidenum">
              <a:rPr lang="cs-CZ" smtClean="0"/>
              <a:t>9</a:t>
            </a:fld>
            <a:endParaRPr lang="cs-CZ"/>
          </a:p>
        </p:txBody>
      </p:sp>
    </p:spTree>
    <p:extLst>
      <p:ext uri="{BB962C8B-B14F-4D97-AF65-F5344CB8AC3E}">
        <p14:creationId xmlns:p14="http://schemas.microsoft.com/office/powerpoint/2010/main" val="207835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 name="Footer Placeholder 1"/>
          <p:cNvSpPr>
            <a:spLocks noGrp="1"/>
          </p:cNvSpPr>
          <p:nvPr>
            <p:ph type="ftr" sz="quarter" idx="11"/>
          </p:nvPr>
        </p:nvSpPr>
        <p:spPr/>
        <p:txBody>
          <a:bodyPr/>
          <a:lstStyle/>
          <a:p>
            <a:endParaRPr lang="cs-CZ">
              <a:solidFill>
                <a:srgbClr val="D5E8D0">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1" name="Footer Placeholder 10"/>
          <p:cNvSpPr>
            <a:spLocks noGrp="1"/>
          </p:cNvSpPr>
          <p:nvPr>
            <p:ph type="ftr" sz="quarter" idx="11"/>
          </p:nvPr>
        </p:nvSpPr>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0" name="Footer Placeholder 9"/>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6" name="Footer Placeholder 5"/>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1" name="Footer Placeholder 20"/>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4" name="Footer Placeholder 23"/>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9" name="Footer Placeholder 28"/>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solidFill>
                <a:srgbClr val="D5E8D0">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noProof="0" dirty="0" smtClean="0"/>
              <a:t>le baroque –</a:t>
            </a:r>
            <a:r>
              <a:rPr lang="fr-FR" sz="2800" noProof="0" dirty="0" smtClean="0"/>
              <a:t> les tendances </a:t>
            </a:r>
            <a:r>
              <a:rPr lang="fr-FR" sz="2800" noProof="0" dirty="0" err="1" smtClean="0"/>
              <a:t>antibaroques</a:t>
            </a:r>
            <a:endParaRPr lang="fr-FR" noProof="0" dirty="0"/>
          </a:p>
        </p:txBody>
      </p:sp>
      <p:sp>
        <p:nvSpPr>
          <p:cNvPr id="3" name="Subtitle 2"/>
          <p:cNvSpPr>
            <a:spLocks noGrp="1"/>
          </p:cNvSpPr>
          <p:nvPr>
            <p:ph type="subTitle" idx="1"/>
          </p:nvPr>
        </p:nvSpPr>
        <p:spPr/>
        <p:txBody>
          <a:bodyPr/>
          <a:lstStyle/>
          <a:p>
            <a:pPr>
              <a:buFont typeface="Arial" pitchFamily="34" charset="0"/>
              <a:buChar char="•"/>
            </a:pPr>
            <a:r>
              <a:rPr lang="fr-FR" noProof="0" dirty="0" smtClean="0"/>
              <a:t>Mgr. </a:t>
            </a:r>
            <a:r>
              <a:rPr lang="fr-FR" noProof="0" dirty="0" err="1" smtClean="0"/>
              <a:t>Veronika</a:t>
            </a:r>
            <a:r>
              <a:rPr lang="fr-FR" noProof="0" dirty="0" smtClean="0"/>
              <a:t> </a:t>
            </a:r>
            <a:r>
              <a:rPr lang="fr-FR" noProof="0" dirty="0" err="1" smtClean="0"/>
              <a:t>Černíková</a:t>
            </a:r>
            <a:r>
              <a:rPr lang="fr-FR" noProof="0" dirty="0" smtClean="0"/>
              <a:t>, </a:t>
            </a:r>
            <a:r>
              <a:rPr lang="fr-FR" noProof="0" dirty="0" err="1" smtClean="0"/>
              <a:t>Ph.D</a:t>
            </a:r>
            <a:r>
              <a:rPr lang="fr-FR" noProof="0" dirty="0" smtClean="0"/>
              <a:t>.</a:t>
            </a:r>
            <a:endParaRPr lang="fr-FR"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René descartes (1596-1650)</a:t>
            </a:r>
            <a:endParaRPr lang="fr-FR" dirty="0"/>
          </a:p>
        </p:txBody>
      </p:sp>
      <p:sp>
        <p:nvSpPr>
          <p:cNvPr id="3" name="Zástupný symbol pro obsah 2"/>
          <p:cNvSpPr>
            <a:spLocks noGrp="1"/>
          </p:cNvSpPr>
          <p:nvPr>
            <p:ph idx="1"/>
          </p:nvPr>
        </p:nvSpPr>
        <p:spPr>
          <a:xfrm>
            <a:off x="304800" y="1554162"/>
            <a:ext cx="8686800" cy="5043190"/>
          </a:xfrm>
        </p:spPr>
        <p:txBody>
          <a:bodyPr>
            <a:normAutofit lnSpcReduction="10000"/>
          </a:bodyPr>
          <a:lstStyle/>
          <a:p>
            <a:r>
              <a:rPr lang="fr-FR" i="1" dirty="0" smtClean="0"/>
              <a:t>Discours de la méthode pour bien conduire sa raison et chercher la vérité dans les sciences </a:t>
            </a:r>
            <a:r>
              <a:rPr lang="fr-FR" dirty="0" smtClean="0"/>
              <a:t>(1637)</a:t>
            </a:r>
          </a:p>
          <a:p>
            <a:endParaRPr lang="fr-FR" dirty="0" smtClean="0"/>
          </a:p>
          <a:p>
            <a:r>
              <a:rPr lang="fr-FR" dirty="0" smtClean="0"/>
              <a:t>l’esprit cartésien</a:t>
            </a:r>
          </a:p>
          <a:p>
            <a:pPr lvl="1"/>
            <a:r>
              <a:rPr lang="fr-FR" dirty="0" smtClean="0"/>
              <a:t>Corneille</a:t>
            </a:r>
          </a:p>
          <a:p>
            <a:pPr lvl="1"/>
            <a:r>
              <a:rPr lang="fr-FR" dirty="0" smtClean="0"/>
              <a:t>Bossuet</a:t>
            </a:r>
          </a:p>
          <a:p>
            <a:pPr lvl="1"/>
            <a:r>
              <a:rPr lang="fr-FR" dirty="0" smtClean="0"/>
              <a:t>La Bruyère</a:t>
            </a:r>
          </a:p>
          <a:p>
            <a:pPr lvl="1"/>
            <a:r>
              <a:rPr lang="fr-FR" dirty="0" smtClean="0"/>
              <a:t>les Modernes</a:t>
            </a:r>
          </a:p>
          <a:p>
            <a:pPr lvl="1"/>
            <a:r>
              <a:rPr lang="fr-FR" dirty="0" smtClean="0"/>
              <a:t>les philosophes du 18</a:t>
            </a:r>
            <a:r>
              <a:rPr lang="fr-FR" baseline="30000" dirty="0" smtClean="0"/>
              <a:t>e</a:t>
            </a:r>
            <a:r>
              <a:rPr lang="fr-FR" dirty="0" smtClean="0"/>
              <a:t> siècle</a:t>
            </a:r>
          </a:p>
          <a:p>
            <a:pPr lvl="1"/>
            <a:endParaRPr lang="fr-FR" dirty="0" smtClean="0"/>
          </a:p>
        </p:txBody>
      </p:sp>
      <p:pic>
        <p:nvPicPr>
          <p:cNvPr id="4" name="Obrázek 3"/>
          <p:cNvPicPr>
            <a:picLocks noChangeAspect="1"/>
          </p:cNvPicPr>
          <p:nvPr/>
        </p:nvPicPr>
        <p:blipFill>
          <a:blip r:embed="rId3"/>
          <a:stretch>
            <a:fillRect/>
          </a:stretch>
        </p:blipFill>
        <p:spPr>
          <a:xfrm>
            <a:off x="5940152" y="2759546"/>
            <a:ext cx="2922215" cy="38378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la poésie anticonformiste</a:t>
            </a:r>
            <a:endParaRPr lang="fr-FR" dirty="0"/>
          </a:p>
        </p:txBody>
      </p:sp>
      <p:sp>
        <p:nvSpPr>
          <p:cNvPr id="3" name="Zástupný symbol pro obsah 2"/>
          <p:cNvSpPr>
            <a:spLocks noGrp="1"/>
          </p:cNvSpPr>
          <p:nvPr>
            <p:ph idx="1"/>
          </p:nvPr>
        </p:nvSpPr>
        <p:spPr>
          <a:xfrm>
            <a:off x="304800" y="1554162"/>
            <a:ext cx="8686800" cy="4827166"/>
          </a:xfrm>
        </p:spPr>
        <p:txBody>
          <a:bodyPr>
            <a:normAutofit/>
          </a:bodyPr>
          <a:lstStyle/>
          <a:p>
            <a:r>
              <a:rPr lang="fr-FR" dirty="0" smtClean="0"/>
              <a:t>les parodies</a:t>
            </a:r>
          </a:p>
          <a:p>
            <a:pPr lvl="1"/>
            <a:r>
              <a:rPr lang="fr-FR" dirty="0" smtClean="0"/>
              <a:t>burlesque</a:t>
            </a:r>
          </a:p>
          <a:p>
            <a:pPr lvl="1"/>
            <a:r>
              <a:rPr lang="fr-FR" dirty="0" smtClean="0"/>
              <a:t>travesti</a:t>
            </a:r>
          </a:p>
          <a:p>
            <a:pPr lvl="2"/>
            <a:r>
              <a:rPr lang="fr-FR" dirty="0" smtClean="0"/>
              <a:t>Paul Scarron – </a:t>
            </a:r>
            <a:r>
              <a:rPr lang="fr-FR" i="1" dirty="0" smtClean="0"/>
              <a:t>Le Virgile travesti </a:t>
            </a:r>
            <a:r>
              <a:rPr lang="fr-FR" dirty="0" smtClean="0"/>
              <a:t>(1648-1652)</a:t>
            </a:r>
          </a:p>
          <a:p>
            <a:pPr lvl="2"/>
            <a:r>
              <a:rPr lang="fr-FR" dirty="0" smtClean="0"/>
              <a:t>Antoine Furetière - </a:t>
            </a:r>
            <a:r>
              <a:rPr lang="fr-FR" i="1" dirty="0" smtClean="0"/>
              <a:t>Quatrième livre de l’Énéide travestie</a:t>
            </a:r>
          </a:p>
          <a:p>
            <a:pPr lvl="2"/>
            <a:endParaRPr lang="fr-FR" i="1" dirty="0" smtClean="0"/>
          </a:p>
          <a:p>
            <a:pPr>
              <a:buNone/>
            </a:pPr>
            <a:endParaRPr lang="fr-FR" i="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la poésie anticonformiste</a:t>
            </a:r>
            <a:endParaRPr lang="fr-FR" dirty="0"/>
          </a:p>
        </p:txBody>
      </p:sp>
      <p:sp>
        <p:nvSpPr>
          <p:cNvPr id="3" name="Zástupný symbol pro obsah 2"/>
          <p:cNvSpPr>
            <a:spLocks noGrp="1"/>
          </p:cNvSpPr>
          <p:nvPr>
            <p:ph idx="1"/>
          </p:nvPr>
        </p:nvSpPr>
        <p:spPr>
          <a:xfrm>
            <a:off x="304800" y="1554162"/>
            <a:ext cx="8686800" cy="4827166"/>
          </a:xfrm>
        </p:spPr>
        <p:txBody>
          <a:bodyPr>
            <a:normAutofit/>
          </a:bodyPr>
          <a:lstStyle/>
          <a:p>
            <a:r>
              <a:rPr lang="fr-FR" dirty="0" smtClean="0"/>
              <a:t>le libertinisme</a:t>
            </a:r>
          </a:p>
          <a:p>
            <a:pPr lvl="1"/>
            <a:r>
              <a:rPr lang="fr-FR" dirty="0" smtClean="0"/>
              <a:t>Théophile de Viau</a:t>
            </a:r>
          </a:p>
          <a:p>
            <a:pPr lvl="2"/>
            <a:r>
              <a:rPr lang="fr-FR" dirty="0" smtClean="0"/>
              <a:t>le chef du groupe</a:t>
            </a:r>
          </a:p>
          <a:p>
            <a:pPr lvl="2"/>
            <a:r>
              <a:rPr lang="fr-FR" dirty="0" smtClean="0"/>
              <a:t>le naturalisme épicurien</a:t>
            </a:r>
          </a:p>
          <a:p>
            <a:pPr lvl="2">
              <a:buNone/>
            </a:pPr>
            <a:r>
              <a:rPr lang="fr-FR" sz="2000" dirty="0" smtClean="0"/>
              <a:t>« </a:t>
            </a:r>
            <a:r>
              <a:rPr lang="fr-FR" sz="2000" i="1" dirty="0" smtClean="0"/>
              <a:t>J’approuve qu’un chacun suive en tout la nature: Son empire est plaisant et sa loi n’est pas dure</a:t>
            </a:r>
            <a:r>
              <a:rPr lang="fr-FR" sz="2000" dirty="0" smtClean="0"/>
              <a:t>. »</a:t>
            </a:r>
          </a:p>
          <a:p>
            <a:pPr lvl="2">
              <a:buNone/>
            </a:pPr>
            <a:endParaRPr lang="fr-FR" sz="2000" dirty="0" smtClean="0"/>
          </a:p>
          <a:p>
            <a:pPr lvl="1"/>
            <a:r>
              <a:rPr lang="fr-FR" dirty="0" smtClean="0"/>
              <a:t>Saint-Amant</a:t>
            </a:r>
          </a:p>
          <a:p>
            <a:endParaRPr lang="fr-FR" i="1" dirty="0" smtClean="0"/>
          </a:p>
        </p:txBody>
      </p:sp>
      <p:pic>
        <p:nvPicPr>
          <p:cNvPr id="45058" name="Picture 2" descr="https://upload.wikimedia.org/wikipedia/commons/thumb/4/4f/Th%C3%A9ophile_de_Viau.png/220px-Th%C3%A9ophile_de_Viau.png"/>
          <p:cNvPicPr>
            <a:picLocks noChangeAspect="1" noChangeArrowheads="1"/>
          </p:cNvPicPr>
          <p:nvPr/>
        </p:nvPicPr>
        <p:blipFill>
          <a:blip r:embed="rId3" cstate="print"/>
          <a:srcRect/>
          <a:stretch>
            <a:fillRect/>
          </a:stretch>
        </p:blipFill>
        <p:spPr bwMode="auto">
          <a:xfrm>
            <a:off x="6876256" y="476672"/>
            <a:ext cx="2095500" cy="28670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fr-FR" sz="3100" smtClean="0"/>
              <a:t>Marc-Antoine Girard de </a:t>
            </a:r>
            <a:r>
              <a:rPr lang="fr-FR" smtClean="0"/>
              <a:t>Saint-Amant </a:t>
            </a:r>
            <a:r>
              <a:rPr lang="fr-FR" sz="2700" smtClean="0"/>
              <a:t>(1594-1661)</a:t>
            </a:r>
            <a:endParaRPr lang="fr-FR" dirty="0"/>
          </a:p>
        </p:txBody>
      </p:sp>
      <p:sp>
        <p:nvSpPr>
          <p:cNvPr id="3" name="Zástupný symbol pro obsah 2"/>
          <p:cNvSpPr>
            <a:spLocks noGrp="1"/>
          </p:cNvSpPr>
          <p:nvPr>
            <p:ph idx="1"/>
          </p:nvPr>
        </p:nvSpPr>
        <p:spPr>
          <a:xfrm>
            <a:off x="304800" y="1554162"/>
            <a:ext cx="8686800" cy="5303838"/>
          </a:xfrm>
        </p:spPr>
        <p:txBody>
          <a:bodyPr>
            <a:normAutofit fontScale="92500" lnSpcReduction="20000"/>
          </a:bodyPr>
          <a:lstStyle/>
          <a:p>
            <a:r>
              <a:rPr lang="fr-FR" dirty="0" smtClean="0"/>
              <a:t>le poète provocateur &amp; bohème</a:t>
            </a:r>
          </a:p>
          <a:p>
            <a:pPr lvl="1"/>
            <a:r>
              <a:rPr lang="fr-FR" dirty="0" smtClean="0"/>
              <a:t>l’Hôtel de Rambouillet</a:t>
            </a:r>
          </a:p>
          <a:p>
            <a:pPr lvl="1"/>
            <a:r>
              <a:rPr lang="fr-FR" dirty="0" smtClean="0"/>
              <a:t>l’aventurier</a:t>
            </a:r>
          </a:p>
          <a:p>
            <a:pPr lvl="1"/>
            <a:r>
              <a:rPr lang="fr-FR" dirty="0" smtClean="0"/>
              <a:t>l’académicien</a:t>
            </a:r>
          </a:p>
          <a:p>
            <a:pPr lvl="8"/>
            <a:endParaRPr lang="fr-FR" dirty="0" smtClean="0"/>
          </a:p>
          <a:p>
            <a:r>
              <a:rPr lang="fr-FR" dirty="0" smtClean="0"/>
              <a:t>poésie réaliste</a:t>
            </a:r>
          </a:p>
          <a:p>
            <a:pPr lvl="1"/>
            <a:r>
              <a:rPr lang="fr-FR" dirty="0" smtClean="0"/>
              <a:t>concret</a:t>
            </a:r>
          </a:p>
          <a:p>
            <a:pPr lvl="1"/>
            <a:r>
              <a:rPr lang="fr-FR" dirty="0" smtClean="0"/>
              <a:t>mélange</a:t>
            </a:r>
          </a:p>
          <a:p>
            <a:pPr lvl="2"/>
            <a:r>
              <a:rPr lang="fr-FR" dirty="0" smtClean="0"/>
              <a:t>des genres</a:t>
            </a:r>
          </a:p>
          <a:p>
            <a:pPr lvl="2"/>
            <a:r>
              <a:rPr lang="fr-FR" dirty="0" smtClean="0"/>
              <a:t>des formes</a:t>
            </a:r>
          </a:p>
          <a:p>
            <a:pPr lvl="5"/>
            <a:endParaRPr lang="fr-FR" dirty="0" smtClean="0"/>
          </a:p>
          <a:p>
            <a:r>
              <a:rPr lang="fr-FR" i="1" dirty="0" err="1" smtClean="0"/>
              <a:t>Moyse</a:t>
            </a:r>
            <a:r>
              <a:rPr lang="fr-FR" i="1" dirty="0" smtClean="0"/>
              <a:t> sauvé </a:t>
            </a:r>
            <a:r>
              <a:rPr lang="fr-FR" dirty="0" smtClean="0"/>
              <a:t>(1653)</a:t>
            </a:r>
          </a:p>
          <a:p>
            <a:pPr lvl="4"/>
            <a:endParaRPr lang="fr-FR" dirty="0" smtClean="0"/>
          </a:p>
          <a:p>
            <a:r>
              <a:rPr lang="fr-FR" dirty="0" smtClean="0"/>
              <a:t>la poésie mineure</a:t>
            </a:r>
            <a:endParaRPr lang="fr-FR" dirty="0"/>
          </a:p>
        </p:txBody>
      </p:sp>
      <p:pic>
        <p:nvPicPr>
          <p:cNvPr id="33794" name="Picture 2" descr="https://upload.wikimedia.org/wikipedia/commons/thumb/3/3a/PierreSaintAmant.JPG/225px-PierreSaintAmant.JPG"/>
          <p:cNvPicPr>
            <a:picLocks noChangeAspect="1" noChangeArrowheads="1"/>
          </p:cNvPicPr>
          <p:nvPr/>
        </p:nvPicPr>
        <p:blipFill>
          <a:blip r:embed="rId3" cstate="print"/>
          <a:srcRect/>
          <a:stretch>
            <a:fillRect/>
          </a:stretch>
        </p:blipFill>
        <p:spPr bwMode="auto">
          <a:xfrm>
            <a:off x="6228184" y="1844824"/>
            <a:ext cx="2647181" cy="33178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le prose anticonformiste</a:t>
            </a:r>
            <a:endParaRPr lang="fr-FR" dirty="0"/>
          </a:p>
        </p:txBody>
      </p:sp>
      <p:sp>
        <p:nvSpPr>
          <p:cNvPr id="3" name="Zástupný symbol pro obsah 2"/>
          <p:cNvSpPr>
            <a:spLocks noGrp="1"/>
          </p:cNvSpPr>
          <p:nvPr>
            <p:ph idx="1"/>
          </p:nvPr>
        </p:nvSpPr>
        <p:spPr>
          <a:xfrm>
            <a:off x="304800" y="1554162"/>
            <a:ext cx="8686800" cy="4827166"/>
          </a:xfrm>
        </p:spPr>
        <p:txBody>
          <a:bodyPr>
            <a:normAutofit/>
          </a:bodyPr>
          <a:lstStyle/>
          <a:p>
            <a:r>
              <a:rPr lang="fr-FR" smtClean="0"/>
              <a:t>l’histoire</a:t>
            </a:r>
          </a:p>
          <a:p>
            <a:pPr lvl="1"/>
            <a:r>
              <a:rPr lang="fr-FR" smtClean="0"/>
              <a:t>bourgeoise</a:t>
            </a:r>
          </a:p>
          <a:p>
            <a:pPr lvl="1"/>
            <a:r>
              <a:rPr lang="fr-FR" smtClean="0"/>
              <a:t>satirique</a:t>
            </a:r>
          </a:p>
          <a:p>
            <a:pPr lvl="1"/>
            <a:r>
              <a:rPr lang="fr-FR" smtClean="0"/>
              <a:t>comique</a:t>
            </a:r>
          </a:p>
          <a:p>
            <a:r>
              <a:rPr lang="fr-FR" smtClean="0"/>
              <a:t>l’écriture</a:t>
            </a:r>
          </a:p>
          <a:p>
            <a:pPr lvl="1"/>
            <a:r>
              <a:rPr lang="fr-FR" smtClean="0"/>
              <a:t>anti-religieuse</a:t>
            </a:r>
          </a:p>
          <a:p>
            <a:pPr lvl="1"/>
            <a:r>
              <a:rPr lang="fr-FR" smtClean="0"/>
              <a:t>anti-précieuse</a:t>
            </a:r>
          </a:p>
          <a:p>
            <a:pPr lvl="1"/>
            <a:r>
              <a:rPr lang="fr-FR" smtClean="0"/>
              <a:t>réaliste</a:t>
            </a:r>
          </a:p>
          <a:p>
            <a:pPr lvl="1"/>
            <a:r>
              <a:rPr lang="fr-FR" smtClean="0"/>
              <a:t>ironique ou parodique</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Paul Scarron (1610-1660)</a:t>
            </a:r>
            <a:endParaRPr lang="fr-FR" dirty="0"/>
          </a:p>
        </p:txBody>
      </p:sp>
      <p:sp>
        <p:nvSpPr>
          <p:cNvPr id="3" name="Zástupný symbol pro obsah 2"/>
          <p:cNvSpPr>
            <a:spLocks noGrp="1"/>
          </p:cNvSpPr>
          <p:nvPr>
            <p:ph idx="1"/>
          </p:nvPr>
        </p:nvSpPr>
        <p:spPr/>
        <p:txBody>
          <a:bodyPr/>
          <a:lstStyle/>
          <a:p>
            <a:r>
              <a:rPr lang="fr-FR" dirty="0" smtClean="0"/>
              <a:t>le « malade de la reine »</a:t>
            </a:r>
          </a:p>
          <a:p>
            <a:pPr lvl="1">
              <a:buNone/>
            </a:pPr>
            <a:r>
              <a:rPr lang="fr-FR" dirty="0" smtClean="0"/>
              <a:t>x mondain</a:t>
            </a:r>
          </a:p>
          <a:p>
            <a:pPr lvl="1">
              <a:buNone/>
            </a:pPr>
            <a:r>
              <a:rPr lang="fr-FR" dirty="0" smtClean="0"/>
              <a:t>x Mme de Maintenon</a:t>
            </a:r>
          </a:p>
          <a:p>
            <a:endParaRPr lang="fr-FR" dirty="0" smtClean="0"/>
          </a:p>
          <a:p>
            <a:r>
              <a:rPr lang="fr-FR" i="1" dirty="0" smtClean="0"/>
              <a:t>Le Roman comique </a:t>
            </a:r>
            <a:r>
              <a:rPr lang="fr-FR" dirty="0" smtClean="0"/>
              <a:t>(1651-7)</a:t>
            </a:r>
          </a:p>
          <a:p>
            <a:pPr lvl="1"/>
            <a:r>
              <a:rPr lang="fr-FR" dirty="0" smtClean="0"/>
              <a:t>réaliste</a:t>
            </a:r>
          </a:p>
          <a:p>
            <a:pPr lvl="1"/>
            <a:r>
              <a:rPr lang="fr-FR" dirty="0" smtClean="0"/>
              <a:t>comique</a:t>
            </a:r>
            <a:endParaRPr lang="fr-FR" dirty="0"/>
          </a:p>
        </p:txBody>
      </p:sp>
      <p:pic>
        <p:nvPicPr>
          <p:cNvPr id="38914" name="Picture 2" descr="https://upload.wikimedia.org/wikipedia/commons/thumb/5/59/Mme_de_Maintenon2.jpg/200px-Mme_de_Maintenon2.jpg"/>
          <p:cNvPicPr>
            <a:picLocks noChangeAspect="1" noChangeArrowheads="1"/>
          </p:cNvPicPr>
          <p:nvPr/>
        </p:nvPicPr>
        <p:blipFill>
          <a:blip r:embed="rId3" cstate="print"/>
          <a:srcRect/>
          <a:stretch>
            <a:fillRect/>
          </a:stretch>
        </p:blipFill>
        <p:spPr bwMode="auto">
          <a:xfrm>
            <a:off x="6567543" y="3573017"/>
            <a:ext cx="2576458" cy="3284984"/>
          </a:xfrm>
          <a:prstGeom prst="rect">
            <a:avLst/>
          </a:prstGeom>
          <a:noFill/>
        </p:spPr>
      </p:pic>
      <p:pic>
        <p:nvPicPr>
          <p:cNvPr id="38916" name="Picture 4" descr="https://upload.wikimedia.org/wikipedia/commons/thumb/d/d4/Paul_Scarron_2.jpg/220px-Paul_Scarron_2.jpg"/>
          <p:cNvPicPr>
            <a:picLocks noChangeAspect="1" noChangeArrowheads="1"/>
          </p:cNvPicPr>
          <p:nvPr/>
        </p:nvPicPr>
        <p:blipFill>
          <a:blip r:embed="rId4" cstate="print"/>
          <a:srcRect/>
          <a:stretch>
            <a:fillRect/>
          </a:stretch>
        </p:blipFill>
        <p:spPr bwMode="auto">
          <a:xfrm>
            <a:off x="6543513" y="0"/>
            <a:ext cx="2600487" cy="33569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Paul Scarron (1610-1660)</a:t>
            </a:r>
            <a:endParaRPr lang="fr-FR" dirty="0"/>
          </a:p>
        </p:txBody>
      </p:sp>
      <p:sp>
        <p:nvSpPr>
          <p:cNvPr id="3" name="Zástupný symbol pro obsah 2"/>
          <p:cNvSpPr>
            <a:spLocks noGrp="1"/>
          </p:cNvSpPr>
          <p:nvPr>
            <p:ph idx="1"/>
          </p:nvPr>
        </p:nvSpPr>
        <p:spPr/>
        <p:txBody>
          <a:bodyPr/>
          <a:lstStyle/>
          <a:p>
            <a:r>
              <a:rPr lang="fr-FR" i="1" dirty="0" smtClean="0"/>
              <a:t>Le Roman comique </a:t>
            </a:r>
            <a:r>
              <a:rPr lang="fr-FR" dirty="0" smtClean="0"/>
              <a:t>(1651-7)</a:t>
            </a:r>
          </a:p>
          <a:p>
            <a:pPr lvl="1"/>
            <a:r>
              <a:rPr lang="fr-FR" dirty="0" smtClean="0"/>
              <a:t>les chapitres:</a:t>
            </a:r>
          </a:p>
          <a:p>
            <a:pPr lvl="1">
              <a:buNone/>
            </a:pPr>
            <a:r>
              <a:rPr lang="fr-FR" dirty="0" smtClean="0"/>
              <a:t>« Qui ne contient pas grand-chose »</a:t>
            </a:r>
          </a:p>
          <a:p>
            <a:pPr lvl="1">
              <a:buNone/>
            </a:pPr>
            <a:r>
              <a:rPr lang="fr-FR" dirty="0" smtClean="0"/>
              <a:t>« Qui contient ce que vous verrez, si vous prenez la peine de le lire »</a:t>
            </a:r>
          </a:p>
          <a:p>
            <a:pPr lvl="1">
              <a:buNone/>
            </a:pPr>
            <a:r>
              <a:rPr lang="fr-FR" dirty="0" smtClean="0"/>
              <a:t>« Qui ne sera peut-être pas trouvé fort divertissant »</a:t>
            </a:r>
          </a:p>
        </p:txBody>
      </p:sp>
      <p:pic>
        <p:nvPicPr>
          <p:cNvPr id="4" name="Obrázek 3"/>
          <p:cNvPicPr>
            <a:picLocks noChangeAspect="1"/>
          </p:cNvPicPr>
          <p:nvPr/>
        </p:nvPicPr>
        <p:blipFill rotWithShape="1">
          <a:blip r:embed="rId3"/>
          <a:srcRect t="-14291" b="32888"/>
          <a:stretch/>
        </p:blipFill>
        <p:spPr>
          <a:xfrm>
            <a:off x="2411759" y="4204386"/>
            <a:ext cx="4464497" cy="258238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Charles </a:t>
            </a:r>
            <a:r>
              <a:rPr lang="fr-FR" dirty="0" err="1" smtClean="0"/>
              <a:t>sorel</a:t>
            </a:r>
            <a:r>
              <a:rPr lang="fr-FR" dirty="0" smtClean="0"/>
              <a:t> (1600-1674)</a:t>
            </a:r>
            <a:endParaRPr lang="fr-FR" dirty="0"/>
          </a:p>
        </p:txBody>
      </p:sp>
      <p:sp>
        <p:nvSpPr>
          <p:cNvPr id="3" name="Zástupný symbol pro obsah 2"/>
          <p:cNvSpPr>
            <a:spLocks noGrp="1"/>
          </p:cNvSpPr>
          <p:nvPr>
            <p:ph idx="1"/>
          </p:nvPr>
        </p:nvSpPr>
        <p:spPr>
          <a:xfrm>
            <a:off x="304800" y="1554162"/>
            <a:ext cx="6211416" cy="4525963"/>
          </a:xfrm>
        </p:spPr>
        <p:txBody>
          <a:bodyPr>
            <a:normAutofit/>
          </a:bodyPr>
          <a:lstStyle/>
          <a:p>
            <a:r>
              <a:rPr lang="fr-FR" i="1" smtClean="0"/>
              <a:t>Le Berger extravagant </a:t>
            </a:r>
            <a:r>
              <a:rPr lang="fr-FR" smtClean="0"/>
              <a:t>(1627) </a:t>
            </a:r>
          </a:p>
          <a:p>
            <a:pPr lvl="1"/>
            <a:r>
              <a:rPr lang="fr-FR" smtClean="0"/>
              <a:t>la parodie</a:t>
            </a:r>
          </a:p>
          <a:p>
            <a:pPr lvl="1"/>
            <a:r>
              <a:rPr lang="fr-FR" smtClean="0"/>
              <a:t>le roman pastoral</a:t>
            </a:r>
          </a:p>
          <a:p>
            <a:pPr lvl="1"/>
            <a:endParaRPr lang="fr-FR" smtClean="0"/>
          </a:p>
          <a:p>
            <a:r>
              <a:rPr lang="fr-FR" i="1" smtClean="0"/>
              <a:t>La Vraye Histoire comique de 				Francion </a:t>
            </a:r>
            <a:r>
              <a:rPr lang="fr-FR" smtClean="0"/>
              <a:t>(1623)</a:t>
            </a:r>
          </a:p>
          <a:p>
            <a:pPr lvl="1"/>
            <a:r>
              <a:rPr lang="fr-FR" smtClean="0"/>
              <a:t>le roman comique</a:t>
            </a:r>
          </a:p>
          <a:p>
            <a:pPr lvl="1"/>
            <a:r>
              <a:rPr lang="fr-FR" smtClean="0"/>
              <a:t>la critique de la société</a:t>
            </a:r>
            <a:endParaRPr lang="fr-FR" dirty="0"/>
          </a:p>
        </p:txBody>
      </p:sp>
      <p:pic>
        <p:nvPicPr>
          <p:cNvPr id="41986" name="Picture 2" descr="http://www.edition-originale.com/media/h-800-sorel-_charles_la-vraye-histoire-comique-de-francion_1668_5_49563.jpg"/>
          <p:cNvPicPr>
            <a:picLocks noChangeAspect="1" noChangeArrowheads="1"/>
          </p:cNvPicPr>
          <p:nvPr/>
        </p:nvPicPr>
        <p:blipFill>
          <a:blip r:embed="rId3" cstate="print"/>
          <a:srcRect l="14260" t="10689" r="16221" b="9740"/>
          <a:stretch>
            <a:fillRect/>
          </a:stretch>
        </p:blipFill>
        <p:spPr bwMode="auto">
          <a:xfrm>
            <a:off x="6084168" y="1601365"/>
            <a:ext cx="3059832" cy="525663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fr-FR" sz="2800" smtClean="0"/>
              <a:t>Hector Savinien </a:t>
            </a:r>
            <a:r>
              <a:rPr lang="fr-FR" smtClean="0"/>
              <a:t>Cyrano de Bergerac </a:t>
            </a:r>
            <a:r>
              <a:rPr lang="fr-FR" sz="2700" smtClean="0"/>
              <a:t>(1619-1655)</a:t>
            </a:r>
            <a:endParaRPr lang="fr-FR" dirty="0"/>
          </a:p>
        </p:txBody>
      </p:sp>
      <p:sp>
        <p:nvSpPr>
          <p:cNvPr id="3" name="Zástupný symbol pro obsah 2"/>
          <p:cNvSpPr>
            <a:spLocks noGrp="1"/>
          </p:cNvSpPr>
          <p:nvPr>
            <p:ph idx="1"/>
          </p:nvPr>
        </p:nvSpPr>
        <p:spPr/>
        <p:txBody>
          <a:bodyPr>
            <a:normAutofit lnSpcReduction="10000"/>
          </a:bodyPr>
          <a:lstStyle/>
          <a:p>
            <a:r>
              <a:rPr lang="fr-FR" smtClean="0"/>
              <a:t>l’armée</a:t>
            </a:r>
          </a:p>
          <a:p>
            <a:pPr lvl="1"/>
            <a:r>
              <a:rPr lang="fr-FR" smtClean="0"/>
              <a:t>blessé</a:t>
            </a:r>
          </a:p>
          <a:p>
            <a:r>
              <a:rPr lang="fr-FR" smtClean="0"/>
              <a:t>la vie mondaine</a:t>
            </a:r>
          </a:p>
          <a:p>
            <a:pPr lvl="1"/>
            <a:r>
              <a:rPr lang="fr-FR" smtClean="0"/>
              <a:t>non-conformisme</a:t>
            </a:r>
          </a:p>
          <a:p>
            <a:pPr lvl="1"/>
            <a:endParaRPr lang="fr-FR" smtClean="0"/>
          </a:p>
          <a:p>
            <a:r>
              <a:rPr lang="fr-FR" smtClean="0"/>
              <a:t>le dramaturge</a:t>
            </a:r>
          </a:p>
          <a:p>
            <a:pPr lvl="1"/>
            <a:r>
              <a:rPr lang="fr-FR" i="1" smtClean="0"/>
              <a:t>La Mort d’Agrippine</a:t>
            </a:r>
          </a:p>
          <a:p>
            <a:pPr lvl="1"/>
            <a:r>
              <a:rPr lang="fr-FR" i="1" smtClean="0"/>
              <a:t>Le Pédant joué</a:t>
            </a:r>
          </a:p>
          <a:p>
            <a:pPr lvl="2">
              <a:buNone/>
            </a:pPr>
            <a:r>
              <a:rPr lang="fr-FR" smtClean="0"/>
              <a:t>→ Molière</a:t>
            </a:r>
            <a:endParaRPr lang="fr-FR" dirty="0"/>
          </a:p>
        </p:txBody>
      </p:sp>
      <p:pic>
        <p:nvPicPr>
          <p:cNvPr id="43010" name="Picture 2" descr="http://www.baroque.it/images/cultura/cyrano.jpg"/>
          <p:cNvPicPr>
            <a:picLocks noChangeAspect="1" noChangeArrowheads="1"/>
          </p:cNvPicPr>
          <p:nvPr/>
        </p:nvPicPr>
        <p:blipFill>
          <a:blip r:embed="rId3" cstate="print"/>
          <a:srcRect/>
          <a:stretch>
            <a:fillRect/>
          </a:stretch>
        </p:blipFill>
        <p:spPr bwMode="auto">
          <a:xfrm>
            <a:off x="6156176" y="1554162"/>
            <a:ext cx="2686372" cy="350123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fr-FR" sz="2800" smtClean="0"/>
              <a:t>Hector Savinien </a:t>
            </a:r>
            <a:r>
              <a:rPr lang="fr-FR" smtClean="0"/>
              <a:t>Cyrano de Bergerac </a:t>
            </a:r>
            <a:r>
              <a:rPr lang="fr-FR" sz="2700" smtClean="0"/>
              <a:t>(1619-1655)</a:t>
            </a:r>
            <a:endParaRPr lang="fr-FR" dirty="0"/>
          </a:p>
        </p:txBody>
      </p:sp>
      <p:sp>
        <p:nvSpPr>
          <p:cNvPr id="3" name="Zástupný symbol pro obsah 2"/>
          <p:cNvSpPr>
            <a:spLocks noGrp="1"/>
          </p:cNvSpPr>
          <p:nvPr>
            <p:ph idx="1"/>
          </p:nvPr>
        </p:nvSpPr>
        <p:spPr/>
        <p:txBody>
          <a:bodyPr>
            <a:normAutofit/>
          </a:bodyPr>
          <a:lstStyle/>
          <a:p>
            <a:r>
              <a:rPr lang="fr-FR" dirty="0" smtClean="0"/>
              <a:t>le prosateur burlesque</a:t>
            </a:r>
          </a:p>
          <a:p>
            <a:pPr lvl="1"/>
            <a:r>
              <a:rPr lang="fr-FR" dirty="0" smtClean="0"/>
              <a:t>Gassendi</a:t>
            </a:r>
          </a:p>
          <a:p>
            <a:pPr lvl="2">
              <a:buNone/>
            </a:pPr>
            <a:r>
              <a:rPr lang="fr-FR" dirty="0" smtClean="0"/>
              <a:t>→ le libertinage philosophique</a:t>
            </a:r>
          </a:p>
          <a:p>
            <a:pPr lvl="1"/>
            <a:r>
              <a:rPr lang="fr-FR" i="1" dirty="0" smtClean="0"/>
              <a:t>Histoire comique ou Voyage à la Lune</a:t>
            </a:r>
          </a:p>
          <a:p>
            <a:pPr lvl="1"/>
            <a:r>
              <a:rPr lang="fr-FR" i="1" dirty="0" smtClean="0"/>
              <a:t>Histoire comique des États et Empires du Soleil</a:t>
            </a:r>
          </a:p>
          <a:p>
            <a:pPr lvl="2">
              <a:buNone/>
            </a:pPr>
            <a:r>
              <a:rPr lang="fr-FR" i="1" dirty="0" smtClean="0"/>
              <a:t>→ </a:t>
            </a:r>
            <a:r>
              <a:rPr lang="fr-FR" dirty="0" smtClean="0"/>
              <a:t>Voltaire</a:t>
            </a:r>
            <a:endParaRPr lang="fr-FR" i="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les courants </a:t>
            </a:r>
            <a:r>
              <a:rPr lang="fr-FR" noProof="0" dirty="0" err="1" smtClean="0"/>
              <a:t>antibaroques</a:t>
            </a:r>
            <a:endParaRPr lang="fr-FR" noProof="0" dirty="0"/>
          </a:p>
        </p:txBody>
      </p:sp>
      <p:sp>
        <p:nvSpPr>
          <p:cNvPr id="3" name="Content Placeholder 2"/>
          <p:cNvSpPr>
            <a:spLocks noGrp="1"/>
          </p:cNvSpPr>
          <p:nvPr>
            <p:ph idx="1"/>
          </p:nvPr>
        </p:nvSpPr>
        <p:spPr>
          <a:xfrm>
            <a:off x="457200" y="1646236"/>
            <a:ext cx="8229600" cy="4879107"/>
          </a:xfrm>
        </p:spPr>
        <p:txBody>
          <a:bodyPr>
            <a:normAutofit/>
          </a:bodyPr>
          <a:lstStyle/>
          <a:p>
            <a:r>
              <a:rPr lang="fr-FR" noProof="0" dirty="0" smtClean="0"/>
              <a:t>la Renaissance</a:t>
            </a:r>
          </a:p>
          <a:p>
            <a:r>
              <a:rPr lang="fr-FR" noProof="0" dirty="0" smtClean="0"/>
              <a:t>l’Age des Lumières</a:t>
            </a:r>
          </a:p>
          <a:p>
            <a:pPr lvl="1"/>
            <a:endParaRPr lang="fr-FR" noProof="0" dirty="0" smtClean="0"/>
          </a:p>
          <a:p>
            <a:r>
              <a:rPr lang="fr-FR" dirty="0" smtClean="0"/>
              <a:t>négation </a:t>
            </a:r>
          </a:p>
          <a:p>
            <a:pPr lvl="1"/>
            <a:r>
              <a:rPr lang="fr-FR" dirty="0" smtClean="0"/>
              <a:t>de la vision théologique</a:t>
            </a:r>
          </a:p>
          <a:p>
            <a:pPr lvl="1"/>
            <a:r>
              <a:rPr lang="fr-FR" noProof="0" dirty="0" smtClean="0"/>
              <a:t>de la sensibilité théologique</a:t>
            </a:r>
          </a:p>
          <a:p>
            <a:pPr lvl="1"/>
            <a:endParaRPr lang="fr-FR" noProof="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Les </a:t>
            </a:r>
            <a:r>
              <a:rPr lang="cs-CZ" dirty="0" err="1"/>
              <a:t>textes</a:t>
            </a:r>
            <a:r>
              <a:rPr lang="cs-CZ" dirty="0"/>
              <a:t> </a:t>
            </a:r>
            <a:r>
              <a:rPr lang="fr-FR" dirty="0"/>
              <a:t>à</a:t>
            </a:r>
            <a:r>
              <a:rPr lang="cs-CZ" dirty="0"/>
              <a:t> </a:t>
            </a:r>
            <a:r>
              <a:rPr lang="cs-CZ" dirty="0" err="1"/>
              <a:t>analyser</a:t>
            </a:r>
            <a:r>
              <a:rPr lang="cs-CZ" dirty="0"/>
              <a:t>:</a:t>
            </a:r>
          </a:p>
        </p:txBody>
      </p:sp>
      <p:sp>
        <p:nvSpPr>
          <p:cNvPr id="3" name="Zástupný symbol pro obsah 2"/>
          <p:cNvSpPr>
            <a:spLocks noGrp="1"/>
          </p:cNvSpPr>
          <p:nvPr>
            <p:ph idx="1"/>
          </p:nvPr>
        </p:nvSpPr>
        <p:spPr>
          <a:xfrm>
            <a:off x="304800" y="1554162"/>
            <a:ext cx="8686800" cy="5187206"/>
          </a:xfrm>
        </p:spPr>
        <p:txBody>
          <a:bodyPr>
            <a:normAutofit fontScale="62500" lnSpcReduction="20000"/>
          </a:bodyPr>
          <a:lstStyle/>
          <a:p>
            <a:r>
              <a:rPr lang="fr-FR" sz="3800" dirty="0" err="1"/>
              <a:t>Kyloušek</a:t>
            </a:r>
            <a:r>
              <a:rPr lang="fr-FR" sz="3800" dirty="0"/>
              <a:t>, </a:t>
            </a:r>
            <a:r>
              <a:rPr lang="fr-FR" sz="3800" i="1" dirty="0"/>
              <a:t>Renaissance et baroque, textes choisis</a:t>
            </a:r>
            <a:r>
              <a:rPr lang="fr-FR" sz="3800" dirty="0"/>
              <a:t>:</a:t>
            </a:r>
          </a:p>
          <a:p>
            <a:pPr lvl="1"/>
            <a:r>
              <a:rPr lang="fr-FR" sz="3200" dirty="0" smtClean="0"/>
              <a:t>Blaise </a:t>
            </a:r>
            <a:r>
              <a:rPr lang="fr-FR" sz="3200" dirty="0"/>
              <a:t>Pascal (pp. 156-160) </a:t>
            </a:r>
            <a:endParaRPr lang="cs-CZ" sz="3200" dirty="0" smtClean="0"/>
          </a:p>
          <a:p>
            <a:pPr lvl="2"/>
            <a:r>
              <a:rPr lang="fr-FR" sz="2600" dirty="0" smtClean="0"/>
              <a:t>Quelle </a:t>
            </a:r>
            <a:r>
              <a:rPr lang="fr-FR" sz="2600" dirty="0"/>
              <a:t>est la différence entre la grâce suffisante et la grâce efficace; "Disproportion de l'homme" - étudiez la composition de l'ensemble, montrez sa netteté et sa rigueur logique, relevez les expressions qui traduisent l'impuissance de l'homme à comprendre les deux infinis.</a:t>
            </a:r>
          </a:p>
          <a:p>
            <a:pPr lvl="1"/>
            <a:r>
              <a:rPr lang="fr-FR" sz="3200" dirty="0" smtClean="0"/>
              <a:t>René </a:t>
            </a:r>
            <a:r>
              <a:rPr lang="fr-FR" sz="3200" dirty="0"/>
              <a:t>Descartes (pp. 155-156) - </a:t>
            </a:r>
            <a:r>
              <a:rPr lang="fr-FR" sz="3200" i="1" dirty="0"/>
              <a:t>Les quatre règles de la </a:t>
            </a:r>
            <a:r>
              <a:rPr lang="fr-FR" sz="3200" i="1" dirty="0" smtClean="0"/>
              <a:t>méthode</a:t>
            </a:r>
            <a:endParaRPr lang="cs-CZ" sz="3200" dirty="0"/>
          </a:p>
          <a:p>
            <a:pPr lvl="2"/>
            <a:r>
              <a:rPr lang="fr-FR" sz="2600" dirty="0" smtClean="0"/>
              <a:t>Comment </a:t>
            </a:r>
            <a:r>
              <a:rPr lang="fr-FR" sz="2600" dirty="0"/>
              <a:t>doit-on procéder logiquement? Comment se manifeste le rationalisme de Descartes?</a:t>
            </a:r>
          </a:p>
          <a:p>
            <a:pPr lvl="1"/>
            <a:r>
              <a:rPr lang="fr-FR" sz="3200" dirty="0" smtClean="0"/>
              <a:t>Saint-Amant </a:t>
            </a:r>
            <a:r>
              <a:rPr lang="fr-FR" sz="3200" dirty="0"/>
              <a:t>(pp. 129-132</a:t>
            </a:r>
            <a:r>
              <a:rPr lang="fr-FR" sz="3200" dirty="0" smtClean="0"/>
              <a:t>)</a:t>
            </a:r>
            <a:endParaRPr lang="cs-CZ" sz="3200" dirty="0" smtClean="0"/>
          </a:p>
          <a:p>
            <a:pPr lvl="2"/>
            <a:r>
              <a:rPr lang="fr-FR" sz="2600" dirty="0" smtClean="0"/>
              <a:t>Le </a:t>
            </a:r>
            <a:r>
              <a:rPr lang="fr-FR" sz="2600" dirty="0"/>
              <a:t>courant anticonformiste de la poésie baroque comprend une forte composante parodique qui se manifeste soit sous forme burlesque (sujet bas traité à la manière d’un sujet élevé), soit travestie (sujet élevé, ancré dans la tradition littéraire, traité sur le mode comique). Etudiez les poèmes de Saint-Amant et décidez s'il s'agit de la forme burlesque ou de la forme travestie; réfléchissez sur l'anticonformisme de Saint-Amant, comment se manifeste-t-il dans sa poésie.</a:t>
            </a:r>
          </a:p>
          <a:p>
            <a:pPr lvl="1"/>
            <a:r>
              <a:rPr lang="fr-FR" sz="3200" dirty="0" smtClean="0"/>
              <a:t>Paul </a:t>
            </a:r>
            <a:r>
              <a:rPr lang="fr-FR" sz="3200" dirty="0"/>
              <a:t>Scarron (pp. 142-144) </a:t>
            </a:r>
            <a:endParaRPr lang="cs-CZ" sz="3200" dirty="0"/>
          </a:p>
          <a:p>
            <a:pPr lvl="2"/>
            <a:r>
              <a:rPr lang="fr-FR" sz="2600" dirty="0" smtClean="0"/>
              <a:t>Distinguez </a:t>
            </a:r>
            <a:r>
              <a:rPr lang="fr-FR" sz="2600" dirty="0"/>
              <a:t>les étapes de cette scène d'exposition, où se succèdent les principaux </a:t>
            </a:r>
            <a:r>
              <a:rPr lang="fr-FR" sz="2600" dirty="0" smtClean="0"/>
              <a:t>registres </a:t>
            </a:r>
            <a:r>
              <a:rPr lang="fr-FR" sz="2600" dirty="0"/>
              <a:t>de Scarron: </a:t>
            </a:r>
            <a:r>
              <a:rPr lang="fr-FR" sz="2600" dirty="0" smtClean="0"/>
              <a:t>caricature </a:t>
            </a:r>
            <a:r>
              <a:rPr lang="fr-FR" sz="2600" dirty="0"/>
              <a:t>du style héroïque, description de la troupe avec beaucoup de détails pittoresques, présence de l'auteur, scène de comédie sociale où les rôles sont esquissés.</a:t>
            </a:r>
          </a:p>
          <a:p>
            <a:endParaRPr lang="cs-CZ" dirty="0"/>
          </a:p>
        </p:txBody>
      </p:sp>
    </p:spTree>
    <p:extLst>
      <p:ext uri="{BB962C8B-B14F-4D97-AF65-F5344CB8AC3E}">
        <p14:creationId xmlns:p14="http://schemas.microsoft.com/office/powerpoint/2010/main" val="13545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courants </a:t>
            </a:r>
            <a:r>
              <a:rPr lang="fr-FR" dirty="0" err="1" smtClean="0"/>
              <a:t>antibaroques</a:t>
            </a:r>
            <a:endParaRPr lang="fr-FR" noProof="0" dirty="0"/>
          </a:p>
        </p:txBody>
      </p:sp>
      <p:sp>
        <p:nvSpPr>
          <p:cNvPr id="3" name="Content Placeholder 2"/>
          <p:cNvSpPr>
            <a:spLocks noGrp="1"/>
          </p:cNvSpPr>
          <p:nvPr>
            <p:ph idx="1"/>
          </p:nvPr>
        </p:nvSpPr>
        <p:spPr>
          <a:xfrm>
            <a:off x="457200" y="1646236"/>
            <a:ext cx="8229600" cy="4879107"/>
          </a:xfrm>
        </p:spPr>
        <p:txBody>
          <a:bodyPr>
            <a:normAutofit lnSpcReduction="10000"/>
          </a:bodyPr>
          <a:lstStyle/>
          <a:p>
            <a:r>
              <a:rPr lang="fr-FR" dirty="0" smtClean="0"/>
              <a:t>le courant libertin</a:t>
            </a:r>
          </a:p>
          <a:p>
            <a:pPr lvl="1"/>
            <a:r>
              <a:rPr lang="fr-FR" dirty="0" smtClean="0"/>
              <a:t>Blaise Pascal</a:t>
            </a:r>
          </a:p>
          <a:p>
            <a:pPr lvl="1"/>
            <a:endParaRPr lang="fr-FR" dirty="0" smtClean="0"/>
          </a:p>
          <a:p>
            <a:r>
              <a:rPr lang="fr-FR" noProof="0" dirty="0" smtClean="0"/>
              <a:t>le courant rationaliste</a:t>
            </a:r>
          </a:p>
          <a:p>
            <a:pPr lvl="1"/>
            <a:r>
              <a:rPr lang="fr-FR" noProof="0" dirty="0" smtClean="0"/>
              <a:t>René Descartes</a:t>
            </a:r>
          </a:p>
          <a:p>
            <a:pPr lvl="3"/>
            <a:endParaRPr lang="fr-FR" noProof="0" dirty="0" smtClean="0"/>
          </a:p>
          <a:p>
            <a:r>
              <a:rPr lang="fr-FR" noProof="0" dirty="0" smtClean="0"/>
              <a:t>le courant anticonformiste</a:t>
            </a:r>
          </a:p>
          <a:p>
            <a:pPr lvl="1"/>
            <a:r>
              <a:rPr lang="fr-FR" dirty="0" smtClean="0"/>
              <a:t>Saint-Amant</a:t>
            </a:r>
          </a:p>
          <a:p>
            <a:pPr lvl="1"/>
            <a:r>
              <a:rPr lang="fr-FR" dirty="0" smtClean="0"/>
              <a:t>Cyrano de Bergerac</a:t>
            </a:r>
          </a:p>
          <a:p>
            <a:pPr lvl="1"/>
            <a:r>
              <a:rPr lang="fr-FR" dirty="0" smtClean="0"/>
              <a:t>Paul Scarron</a:t>
            </a:r>
          </a:p>
          <a:p>
            <a:pPr lvl="1"/>
            <a:endParaRPr lang="fr-FR" noProof="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le courant libertin</a:t>
            </a:r>
            <a:endParaRPr lang="fr-FR" dirty="0"/>
          </a:p>
        </p:txBody>
      </p:sp>
      <p:sp>
        <p:nvSpPr>
          <p:cNvPr id="3" name="Zástupný symbol pro obsah 2"/>
          <p:cNvSpPr>
            <a:spLocks noGrp="1"/>
          </p:cNvSpPr>
          <p:nvPr>
            <p:ph idx="1"/>
          </p:nvPr>
        </p:nvSpPr>
        <p:spPr/>
        <p:txBody>
          <a:bodyPr/>
          <a:lstStyle/>
          <a:p>
            <a:r>
              <a:rPr lang="fr-FR" dirty="0" smtClean="0"/>
              <a:t>la pensée libre</a:t>
            </a:r>
          </a:p>
          <a:p>
            <a:pPr lvl="1"/>
            <a:r>
              <a:rPr lang="fr-FR" dirty="0" smtClean="0"/>
              <a:t>contre les règles de l’Eglise</a:t>
            </a:r>
          </a:p>
          <a:p>
            <a:pPr lvl="1"/>
            <a:endParaRPr lang="fr-FR" dirty="0" smtClean="0"/>
          </a:p>
          <a:p>
            <a:r>
              <a:rPr lang="fr-FR" dirty="0" smtClean="0"/>
              <a:t>les penseurs</a:t>
            </a:r>
          </a:p>
          <a:p>
            <a:pPr lvl="1"/>
            <a:r>
              <a:rPr lang="fr-FR" dirty="0" smtClean="0"/>
              <a:t>le scepticisme</a:t>
            </a:r>
          </a:p>
          <a:p>
            <a:pPr lvl="1"/>
            <a:r>
              <a:rPr lang="fr-FR" dirty="0" smtClean="0"/>
              <a:t>l’épicurisme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le courant libertin</a:t>
            </a:r>
            <a:endParaRPr lang="fr-FR" dirty="0"/>
          </a:p>
        </p:txBody>
      </p:sp>
      <p:sp>
        <p:nvSpPr>
          <p:cNvPr id="3" name="Zástupný symbol pro obsah 2"/>
          <p:cNvSpPr>
            <a:spLocks noGrp="1"/>
          </p:cNvSpPr>
          <p:nvPr>
            <p:ph idx="1"/>
          </p:nvPr>
        </p:nvSpPr>
        <p:spPr/>
        <p:txBody>
          <a:bodyPr/>
          <a:lstStyle/>
          <a:p>
            <a:r>
              <a:rPr lang="fr-FR" dirty="0" smtClean="0"/>
              <a:t>le scepticisme</a:t>
            </a:r>
          </a:p>
          <a:p>
            <a:pPr lvl="1"/>
            <a:r>
              <a:rPr lang="fr-FR" dirty="0" smtClean="0"/>
              <a:t>François de La </a:t>
            </a:r>
            <a:r>
              <a:rPr lang="fr-FR" dirty="0" err="1" smtClean="0"/>
              <a:t>Mothe</a:t>
            </a:r>
            <a:r>
              <a:rPr lang="fr-FR" dirty="0" smtClean="0"/>
              <a:t> Le </a:t>
            </a:r>
            <a:r>
              <a:rPr lang="fr-FR" dirty="0" err="1" smtClean="0"/>
              <a:t>Vayer</a:t>
            </a:r>
            <a:r>
              <a:rPr lang="fr-FR" dirty="0" smtClean="0"/>
              <a:t> </a:t>
            </a:r>
          </a:p>
          <a:p>
            <a:pPr lvl="2"/>
            <a:r>
              <a:rPr lang="fr-FR" i="1" dirty="0" smtClean="0"/>
              <a:t>Du peu de certitude qu’il y a dans l’histoire </a:t>
            </a:r>
            <a:r>
              <a:rPr lang="fr-FR" dirty="0" smtClean="0"/>
              <a:t>(1670)</a:t>
            </a:r>
          </a:p>
        </p:txBody>
      </p:sp>
      <p:pic>
        <p:nvPicPr>
          <p:cNvPr id="4098" name="Picture 2" descr="http://fr.muzeo.com/sites/default/files/styles/image_basse_def/public/oeuvres/illustration/patrimoine/franois_de_la_mothe_le_vayer_110801.jpg?itok=ccCeJV1W"/>
          <p:cNvPicPr>
            <a:picLocks noChangeAspect="1" noChangeArrowheads="1"/>
          </p:cNvPicPr>
          <p:nvPr/>
        </p:nvPicPr>
        <p:blipFill>
          <a:blip r:embed="rId3" cstate="print"/>
          <a:srcRect/>
          <a:stretch>
            <a:fillRect/>
          </a:stretch>
        </p:blipFill>
        <p:spPr bwMode="auto">
          <a:xfrm>
            <a:off x="6444208" y="3256892"/>
            <a:ext cx="2699792" cy="36011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le courant libertin</a:t>
            </a:r>
            <a:endParaRPr lang="fr-FR" dirty="0"/>
          </a:p>
        </p:txBody>
      </p:sp>
      <p:sp>
        <p:nvSpPr>
          <p:cNvPr id="3" name="Zástupný symbol pro obsah 2"/>
          <p:cNvSpPr>
            <a:spLocks noGrp="1"/>
          </p:cNvSpPr>
          <p:nvPr>
            <p:ph idx="1"/>
          </p:nvPr>
        </p:nvSpPr>
        <p:spPr/>
        <p:txBody>
          <a:bodyPr/>
          <a:lstStyle/>
          <a:p>
            <a:r>
              <a:rPr lang="fr-FR" smtClean="0"/>
              <a:t>l’épicurisme</a:t>
            </a:r>
          </a:p>
          <a:p>
            <a:pPr lvl="1"/>
            <a:r>
              <a:rPr lang="fr-FR" smtClean="0"/>
              <a:t>Saint-Évremond </a:t>
            </a:r>
          </a:p>
          <a:p>
            <a:pPr lvl="2"/>
            <a:r>
              <a:rPr lang="fr-FR" i="1" smtClean="0"/>
              <a:t>Réflexions sur les divers génies du peuple romain dans les différents temps de la République </a:t>
            </a:r>
            <a:r>
              <a:rPr lang="fr-FR" smtClean="0"/>
              <a:t>(1663)</a:t>
            </a:r>
          </a:p>
          <a:p>
            <a:pPr lvl="2">
              <a:buNone/>
            </a:pPr>
            <a:r>
              <a:rPr lang="fr-FR" smtClean="0"/>
              <a:t>→ Montesquieu</a:t>
            </a:r>
          </a:p>
          <a:p>
            <a:pPr lvl="1"/>
            <a:r>
              <a:rPr lang="fr-FR" smtClean="0"/>
              <a:t>Pierre Gassendi </a:t>
            </a:r>
          </a:p>
          <a:p>
            <a:pPr lvl="2"/>
            <a:r>
              <a:rPr lang="fr-FR" i="1" smtClean="0"/>
              <a:t>Objections</a:t>
            </a:r>
            <a:r>
              <a:rPr lang="fr-FR" smtClean="0"/>
              <a:t> </a:t>
            </a:r>
          </a:p>
          <a:p>
            <a:pPr lvl="3"/>
            <a:r>
              <a:rPr lang="fr-FR" smtClean="0"/>
              <a:t>aux </a:t>
            </a:r>
            <a:r>
              <a:rPr lang="fr-FR" i="1" smtClean="0"/>
              <a:t>Méditations</a:t>
            </a:r>
            <a:r>
              <a:rPr lang="fr-FR" smtClean="0"/>
              <a:t> de Descartes</a:t>
            </a:r>
          </a:p>
          <a:p>
            <a:pPr lvl="2"/>
            <a:r>
              <a:rPr lang="fr-FR" smtClean="0"/>
              <a:t>Cyrano de Bergerac</a:t>
            </a:r>
            <a:endParaRPr lang="fr-FR" dirty="0"/>
          </a:p>
        </p:txBody>
      </p:sp>
      <p:pic>
        <p:nvPicPr>
          <p:cNvPr id="2050" name="Picture 2" descr="http://newepicurean.com/wp-content/uploads/2013/12/220px-PierreGassendi-e1387809410916.jpg"/>
          <p:cNvPicPr>
            <a:picLocks noChangeAspect="1" noChangeArrowheads="1"/>
          </p:cNvPicPr>
          <p:nvPr/>
        </p:nvPicPr>
        <p:blipFill>
          <a:blip r:embed="rId3" cstate="print"/>
          <a:srcRect/>
          <a:stretch>
            <a:fillRect/>
          </a:stretch>
        </p:blipFill>
        <p:spPr bwMode="auto">
          <a:xfrm>
            <a:off x="6955929" y="4197682"/>
            <a:ext cx="2188071" cy="2660318"/>
          </a:xfrm>
          <a:prstGeom prst="rect">
            <a:avLst/>
          </a:prstGeom>
          <a:noFill/>
        </p:spPr>
      </p:pic>
      <p:pic>
        <p:nvPicPr>
          <p:cNvPr id="2052" name="Picture 4" descr="http://www.liberliber.it/online/wp-content/uploads/2015/03/saint_evremond_ritratto.jpg"/>
          <p:cNvPicPr>
            <a:picLocks noChangeAspect="1" noChangeArrowheads="1"/>
          </p:cNvPicPr>
          <p:nvPr/>
        </p:nvPicPr>
        <p:blipFill>
          <a:blip r:embed="rId4" cstate="print"/>
          <a:srcRect/>
          <a:stretch>
            <a:fillRect/>
          </a:stretch>
        </p:blipFill>
        <p:spPr bwMode="auto">
          <a:xfrm>
            <a:off x="7308304" y="0"/>
            <a:ext cx="1835696" cy="262242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fr-FR" dirty="0" smtClean="0"/>
              <a:t>Blaise Pascal (1623-1662)</a:t>
            </a:r>
          </a:p>
        </p:txBody>
      </p:sp>
      <p:sp>
        <p:nvSpPr>
          <p:cNvPr id="3" name="Zástupný symbol pro obsah 2"/>
          <p:cNvSpPr>
            <a:spLocks noGrp="1"/>
          </p:cNvSpPr>
          <p:nvPr>
            <p:ph idx="1"/>
          </p:nvPr>
        </p:nvSpPr>
        <p:spPr>
          <a:xfrm>
            <a:off x="304800" y="1554162"/>
            <a:ext cx="8686800" cy="4899174"/>
          </a:xfrm>
        </p:spPr>
        <p:txBody>
          <a:bodyPr/>
          <a:lstStyle/>
          <a:p>
            <a:r>
              <a:rPr lang="fr-FR" dirty="0" smtClean="0"/>
              <a:t>libertin</a:t>
            </a:r>
          </a:p>
          <a:p>
            <a:r>
              <a:rPr lang="fr-FR" dirty="0" smtClean="0"/>
              <a:t>mathématicien</a:t>
            </a:r>
          </a:p>
          <a:p>
            <a:r>
              <a:rPr lang="fr-FR" dirty="0" smtClean="0"/>
              <a:t>mondain</a:t>
            </a:r>
          </a:p>
          <a:p>
            <a:r>
              <a:rPr lang="fr-FR" dirty="0" smtClean="0"/>
              <a:t>janséniste</a:t>
            </a:r>
          </a:p>
          <a:p>
            <a:pPr lvl="1"/>
            <a:r>
              <a:rPr lang="fr-FR" dirty="0" smtClean="0"/>
              <a:t>Port-Royal</a:t>
            </a:r>
          </a:p>
          <a:p>
            <a:pPr lvl="1"/>
            <a:r>
              <a:rPr lang="fr-FR" dirty="0" smtClean="0"/>
              <a:t>la grâce</a:t>
            </a:r>
          </a:p>
          <a:p>
            <a:pPr lvl="1"/>
            <a:r>
              <a:rPr lang="fr-FR" i="1" dirty="0" smtClean="0"/>
              <a:t>Les Provinciales </a:t>
            </a:r>
            <a:r>
              <a:rPr lang="fr-FR" dirty="0" smtClean="0"/>
              <a:t>(1657)</a:t>
            </a:r>
          </a:p>
          <a:p>
            <a:pPr lvl="2"/>
            <a:r>
              <a:rPr lang="fr-FR" dirty="0" smtClean="0"/>
              <a:t>regard faussement naïf → ironie</a:t>
            </a:r>
          </a:p>
          <a:p>
            <a:pPr lvl="2">
              <a:buNone/>
            </a:pPr>
            <a:r>
              <a:rPr lang="fr-FR" dirty="0" smtClean="0"/>
              <a:t>→ Voltaire</a:t>
            </a:r>
          </a:p>
        </p:txBody>
      </p:sp>
      <p:pic>
        <p:nvPicPr>
          <p:cNvPr id="26626" name="Picture 2" descr="http://www.thocp.net/biographies/pictures/pascal_blaise0.gif"/>
          <p:cNvPicPr>
            <a:picLocks noChangeAspect="1" noChangeArrowheads="1"/>
          </p:cNvPicPr>
          <p:nvPr/>
        </p:nvPicPr>
        <p:blipFill>
          <a:blip r:embed="rId3" cstate="print"/>
          <a:srcRect/>
          <a:stretch>
            <a:fillRect/>
          </a:stretch>
        </p:blipFill>
        <p:spPr bwMode="auto">
          <a:xfrm>
            <a:off x="6804248" y="1328083"/>
            <a:ext cx="1963241" cy="291471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fr-FR" dirty="0" smtClean="0"/>
              <a:t>Blaise Pascal (1623-1662)</a:t>
            </a:r>
          </a:p>
        </p:txBody>
      </p:sp>
      <p:sp>
        <p:nvSpPr>
          <p:cNvPr id="3" name="Zástupný symbol pro obsah 2"/>
          <p:cNvSpPr>
            <a:spLocks noGrp="1"/>
          </p:cNvSpPr>
          <p:nvPr>
            <p:ph idx="1"/>
          </p:nvPr>
        </p:nvSpPr>
        <p:spPr>
          <a:xfrm>
            <a:off x="304800" y="1554162"/>
            <a:ext cx="8686800" cy="4899174"/>
          </a:xfrm>
        </p:spPr>
        <p:txBody>
          <a:bodyPr/>
          <a:lstStyle/>
          <a:p>
            <a:r>
              <a:rPr lang="fr-FR" i="1" dirty="0" smtClean="0"/>
              <a:t>Les Pensées</a:t>
            </a:r>
          </a:p>
          <a:p>
            <a:pPr lvl="1"/>
            <a:r>
              <a:rPr lang="fr-FR" dirty="0" smtClean="0"/>
              <a:t>Montaigne </a:t>
            </a:r>
          </a:p>
          <a:p>
            <a:pPr lvl="2"/>
            <a:r>
              <a:rPr lang="fr-FR" dirty="0" smtClean="0"/>
              <a:t>la démarche démonstrative</a:t>
            </a:r>
          </a:p>
          <a:p>
            <a:pPr lvl="3"/>
            <a:r>
              <a:rPr lang="fr-FR" dirty="0" smtClean="0"/>
              <a:t>explique l’imagination</a:t>
            </a:r>
          </a:p>
          <a:p>
            <a:pPr lvl="3"/>
            <a:r>
              <a:rPr lang="fr-FR" dirty="0" smtClean="0"/>
              <a:t>les exemples</a:t>
            </a:r>
          </a:p>
          <a:p>
            <a:pPr lvl="2"/>
            <a:r>
              <a:rPr lang="fr-FR" dirty="0" smtClean="0"/>
              <a:t>l’homme et le monde</a:t>
            </a:r>
          </a:p>
          <a:p>
            <a:pPr lvl="1"/>
            <a:r>
              <a:rPr lang="fr-FR" dirty="0" smtClean="0"/>
              <a:t>Pascal</a:t>
            </a:r>
          </a:p>
          <a:p>
            <a:pPr lvl="2"/>
            <a:r>
              <a:rPr lang="fr-FR" dirty="0" smtClean="0"/>
              <a:t>la démarche démonstrative</a:t>
            </a:r>
          </a:p>
          <a:p>
            <a:pPr lvl="3"/>
            <a:r>
              <a:rPr lang="fr-FR" dirty="0" smtClean="0"/>
              <a:t>utilise l’imagination</a:t>
            </a:r>
          </a:p>
          <a:p>
            <a:pPr lvl="3"/>
            <a:r>
              <a:rPr lang="fr-FR" dirty="0" smtClean="0"/>
              <a:t>les figures rhétoriques</a:t>
            </a:r>
          </a:p>
          <a:p>
            <a:pPr lvl="2">
              <a:buNone/>
            </a:pPr>
            <a:r>
              <a:rPr lang="fr-FR" dirty="0" smtClean="0"/>
              <a:t> Dieu et la foi</a:t>
            </a:r>
          </a:p>
          <a:p>
            <a:pPr lvl="1">
              <a:buNone/>
            </a:pPr>
            <a:endParaRPr lang="fr-FR" dirty="0" smtClean="0"/>
          </a:p>
          <a:p>
            <a:endParaRPr lang="fr-FR" dirty="0" smtClean="0"/>
          </a:p>
        </p:txBody>
      </p:sp>
      <p:pic>
        <p:nvPicPr>
          <p:cNvPr id="4" name="Obrázek 3"/>
          <p:cNvPicPr>
            <a:picLocks noChangeAspect="1"/>
          </p:cNvPicPr>
          <p:nvPr/>
        </p:nvPicPr>
        <p:blipFill>
          <a:blip r:embed="rId3"/>
          <a:stretch>
            <a:fillRect/>
          </a:stretch>
        </p:blipFill>
        <p:spPr>
          <a:xfrm>
            <a:off x="6052939" y="1384374"/>
            <a:ext cx="3057525" cy="5238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René descartes (1596-1650)</a:t>
            </a:r>
            <a:endParaRPr lang="fr-FR" dirty="0"/>
          </a:p>
        </p:txBody>
      </p:sp>
      <p:sp>
        <p:nvSpPr>
          <p:cNvPr id="3" name="Zástupný symbol pro obsah 2"/>
          <p:cNvSpPr>
            <a:spLocks noGrp="1"/>
          </p:cNvSpPr>
          <p:nvPr>
            <p:ph idx="1"/>
          </p:nvPr>
        </p:nvSpPr>
        <p:spPr>
          <a:xfrm>
            <a:off x="304800" y="1554162"/>
            <a:ext cx="8686800" cy="5043190"/>
          </a:xfrm>
        </p:spPr>
        <p:txBody>
          <a:bodyPr>
            <a:normAutofit/>
          </a:bodyPr>
          <a:lstStyle/>
          <a:p>
            <a:r>
              <a:rPr lang="fr-FR" dirty="0" smtClean="0"/>
              <a:t>la philosophie rationaliste</a:t>
            </a:r>
          </a:p>
          <a:p>
            <a:pPr lvl="1"/>
            <a:r>
              <a:rPr lang="fr-FR" dirty="0" smtClean="0"/>
              <a:t>le militaire</a:t>
            </a:r>
          </a:p>
          <a:p>
            <a:pPr lvl="1"/>
            <a:r>
              <a:rPr lang="fr-FR" dirty="0" smtClean="0"/>
              <a:t>le voyageur</a:t>
            </a:r>
          </a:p>
          <a:p>
            <a:pPr lvl="1"/>
            <a:r>
              <a:rPr lang="fr-FR" dirty="0" smtClean="0"/>
              <a:t>le mondain</a:t>
            </a:r>
          </a:p>
          <a:p>
            <a:r>
              <a:rPr lang="fr-FR" dirty="0" smtClean="0"/>
              <a:t>la réforme de la philosophie (1628)</a:t>
            </a:r>
          </a:p>
          <a:p>
            <a:pPr lvl="1"/>
            <a:r>
              <a:rPr lang="fr-FR" dirty="0" smtClean="0"/>
              <a:t>la méthodologie</a:t>
            </a:r>
          </a:p>
          <a:p>
            <a:pPr lvl="1"/>
            <a:r>
              <a:rPr lang="fr-FR" dirty="0" smtClean="0"/>
              <a:t>la philosophie moderne</a:t>
            </a:r>
          </a:p>
          <a:p>
            <a:pPr lvl="1"/>
            <a:r>
              <a:rPr lang="fr-FR" i="1" dirty="0" err="1" smtClean="0"/>
              <a:t>Meditationes</a:t>
            </a:r>
            <a:r>
              <a:rPr lang="fr-FR" i="1" dirty="0" smtClean="0"/>
              <a:t> de prima </a:t>
            </a:r>
            <a:r>
              <a:rPr lang="fr-FR" i="1" dirty="0" err="1" smtClean="0"/>
              <a:t>philosophia</a:t>
            </a:r>
            <a:r>
              <a:rPr lang="fr-FR" i="1" dirty="0" smtClean="0"/>
              <a:t> </a:t>
            </a:r>
            <a:r>
              <a:rPr lang="fr-FR" dirty="0" smtClean="0"/>
              <a:t>(1641-42) </a:t>
            </a:r>
          </a:p>
          <a:p>
            <a:pPr lvl="1"/>
            <a:r>
              <a:rPr lang="fr-FR" i="1" dirty="0" err="1" smtClean="0"/>
              <a:t>Principia</a:t>
            </a:r>
            <a:r>
              <a:rPr lang="fr-FR" i="1" dirty="0" smtClean="0"/>
              <a:t> </a:t>
            </a:r>
            <a:r>
              <a:rPr lang="fr-FR" i="1" dirty="0" err="1" smtClean="0"/>
              <a:t>phiosophiae</a:t>
            </a:r>
            <a:r>
              <a:rPr lang="fr-FR" i="1" dirty="0" smtClean="0"/>
              <a:t> </a:t>
            </a:r>
            <a:r>
              <a:rPr lang="fr-FR" dirty="0" smtClean="0"/>
              <a:t>(1644)</a:t>
            </a:r>
          </a:p>
        </p:txBody>
      </p:sp>
      <p:pic>
        <p:nvPicPr>
          <p:cNvPr id="28674" name="Picture 2" descr="http://www.yesnet.yk.ca/schools/projects/renaissance/graphics/descartesone.jpg"/>
          <p:cNvPicPr>
            <a:picLocks noChangeAspect="1" noChangeArrowheads="1"/>
          </p:cNvPicPr>
          <p:nvPr/>
        </p:nvPicPr>
        <p:blipFill>
          <a:blip r:embed="rId3" cstate="print"/>
          <a:srcRect/>
          <a:stretch>
            <a:fillRect/>
          </a:stretch>
        </p:blipFill>
        <p:spPr bwMode="auto">
          <a:xfrm>
            <a:off x="6948263" y="1259450"/>
            <a:ext cx="2192179" cy="277310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D5E8D0"/>
      </a:accent1>
      <a:accent2>
        <a:srgbClr val="274220"/>
      </a:accent2>
      <a:accent3>
        <a:srgbClr val="66A675"/>
      </a:accent3>
      <a:accent4>
        <a:srgbClr val="121F0F"/>
      </a:accent4>
      <a:accent5>
        <a:srgbClr val="33573C"/>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2813</Words>
  <Application>Microsoft Office PowerPoint</Application>
  <PresentationFormat>Předvádění na obrazovce (4:3)</PresentationFormat>
  <Paragraphs>312</Paragraphs>
  <Slides>20</Slides>
  <Notes>19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Calibri</vt:lpstr>
      <vt:lpstr>Franklin Gothic Book</vt:lpstr>
      <vt:lpstr>Franklin Gothic Medium</vt:lpstr>
      <vt:lpstr>Wingdings 2</vt:lpstr>
      <vt:lpstr>Trek</vt:lpstr>
      <vt:lpstr>le baroque – les tendances antibaroques</vt:lpstr>
      <vt:lpstr>les courants antibaroques</vt:lpstr>
      <vt:lpstr>les courants antibaroques</vt:lpstr>
      <vt:lpstr>le courant libertin</vt:lpstr>
      <vt:lpstr>le courant libertin</vt:lpstr>
      <vt:lpstr>le courant libertin</vt:lpstr>
      <vt:lpstr>Blaise Pascal (1623-1662)</vt:lpstr>
      <vt:lpstr>Blaise Pascal (1623-1662)</vt:lpstr>
      <vt:lpstr>René descartes (1596-1650)</vt:lpstr>
      <vt:lpstr>René descartes (1596-1650)</vt:lpstr>
      <vt:lpstr>la poésie anticonformiste</vt:lpstr>
      <vt:lpstr>la poésie anticonformiste</vt:lpstr>
      <vt:lpstr>Marc-Antoine Girard de Saint-Amant (1594-1661)</vt:lpstr>
      <vt:lpstr>le prose anticonformiste</vt:lpstr>
      <vt:lpstr>Paul Scarron (1610-1660)</vt:lpstr>
      <vt:lpstr>Paul Scarron (1610-1660)</vt:lpstr>
      <vt:lpstr>Charles sorel (1600-1674)</vt:lpstr>
      <vt:lpstr>Hector Savinien Cyrano de Bergerac (1619-1655)</vt:lpstr>
      <vt:lpstr>Hector Savinien Cyrano de Bergerac (1619-1655)</vt:lpstr>
      <vt:lpstr>Les textes à analyser: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baroque – les tendances antibaroques</dc:title>
  <dc:creator>Cernikovi</dc:creator>
  <cp:lastModifiedBy>Radimská Jitka prof. PhDr. Dr.</cp:lastModifiedBy>
  <cp:revision>43</cp:revision>
  <dcterms:created xsi:type="dcterms:W3CDTF">2016-03-02T06:40:50Z</dcterms:created>
  <dcterms:modified xsi:type="dcterms:W3CDTF">2021-11-23T12:37:46Z</dcterms:modified>
</cp:coreProperties>
</file>