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57" r:id="rId1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03.03.2019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03.03.2019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B01F78-7270-43CD-9FEE-F166D283C5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SQL </a:t>
            </a:r>
            <a:r>
              <a:rPr lang="cs-CZ"/>
              <a:t>repetition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5FEE281-FE32-407D-950E-2B09380219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SQL </a:t>
            </a:r>
            <a:r>
              <a:rPr lang="cs-CZ" dirty="0" err="1"/>
              <a:t>repetition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874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EE7D19-5265-446B-899C-4E0492A56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DELETE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7361960-546C-4178-8F9E-B3104BA14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It </a:t>
            </a:r>
            <a:r>
              <a:rPr lang="cs-CZ" dirty="0" err="1"/>
              <a:t>deletes</a:t>
            </a:r>
            <a:r>
              <a:rPr lang="cs-CZ" dirty="0"/>
              <a:t> </a:t>
            </a:r>
            <a:r>
              <a:rPr lang="en-US" dirty="0"/>
              <a:t>record</a:t>
            </a:r>
            <a:r>
              <a:rPr lang="cs-CZ" dirty="0"/>
              <a:t>(</a:t>
            </a:r>
            <a:r>
              <a:rPr lang="en-US" dirty="0"/>
              <a:t>s</a:t>
            </a:r>
            <a:r>
              <a:rPr lang="cs-CZ" dirty="0"/>
              <a:t>)</a:t>
            </a:r>
            <a:r>
              <a:rPr lang="en-US" dirty="0"/>
              <a:t> in the table</a:t>
            </a:r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DELETE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		</a:t>
            </a:r>
            <a:r>
              <a:rPr lang="cs-CZ" b="1" dirty="0" err="1"/>
              <a:t>column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>
                <a:solidFill>
                  <a:srgbClr val="FF0000"/>
                </a:solidFill>
              </a:rPr>
              <a:t>FROM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		table</a:t>
            </a:r>
            <a:br>
              <a:rPr lang="cs-CZ" b="1" dirty="0"/>
            </a:br>
            <a:r>
              <a:rPr lang="cs-CZ" b="1" dirty="0">
                <a:solidFill>
                  <a:srgbClr val="FFC000"/>
                </a:solidFill>
              </a:rPr>
              <a:t>(WHERE</a:t>
            </a:r>
            <a:br>
              <a:rPr lang="cs-CZ" b="1" dirty="0">
                <a:solidFill>
                  <a:srgbClr val="FFC000"/>
                </a:solidFill>
              </a:rPr>
            </a:br>
            <a:r>
              <a:rPr lang="cs-CZ" b="1" dirty="0">
                <a:solidFill>
                  <a:srgbClr val="FFC000"/>
                </a:solidFill>
              </a:rPr>
              <a:t>		</a:t>
            </a:r>
            <a:r>
              <a:rPr lang="cs-CZ" b="1" dirty="0" err="1"/>
              <a:t>condition</a:t>
            </a:r>
            <a:r>
              <a:rPr lang="cs-CZ" b="1" dirty="0">
                <a:solidFill>
                  <a:srgbClr val="FFC000"/>
                </a:solidFill>
              </a:rPr>
              <a:t>)</a:t>
            </a:r>
            <a:endParaRPr lang="cs-CZ" dirty="0">
              <a:solidFill>
                <a:srgbClr val="FFC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80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EE7D19-5265-446B-899C-4E0492A56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DELETE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7361960-546C-4178-8F9E-B3104BA14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Delete the entry in the lobby table where </a:t>
            </a:r>
            <a:r>
              <a:rPr lang="en-US" dirty="0" err="1"/>
              <a:t>badge_number</a:t>
            </a:r>
            <a:r>
              <a:rPr lang="en-US" dirty="0"/>
              <a:t> is V0062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81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184770-984C-493E-8C2C-8DB3069E6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did stole the notebook?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9B01AEB-B998-46A6-B425-452835079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Guarding confirmed that only employees left the building with hardware at the time the notebook was lost</a:t>
            </a:r>
          </a:p>
          <a:p>
            <a:r>
              <a:rPr lang="en-US" dirty="0"/>
              <a:t>The guardian confirmed that the notebook was lost on 4.7.2003</a:t>
            </a:r>
          </a:p>
          <a:p>
            <a:r>
              <a:rPr lang="en-US" dirty="0"/>
              <a:t>The suspect left the building between 4 and 7 in the afternoon</a:t>
            </a:r>
          </a:p>
          <a:p>
            <a:r>
              <a:rPr lang="en-US" dirty="0"/>
              <a:t>Videos have confirmed that only men carried a bag from the building</a:t>
            </a:r>
          </a:p>
          <a:p>
            <a:r>
              <a:rPr lang="en-US" dirty="0"/>
              <a:t>The suspect has brown hair</a:t>
            </a:r>
          </a:p>
          <a:p>
            <a:r>
              <a:rPr lang="en-US" dirty="0"/>
              <a:t>Theft was reported from the 5555 prefix (note the employee ID)</a:t>
            </a:r>
          </a:p>
          <a:p>
            <a:r>
              <a:rPr lang="en-US" dirty="0"/>
              <a:t>During the inventory, the notebook was placed in a restricted room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394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5364D1-4CD1-4C33-A656-C74712792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Solution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D8FE4B-9144-4F58-B191-283B336C5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turned out that the manager gave Mark a new notebook, but forgot to update the database.</a:t>
            </a:r>
          </a:p>
          <a:p>
            <a:r>
              <a:rPr lang="en-US" dirty="0"/>
              <a:t>Update the database instead of him.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2145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9E7E12-7906-4C76-BE8F-D5648949E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your database to reflect new ownership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0120BDD-757F-4A32-ADB3-F3397FE1B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who has a 5555 prefix (note the ID)</a:t>
            </a:r>
          </a:p>
          <a:p>
            <a:r>
              <a:rPr lang="en-US" dirty="0"/>
              <a:t>Check </a:t>
            </a:r>
            <a:r>
              <a:rPr lang="en-US" dirty="0" err="1"/>
              <a:t>Hardware_tn</a:t>
            </a:r>
            <a:r>
              <a:rPr lang="en-US" dirty="0"/>
              <a:t> and </a:t>
            </a:r>
            <a:r>
              <a:rPr lang="en-US" dirty="0" err="1"/>
              <a:t>Hardware_sn</a:t>
            </a:r>
            <a:r>
              <a:rPr lang="en-US" dirty="0"/>
              <a:t> on your notebook (note the values)</a:t>
            </a:r>
          </a:p>
          <a:p>
            <a:r>
              <a:rPr lang="en-US" dirty="0"/>
              <a:t>Update the owner (beware each worker has only 1 notebook)</a:t>
            </a:r>
          </a:p>
          <a:p>
            <a:pPr lvl="1"/>
            <a:r>
              <a:rPr lang="en-US" dirty="0"/>
              <a:t>Remove the old record from worker ID </a:t>
            </a:r>
            <a:r>
              <a:rPr lang="en-US" dirty="0" err="1"/>
              <a:t>id</a:t>
            </a:r>
            <a:r>
              <a:rPr lang="en-US" dirty="0"/>
              <a:t> 924578 from hardware table</a:t>
            </a:r>
          </a:p>
          <a:p>
            <a:pPr lvl="1"/>
            <a:r>
              <a:rPr lang="en-US" dirty="0"/>
              <a:t>Update the entry for worker id 924580 on a new notebook</a:t>
            </a:r>
          </a:p>
          <a:p>
            <a:r>
              <a:rPr lang="en-US" dirty="0"/>
              <a:t>Verify the result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555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03.03.2019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E72A0F-3591-4D08-8247-3B1F758C9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SQL - </a:t>
            </a:r>
            <a:r>
              <a:rPr lang="cs-CZ" b="1" dirty="0" err="1"/>
              <a:t>Structured</a:t>
            </a:r>
            <a:r>
              <a:rPr lang="cs-CZ" b="1" dirty="0"/>
              <a:t> </a:t>
            </a:r>
            <a:r>
              <a:rPr lang="cs-CZ" b="1" dirty="0" err="1"/>
              <a:t>Query</a:t>
            </a:r>
            <a:r>
              <a:rPr lang="cs-CZ" b="1" dirty="0"/>
              <a:t> </a:t>
            </a:r>
            <a:r>
              <a:rPr lang="cs-CZ" b="1" dirty="0" err="1"/>
              <a:t>Language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0C36D2-BB9E-4480-A4C7-4EFF318E5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predecessor of SQ L was the QUEL language, which appeared at the end of the 70's. The flight for relational DTB from IBM called System / R. Two other query languages, </a:t>
            </a:r>
            <a:r>
              <a:rPr lang="en-US" dirty="0" err="1"/>
              <a:t>Oracel</a:t>
            </a:r>
            <a:r>
              <a:rPr lang="en-US" dirty="0"/>
              <a:t> and INGRES, appeared on the market</a:t>
            </a:r>
          </a:p>
          <a:p>
            <a:r>
              <a:rPr lang="en-US" dirty="0"/>
              <a:t>1982 - IBM released the SQL / DS product, its query language was called SQL (System Query Language) - a system query language. When IBM released the next generation DB2 DTB renamed SQL to Structured Query Language, a structured query language (marketing pull)</a:t>
            </a:r>
          </a:p>
          <a:p>
            <a:r>
              <a:rPr lang="en-US" dirty="0"/>
              <a:t>1986 - ANSI conducted a Standards Committee for SQL</a:t>
            </a:r>
          </a:p>
          <a:p>
            <a:r>
              <a:rPr lang="en-US" dirty="0"/>
              <a:t>1987 - followed by international ISO organizations</a:t>
            </a:r>
          </a:p>
          <a:p>
            <a:r>
              <a:rPr lang="en-US" dirty="0"/>
              <a:t>1989 - SQL - 89</a:t>
            </a:r>
          </a:p>
          <a:p>
            <a:r>
              <a:rPr lang="en-US" dirty="0"/>
              <a:t>1992 - SQL - 92 (about 600 pages)</a:t>
            </a:r>
          </a:p>
          <a:p>
            <a:r>
              <a:rPr lang="en-US" dirty="0"/>
              <a:t>1999 - Third generation SQL-99</a:t>
            </a:r>
          </a:p>
          <a:p>
            <a:r>
              <a:rPr lang="en-US" dirty="0"/>
              <a:t>Most DTBs, however, are built on the SQL-92 standard</a:t>
            </a:r>
          </a:p>
          <a:p>
            <a:r>
              <a:rPr lang="en-US" dirty="0"/>
              <a:t>SQL3 includes SQL object objects with object-to-relationship DTBs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715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0DCC76-8E74-4B34-9452-A3A22AA7B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SQL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7624BB-D7F7-4FA9-BB32-036EE2AE2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It's simple to learn</a:t>
            </a:r>
          </a:p>
          <a:p>
            <a:pPr lvl="0"/>
            <a:r>
              <a:rPr lang="en-US" dirty="0"/>
              <a:t>This is not a procedural language (it is necessary to specify what information we require, not how we obtain it, it does not require the access method to be specified)</a:t>
            </a:r>
          </a:p>
          <a:p>
            <a:pPr lvl="0"/>
            <a:r>
              <a:rPr lang="en-US" dirty="0"/>
              <a:t>Free format (commands do not need to be written to the exact place on the screen)</a:t>
            </a:r>
          </a:p>
          <a:p>
            <a:pPr lvl="0"/>
            <a:r>
              <a:rPr lang="en-US" dirty="0"/>
              <a:t>The structure is based on English words</a:t>
            </a:r>
          </a:p>
          <a:p>
            <a:pPr lvl="0"/>
            <a:r>
              <a:rPr lang="en-US" dirty="0"/>
              <a:t>It is the first and the only standardized database language to date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210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BB7B34-425F-4442-B826-8A3679267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SELECT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8BB8E96-D939-49DC-B369-25D2AB6A6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97" y="2573693"/>
            <a:ext cx="8619908" cy="3679786"/>
          </a:xfrm>
        </p:spPr>
        <p:txBody>
          <a:bodyPr/>
          <a:lstStyle/>
          <a:p>
            <a:r>
              <a:rPr lang="en-US" dirty="0"/>
              <a:t>Returns the scalar (vector) of records from one or more tables</a:t>
            </a:r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SELECT</a:t>
            </a:r>
            <a:r>
              <a:rPr lang="cs-CZ" b="1" dirty="0"/>
              <a:t> (ALL | DISTINCT)</a:t>
            </a:r>
            <a:br>
              <a:rPr lang="cs-CZ" b="1" dirty="0"/>
            </a:br>
            <a:r>
              <a:rPr lang="cs-CZ" b="1" dirty="0"/>
              <a:t>		(AVG | MIN | MAX | COUNT)</a:t>
            </a:r>
            <a:br>
              <a:rPr lang="cs-CZ" b="1" dirty="0"/>
            </a:br>
            <a:r>
              <a:rPr lang="cs-CZ" b="1" dirty="0">
                <a:solidFill>
                  <a:srgbClr val="FF0000"/>
                </a:solidFill>
              </a:rPr>
              <a:t>FROM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		(INNER | FULL | LEFT | RIGHT) ( | OUTER) JOIN table ON </a:t>
            </a:r>
            <a:r>
              <a:rPr lang="cs-CZ" b="1" dirty="0" err="1"/>
              <a:t>condition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>
                <a:solidFill>
                  <a:srgbClr val="FF0000"/>
                </a:solidFill>
              </a:rPr>
              <a:t>WHERE </a:t>
            </a:r>
            <a:r>
              <a:rPr lang="cs-CZ" b="1" dirty="0" err="1"/>
              <a:t>conditions</a:t>
            </a:r>
            <a:r>
              <a:rPr lang="cs-CZ" b="1" dirty="0">
                <a:solidFill>
                  <a:srgbClr val="FF0000"/>
                </a:solidFill>
              </a:rPr>
              <a:t/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		</a:t>
            </a:r>
            <a:r>
              <a:rPr lang="cs-CZ" b="1" dirty="0" err="1"/>
              <a:t>column</a:t>
            </a:r>
            <a:r>
              <a:rPr lang="cs-CZ" b="1" dirty="0"/>
              <a:t> (BETWEEN | LIKE | = | &gt; | &lt; ) </a:t>
            </a:r>
            <a:r>
              <a:rPr lang="cs-CZ" b="1" dirty="0" err="1"/>
              <a:t>column</a:t>
            </a:r>
            <a:r>
              <a:rPr lang="cs-CZ" b="1" dirty="0"/>
              <a:t> (AND | OR | NOT)</a:t>
            </a:r>
            <a:br>
              <a:rPr lang="cs-CZ" b="1" dirty="0"/>
            </a:br>
            <a:r>
              <a:rPr lang="cs-CZ" b="1" dirty="0">
                <a:solidFill>
                  <a:srgbClr val="FF0000"/>
                </a:solidFill>
              </a:rPr>
              <a:t>GROUP BY </a:t>
            </a:r>
            <a:r>
              <a:rPr lang="cs-CZ" b="1" dirty="0" err="1"/>
              <a:t>column</a:t>
            </a:r>
            <a:r>
              <a:rPr lang="cs-CZ" b="1" dirty="0">
                <a:solidFill>
                  <a:srgbClr val="FF0000"/>
                </a:solidFill>
              </a:rPr>
              <a:t/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ORDER BY</a:t>
            </a:r>
            <a:r>
              <a:rPr lang="cs-CZ" b="1" dirty="0"/>
              <a:t> </a:t>
            </a:r>
            <a:r>
              <a:rPr lang="cs-CZ" b="1" dirty="0" err="1"/>
              <a:t>column</a:t>
            </a:r>
            <a:r>
              <a:rPr lang="cs-CZ" b="1" dirty="0"/>
              <a:t> (ASC | DESC)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7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4713AE-8D9E-4F26-9E2B-EEDE603BA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SELECT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6AE2885-8BCB-47D6-A56C-EEFC4D19E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all records from the "lobby"</a:t>
            </a:r>
          </a:p>
          <a:p>
            <a:r>
              <a:rPr lang="en-US" dirty="0"/>
              <a:t>From the "lobby" table, select all records that have "</a:t>
            </a:r>
            <a:r>
              <a:rPr lang="en-US" dirty="0" err="1"/>
              <a:t>badge_number</a:t>
            </a:r>
            <a:r>
              <a:rPr lang="en-US" dirty="0"/>
              <a:t>"&gt; V0062</a:t>
            </a:r>
          </a:p>
          <a:p>
            <a:r>
              <a:rPr lang="en-US" dirty="0"/>
              <a:t>Select only the "</a:t>
            </a:r>
            <a:r>
              <a:rPr lang="en-US" dirty="0" err="1"/>
              <a:t>first_name</a:t>
            </a:r>
            <a:r>
              <a:rPr lang="en-US" dirty="0"/>
              <a:t>" and "</a:t>
            </a:r>
            <a:r>
              <a:rPr lang="en-US" dirty="0" err="1"/>
              <a:t>last_name</a:t>
            </a:r>
            <a:r>
              <a:rPr lang="en-US" dirty="0"/>
              <a:t>" columns in the previous command</a:t>
            </a:r>
          </a:p>
          <a:p>
            <a:r>
              <a:rPr lang="en-US" dirty="0"/>
              <a:t>Order the output of the command according to the column "</a:t>
            </a:r>
            <a:r>
              <a:rPr lang="en-US" dirty="0" err="1"/>
              <a:t>last_name</a:t>
            </a:r>
            <a:r>
              <a:rPr lang="en-US" dirty="0"/>
              <a:t>" in ascending order</a:t>
            </a:r>
          </a:p>
          <a:p>
            <a:r>
              <a:rPr lang="en-US" dirty="0"/>
              <a:t>From the "lobby" table, select all records that have "</a:t>
            </a:r>
            <a:r>
              <a:rPr lang="en-US" dirty="0" err="1"/>
              <a:t>badge_number</a:t>
            </a:r>
            <a:r>
              <a:rPr lang="en-US" dirty="0"/>
              <a:t>" between V0059 and V0066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45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8D7AD3-6A04-4B0D-95CD-87A235AAF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INSERT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893847-EC06-4405-9BFE-238E9EE88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a </a:t>
            </a:r>
            <a:r>
              <a:rPr lang="cs-CZ" dirty="0"/>
              <a:t>set </a:t>
            </a:r>
            <a:r>
              <a:rPr lang="en-US" dirty="0"/>
              <a:t>of </a:t>
            </a:r>
            <a:r>
              <a:rPr lang="cs-CZ" dirty="0" err="1"/>
              <a:t>records</a:t>
            </a:r>
            <a:endParaRPr lang="en-US" dirty="0"/>
          </a:p>
          <a:p>
            <a:r>
              <a:rPr lang="en-US" dirty="0"/>
              <a:t>INSERT INTO table (column count) VALUES (value count)</a:t>
            </a:r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INSERT INTO</a:t>
            </a:r>
            <a:r>
              <a:rPr lang="cs-CZ" b="1" dirty="0"/>
              <a:t> </a:t>
            </a:r>
            <a:br>
              <a:rPr lang="cs-CZ" b="1" dirty="0"/>
            </a:br>
            <a:r>
              <a:rPr lang="cs-CZ" b="1" dirty="0"/>
              <a:t>		table (</a:t>
            </a:r>
            <a:r>
              <a:rPr lang="cs-CZ" b="1" dirty="0" err="1"/>
              <a:t>column</a:t>
            </a:r>
            <a:r>
              <a:rPr lang="cs-CZ" b="1" dirty="0"/>
              <a:t> </a:t>
            </a:r>
            <a:r>
              <a:rPr lang="cs-CZ" b="1" dirty="0" err="1"/>
              <a:t>count</a:t>
            </a:r>
            <a:r>
              <a:rPr lang="cs-CZ" b="1" dirty="0"/>
              <a:t>)</a:t>
            </a:r>
          </a:p>
          <a:p>
            <a:r>
              <a:rPr lang="cs-CZ" b="1" dirty="0">
                <a:solidFill>
                  <a:srgbClr val="FF0000"/>
                </a:solidFill>
              </a:rPr>
              <a:t>VALUES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		(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count</a:t>
            </a:r>
            <a:r>
              <a:rPr lang="cs-CZ" b="1" dirty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484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8D7AD3-6A04-4B0D-95CD-87A235AAF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INSERT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893847-EC06-4405-9BFE-238E9EE88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a new column into the lobby table</a:t>
            </a:r>
          </a:p>
          <a:p>
            <a:r>
              <a:rPr lang="en-US" dirty="0"/>
              <a:t>Values:</a:t>
            </a:r>
          </a:p>
          <a:p>
            <a:pPr lvl="1"/>
            <a:r>
              <a:rPr lang="en-US" dirty="0" err="1"/>
              <a:t>first_name</a:t>
            </a:r>
            <a:r>
              <a:rPr lang="en-US" dirty="0"/>
              <a:t> = Informix</a:t>
            </a:r>
          </a:p>
          <a:p>
            <a:pPr lvl="1"/>
            <a:r>
              <a:rPr lang="en-US" dirty="0" err="1"/>
              <a:t>Last_name</a:t>
            </a:r>
            <a:r>
              <a:rPr lang="en-US" dirty="0"/>
              <a:t> = Detective</a:t>
            </a:r>
          </a:p>
          <a:p>
            <a:pPr lvl="1"/>
            <a:r>
              <a:rPr lang="en-US" dirty="0" err="1"/>
              <a:t>Badge_number</a:t>
            </a:r>
            <a:r>
              <a:rPr lang="en-US" dirty="0"/>
              <a:t> = V0062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93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A055B2-1230-40C4-A43B-34521C64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UPDATE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2156B-CD8D-4F2C-BF2D-4D460E1CB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Updates the record (s) in the table</a:t>
            </a:r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UPDATE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		table</a:t>
            </a:r>
            <a:br>
              <a:rPr lang="cs-CZ" b="1" dirty="0"/>
            </a:br>
            <a:r>
              <a:rPr lang="cs-CZ" b="1" dirty="0">
                <a:solidFill>
                  <a:srgbClr val="FF0000"/>
                </a:solidFill>
              </a:rPr>
              <a:t>SET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		</a:t>
            </a:r>
            <a:r>
              <a:rPr lang="cs-CZ" b="1" dirty="0" err="1"/>
              <a:t>column</a:t>
            </a:r>
            <a:r>
              <a:rPr lang="cs-CZ" b="1" dirty="0"/>
              <a:t> = </a:t>
            </a:r>
            <a:r>
              <a:rPr lang="cs-CZ" b="1" dirty="0" err="1"/>
              <a:t>value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>
                <a:solidFill>
                  <a:srgbClr val="FFC000"/>
                </a:solidFill>
              </a:rPr>
              <a:t>(WHERE</a:t>
            </a:r>
            <a:br>
              <a:rPr lang="cs-CZ" b="1" dirty="0">
                <a:solidFill>
                  <a:srgbClr val="FFC000"/>
                </a:solidFill>
              </a:rPr>
            </a:br>
            <a:r>
              <a:rPr lang="cs-CZ" b="1" dirty="0">
                <a:solidFill>
                  <a:srgbClr val="FFC000"/>
                </a:solidFill>
              </a:rPr>
              <a:t>		</a:t>
            </a:r>
            <a:r>
              <a:rPr lang="cs-CZ" b="1" dirty="0" err="1"/>
              <a:t>condition</a:t>
            </a:r>
            <a:r>
              <a:rPr lang="cs-CZ" b="1" dirty="0">
                <a:solidFill>
                  <a:srgbClr val="FFC000"/>
                </a:solidFill>
              </a:rPr>
              <a:t>)</a:t>
            </a:r>
            <a:endParaRPr lang="cs-CZ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0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A055B2-1230-40C4-A43B-34521C64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UPDATE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2156B-CD8D-4F2C-BF2D-4D460E1CB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Updates the entry in the lobby table</a:t>
            </a:r>
          </a:p>
          <a:p>
            <a:pPr lvl="1"/>
            <a:r>
              <a:rPr lang="en-US" dirty="0"/>
              <a:t>Values:</a:t>
            </a:r>
          </a:p>
          <a:p>
            <a:pPr lvl="1"/>
            <a:r>
              <a:rPr lang="en-US" dirty="0" err="1"/>
              <a:t>First_name</a:t>
            </a:r>
            <a:r>
              <a:rPr lang="en-US" dirty="0"/>
              <a:t> = Joan</a:t>
            </a:r>
          </a:p>
          <a:p>
            <a:pPr lvl="1"/>
            <a:r>
              <a:rPr lang="en-US" dirty="0"/>
              <a:t>If the badge number = V0058</a:t>
            </a:r>
          </a:p>
          <a:p>
            <a:r>
              <a:rPr lang="en-US" dirty="0"/>
              <a:t>Remove the WHERE clause from the query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992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</TotalTime>
  <Words>614</Words>
  <Application>Microsoft Office PowerPoint</Application>
  <PresentationFormat>Vlastní</PresentationFormat>
  <Paragraphs>73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Clara Sans</vt:lpstr>
      <vt:lpstr>JU_OPVVV</vt:lpstr>
      <vt:lpstr>SQL repetition</vt:lpstr>
      <vt:lpstr>SQL - Structured Query Language </vt:lpstr>
      <vt:lpstr>SQL</vt:lpstr>
      <vt:lpstr>SELECT</vt:lpstr>
      <vt:lpstr>SELECT</vt:lpstr>
      <vt:lpstr>INSERT</vt:lpstr>
      <vt:lpstr>INSERT</vt:lpstr>
      <vt:lpstr>UPDATE</vt:lpstr>
      <vt:lpstr>UPDATE</vt:lpstr>
      <vt:lpstr>DELETE</vt:lpstr>
      <vt:lpstr>DELETE</vt:lpstr>
      <vt:lpstr>Who did stole the notebook?</vt:lpstr>
      <vt:lpstr>Solution</vt:lpstr>
      <vt:lpstr>Update your database to reflect new ownership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Beránek Ladislav doc. Ing. CSc.</cp:lastModifiedBy>
  <cp:revision>3</cp:revision>
  <dcterms:created xsi:type="dcterms:W3CDTF">2017-07-17T18:52:59Z</dcterms:created>
  <dcterms:modified xsi:type="dcterms:W3CDTF">2019-03-03T18:36:30Z</dcterms:modified>
</cp:coreProperties>
</file>