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4" r:id="rId3"/>
    <p:sldId id="272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63" r:id="rId12"/>
    <p:sldId id="262" r:id="rId13"/>
    <p:sldId id="261" r:id="rId1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24.01.2019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851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926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989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00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078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75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43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7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47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23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11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76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24.01.2019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24.01.2019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24.01.2019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24.01.2019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Ing. Petr Řehoř,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r>
              <a:rPr lang="cs-CZ" dirty="0" smtClean="0"/>
              <a:t> </a:t>
            </a:r>
            <a:r>
              <a:rPr lang="cs-CZ" dirty="0" err="1" smtClean="0"/>
              <a:t>process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Idea </a:t>
            </a:r>
            <a:r>
              <a:rPr lang="cs-CZ" dirty="0" smtClean="0"/>
              <a:t>g</a:t>
            </a:r>
            <a:r>
              <a:rPr lang="en-GB" dirty="0" err="1" smtClean="0"/>
              <a:t>eneration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cs-CZ" dirty="0" smtClean="0"/>
              <a:t>m</a:t>
            </a:r>
            <a:r>
              <a:rPr lang="en-GB" dirty="0" err="1" smtClean="0"/>
              <a:t>obilization</a:t>
            </a:r>
            <a:r>
              <a:rPr lang="en-GB" dirty="0" smtClean="0"/>
              <a:t>,</a:t>
            </a:r>
            <a:endParaRPr lang="cs-CZ" dirty="0" smtClean="0"/>
          </a:p>
          <a:p>
            <a:r>
              <a:rPr lang="en-GB" dirty="0" smtClean="0"/>
              <a:t>Advocacy </a:t>
            </a:r>
            <a:r>
              <a:rPr lang="en-GB" dirty="0"/>
              <a:t>and </a:t>
            </a:r>
            <a:r>
              <a:rPr lang="cs-CZ" dirty="0" smtClean="0"/>
              <a:t>s</a:t>
            </a:r>
            <a:r>
              <a:rPr lang="en-GB" dirty="0" err="1" smtClean="0"/>
              <a:t>creening</a:t>
            </a:r>
            <a:endParaRPr lang="cs-CZ" dirty="0" smtClean="0"/>
          </a:p>
          <a:p>
            <a:r>
              <a:rPr lang="en-GB" dirty="0" smtClean="0"/>
              <a:t>Experimentation</a:t>
            </a:r>
            <a:endParaRPr lang="cs-CZ" dirty="0" smtClean="0"/>
          </a:p>
          <a:p>
            <a:r>
              <a:rPr lang="en-GB" dirty="0" smtClean="0"/>
              <a:t>Commercialization </a:t>
            </a:r>
            <a:endParaRPr lang="cs-CZ" dirty="0" smtClean="0"/>
          </a:p>
          <a:p>
            <a:r>
              <a:rPr lang="cs-CZ" dirty="0" smtClean="0"/>
              <a:t>D</a:t>
            </a:r>
            <a:r>
              <a:rPr lang="en-GB" dirty="0" err="1" smtClean="0"/>
              <a:t>iffusion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cs-CZ" dirty="0" smtClean="0"/>
              <a:t>i</a:t>
            </a:r>
            <a:r>
              <a:rPr lang="en-GB" dirty="0" err="1" smtClean="0"/>
              <a:t>mplementation</a:t>
            </a:r>
            <a:r>
              <a:rPr lang="en-GB" dirty="0"/>
              <a:t>.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035" y="5303520"/>
            <a:ext cx="9424660" cy="190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Barriers</a:t>
            </a:r>
            <a:r>
              <a:rPr lang="cs-CZ" dirty="0" smtClean="0"/>
              <a:t> to </a:t>
            </a:r>
            <a:r>
              <a:rPr lang="cs-CZ" dirty="0" err="1" smtClean="0"/>
              <a:t>innovation</a:t>
            </a:r>
            <a:r>
              <a:rPr lang="cs-CZ" dirty="0" smtClean="0"/>
              <a:t> </a:t>
            </a:r>
            <a:r>
              <a:rPr lang="cs-CZ" dirty="0" err="1" smtClean="0"/>
              <a:t>process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barriers</a:t>
            </a:r>
            <a:r>
              <a:rPr lang="cs-CZ" dirty="0"/>
              <a:t> – 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insufficient</a:t>
            </a:r>
            <a:r>
              <a:rPr lang="cs-CZ" dirty="0"/>
              <a:t> </a:t>
            </a:r>
            <a:r>
              <a:rPr lang="cs-CZ" dirty="0" err="1"/>
              <a:t>funds</a:t>
            </a:r>
            <a:r>
              <a:rPr lang="cs-CZ" dirty="0"/>
              <a:t>,</a:t>
            </a:r>
          </a:p>
          <a:p>
            <a:pPr lvl="0"/>
            <a:r>
              <a:rPr lang="cs-CZ" dirty="0"/>
              <a:t>business </a:t>
            </a:r>
            <a:r>
              <a:rPr lang="cs-CZ" dirty="0" err="1"/>
              <a:t>barriers</a:t>
            </a:r>
            <a:r>
              <a:rPr lang="cs-CZ" dirty="0"/>
              <a:t> – 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resistance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employees</a:t>
            </a:r>
            <a:r>
              <a:rPr lang="cs-CZ" dirty="0"/>
              <a:t> to </a:t>
            </a:r>
            <a:r>
              <a:rPr lang="cs-CZ" dirty="0" err="1"/>
              <a:t>change</a:t>
            </a:r>
            <a:r>
              <a:rPr lang="cs-CZ" dirty="0"/>
              <a:t>,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employees</a:t>
            </a:r>
            <a:r>
              <a:rPr lang="cs-CZ" dirty="0"/>
              <a:t> </a:t>
            </a:r>
            <a:r>
              <a:rPr lang="cs-CZ" dirty="0" err="1"/>
              <a:t>lack</a:t>
            </a:r>
            <a:r>
              <a:rPr lang="cs-CZ" dirty="0"/>
              <a:t> </a:t>
            </a:r>
            <a:r>
              <a:rPr lang="cs-CZ" dirty="0" err="1"/>
              <a:t>sufficient</a:t>
            </a:r>
            <a:r>
              <a:rPr lang="cs-CZ" dirty="0"/>
              <a:t> </a:t>
            </a:r>
            <a:r>
              <a:rPr lang="cs-CZ" dirty="0" err="1"/>
              <a:t>qualifications</a:t>
            </a:r>
            <a:r>
              <a:rPr lang="cs-CZ" dirty="0"/>
              <a:t>,</a:t>
            </a:r>
          </a:p>
          <a:p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barriers</a:t>
            </a:r>
            <a:r>
              <a:rPr lang="cs-CZ" dirty="0"/>
              <a:t> – 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standards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a </a:t>
            </a:r>
            <a:r>
              <a:rPr lang="cs-CZ" dirty="0" err="1"/>
              <a:t>lack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interest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customers</a:t>
            </a:r>
            <a:r>
              <a:rPr lang="cs-CZ" dirty="0"/>
              <a:t> in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 smtClean="0"/>
              <a:t>products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70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Measuring</a:t>
            </a:r>
            <a:r>
              <a:rPr lang="cs-CZ" dirty="0" smtClean="0"/>
              <a:t> </a:t>
            </a:r>
            <a:r>
              <a:rPr lang="cs-CZ" dirty="0" err="1" smtClean="0"/>
              <a:t>innovations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Share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technically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improved</a:t>
            </a:r>
            <a:r>
              <a:rPr lang="cs-CZ" dirty="0"/>
              <a:t> </a:t>
            </a:r>
            <a:r>
              <a:rPr lang="cs-CZ" dirty="0" err="1"/>
              <a:t>products</a:t>
            </a:r>
            <a:r>
              <a:rPr lang="cs-CZ" dirty="0"/>
              <a:t> in </a:t>
            </a:r>
            <a:r>
              <a:rPr lang="cs-CZ" dirty="0" err="1" smtClean="0"/>
              <a:t>revenues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innovation</a:t>
            </a:r>
            <a:r>
              <a:rPr lang="cs-CZ" dirty="0"/>
              <a:t> </a:t>
            </a:r>
            <a:r>
              <a:rPr lang="cs-CZ" dirty="0" err="1" smtClean="0"/>
              <a:t>effort</a:t>
            </a:r>
            <a:r>
              <a:rPr lang="cs-CZ" dirty="0" smtClean="0"/>
              <a:t>:</a:t>
            </a: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sales in </a:t>
            </a:r>
            <a:r>
              <a:rPr lang="cs-CZ" dirty="0" err="1"/>
              <a:t>years</a:t>
            </a:r>
            <a:r>
              <a:rPr lang="cs-CZ" dirty="0"/>
              <a:t> t and t-2;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err="1"/>
              <a:t>exports</a:t>
            </a:r>
            <a:r>
              <a:rPr lang="cs-CZ" dirty="0"/>
              <a:t> in </a:t>
            </a:r>
            <a:r>
              <a:rPr lang="cs-CZ" dirty="0" err="1"/>
              <a:t>years</a:t>
            </a:r>
            <a:r>
              <a:rPr lang="cs-CZ" dirty="0"/>
              <a:t> t and t-2;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err="1"/>
              <a:t>employees</a:t>
            </a:r>
            <a:r>
              <a:rPr lang="cs-CZ" dirty="0"/>
              <a:t> in </a:t>
            </a:r>
            <a:r>
              <a:rPr lang="cs-CZ" dirty="0" err="1"/>
              <a:t>years</a:t>
            </a:r>
            <a:r>
              <a:rPr lang="cs-CZ" dirty="0"/>
              <a:t> t and t-2;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profit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ordinary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in </a:t>
            </a:r>
            <a:r>
              <a:rPr lang="cs-CZ" dirty="0" err="1"/>
              <a:t>years</a:t>
            </a:r>
            <a:r>
              <a:rPr lang="cs-CZ" dirty="0"/>
              <a:t> t and t-2.</a:t>
            </a:r>
          </a:p>
          <a:p>
            <a:r>
              <a:rPr lang="cs-CZ" dirty="0"/>
              <a:t>Influence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innovation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production</a:t>
            </a:r>
            <a:r>
              <a:rPr lang="cs-CZ" smtClean="0"/>
              <a:t>.</a:t>
            </a:r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87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400" dirty="0" err="1" smtClean="0"/>
              <a:t>Thank</a:t>
            </a:r>
            <a:r>
              <a:rPr lang="cs-CZ" sz="4400" dirty="0" smtClean="0"/>
              <a:t> </a:t>
            </a:r>
            <a:r>
              <a:rPr lang="cs-CZ" sz="4400" dirty="0" err="1"/>
              <a:t>you</a:t>
            </a:r>
            <a:r>
              <a:rPr lang="cs-CZ" sz="4400" dirty="0"/>
              <a:t> </a:t>
            </a:r>
            <a:r>
              <a:rPr lang="cs-CZ" sz="4400" dirty="0" err="1"/>
              <a:t>for</a:t>
            </a:r>
            <a:r>
              <a:rPr lang="cs-CZ" sz="4400" dirty="0"/>
              <a:t> </a:t>
            </a:r>
          </a:p>
          <a:p>
            <a:pPr marL="0" indent="0" algn="ctr">
              <a:buNone/>
            </a:pPr>
            <a:r>
              <a:rPr lang="cs-CZ" sz="4400" dirty="0" err="1"/>
              <a:t>the</a:t>
            </a:r>
            <a:r>
              <a:rPr lang="cs-CZ" sz="4400" dirty="0"/>
              <a:t> </a:t>
            </a:r>
            <a:r>
              <a:rPr lang="cs-CZ" sz="4400" dirty="0" err="1"/>
              <a:t>attenttion</a:t>
            </a:r>
            <a:r>
              <a:rPr lang="cs-CZ" sz="4400" dirty="0"/>
              <a:t>!!!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1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smtClean="0"/>
              <a:t>outcomes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able</a:t>
            </a:r>
            <a:r>
              <a:rPr lang="cs-CZ" dirty="0"/>
              <a:t> do </a:t>
            </a:r>
            <a:r>
              <a:rPr lang="cs-CZ" dirty="0" err="1"/>
              <a:t>define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concepts-innovation</a:t>
            </a:r>
            <a:r>
              <a:rPr lang="cs-CZ" dirty="0"/>
              <a:t> and </a:t>
            </a:r>
            <a:r>
              <a:rPr lang="cs-CZ" dirty="0" err="1"/>
              <a:t>innovation</a:t>
            </a:r>
            <a:r>
              <a:rPr lang="cs-CZ" dirty="0"/>
              <a:t> management,</a:t>
            </a:r>
          </a:p>
          <a:p>
            <a:pPr lvl="0"/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basic </a:t>
            </a:r>
            <a:r>
              <a:rPr lang="cs-CZ" dirty="0" err="1"/>
              <a:t>resources</a:t>
            </a:r>
            <a:r>
              <a:rPr lang="cs-CZ" dirty="0"/>
              <a:t> and </a:t>
            </a:r>
            <a:r>
              <a:rPr lang="cs-CZ" dirty="0" err="1"/>
              <a:t>kinds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 </a:t>
            </a:r>
            <a:r>
              <a:rPr lang="cs-CZ" dirty="0" err="1"/>
              <a:t>innovations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innovation</a:t>
            </a:r>
            <a:r>
              <a:rPr lang="cs-CZ" dirty="0"/>
              <a:t> </a:t>
            </a:r>
            <a:r>
              <a:rPr lang="cs-CZ" dirty="0" err="1"/>
              <a:t>strategies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learn</a:t>
            </a:r>
            <a:r>
              <a:rPr lang="cs-CZ" dirty="0"/>
              <a:t> to </a:t>
            </a:r>
            <a:r>
              <a:rPr lang="cs-CZ" dirty="0" err="1"/>
              <a:t>characterize</a:t>
            </a:r>
            <a:r>
              <a:rPr lang="cs-CZ" dirty="0"/>
              <a:t>  </a:t>
            </a:r>
            <a:r>
              <a:rPr lang="cs-CZ" dirty="0" err="1"/>
              <a:t>advantage</a:t>
            </a:r>
            <a:r>
              <a:rPr lang="cs-CZ" dirty="0"/>
              <a:t> 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point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innovations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characterize</a:t>
            </a:r>
            <a:r>
              <a:rPr lang="cs-CZ" dirty="0"/>
              <a:t> </a:t>
            </a:r>
            <a:r>
              <a:rPr lang="cs-CZ" dirty="0" err="1"/>
              <a:t>innovation</a:t>
            </a:r>
            <a:r>
              <a:rPr lang="cs-CZ" dirty="0"/>
              <a:t> </a:t>
            </a:r>
            <a:r>
              <a:rPr lang="cs-CZ" dirty="0" smtClean="0"/>
              <a:t>proces.</a:t>
            </a:r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8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innovate</a:t>
            </a:r>
            <a:r>
              <a:rPr lang="cs-CZ" dirty="0" smtClean="0"/>
              <a:t> </a:t>
            </a:r>
            <a:r>
              <a:rPr lang="cs-CZ" dirty="0" err="1" smtClean="0"/>
              <a:t>products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 smtClean="0"/>
              <a:t>services</a:t>
            </a:r>
            <a:r>
              <a:rPr lang="cs-CZ" dirty="0"/>
              <a:t> </a:t>
            </a:r>
            <a:r>
              <a:rPr lang="cs-CZ" dirty="0" err="1" smtClean="0"/>
              <a:t>continuously</a:t>
            </a:r>
            <a:endParaRPr lang="cs-CZ" dirty="0" smtClean="0"/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being</a:t>
            </a:r>
            <a:r>
              <a:rPr lang="cs-CZ" dirty="0"/>
              <a:t>,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creates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technologies</a:t>
            </a:r>
            <a:r>
              <a:rPr lang="cs-CZ" dirty="0"/>
              <a:t>,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products</a:t>
            </a:r>
            <a:r>
              <a:rPr lang="cs-CZ" dirty="0"/>
              <a:t>, </a:t>
            </a:r>
            <a:r>
              <a:rPr lang="cs-CZ" dirty="0" err="1"/>
              <a:t>news</a:t>
            </a:r>
            <a:r>
              <a:rPr lang="cs-CZ" dirty="0"/>
              <a:t>  in </a:t>
            </a:r>
            <a:r>
              <a:rPr lang="cs-CZ" dirty="0" err="1"/>
              <a:t>the</a:t>
            </a:r>
            <a:r>
              <a:rPr lang="cs-CZ" dirty="0"/>
              <a:t> management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, </a:t>
            </a:r>
            <a:r>
              <a:rPr lang="cs-CZ" dirty="0" err="1"/>
              <a:t>uses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improvement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innovation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qualitative</a:t>
            </a:r>
            <a:r>
              <a:rPr lang="cs-CZ" dirty="0"/>
              <a:t>, </a:t>
            </a:r>
            <a:r>
              <a:rPr lang="cs-CZ" dirty="0" err="1"/>
              <a:t>well</a:t>
            </a:r>
            <a:r>
              <a:rPr lang="cs-CZ" dirty="0"/>
              <a:t> </a:t>
            </a:r>
            <a:r>
              <a:rPr lang="cs-CZ" dirty="0" err="1"/>
              <a:t>managed</a:t>
            </a:r>
            <a:r>
              <a:rPr lang="cs-CZ" dirty="0"/>
              <a:t> and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brings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required</a:t>
            </a:r>
            <a:r>
              <a:rPr lang="cs-CZ" dirty="0"/>
              <a:t> </a:t>
            </a:r>
            <a:r>
              <a:rPr lang="cs-CZ" dirty="0" err="1"/>
              <a:t>effect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57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Innovation is the application of resources to create value for the customer and the enterprise by developing, improving and commercializing new and existing products, processes and </a:t>
            </a:r>
            <a:r>
              <a:rPr lang="en-GB" dirty="0" smtClean="0"/>
              <a:t>services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312" y="4261103"/>
            <a:ext cx="6103112" cy="33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9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Goals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innovation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increased</a:t>
            </a:r>
            <a:r>
              <a:rPr lang="cs-CZ" dirty="0"/>
              <a:t> </a:t>
            </a:r>
            <a:r>
              <a:rPr lang="cs-CZ" dirty="0" err="1"/>
              <a:t>share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market on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operates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possibility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entering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markets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improving</a:t>
            </a:r>
            <a:r>
              <a:rPr lang="cs-CZ" dirty="0"/>
              <a:t> sales performance,</a:t>
            </a:r>
          </a:p>
          <a:p>
            <a:pPr lvl="0"/>
            <a:r>
              <a:rPr lang="cs-CZ" dirty="0" err="1"/>
              <a:t>improvement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products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,</a:t>
            </a:r>
          </a:p>
          <a:p>
            <a:pPr lvl="0"/>
            <a:r>
              <a:rPr lang="cs-CZ" dirty="0" err="1"/>
              <a:t>higher</a:t>
            </a:r>
            <a:r>
              <a:rPr lang="cs-CZ" dirty="0"/>
              <a:t> sales </a:t>
            </a:r>
            <a:r>
              <a:rPr lang="cs-CZ" dirty="0" err="1"/>
              <a:t>efficiency</a:t>
            </a:r>
            <a:r>
              <a:rPr lang="cs-CZ" dirty="0"/>
              <a:t>,</a:t>
            </a:r>
          </a:p>
          <a:p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range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products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26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innovation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Product</a:t>
            </a:r>
            <a:endParaRPr lang="cs-CZ" dirty="0" smtClean="0"/>
          </a:p>
          <a:p>
            <a:r>
              <a:rPr lang="cs-CZ" dirty="0" err="1" smtClean="0"/>
              <a:t>Process</a:t>
            </a:r>
            <a:endParaRPr lang="cs-CZ" dirty="0" smtClean="0"/>
          </a:p>
          <a:p>
            <a:r>
              <a:rPr lang="cs-CZ" dirty="0" err="1" smtClean="0"/>
              <a:t>Organisational</a:t>
            </a:r>
            <a:endParaRPr lang="cs-CZ" dirty="0" smtClean="0"/>
          </a:p>
          <a:p>
            <a:r>
              <a:rPr lang="cs-CZ" dirty="0" smtClean="0"/>
              <a:t>Marketing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13" y="3931920"/>
            <a:ext cx="8906436" cy="331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66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r>
              <a:rPr lang="cs-CZ" dirty="0" smtClean="0"/>
              <a:t> </a:t>
            </a:r>
            <a:r>
              <a:rPr lang="cs-CZ" dirty="0" err="1" smtClean="0"/>
              <a:t>impulses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Internal</a:t>
            </a:r>
            <a:r>
              <a:rPr lang="cs-CZ" dirty="0" smtClean="0"/>
              <a:t> – </a:t>
            </a:r>
            <a:r>
              <a:rPr lang="cs-CZ" dirty="0" err="1" smtClean="0"/>
              <a:t>technical</a:t>
            </a:r>
            <a:r>
              <a:rPr lang="cs-CZ" dirty="0" smtClean="0"/>
              <a:t> </a:t>
            </a:r>
            <a:r>
              <a:rPr lang="cs-CZ" dirty="0" err="1" smtClean="0"/>
              <a:t>divisions</a:t>
            </a:r>
            <a:r>
              <a:rPr lang="cs-CZ" dirty="0" smtClean="0"/>
              <a:t>, </a:t>
            </a:r>
            <a:r>
              <a:rPr lang="cs-CZ" dirty="0" err="1" smtClean="0"/>
              <a:t>production</a:t>
            </a:r>
            <a:r>
              <a:rPr lang="cs-CZ" dirty="0" smtClean="0"/>
              <a:t> </a:t>
            </a:r>
            <a:r>
              <a:rPr lang="cs-CZ" dirty="0" err="1" smtClean="0"/>
              <a:t>divisions</a:t>
            </a:r>
            <a:r>
              <a:rPr lang="cs-CZ" dirty="0" smtClean="0"/>
              <a:t>, marketing and sales, </a:t>
            </a:r>
            <a:r>
              <a:rPr lang="cs-CZ" dirty="0" err="1" smtClean="0"/>
              <a:t>owners</a:t>
            </a:r>
            <a:endParaRPr lang="cs-CZ" dirty="0" smtClean="0"/>
          </a:p>
          <a:p>
            <a:r>
              <a:rPr lang="cs-CZ" dirty="0" err="1" smtClean="0"/>
              <a:t>External</a:t>
            </a:r>
            <a:r>
              <a:rPr lang="cs-CZ" dirty="0" smtClean="0"/>
              <a:t> – </a:t>
            </a:r>
            <a:r>
              <a:rPr lang="cs-CZ" dirty="0" err="1" smtClean="0"/>
              <a:t>customers</a:t>
            </a:r>
            <a:r>
              <a:rPr lang="cs-CZ" dirty="0" smtClean="0"/>
              <a:t>, </a:t>
            </a:r>
            <a:r>
              <a:rPr lang="cs-CZ" dirty="0" err="1" smtClean="0"/>
              <a:t>suppliers</a:t>
            </a:r>
            <a:r>
              <a:rPr lang="cs-CZ" dirty="0" smtClean="0"/>
              <a:t>, </a:t>
            </a:r>
            <a:r>
              <a:rPr lang="cs-CZ" dirty="0" err="1" smtClean="0"/>
              <a:t>competitors</a:t>
            </a:r>
            <a:r>
              <a:rPr lang="cs-CZ" dirty="0" smtClean="0"/>
              <a:t>, </a:t>
            </a:r>
            <a:r>
              <a:rPr lang="cs-CZ" dirty="0" err="1" smtClean="0"/>
              <a:t>schools</a:t>
            </a:r>
            <a:r>
              <a:rPr lang="cs-CZ" dirty="0" smtClean="0"/>
              <a:t>, </a:t>
            </a:r>
            <a:r>
              <a:rPr lang="cs-CZ" dirty="0" err="1" smtClean="0"/>
              <a:t>investors</a:t>
            </a:r>
            <a:r>
              <a:rPr lang="cs-CZ" dirty="0" smtClean="0"/>
              <a:t>, media,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err="1" smtClean="0"/>
              <a:t>legislation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735" y="3768965"/>
            <a:ext cx="6555677" cy="379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5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r>
              <a:rPr lang="cs-CZ" dirty="0" smtClean="0"/>
              <a:t> </a:t>
            </a:r>
            <a:r>
              <a:rPr lang="cs-CZ" dirty="0" err="1" smtClean="0"/>
              <a:t>strategy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en-GB" sz="3200" dirty="0"/>
              <a:t>Strategy to determine the type of company restructuring (the dolphin strategy</a:t>
            </a:r>
            <a:r>
              <a:rPr lang="en-GB" sz="3200" dirty="0" smtClean="0"/>
              <a:t>)</a:t>
            </a:r>
            <a:r>
              <a:rPr lang="cs-CZ" sz="3200" dirty="0" smtClean="0"/>
              <a:t>:</a:t>
            </a:r>
            <a:endParaRPr lang="cs-CZ" sz="3200" dirty="0"/>
          </a:p>
          <a:p>
            <a:r>
              <a:rPr lang="cs-CZ" dirty="0" smtClean="0"/>
              <a:t>Prosperity</a:t>
            </a:r>
          </a:p>
          <a:p>
            <a:r>
              <a:rPr lang="cs-CZ" dirty="0" err="1" smtClean="0"/>
              <a:t>Revitalisation</a:t>
            </a:r>
            <a:endParaRPr lang="cs-CZ" dirty="0" smtClean="0"/>
          </a:p>
          <a:p>
            <a:r>
              <a:rPr lang="cs-CZ" dirty="0" err="1" smtClean="0"/>
              <a:t>Resuscitation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456" y="4532946"/>
            <a:ext cx="5660406" cy="302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1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Innovation</a:t>
            </a:r>
            <a:r>
              <a:rPr lang="cs-CZ" dirty="0" smtClean="0"/>
              <a:t> </a:t>
            </a:r>
            <a:r>
              <a:rPr lang="cs-CZ" dirty="0" err="1" smtClean="0"/>
              <a:t>strategy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Strategy of the receptive stage of the newness of </a:t>
            </a:r>
            <a:r>
              <a:rPr lang="en-GB" dirty="0" smtClean="0"/>
              <a:t>products</a:t>
            </a:r>
            <a:r>
              <a:rPr lang="cs-CZ" dirty="0" smtClean="0"/>
              <a:t>:</a:t>
            </a:r>
            <a:endParaRPr lang="cs-CZ" dirty="0" smtClean="0"/>
          </a:p>
          <a:p>
            <a:r>
              <a:rPr lang="en-US" dirty="0"/>
              <a:t>1/ Receptive stage of the newness according to the </a:t>
            </a:r>
            <a:r>
              <a:rPr lang="en-US" dirty="0" smtClean="0"/>
              <a:t>customer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endParaRPr lang="cs-CZ" dirty="0" smtClean="0"/>
          </a:p>
          <a:p>
            <a:r>
              <a:rPr lang="en-US" dirty="0"/>
              <a:t>2/ Receptive stage of the newness according to the </a:t>
            </a:r>
            <a:r>
              <a:rPr lang="en-US" dirty="0" smtClean="0"/>
              <a:t>producer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Additional</a:t>
            </a:r>
            <a:r>
              <a:rPr lang="cs-CZ" dirty="0" smtClean="0"/>
              <a:t> </a:t>
            </a:r>
            <a:r>
              <a:rPr lang="cs-CZ" dirty="0" err="1" smtClean="0"/>
              <a:t>incremental</a:t>
            </a:r>
            <a:r>
              <a:rPr lang="cs-CZ" dirty="0" smtClean="0"/>
              <a:t> </a:t>
            </a:r>
            <a:r>
              <a:rPr lang="cs-CZ" dirty="0" err="1" smtClean="0"/>
              <a:t>innovations</a:t>
            </a:r>
            <a:endParaRPr lang="cs-CZ" dirty="0" smtClean="0"/>
          </a:p>
          <a:p>
            <a:r>
              <a:rPr lang="cs-CZ" dirty="0" err="1" smtClean="0"/>
              <a:t>Technical</a:t>
            </a:r>
            <a:r>
              <a:rPr lang="cs-CZ" dirty="0" smtClean="0"/>
              <a:t> </a:t>
            </a:r>
            <a:r>
              <a:rPr lang="cs-CZ" dirty="0" err="1" smtClean="0"/>
              <a:t>innovations</a:t>
            </a:r>
            <a:endParaRPr lang="cs-CZ" dirty="0" smtClean="0"/>
          </a:p>
          <a:p>
            <a:r>
              <a:rPr lang="cs-CZ" dirty="0" smtClean="0"/>
              <a:t>Market </a:t>
            </a:r>
            <a:r>
              <a:rPr lang="cs-CZ" dirty="0" err="1" smtClean="0"/>
              <a:t>innovations</a:t>
            </a:r>
            <a:endParaRPr lang="cs-CZ" dirty="0" smtClean="0"/>
          </a:p>
          <a:p>
            <a:r>
              <a:rPr lang="cs-CZ" dirty="0" err="1" smtClean="0"/>
              <a:t>Radical</a:t>
            </a:r>
            <a:r>
              <a:rPr lang="cs-CZ" dirty="0" smtClean="0"/>
              <a:t> </a:t>
            </a:r>
            <a:r>
              <a:rPr lang="cs-CZ" dirty="0" err="1" smtClean="0"/>
              <a:t>innovations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22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64</TotalTime>
  <Words>444</Words>
  <Application>Microsoft Office PowerPoint</Application>
  <PresentationFormat>Vlastní</PresentationFormat>
  <Paragraphs>91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Clara Sans</vt:lpstr>
      <vt:lpstr>JU_OPVVV</vt:lpstr>
      <vt:lpstr>Innovation management</vt:lpstr>
      <vt:lpstr>Learning outcomes</vt:lpstr>
      <vt:lpstr>Introduction</vt:lpstr>
      <vt:lpstr>Innovation</vt:lpstr>
      <vt:lpstr>Goals of innovation</vt:lpstr>
      <vt:lpstr>Types of innovation</vt:lpstr>
      <vt:lpstr>Innovation impulses</vt:lpstr>
      <vt:lpstr>Innovation strategy</vt:lpstr>
      <vt:lpstr>Innovation strategy</vt:lpstr>
      <vt:lpstr>Innovation process</vt:lpstr>
      <vt:lpstr>Barriers to innovation process</vt:lpstr>
      <vt:lpstr>Measuring innovations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Řehoř Petr doc. Ing. Ph.D.</cp:lastModifiedBy>
  <cp:revision>12</cp:revision>
  <dcterms:created xsi:type="dcterms:W3CDTF">2017-07-17T18:52:59Z</dcterms:created>
  <dcterms:modified xsi:type="dcterms:W3CDTF">2019-01-24T11:51:54Z</dcterms:modified>
</cp:coreProperties>
</file>