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9"/>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57" r:id="rId28"/>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516" y="96"/>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03.03.2019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27</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03.03.2019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03.03.2019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03.03.2019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03.03.2019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03.03.2019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03.03.2019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03.03.2019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03.03.2019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03.03.2019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03.03.2019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03.03.2019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03.03.2019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0E9D3E-BABE-4265-9268-64C2951EE342}"/>
              </a:ext>
            </a:extLst>
          </p:cNvPr>
          <p:cNvSpPr>
            <a:spLocks noGrp="1"/>
          </p:cNvSpPr>
          <p:nvPr>
            <p:ph type="ctrTitle"/>
          </p:nvPr>
        </p:nvSpPr>
        <p:spPr/>
        <p:txBody>
          <a:bodyPr/>
          <a:lstStyle/>
          <a:p>
            <a:r>
              <a:rPr lang="cs-CZ" dirty="0"/>
              <a:t>Business </a:t>
            </a:r>
            <a:r>
              <a:rPr lang="cs-CZ" dirty="0" err="1"/>
              <a:t>intelligence</a:t>
            </a:r>
            <a:r>
              <a:rPr lang="cs-CZ" dirty="0"/>
              <a:t> 01</a:t>
            </a:r>
          </a:p>
        </p:txBody>
      </p:sp>
      <p:sp>
        <p:nvSpPr>
          <p:cNvPr id="3" name="Podnadpis 2">
            <a:extLst>
              <a:ext uri="{FF2B5EF4-FFF2-40B4-BE49-F238E27FC236}">
                <a16:creationId xmlns:a16="http://schemas.microsoft.com/office/drawing/2014/main" id="{5E858B31-DDE7-411B-A55A-4B3CCFEDBE1A}"/>
              </a:ext>
            </a:extLst>
          </p:cNvPr>
          <p:cNvSpPr>
            <a:spLocks noGrp="1"/>
          </p:cNvSpPr>
          <p:nvPr>
            <p:ph type="subTitle" idx="1"/>
          </p:nvPr>
        </p:nvSpPr>
        <p:spPr/>
        <p:txBody>
          <a:bodyPr/>
          <a:lstStyle/>
          <a:p>
            <a:r>
              <a:rPr lang="en-US" dirty="0" smtClean="0"/>
              <a:t>Introduction to BI with A database Repetition</a:t>
            </a:r>
            <a:endParaRPr lang="en-US" dirty="0"/>
          </a:p>
        </p:txBody>
      </p:sp>
    </p:spTree>
    <p:extLst>
      <p:ext uri="{BB962C8B-B14F-4D97-AF65-F5344CB8AC3E}">
        <p14:creationId xmlns:p14="http://schemas.microsoft.com/office/powerpoint/2010/main" val="14610498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C7C258-3148-49F2-A847-FFE3899802E8}"/>
              </a:ext>
            </a:extLst>
          </p:cNvPr>
          <p:cNvSpPr>
            <a:spLocks noGrp="1"/>
          </p:cNvSpPr>
          <p:nvPr>
            <p:ph type="title"/>
          </p:nvPr>
        </p:nvSpPr>
        <p:spPr/>
        <p:txBody>
          <a:bodyPr/>
          <a:lstStyle/>
          <a:p>
            <a:r>
              <a:rPr lang="en-US" dirty="0" smtClean="0"/>
              <a:t>Relational model</a:t>
            </a:r>
            <a:endParaRPr lang="en-US" dirty="0"/>
          </a:p>
        </p:txBody>
      </p:sp>
      <p:sp>
        <p:nvSpPr>
          <p:cNvPr id="3" name="Zástupný symbol pro obsah 2">
            <a:extLst>
              <a:ext uri="{FF2B5EF4-FFF2-40B4-BE49-F238E27FC236}">
                <a16:creationId xmlns:a16="http://schemas.microsoft.com/office/drawing/2014/main" id="{BDCA7E29-6A5E-4DD0-81B4-1E0543359431}"/>
              </a:ext>
            </a:extLst>
          </p:cNvPr>
          <p:cNvSpPr>
            <a:spLocks noGrp="1"/>
          </p:cNvSpPr>
          <p:nvPr>
            <p:ph idx="1"/>
          </p:nvPr>
        </p:nvSpPr>
        <p:spPr/>
        <p:txBody>
          <a:bodyPr/>
          <a:lstStyle/>
          <a:p>
            <a:r>
              <a:rPr lang="en-US" i="1" dirty="0"/>
              <a:t>Domain - A named set of scalar values of the same type. Scalar value - smallest semantic data unit, atomic (internally unstructured)</a:t>
            </a:r>
          </a:p>
          <a:p>
            <a:pPr lvl="1"/>
            <a:r>
              <a:rPr lang="en-US" i="1" dirty="0"/>
              <a:t>each attribute is defined on a domain</a:t>
            </a:r>
          </a:p>
          <a:p>
            <a:pPr lvl="1"/>
            <a:r>
              <a:rPr lang="en-US" i="1" dirty="0"/>
              <a:t>domains restrict comparisons</a:t>
            </a:r>
          </a:p>
          <a:p>
            <a:pPr lvl="1"/>
            <a:r>
              <a:rPr lang="en-US" i="1" dirty="0"/>
              <a:t>most of the DBMS does not support the term domains at all or only partially</a:t>
            </a:r>
          </a:p>
          <a:p>
            <a:r>
              <a:rPr lang="en-US" i="1" dirty="0"/>
              <a:t>The relation R on domains D1, D2, ..., </a:t>
            </a:r>
            <a:r>
              <a:rPr lang="en-US" i="1" dirty="0" err="1"/>
              <a:t>Dn</a:t>
            </a:r>
            <a:r>
              <a:rPr lang="en-US" i="1" dirty="0"/>
              <a:t> is a pair of R = &lt;H, B&gt;, where H is the header of the session and the B body of the session. The relation header is the set: H = {(A1: D1), (A2: D2), ..., (An: </a:t>
            </a:r>
            <a:r>
              <a:rPr lang="en-US" i="1" dirty="0" err="1"/>
              <a:t>Dn</a:t>
            </a:r>
            <a:r>
              <a:rPr lang="en-US" i="1" dirty="0"/>
              <a:t>)} Ai &lt;</a:t>
            </a:r>
            <a:r>
              <a:rPr lang="en-US" i="1" dirty="0" err="1"/>
              <a:t>Aj</a:t>
            </a:r>
            <a:r>
              <a:rPr lang="en-US" i="1" dirty="0"/>
              <a:t> for </a:t>
            </a:r>
            <a:r>
              <a:rPr lang="en-US" i="1" dirty="0" err="1"/>
              <a:t>i</a:t>
            </a:r>
            <a:r>
              <a:rPr lang="en-US" i="1" dirty="0"/>
              <a:t> &lt; denotes the attributes and Di (</a:t>
            </a:r>
            <a:r>
              <a:rPr lang="en-US" i="1" dirty="0" err="1"/>
              <a:t>i</a:t>
            </a:r>
            <a:r>
              <a:rPr lang="en-US" i="1" dirty="0"/>
              <a:t> = 1, ..., n) are the corresponding domains.</a:t>
            </a:r>
            <a:endParaRPr lang="cs-CZ" dirty="0"/>
          </a:p>
        </p:txBody>
      </p:sp>
    </p:spTree>
    <p:extLst>
      <p:ext uri="{BB962C8B-B14F-4D97-AF65-F5344CB8AC3E}">
        <p14:creationId xmlns:p14="http://schemas.microsoft.com/office/powerpoint/2010/main" val="15440987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66DE14-B99C-4B0C-A2D3-D9D5D6F006DE}"/>
              </a:ext>
            </a:extLst>
          </p:cNvPr>
          <p:cNvSpPr>
            <a:spLocks noGrp="1"/>
          </p:cNvSpPr>
          <p:nvPr>
            <p:ph type="title"/>
          </p:nvPr>
        </p:nvSpPr>
        <p:spPr/>
        <p:txBody>
          <a:bodyPr/>
          <a:lstStyle/>
          <a:p>
            <a:r>
              <a:rPr lang="en-US" dirty="0"/>
              <a:t>Relational model</a:t>
            </a:r>
            <a:endParaRPr lang="cs-CZ" dirty="0"/>
          </a:p>
        </p:txBody>
      </p:sp>
      <p:sp>
        <p:nvSpPr>
          <p:cNvPr id="3" name="Zástupný symbol pro obsah 2">
            <a:extLst>
              <a:ext uri="{FF2B5EF4-FFF2-40B4-BE49-F238E27FC236}">
                <a16:creationId xmlns:a16="http://schemas.microsoft.com/office/drawing/2014/main" id="{7CB470A9-ADE5-4970-87E5-788818F141A4}"/>
              </a:ext>
            </a:extLst>
          </p:cNvPr>
          <p:cNvSpPr>
            <a:spLocks noGrp="1"/>
          </p:cNvSpPr>
          <p:nvPr>
            <p:ph idx="1"/>
          </p:nvPr>
        </p:nvSpPr>
        <p:spPr>
          <a:xfrm>
            <a:off x="967697" y="2034600"/>
            <a:ext cx="7846862" cy="4218880"/>
          </a:xfrm>
        </p:spPr>
        <p:txBody>
          <a:bodyPr>
            <a:normAutofit fontScale="70000" lnSpcReduction="20000"/>
          </a:bodyPr>
          <a:lstStyle/>
          <a:p>
            <a:r>
              <a:rPr lang="en-US" dirty="0"/>
              <a:t>Session properties:</a:t>
            </a:r>
          </a:p>
          <a:p>
            <a:pPr lvl="1"/>
            <a:r>
              <a:rPr lang="en-US" dirty="0"/>
              <a:t>there are no duplicate n-tics,</a:t>
            </a:r>
          </a:p>
          <a:p>
            <a:pPr lvl="1"/>
            <a:r>
              <a:rPr lang="en-US" dirty="0"/>
              <a:t>n-tice are disordered,</a:t>
            </a:r>
          </a:p>
          <a:p>
            <a:pPr lvl="1"/>
            <a:r>
              <a:rPr lang="en-US" dirty="0"/>
              <a:t>attributes are disordered (may not always be)</a:t>
            </a:r>
          </a:p>
          <a:p>
            <a:pPr lvl="1"/>
            <a:r>
              <a:rPr lang="en-US" dirty="0"/>
              <a:t>the values of the simple attributes are atomic</a:t>
            </a:r>
          </a:p>
          <a:p>
            <a:r>
              <a:rPr lang="en-US" dirty="0"/>
              <a:t>Primary key (super key) - attribute that uniquely identifies n-</a:t>
            </a:r>
            <a:r>
              <a:rPr lang="en-US" dirty="0" err="1"/>
              <a:t>tici</a:t>
            </a:r>
            <a:r>
              <a:rPr lang="en-US" dirty="0"/>
              <a:t> in a session</a:t>
            </a:r>
          </a:p>
          <a:p>
            <a:r>
              <a:rPr lang="en-US" dirty="0"/>
              <a:t>Candidate Key - The session attribute R is called a candidate key when it has these two time-independent features:</a:t>
            </a:r>
          </a:p>
          <a:p>
            <a:pPr lvl="1"/>
            <a:r>
              <a:rPr lang="en-US" dirty="0"/>
              <a:t>unambiguous</a:t>
            </a:r>
          </a:p>
          <a:p>
            <a:pPr lvl="1"/>
            <a:r>
              <a:rPr lang="en-US" dirty="0" err="1"/>
              <a:t>minimality</a:t>
            </a:r>
            <a:endParaRPr lang="cs-CZ" dirty="0"/>
          </a:p>
        </p:txBody>
      </p:sp>
    </p:spTree>
    <p:extLst>
      <p:ext uri="{BB962C8B-B14F-4D97-AF65-F5344CB8AC3E}">
        <p14:creationId xmlns:p14="http://schemas.microsoft.com/office/powerpoint/2010/main" val="19989605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49F7D7-0D2C-4586-9B4C-CE0F80778B5F}"/>
              </a:ext>
            </a:extLst>
          </p:cNvPr>
          <p:cNvSpPr>
            <a:spLocks noGrp="1"/>
          </p:cNvSpPr>
          <p:nvPr>
            <p:ph type="title"/>
          </p:nvPr>
        </p:nvSpPr>
        <p:spPr/>
        <p:txBody>
          <a:bodyPr/>
          <a:lstStyle/>
          <a:p>
            <a:r>
              <a:rPr lang="en-US" dirty="0"/>
              <a:t>Relational model</a:t>
            </a:r>
            <a:endParaRPr lang="cs-CZ" dirty="0"/>
          </a:p>
        </p:txBody>
      </p:sp>
      <p:sp>
        <p:nvSpPr>
          <p:cNvPr id="3" name="Zástupný symbol pro obsah 2">
            <a:extLst>
              <a:ext uri="{FF2B5EF4-FFF2-40B4-BE49-F238E27FC236}">
                <a16:creationId xmlns:a16="http://schemas.microsoft.com/office/drawing/2014/main" id="{86DD9A57-7DD2-4A6E-93DF-05A68AFE56FD}"/>
              </a:ext>
            </a:extLst>
          </p:cNvPr>
          <p:cNvSpPr>
            <a:spLocks noGrp="1"/>
          </p:cNvSpPr>
          <p:nvPr>
            <p:ph idx="1"/>
          </p:nvPr>
        </p:nvSpPr>
        <p:spPr/>
        <p:txBody>
          <a:bodyPr>
            <a:normAutofit fontScale="85000" lnSpcReduction="10000"/>
          </a:bodyPr>
          <a:lstStyle/>
          <a:p>
            <a:r>
              <a:rPr lang="en-US" i="1" dirty="0"/>
              <a:t>Foreign key (FK)</a:t>
            </a:r>
          </a:p>
          <a:p>
            <a:pPr lvl="1"/>
            <a:r>
              <a:rPr lang="en-US" i="1" dirty="0"/>
              <a:t>An attribute is called a foreign key just when it meets these time independent properties:</a:t>
            </a:r>
          </a:p>
          <a:p>
            <a:pPr lvl="1"/>
            <a:r>
              <a:rPr lang="en-US" i="1" dirty="0"/>
              <a:t>Each FK value is either fully specified or fully unaddressed.</a:t>
            </a:r>
          </a:p>
          <a:p>
            <a:pPr lvl="1"/>
            <a:r>
              <a:rPr lang="en-US" i="1" dirty="0"/>
              <a:t>There is a base session R1 with the primary key PK such that each entered FK value is identical to the value of the PK of any n-</a:t>
            </a:r>
            <a:r>
              <a:rPr lang="en-US" i="1" dirty="0" err="1"/>
              <a:t>thice</a:t>
            </a:r>
            <a:r>
              <a:rPr lang="en-US" i="1" dirty="0"/>
              <a:t> of the R1 session.</a:t>
            </a:r>
          </a:p>
          <a:p>
            <a:r>
              <a:rPr lang="en-US" i="1" dirty="0"/>
              <a:t>Reference integrity rule:</a:t>
            </a:r>
          </a:p>
          <a:p>
            <a:pPr lvl="1"/>
            <a:r>
              <a:rPr lang="en-US" i="1" dirty="0"/>
              <a:t>DB must not contain any disagreeable value of a foreign key.</a:t>
            </a:r>
          </a:p>
          <a:p>
            <a:pPr lvl="1"/>
            <a:r>
              <a:rPr lang="en-US" i="1" dirty="0"/>
              <a:t>In practice, the system directly supports foreign keys or does not support it, and applications need to control the data itself.</a:t>
            </a:r>
            <a:endParaRPr lang="cs-CZ" dirty="0"/>
          </a:p>
        </p:txBody>
      </p:sp>
    </p:spTree>
    <p:extLst>
      <p:ext uri="{BB962C8B-B14F-4D97-AF65-F5344CB8AC3E}">
        <p14:creationId xmlns:p14="http://schemas.microsoft.com/office/powerpoint/2010/main" val="25182105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536124-42E3-4A25-B5AC-7325F831366B}"/>
              </a:ext>
            </a:extLst>
          </p:cNvPr>
          <p:cNvSpPr>
            <a:spLocks noGrp="1"/>
          </p:cNvSpPr>
          <p:nvPr>
            <p:ph type="title"/>
          </p:nvPr>
        </p:nvSpPr>
        <p:spPr/>
        <p:txBody>
          <a:bodyPr/>
          <a:lstStyle/>
          <a:p>
            <a:r>
              <a:rPr lang="cs-CZ" dirty="0"/>
              <a:t>A database management </a:t>
            </a:r>
            <a:r>
              <a:rPr lang="cs-CZ" dirty="0" err="1"/>
              <a:t>system</a:t>
            </a:r>
            <a:r>
              <a:rPr lang="cs-CZ" dirty="0"/>
              <a:t> (DBMS)</a:t>
            </a:r>
          </a:p>
        </p:txBody>
      </p:sp>
      <p:sp>
        <p:nvSpPr>
          <p:cNvPr id="3" name="Zástupný symbol pro obsah 2">
            <a:extLst>
              <a:ext uri="{FF2B5EF4-FFF2-40B4-BE49-F238E27FC236}">
                <a16:creationId xmlns:a16="http://schemas.microsoft.com/office/drawing/2014/main" id="{8EAA97F7-CDFE-4DAF-91C6-B78DA7D8947B}"/>
              </a:ext>
            </a:extLst>
          </p:cNvPr>
          <p:cNvSpPr>
            <a:spLocks noGrp="1"/>
          </p:cNvSpPr>
          <p:nvPr>
            <p:ph idx="1"/>
          </p:nvPr>
        </p:nvSpPr>
        <p:spPr/>
        <p:txBody>
          <a:bodyPr/>
          <a:lstStyle/>
          <a:p>
            <a:r>
              <a:rPr lang="en-US" dirty="0"/>
              <a:t>program layer of resolving operation over DB</a:t>
            </a:r>
          </a:p>
          <a:p>
            <a:r>
              <a:rPr lang="en-US" dirty="0"/>
              <a:t>Oracle, MS SQL Server, Sybase, Informix, Progress, (MS Access)</a:t>
            </a:r>
          </a:p>
          <a:p>
            <a:r>
              <a:rPr lang="en-US" dirty="0"/>
              <a:t>the overwhelming majority of the SBSD currently used to organize data in the database is based on a relational data model</a:t>
            </a:r>
          </a:p>
          <a:p>
            <a:r>
              <a:rPr lang="en-US" dirty="0"/>
              <a:t>In this model, the data is arranged in tables</a:t>
            </a:r>
          </a:p>
          <a:p>
            <a:r>
              <a:rPr lang="en-US" dirty="0"/>
              <a:t>The individual lines correspond to the records</a:t>
            </a:r>
          </a:p>
          <a:p>
            <a:r>
              <a:rPr lang="en-US" dirty="0"/>
              <a:t>Individual columns match the attributes</a:t>
            </a:r>
            <a:endParaRPr lang="cs-CZ" dirty="0"/>
          </a:p>
        </p:txBody>
      </p:sp>
    </p:spTree>
    <p:extLst>
      <p:ext uri="{BB962C8B-B14F-4D97-AF65-F5344CB8AC3E}">
        <p14:creationId xmlns:p14="http://schemas.microsoft.com/office/powerpoint/2010/main" val="2476927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E18DFF-650C-4D4C-B7FC-7FFF9B67262F}"/>
              </a:ext>
            </a:extLst>
          </p:cNvPr>
          <p:cNvSpPr>
            <a:spLocks noGrp="1"/>
          </p:cNvSpPr>
          <p:nvPr>
            <p:ph type="title"/>
          </p:nvPr>
        </p:nvSpPr>
        <p:spPr/>
        <p:txBody>
          <a:bodyPr/>
          <a:lstStyle/>
          <a:p>
            <a:r>
              <a:rPr lang="en-US" dirty="0" smtClean="0"/>
              <a:t>Database system</a:t>
            </a:r>
            <a:endParaRPr lang="en-US" dirty="0"/>
          </a:p>
        </p:txBody>
      </p:sp>
      <p:sp>
        <p:nvSpPr>
          <p:cNvPr id="3" name="Zástupný symbol pro obsah 2">
            <a:extLst>
              <a:ext uri="{FF2B5EF4-FFF2-40B4-BE49-F238E27FC236}">
                <a16:creationId xmlns:a16="http://schemas.microsoft.com/office/drawing/2014/main" id="{86232884-C23B-43DB-91AA-B9092CD3F335}"/>
              </a:ext>
            </a:extLst>
          </p:cNvPr>
          <p:cNvSpPr>
            <a:spLocks noGrp="1"/>
          </p:cNvSpPr>
          <p:nvPr>
            <p:ph idx="1"/>
          </p:nvPr>
        </p:nvSpPr>
        <p:spPr/>
        <p:txBody>
          <a:bodyPr/>
          <a:lstStyle/>
          <a:p>
            <a:r>
              <a:rPr lang="cs-CZ" dirty="0" err="1"/>
              <a:t>technical</a:t>
            </a:r>
            <a:r>
              <a:rPr lang="cs-CZ" dirty="0"/>
              <a:t> </a:t>
            </a:r>
            <a:r>
              <a:rPr lang="cs-CZ" dirty="0" err="1"/>
              <a:t>means</a:t>
            </a:r>
            <a:endParaRPr lang="cs-CZ" dirty="0"/>
          </a:p>
          <a:p>
            <a:r>
              <a:rPr lang="cs-CZ" dirty="0"/>
              <a:t>DB data</a:t>
            </a:r>
          </a:p>
          <a:p>
            <a:r>
              <a:rPr lang="cs-CZ" dirty="0"/>
              <a:t>software - </a:t>
            </a:r>
            <a:r>
              <a:rPr lang="cs-CZ" dirty="0" smtClean="0"/>
              <a:t>DBMS, </a:t>
            </a:r>
            <a:r>
              <a:rPr lang="cs-CZ" dirty="0" err="1"/>
              <a:t>development</a:t>
            </a:r>
            <a:r>
              <a:rPr lang="cs-CZ" dirty="0"/>
              <a:t> </a:t>
            </a:r>
            <a:r>
              <a:rPr lang="cs-CZ" dirty="0" err="1"/>
              <a:t>tools</a:t>
            </a:r>
            <a:r>
              <a:rPr lang="cs-CZ" dirty="0"/>
              <a:t>, </a:t>
            </a:r>
            <a:r>
              <a:rPr lang="cs-CZ" dirty="0" err="1"/>
              <a:t>assembly</a:t>
            </a:r>
            <a:r>
              <a:rPr lang="cs-CZ" dirty="0"/>
              <a:t> </a:t>
            </a:r>
            <a:r>
              <a:rPr lang="cs-CZ" dirty="0" err="1"/>
              <a:t>generators</a:t>
            </a:r>
            <a:r>
              <a:rPr lang="cs-CZ" dirty="0"/>
              <a:t>, </a:t>
            </a:r>
            <a:r>
              <a:rPr lang="cs-CZ" dirty="0" err="1"/>
              <a:t>applications</a:t>
            </a:r>
            <a:r>
              <a:rPr lang="cs-CZ" dirty="0"/>
              <a:t>, </a:t>
            </a:r>
            <a:r>
              <a:rPr lang="cs-CZ" dirty="0" err="1"/>
              <a:t>utilities</a:t>
            </a:r>
            <a:r>
              <a:rPr lang="cs-CZ" dirty="0"/>
              <a:t>, ...</a:t>
            </a:r>
          </a:p>
          <a:p>
            <a:r>
              <a:rPr lang="cs-CZ" dirty="0"/>
              <a:t>DB </a:t>
            </a:r>
            <a:r>
              <a:rPr lang="cs-CZ" dirty="0" err="1"/>
              <a:t>users</a:t>
            </a:r>
            <a:r>
              <a:rPr lang="cs-CZ" dirty="0"/>
              <a:t> (database </a:t>
            </a:r>
            <a:r>
              <a:rPr lang="cs-CZ" dirty="0" err="1"/>
              <a:t>administrator</a:t>
            </a:r>
            <a:r>
              <a:rPr lang="cs-CZ" dirty="0"/>
              <a:t> - </a:t>
            </a:r>
            <a:r>
              <a:rPr lang="cs-CZ" dirty="0" err="1"/>
              <a:t>manipulates</a:t>
            </a:r>
            <a:r>
              <a:rPr lang="cs-CZ" dirty="0"/>
              <a:t> database </a:t>
            </a:r>
            <a:r>
              <a:rPr lang="cs-CZ" dirty="0" err="1"/>
              <a:t>schema</a:t>
            </a:r>
            <a:r>
              <a:rPr lang="cs-CZ" dirty="0"/>
              <a:t>, </a:t>
            </a:r>
            <a:r>
              <a:rPr lang="cs-CZ" dirty="0" err="1"/>
              <a:t>application</a:t>
            </a:r>
            <a:r>
              <a:rPr lang="cs-CZ" dirty="0"/>
              <a:t> </a:t>
            </a:r>
            <a:r>
              <a:rPr lang="cs-CZ" dirty="0" err="1"/>
              <a:t>programmers</a:t>
            </a:r>
            <a:r>
              <a:rPr lang="cs-CZ" dirty="0"/>
              <a:t> - </a:t>
            </a:r>
            <a:r>
              <a:rPr lang="cs-CZ" dirty="0" err="1"/>
              <a:t>application</a:t>
            </a:r>
            <a:r>
              <a:rPr lang="cs-CZ" dirty="0"/>
              <a:t> </a:t>
            </a:r>
            <a:r>
              <a:rPr lang="cs-CZ" dirty="0" err="1"/>
              <a:t>creation</a:t>
            </a:r>
            <a:r>
              <a:rPr lang="cs-CZ" dirty="0"/>
              <a:t>, </a:t>
            </a:r>
            <a:r>
              <a:rPr lang="cs-CZ" dirty="0" err="1"/>
              <a:t>mature</a:t>
            </a:r>
            <a:r>
              <a:rPr lang="cs-CZ" dirty="0"/>
              <a:t> </a:t>
            </a:r>
            <a:r>
              <a:rPr lang="cs-CZ" dirty="0" err="1"/>
              <a:t>users</a:t>
            </a:r>
            <a:r>
              <a:rPr lang="cs-CZ" dirty="0"/>
              <a:t> - </a:t>
            </a:r>
            <a:r>
              <a:rPr lang="cs-CZ" dirty="0" err="1"/>
              <a:t>formulate</a:t>
            </a:r>
            <a:r>
              <a:rPr lang="cs-CZ" dirty="0"/>
              <a:t> </a:t>
            </a:r>
            <a:r>
              <a:rPr lang="cs-CZ" dirty="0" err="1"/>
              <a:t>queries</a:t>
            </a:r>
            <a:r>
              <a:rPr lang="cs-CZ" dirty="0"/>
              <a:t>, </a:t>
            </a:r>
            <a:r>
              <a:rPr lang="cs-CZ" dirty="0" err="1"/>
              <a:t>naive</a:t>
            </a:r>
            <a:r>
              <a:rPr lang="cs-CZ" dirty="0"/>
              <a:t> </a:t>
            </a:r>
            <a:r>
              <a:rPr lang="cs-CZ" dirty="0" err="1"/>
              <a:t>users</a:t>
            </a:r>
            <a:r>
              <a:rPr lang="cs-CZ" dirty="0"/>
              <a:t> - </a:t>
            </a:r>
            <a:r>
              <a:rPr lang="cs-CZ" dirty="0" err="1"/>
              <a:t>work</a:t>
            </a:r>
            <a:r>
              <a:rPr lang="cs-CZ" dirty="0"/>
              <a:t> </a:t>
            </a:r>
            <a:r>
              <a:rPr lang="cs-CZ" dirty="0" err="1"/>
              <a:t>with</a:t>
            </a:r>
            <a:r>
              <a:rPr lang="cs-CZ" dirty="0"/>
              <a:t> </a:t>
            </a:r>
            <a:r>
              <a:rPr lang="cs-CZ" dirty="0" err="1"/>
              <a:t>the</a:t>
            </a:r>
            <a:r>
              <a:rPr lang="cs-CZ" dirty="0"/>
              <a:t> </a:t>
            </a:r>
            <a:r>
              <a:rPr lang="cs-CZ" dirty="0" err="1"/>
              <a:t>application</a:t>
            </a:r>
            <a:r>
              <a:rPr lang="cs-CZ" dirty="0"/>
              <a:t>)</a:t>
            </a:r>
          </a:p>
          <a:p>
            <a:r>
              <a:rPr lang="cs-CZ" dirty="0"/>
              <a:t>DBS = DB + </a:t>
            </a:r>
            <a:r>
              <a:rPr lang="cs-CZ" dirty="0" smtClean="0"/>
              <a:t>DBMS</a:t>
            </a:r>
            <a:endParaRPr lang="cs-CZ" dirty="0"/>
          </a:p>
        </p:txBody>
      </p:sp>
    </p:spTree>
    <p:extLst>
      <p:ext uri="{BB962C8B-B14F-4D97-AF65-F5344CB8AC3E}">
        <p14:creationId xmlns:p14="http://schemas.microsoft.com/office/powerpoint/2010/main" val="27069055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9BAD8F-20A1-44F4-9FF5-7FC0489B9C44}"/>
              </a:ext>
            </a:extLst>
          </p:cNvPr>
          <p:cNvSpPr>
            <a:spLocks noGrp="1"/>
          </p:cNvSpPr>
          <p:nvPr>
            <p:ph type="title"/>
          </p:nvPr>
        </p:nvSpPr>
        <p:spPr/>
        <p:txBody>
          <a:bodyPr/>
          <a:lstStyle/>
          <a:p>
            <a:r>
              <a:rPr lang="en-US" dirty="0" smtClean="0"/>
              <a:t>Database languages</a:t>
            </a:r>
            <a:endParaRPr lang="en-US" dirty="0"/>
          </a:p>
        </p:txBody>
      </p:sp>
      <p:sp>
        <p:nvSpPr>
          <p:cNvPr id="3" name="Zástupný symbol pro obsah 2">
            <a:extLst>
              <a:ext uri="{FF2B5EF4-FFF2-40B4-BE49-F238E27FC236}">
                <a16:creationId xmlns:a16="http://schemas.microsoft.com/office/drawing/2014/main" id="{50C63928-5221-4398-9F8C-EEDD8FD51441}"/>
              </a:ext>
            </a:extLst>
          </p:cNvPr>
          <p:cNvSpPr>
            <a:spLocks noGrp="1"/>
          </p:cNvSpPr>
          <p:nvPr>
            <p:ph idx="1"/>
          </p:nvPr>
        </p:nvSpPr>
        <p:spPr/>
        <p:txBody>
          <a:bodyPr>
            <a:normAutofit fontScale="92500" lnSpcReduction="20000"/>
          </a:bodyPr>
          <a:lstStyle/>
          <a:p>
            <a:r>
              <a:rPr lang="en-US" dirty="0"/>
              <a:t>DDL (Data Definition Language)</a:t>
            </a:r>
          </a:p>
          <a:p>
            <a:pPr lvl="1"/>
            <a:r>
              <a:rPr lang="en-US" dirty="0"/>
              <a:t>They are designed for database administrators. Languages include tools for defining and modifying the database schema, definition of sessions, and integrity constraints. Further means for defining so-called views.</a:t>
            </a:r>
          </a:p>
          <a:p>
            <a:r>
              <a:rPr lang="en-US" dirty="0"/>
              <a:t>DML (Data Manipulation Language)</a:t>
            </a:r>
          </a:p>
          <a:p>
            <a:pPr lvl="1"/>
            <a:r>
              <a:rPr lang="en-US" dirty="0"/>
              <a:t>These languages transform one database state into another and represent the following operations:</a:t>
            </a:r>
          </a:p>
          <a:p>
            <a:pPr lvl="1"/>
            <a:r>
              <a:rPr lang="en-US" dirty="0"/>
              <a:t>Adding data to the database (INSERT).</a:t>
            </a:r>
          </a:p>
          <a:p>
            <a:pPr lvl="1"/>
            <a:r>
              <a:rPr lang="en-US" dirty="0"/>
              <a:t>Removing data from a database (DELETE).</a:t>
            </a:r>
          </a:p>
          <a:p>
            <a:pPr lvl="1"/>
            <a:r>
              <a:rPr lang="en-US" dirty="0"/>
              <a:t>Change data in the database (UPDATE).</a:t>
            </a:r>
            <a:endParaRPr lang="cs-CZ" dirty="0"/>
          </a:p>
        </p:txBody>
      </p:sp>
    </p:spTree>
    <p:extLst>
      <p:ext uri="{BB962C8B-B14F-4D97-AF65-F5344CB8AC3E}">
        <p14:creationId xmlns:p14="http://schemas.microsoft.com/office/powerpoint/2010/main" val="355888929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23AE14-8E32-4C56-91B1-5A622A4ADA6B}"/>
              </a:ext>
            </a:extLst>
          </p:cNvPr>
          <p:cNvSpPr>
            <a:spLocks noGrp="1"/>
          </p:cNvSpPr>
          <p:nvPr>
            <p:ph type="title"/>
          </p:nvPr>
        </p:nvSpPr>
        <p:spPr/>
        <p:txBody>
          <a:bodyPr/>
          <a:lstStyle/>
          <a:p>
            <a:r>
              <a:rPr lang="en-US" dirty="0"/>
              <a:t>Database languages</a:t>
            </a:r>
            <a:endParaRPr lang="cs-CZ" dirty="0"/>
          </a:p>
        </p:txBody>
      </p:sp>
      <p:sp>
        <p:nvSpPr>
          <p:cNvPr id="3" name="Zástupný symbol pro obsah 2">
            <a:extLst>
              <a:ext uri="{FF2B5EF4-FFF2-40B4-BE49-F238E27FC236}">
                <a16:creationId xmlns:a16="http://schemas.microsoft.com/office/drawing/2014/main" id="{DDF51DB5-84B5-4B52-9E61-D9DD887B4A3C}"/>
              </a:ext>
            </a:extLst>
          </p:cNvPr>
          <p:cNvSpPr>
            <a:spLocks noGrp="1"/>
          </p:cNvSpPr>
          <p:nvPr>
            <p:ph idx="1"/>
          </p:nvPr>
        </p:nvSpPr>
        <p:spPr/>
        <p:txBody>
          <a:bodyPr/>
          <a:lstStyle/>
          <a:p>
            <a:r>
              <a:rPr lang="en-US" dirty="0"/>
              <a:t>DCL (Data Control Language)</a:t>
            </a:r>
          </a:p>
          <a:p>
            <a:pPr lvl="1"/>
            <a:r>
              <a:rPr lang="en-US" dirty="0"/>
              <a:t>Transaction processing tools, database administration tools,</a:t>
            </a:r>
          </a:p>
          <a:p>
            <a:r>
              <a:rPr lang="en-US" dirty="0"/>
              <a:t>DQL (Data Query Language)</a:t>
            </a:r>
          </a:p>
          <a:p>
            <a:pPr lvl="1"/>
            <a:r>
              <a:rPr lang="en-US" dirty="0"/>
              <a:t>Languages for querying (retrieving database information) are the most used. Relative query databases are based on two theoretical bases, relational algebra and relational calculus. By properly interpreting data stored in databases, you can get information from the database.</a:t>
            </a:r>
            <a:endParaRPr lang="cs-CZ" dirty="0"/>
          </a:p>
        </p:txBody>
      </p:sp>
    </p:spTree>
    <p:extLst>
      <p:ext uri="{BB962C8B-B14F-4D97-AF65-F5344CB8AC3E}">
        <p14:creationId xmlns:p14="http://schemas.microsoft.com/office/powerpoint/2010/main" val="40746667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663C23-3801-4AD9-A2B0-63E50C747692}"/>
              </a:ext>
            </a:extLst>
          </p:cNvPr>
          <p:cNvSpPr>
            <a:spLocks noGrp="1"/>
          </p:cNvSpPr>
          <p:nvPr>
            <p:ph type="title"/>
          </p:nvPr>
        </p:nvSpPr>
        <p:spPr/>
        <p:txBody>
          <a:bodyPr/>
          <a:lstStyle/>
          <a:p>
            <a:r>
              <a:rPr lang="cs-CZ" dirty="0"/>
              <a:t>OLTP</a:t>
            </a:r>
          </a:p>
        </p:txBody>
      </p:sp>
      <p:sp>
        <p:nvSpPr>
          <p:cNvPr id="3" name="Zástupný symbol pro obsah 2">
            <a:extLst>
              <a:ext uri="{FF2B5EF4-FFF2-40B4-BE49-F238E27FC236}">
                <a16:creationId xmlns:a16="http://schemas.microsoft.com/office/drawing/2014/main" id="{E7E3504F-E548-48D1-9CAA-B89DC1EE77F4}"/>
              </a:ext>
            </a:extLst>
          </p:cNvPr>
          <p:cNvSpPr>
            <a:spLocks noGrp="1"/>
          </p:cNvSpPr>
          <p:nvPr>
            <p:ph idx="1"/>
          </p:nvPr>
        </p:nvSpPr>
        <p:spPr/>
        <p:txBody>
          <a:bodyPr/>
          <a:lstStyle/>
          <a:p>
            <a:r>
              <a:rPr lang="cs-CZ" b="1" dirty="0"/>
              <a:t>On Line </a:t>
            </a:r>
            <a:r>
              <a:rPr lang="cs-CZ" b="1" dirty="0" err="1"/>
              <a:t>Transactional</a:t>
            </a:r>
            <a:r>
              <a:rPr lang="cs-CZ" b="1" dirty="0"/>
              <a:t> </a:t>
            </a:r>
            <a:r>
              <a:rPr lang="cs-CZ" b="1" dirty="0" err="1"/>
              <a:t>Processing</a:t>
            </a:r>
            <a:endParaRPr lang="cs-CZ" b="1" dirty="0"/>
          </a:p>
          <a:p>
            <a:pPr lvl="1"/>
            <a:r>
              <a:rPr lang="en-US" dirty="0"/>
              <a:t>are technologies primarily designed for data acquisition</a:t>
            </a:r>
          </a:p>
          <a:p>
            <a:pPr lvl="1"/>
            <a:r>
              <a:rPr lang="en-US" dirty="0"/>
              <a:t>(DB normalized in 3rd NF, large number of tables and relationships)</a:t>
            </a:r>
          </a:p>
          <a:p>
            <a:pPr lvl="1"/>
            <a:r>
              <a:rPr lang="en-US" dirty="0"/>
              <a:t>data is acquired in real time</a:t>
            </a:r>
          </a:p>
          <a:p>
            <a:pPr lvl="1"/>
            <a:r>
              <a:rPr lang="en-US" dirty="0"/>
              <a:t>systems are loaded continuously</a:t>
            </a:r>
          </a:p>
          <a:p>
            <a:pPr lvl="1"/>
            <a:r>
              <a:rPr lang="en-US" dirty="0"/>
              <a:t>users do the same queries sometimes, many times a day</a:t>
            </a:r>
          </a:p>
          <a:p>
            <a:pPr lvl="1"/>
            <a:r>
              <a:rPr lang="en-US" dirty="0"/>
              <a:t>they can not customize it for their own needs</a:t>
            </a:r>
          </a:p>
          <a:p>
            <a:pPr lvl="1"/>
            <a:r>
              <a:rPr lang="en-US" dirty="0"/>
              <a:t>their work does not reduce the performance of the system</a:t>
            </a:r>
          </a:p>
          <a:p>
            <a:pPr lvl="1"/>
            <a:r>
              <a:rPr lang="en-US" dirty="0"/>
              <a:t>reports are represented by pre-prepared lists from databases</a:t>
            </a:r>
            <a:endParaRPr lang="cs-CZ" dirty="0"/>
          </a:p>
        </p:txBody>
      </p:sp>
    </p:spTree>
    <p:extLst>
      <p:ext uri="{BB962C8B-B14F-4D97-AF65-F5344CB8AC3E}">
        <p14:creationId xmlns:p14="http://schemas.microsoft.com/office/powerpoint/2010/main" val="37891206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60B62F-D176-4909-9516-35C0B7D21DC3}"/>
              </a:ext>
            </a:extLst>
          </p:cNvPr>
          <p:cNvSpPr>
            <a:spLocks noGrp="1"/>
          </p:cNvSpPr>
          <p:nvPr>
            <p:ph type="title"/>
          </p:nvPr>
        </p:nvSpPr>
        <p:spPr/>
        <p:txBody>
          <a:bodyPr/>
          <a:lstStyle/>
          <a:p>
            <a:r>
              <a:rPr lang="cs-CZ" dirty="0"/>
              <a:t>OLAP</a:t>
            </a:r>
          </a:p>
        </p:txBody>
      </p:sp>
      <p:sp>
        <p:nvSpPr>
          <p:cNvPr id="3" name="Zástupný symbol pro obsah 2">
            <a:extLst>
              <a:ext uri="{FF2B5EF4-FFF2-40B4-BE49-F238E27FC236}">
                <a16:creationId xmlns:a16="http://schemas.microsoft.com/office/drawing/2014/main" id="{0E50009A-F756-48AA-A842-9A83F6A33BFE}"/>
              </a:ext>
            </a:extLst>
          </p:cNvPr>
          <p:cNvSpPr>
            <a:spLocks noGrp="1"/>
          </p:cNvSpPr>
          <p:nvPr>
            <p:ph idx="1"/>
          </p:nvPr>
        </p:nvSpPr>
        <p:spPr/>
        <p:txBody>
          <a:bodyPr/>
          <a:lstStyle/>
          <a:p>
            <a:r>
              <a:rPr lang="cs-CZ" b="1" dirty="0"/>
              <a:t>On Line  </a:t>
            </a:r>
            <a:r>
              <a:rPr lang="cs-CZ" b="1" dirty="0" err="1"/>
              <a:t>Analytical</a:t>
            </a:r>
            <a:r>
              <a:rPr lang="cs-CZ" b="1" dirty="0"/>
              <a:t> </a:t>
            </a:r>
            <a:r>
              <a:rPr lang="cs-CZ" b="1" dirty="0" err="1"/>
              <a:t>Processing</a:t>
            </a:r>
            <a:endParaRPr lang="cs-CZ" b="1" dirty="0"/>
          </a:p>
          <a:p>
            <a:pPr lvl="1"/>
            <a:r>
              <a:rPr lang="en-US" dirty="0"/>
              <a:t>are primarily intended to support polling</a:t>
            </a:r>
          </a:p>
          <a:p>
            <a:pPr lvl="1"/>
            <a:r>
              <a:rPr lang="en-US" dirty="0"/>
              <a:t>Data is not stored in standard tables</a:t>
            </a:r>
          </a:p>
          <a:p>
            <a:pPr lvl="1"/>
            <a:r>
              <a:rPr lang="en-US" dirty="0"/>
              <a:t>duplicates of data are possible</a:t>
            </a:r>
          </a:p>
          <a:p>
            <a:pPr lvl="1"/>
            <a:r>
              <a:rPr lang="en-US" dirty="0"/>
              <a:t>Updates are done periodically and system loads are bumpy, irregular</a:t>
            </a:r>
          </a:p>
          <a:p>
            <a:pPr lvl="1"/>
            <a:r>
              <a:rPr lang="en-US" dirty="0"/>
              <a:t>only data for analytical purposes is stored, </a:t>
            </a:r>
            <a:r>
              <a:rPr lang="en-US" dirty="0" err="1"/>
              <a:t>ie</a:t>
            </a:r>
            <a:r>
              <a:rPr lang="en-US" dirty="0"/>
              <a:t> data aggregated, containing only selected attributes</a:t>
            </a:r>
            <a:endParaRPr lang="cs-CZ" dirty="0"/>
          </a:p>
        </p:txBody>
      </p:sp>
    </p:spTree>
    <p:extLst>
      <p:ext uri="{BB962C8B-B14F-4D97-AF65-F5344CB8AC3E}">
        <p14:creationId xmlns:p14="http://schemas.microsoft.com/office/powerpoint/2010/main" val="20874933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B4029C-4FB6-4D18-B591-74C7F8D49578}"/>
              </a:ext>
            </a:extLst>
          </p:cNvPr>
          <p:cNvSpPr>
            <a:spLocks noGrp="1"/>
          </p:cNvSpPr>
          <p:nvPr>
            <p:ph type="title"/>
          </p:nvPr>
        </p:nvSpPr>
        <p:spPr/>
        <p:txBody>
          <a:bodyPr/>
          <a:lstStyle/>
          <a:p>
            <a:r>
              <a:rPr lang="cs-CZ" dirty="0"/>
              <a:t>OLAP</a:t>
            </a:r>
          </a:p>
        </p:txBody>
      </p:sp>
      <p:sp>
        <p:nvSpPr>
          <p:cNvPr id="3" name="Zástupný symbol pro obsah 2">
            <a:extLst>
              <a:ext uri="{FF2B5EF4-FFF2-40B4-BE49-F238E27FC236}">
                <a16:creationId xmlns:a16="http://schemas.microsoft.com/office/drawing/2014/main" id="{6F485841-1C26-4457-BFF9-D66630489665}"/>
              </a:ext>
            </a:extLst>
          </p:cNvPr>
          <p:cNvSpPr>
            <a:spLocks noGrp="1"/>
          </p:cNvSpPr>
          <p:nvPr>
            <p:ph idx="1"/>
          </p:nvPr>
        </p:nvSpPr>
        <p:spPr/>
        <p:txBody>
          <a:bodyPr/>
          <a:lstStyle/>
          <a:p>
            <a:r>
              <a:rPr lang="en-US" dirty="0"/>
              <a:t>OLAP databases are made up of data (OLAP) dice</a:t>
            </a:r>
          </a:p>
          <a:p>
            <a:r>
              <a:rPr lang="en-US" dirty="0"/>
              <a:t>The database may contain one or more data bars</a:t>
            </a:r>
          </a:p>
          <a:p>
            <a:r>
              <a:rPr lang="en-US" dirty="0"/>
              <a:t>Data is stored in a non-standardized form in a data frame</a:t>
            </a:r>
          </a:p>
          <a:p>
            <a:r>
              <a:rPr lang="en-US" dirty="0"/>
              <a:t>Data bars already contain pre-processed aggregations according to defined structures and their combinations</a:t>
            </a:r>
          </a:p>
          <a:p>
            <a:r>
              <a:rPr lang="en-US" dirty="0"/>
              <a:t>Data bridges are based on facts and dimensions</a:t>
            </a:r>
          </a:p>
          <a:p>
            <a:r>
              <a:rPr lang="en-US" dirty="0"/>
              <a:t>Database schemas are based on:</a:t>
            </a:r>
          </a:p>
          <a:p>
            <a:pPr lvl="1"/>
            <a:r>
              <a:rPr lang="en-US" dirty="0"/>
              <a:t>STAR</a:t>
            </a:r>
          </a:p>
          <a:p>
            <a:pPr lvl="1"/>
            <a:r>
              <a:rPr lang="en-US" dirty="0"/>
              <a:t>SNOWFLAKE</a:t>
            </a:r>
          </a:p>
          <a:p>
            <a:pPr lvl="1"/>
            <a:r>
              <a:rPr lang="en-US" dirty="0"/>
              <a:t>GALAXY</a:t>
            </a:r>
            <a:endParaRPr lang="cs-CZ" dirty="0"/>
          </a:p>
        </p:txBody>
      </p:sp>
    </p:spTree>
    <p:extLst>
      <p:ext uri="{BB962C8B-B14F-4D97-AF65-F5344CB8AC3E}">
        <p14:creationId xmlns:p14="http://schemas.microsoft.com/office/powerpoint/2010/main" val="10798268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4A385B-643A-4D9F-9FC8-A80E3A78BCE1}"/>
              </a:ext>
            </a:extLst>
          </p:cNvPr>
          <p:cNvSpPr>
            <a:spLocks noGrp="1"/>
          </p:cNvSpPr>
          <p:nvPr>
            <p:ph type="title"/>
          </p:nvPr>
        </p:nvSpPr>
        <p:spPr/>
        <p:txBody>
          <a:bodyPr/>
          <a:lstStyle/>
          <a:p>
            <a:r>
              <a:rPr lang="cs-CZ" dirty="0" err="1" smtClean="0"/>
              <a:t>What</a:t>
            </a:r>
            <a:r>
              <a:rPr lang="cs-CZ" dirty="0" smtClean="0"/>
              <a:t> </a:t>
            </a:r>
            <a:r>
              <a:rPr lang="cs-CZ" dirty="0" err="1" smtClean="0"/>
              <a:t>is</a:t>
            </a:r>
            <a:r>
              <a:rPr lang="cs-CZ" dirty="0" smtClean="0"/>
              <a:t> database?</a:t>
            </a:r>
            <a:endParaRPr lang="cs-CZ" dirty="0"/>
          </a:p>
        </p:txBody>
      </p:sp>
      <p:sp>
        <p:nvSpPr>
          <p:cNvPr id="3" name="Zástupný symbol pro obsah 2">
            <a:extLst>
              <a:ext uri="{FF2B5EF4-FFF2-40B4-BE49-F238E27FC236}">
                <a16:creationId xmlns:a16="http://schemas.microsoft.com/office/drawing/2014/main" id="{41B6FABF-A240-4E07-BD22-2AAC89E13ABF}"/>
              </a:ext>
            </a:extLst>
          </p:cNvPr>
          <p:cNvSpPr>
            <a:spLocks noGrp="1"/>
          </p:cNvSpPr>
          <p:nvPr>
            <p:ph idx="1"/>
          </p:nvPr>
        </p:nvSpPr>
        <p:spPr/>
        <p:txBody>
          <a:bodyPr/>
          <a:lstStyle/>
          <a:p>
            <a:r>
              <a:rPr lang="en-US" dirty="0"/>
              <a:t>Database is a centralized structured set of data stored on your computer. Provides equipment to retrieve, add, change, and delete data as needed. It also provides data transformation equipment with useful information.</a:t>
            </a:r>
          </a:p>
          <a:p>
            <a:r>
              <a:rPr lang="en-US" dirty="0"/>
              <a:t>Persistent structured data used by the institution's application systems.</a:t>
            </a:r>
            <a:endParaRPr lang="cs-CZ" dirty="0"/>
          </a:p>
        </p:txBody>
      </p:sp>
    </p:spTree>
    <p:extLst>
      <p:ext uri="{BB962C8B-B14F-4D97-AF65-F5344CB8AC3E}">
        <p14:creationId xmlns:p14="http://schemas.microsoft.com/office/powerpoint/2010/main" val="8751508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3240EA-C25D-495C-AB54-54AE49C66DA9}"/>
              </a:ext>
            </a:extLst>
          </p:cNvPr>
          <p:cNvSpPr>
            <a:spLocks noGrp="1"/>
          </p:cNvSpPr>
          <p:nvPr>
            <p:ph type="title"/>
          </p:nvPr>
        </p:nvSpPr>
        <p:spPr/>
        <p:txBody>
          <a:bodyPr/>
          <a:lstStyle/>
          <a:p>
            <a:r>
              <a:rPr lang="en-US" dirty="0" smtClean="0"/>
              <a:t>Data cube</a:t>
            </a:r>
            <a:endParaRPr lang="en-US" dirty="0"/>
          </a:p>
        </p:txBody>
      </p:sp>
      <p:sp>
        <p:nvSpPr>
          <p:cNvPr id="3" name="Zástupný symbol pro obsah 2">
            <a:extLst>
              <a:ext uri="{FF2B5EF4-FFF2-40B4-BE49-F238E27FC236}">
                <a16:creationId xmlns:a16="http://schemas.microsoft.com/office/drawing/2014/main" id="{47F831B5-8FE8-4108-A8E7-900ED9E4C3D6}"/>
              </a:ext>
            </a:extLst>
          </p:cNvPr>
          <p:cNvSpPr>
            <a:spLocks noGrp="1"/>
          </p:cNvSpPr>
          <p:nvPr>
            <p:ph idx="1"/>
          </p:nvPr>
        </p:nvSpPr>
        <p:spPr>
          <a:xfrm>
            <a:off x="242273" y="1909286"/>
            <a:ext cx="5522139" cy="4344193"/>
          </a:xfrm>
        </p:spPr>
        <p:txBody>
          <a:bodyPr>
            <a:normAutofit fontScale="55000" lnSpcReduction="20000"/>
          </a:bodyPr>
          <a:lstStyle/>
          <a:p>
            <a:r>
              <a:rPr lang="en-US" dirty="0"/>
              <a:t>The OLAP data cube can be considered the last part of the data warehouse solution kit</a:t>
            </a:r>
          </a:p>
          <a:p>
            <a:r>
              <a:rPr lang="en-US" dirty="0"/>
              <a:t>OLAP cube, also referred to as a multidimensional cube or </a:t>
            </a:r>
            <a:r>
              <a:rPr lang="en-US" dirty="0" err="1"/>
              <a:t>hypercrystalline</a:t>
            </a:r>
            <a:endParaRPr lang="en-US" dirty="0"/>
          </a:p>
          <a:p>
            <a:r>
              <a:rPr lang="en-US" dirty="0"/>
              <a:t>The OLAP data cube is useful because it can contain data in aggregate form</a:t>
            </a:r>
          </a:p>
          <a:p>
            <a:r>
              <a:rPr lang="en-US" dirty="0"/>
              <a:t>Operation</a:t>
            </a:r>
          </a:p>
          <a:p>
            <a:pPr lvl="1"/>
            <a:r>
              <a:rPr lang="en-US" dirty="0"/>
              <a:t>Drill-down = Getting a more detailed view</a:t>
            </a:r>
          </a:p>
          <a:p>
            <a:pPr lvl="1"/>
            <a:r>
              <a:rPr lang="en-US" dirty="0"/>
              <a:t>Drill-up = Getting a more general view</a:t>
            </a:r>
          </a:p>
          <a:p>
            <a:pPr lvl="1"/>
            <a:r>
              <a:rPr lang="en-US" dirty="0"/>
              <a:t>Slice = slicing a dice according to one dimension</a:t>
            </a:r>
          </a:p>
          <a:p>
            <a:pPr lvl="1"/>
            <a:r>
              <a:rPr lang="en-US" dirty="0"/>
              <a:t>Dice = slicing the dice according to multiple dimensions</a:t>
            </a:r>
            <a:endParaRPr lang="cs-CZ" dirty="0"/>
          </a:p>
        </p:txBody>
      </p:sp>
      <p:pic>
        <p:nvPicPr>
          <p:cNvPr id="1026" name="Picture 2" descr="OLAP kostka">
            <a:extLst>
              <a:ext uri="{FF2B5EF4-FFF2-40B4-BE49-F238E27FC236}">
                <a16:creationId xmlns:a16="http://schemas.microsoft.com/office/drawing/2014/main" id="{DAF8F90A-98E8-4AB1-B997-CBB7A60C1A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9480" y="2895084"/>
            <a:ext cx="4933920" cy="3893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61104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76DF27-AD10-4ADE-B895-71036B0BBA05}"/>
              </a:ext>
            </a:extLst>
          </p:cNvPr>
          <p:cNvSpPr>
            <a:spLocks noGrp="1"/>
          </p:cNvSpPr>
          <p:nvPr>
            <p:ph type="title"/>
          </p:nvPr>
        </p:nvSpPr>
        <p:spPr/>
        <p:txBody>
          <a:bodyPr/>
          <a:lstStyle/>
          <a:p>
            <a:r>
              <a:rPr lang="cs-CZ" dirty="0"/>
              <a:t>STAR </a:t>
            </a:r>
            <a:r>
              <a:rPr lang="cs-CZ" dirty="0" err="1" smtClean="0"/>
              <a:t>scheme</a:t>
            </a:r>
            <a:endParaRPr lang="cs-CZ" dirty="0"/>
          </a:p>
        </p:txBody>
      </p:sp>
      <p:pic>
        <p:nvPicPr>
          <p:cNvPr id="4" name="Zástupný symbol pro obsah 3" descr="C:\Users\Jiří Homan\AppData\Local\Microsoft\Windows\INetCache\Content.Word\STAR.JPG">
            <a:extLst>
              <a:ext uri="{FF2B5EF4-FFF2-40B4-BE49-F238E27FC236}">
                <a16:creationId xmlns:a16="http://schemas.microsoft.com/office/drawing/2014/main" id="{5A0CD047-EC02-4773-B9DA-F1CB89715ACB}"/>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82505" y="1781694"/>
            <a:ext cx="7508670" cy="5006456"/>
          </a:xfrm>
          <a:prstGeom prst="rect">
            <a:avLst/>
          </a:prstGeom>
          <a:noFill/>
          <a:ln>
            <a:noFill/>
          </a:ln>
        </p:spPr>
      </p:pic>
    </p:spTree>
    <p:extLst>
      <p:ext uri="{BB962C8B-B14F-4D97-AF65-F5344CB8AC3E}">
        <p14:creationId xmlns:p14="http://schemas.microsoft.com/office/powerpoint/2010/main" val="36247571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952474-A0BA-47EB-9E46-EF8E73464734}"/>
              </a:ext>
            </a:extLst>
          </p:cNvPr>
          <p:cNvSpPr>
            <a:spLocks noGrp="1"/>
          </p:cNvSpPr>
          <p:nvPr>
            <p:ph type="title"/>
          </p:nvPr>
        </p:nvSpPr>
        <p:spPr/>
        <p:txBody>
          <a:bodyPr/>
          <a:lstStyle/>
          <a:p>
            <a:r>
              <a:rPr lang="cs-CZ" dirty="0"/>
              <a:t>SNOWFLAKE</a:t>
            </a:r>
          </a:p>
        </p:txBody>
      </p:sp>
      <p:pic>
        <p:nvPicPr>
          <p:cNvPr id="2050" name="Picture 2" descr="SnowFlake">
            <a:extLst>
              <a:ext uri="{FF2B5EF4-FFF2-40B4-BE49-F238E27FC236}">
                <a16:creationId xmlns:a16="http://schemas.microsoft.com/office/drawing/2014/main" id="{3C97ACE6-5B9E-449A-BC64-7F7BC2EB55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8251" y="1752128"/>
            <a:ext cx="7456898" cy="5036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36907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5708B3-FD3E-40C8-9918-B90D64B4692B}"/>
              </a:ext>
            </a:extLst>
          </p:cNvPr>
          <p:cNvSpPr>
            <a:spLocks noGrp="1"/>
          </p:cNvSpPr>
          <p:nvPr>
            <p:ph type="title"/>
          </p:nvPr>
        </p:nvSpPr>
        <p:spPr/>
        <p:txBody>
          <a:bodyPr/>
          <a:lstStyle/>
          <a:p>
            <a:r>
              <a:rPr lang="cs-CZ" dirty="0"/>
              <a:t>STAR vs. SNOWFLAKE</a:t>
            </a:r>
          </a:p>
        </p:txBody>
      </p:sp>
      <p:sp>
        <p:nvSpPr>
          <p:cNvPr id="3" name="Zástupný symbol pro obsah 2">
            <a:extLst>
              <a:ext uri="{FF2B5EF4-FFF2-40B4-BE49-F238E27FC236}">
                <a16:creationId xmlns:a16="http://schemas.microsoft.com/office/drawing/2014/main" id="{A66EF252-F524-4C5F-AC93-BEED52A45BE7}"/>
              </a:ext>
            </a:extLst>
          </p:cNvPr>
          <p:cNvSpPr>
            <a:spLocks noGrp="1"/>
          </p:cNvSpPr>
          <p:nvPr>
            <p:ph idx="1"/>
          </p:nvPr>
        </p:nvSpPr>
        <p:spPr>
          <a:xfrm>
            <a:off x="967698" y="2573693"/>
            <a:ext cx="3977999" cy="3679786"/>
          </a:xfrm>
        </p:spPr>
        <p:txBody>
          <a:bodyPr>
            <a:normAutofit fontScale="70000" lnSpcReduction="20000"/>
          </a:bodyPr>
          <a:lstStyle/>
          <a:p>
            <a:r>
              <a:rPr lang="cs-CZ" dirty="0"/>
              <a:t>STAR</a:t>
            </a:r>
          </a:p>
          <a:p>
            <a:pPr lvl="1"/>
            <a:r>
              <a:rPr lang="en-US" dirty="0"/>
              <a:t>Data is </a:t>
            </a:r>
            <a:r>
              <a:rPr lang="en-US" dirty="0" err="1"/>
              <a:t>denormalized</a:t>
            </a:r>
            <a:endParaRPr lang="en-US" dirty="0"/>
          </a:p>
          <a:p>
            <a:pPr lvl="1"/>
            <a:r>
              <a:rPr lang="en-US" dirty="0"/>
              <a:t>Greater space demands</a:t>
            </a:r>
          </a:p>
          <a:p>
            <a:pPr lvl="1"/>
            <a:r>
              <a:rPr lang="en-US" dirty="0"/>
              <a:t>Simplicity</a:t>
            </a:r>
          </a:p>
          <a:p>
            <a:pPr lvl="1"/>
            <a:r>
              <a:rPr lang="en-US" dirty="0"/>
              <a:t>Speed - Few connections</a:t>
            </a:r>
          </a:p>
          <a:p>
            <a:pPr lvl="1"/>
            <a:r>
              <a:rPr lang="en-US" dirty="0"/>
              <a:t>Data in multiple places - more complex data updates</a:t>
            </a:r>
            <a:endParaRPr lang="cs-CZ" dirty="0"/>
          </a:p>
          <a:p>
            <a:endParaRPr lang="cs-CZ" dirty="0"/>
          </a:p>
        </p:txBody>
      </p:sp>
      <p:sp>
        <p:nvSpPr>
          <p:cNvPr id="5" name="Zástupný symbol pro obsah 2">
            <a:extLst>
              <a:ext uri="{FF2B5EF4-FFF2-40B4-BE49-F238E27FC236}">
                <a16:creationId xmlns:a16="http://schemas.microsoft.com/office/drawing/2014/main" id="{2B9F9364-D324-4104-A292-89051A47FEF8}"/>
              </a:ext>
            </a:extLst>
          </p:cNvPr>
          <p:cNvSpPr txBox="1">
            <a:spLocks/>
          </p:cNvSpPr>
          <p:nvPr/>
        </p:nvSpPr>
        <p:spPr>
          <a:xfrm>
            <a:off x="4945697" y="2573692"/>
            <a:ext cx="4780006" cy="3679786"/>
          </a:xfrm>
          <a:prstGeom prst="rect">
            <a:avLst/>
          </a:prstGeom>
        </p:spPr>
        <p:txBody>
          <a:bodyPr vert="horz" lIns="80201" tIns="40100" rIns="80201" bIns="4010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r>
              <a:rPr lang="cs-CZ" sz="1754" dirty="0"/>
              <a:t>SNOWFLAKE</a:t>
            </a:r>
          </a:p>
          <a:p>
            <a:pPr lvl="1"/>
            <a:r>
              <a:rPr lang="en-US" sz="1579" dirty="0"/>
              <a:t>Data is in 3NF</a:t>
            </a:r>
          </a:p>
          <a:p>
            <a:pPr lvl="1"/>
            <a:r>
              <a:rPr lang="en-US" sz="1579" dirty="0"/>
              <a:t>Saving space</a:t>
            </a:r>
          </a:p>
          <a:p>
            <a:pPr lvl="1"/>
            <a:r>
              <a:rPr lang="en-US" sz="1579" dirty="0"/>
              <a:t>More complicated queries</a:t>
            </a:r>
          </a:p>
          <a:p>
            <a:pPr lvl="1"/>
            <a:r>
              <a:rPr lang="en-US" sz="1579" dirty="0"/>
              <a:t>Lower performance - lots of connections</a:t>
            </a:r>
          </a:p>
          <a:p>
            <a:pPr lvl="1"/>
            <a:r>
              <a:rPr lang="en-US" sz="1579" dirty="0"/>
              <a:t>Simple data update</a:t>
            </a:r>
          </a:p>
          <a:p>
            <a:pPr lvl="1"/>
            <a:r>
              <a:rPr lang="en-US" sz="1579" dirty="0"/>
              <a:t>Easier change of hierarchies</a:t>
            </a:r>
            <a:endParaRPr lang="cs-CZ" sz="1579" dirty="0"/>
          </a:p>
          <a:p>
            <a:endParaRPr lang="cs-CZ" sz="1754" dirty="0"/>
          </a:p>
        </p:txBody>
      </p:sp>
    </p:spTree>
    <p:extLst>
      <p:ext uri="{BB962C8B-B14F-4D97-AF65-F5344CB8AC3E}">
        <p14:creationId xmlns:p14="http://schemas.microsoft.com/office/powerpoint/2010/main" val="37955189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53B301-440E-4F4C-99AC-DAF6A10C907F}"/>
              </a:ext>
            </a:extLst>
          </p:cNvPr>
          <p:cNvSpPr>
            <a:spLocks noGrp="1"/>
          </p:cNvSpPr>
          <p:nvPr>
            <p:ph type="title"/>
          </p:nvPr>
        </p:nvSpPr>
        <p:spPr/>
        <p:txBody>
          <a:bodyPr/>
          <a:lstStyle/>
          <a:p>
            <a:r>
              <a:rPr lang="cs-CZ" dirty="0"/>
              <a:t>GALAXY</a:t>
            </a:r>
          </a:p>
        </p:txBody>
      </p:sp>
      <p:pic>
        <p:nvPicPr>
          <p:cNvPr id="4" name="Zástupný symbol pro obsah 3">
            <a:extLst>
              <a:ext uri="{FF2B5EF4-FFF2-40B4-BE49-F238E27FC236}">
                <a16:creationId xmlns:a16="http://schemas.microsoft.com/office/drawing/2014/main" id="{136E0B42-A047-48AA-8725-7F26B99D75E9}"/>
              </a:ext>
            </a:extLst>
          </p:cNvPr>
          <p:cNvPicPr>
            <a:picLocks noGrp="1" noChangeAspect="1"/>
          </p:cNvPicPr>
          <p:nvPr>
            <p:ph idx="1"/>
          </p:nvPr>
        </p:nvPicPr>
        <p:blipFill>
          <a:blip r:embed="rId2"/>
          <a:stretch>
            <a:fillRect/>
          </a:stretch>
        </p:blipFill>
        <p:spPr>
          <a:xfrm>
            <a:off x="996010" y="1774306"/>
            <a:ext cx="8701381" cy="5013844"/>
          </a:xfrm>
          <a:prstGeom prst="rect">
            <a:avLst/>
          </a:prstGeom>
        </p:spPr>
      </p:pic>
    </p:spTree>
    <p:extLst>
      <p:ext uri="{BB962C8B-B14F-4D97-AF65-F5344CB8AC3E}">
        <p14:creationId xmlns:p14="http://schemas.microsoft.com/office/powerpoint/2010/main" val="2629953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10B610-1DBB-4652-9692-56C85529984D}"/>
              </a:ext>
            </a:extLst>
          </p:cNvPr>
          <p:cNvSpPr>
            <a:spLocks noGrp="1"/>
          </p:cNvSpPr>
          <p:nvPr>
            <p:ph type="title"/>
          </p:nvPr>
        </p:nvSpPr>
        <p:spPr/>
        <p:txBody>
          <a:bodyPr/>
          <a:lstStyle/>
          <a:p>
            <a:r>
              <a:rPr lang="en-US" dirty="0"/>
              <a:t>How does it relate to BI?</a:t>
            </a:r>
            <a:endParaRPr lang="cs-CZ" dirty="0"/>
          </a:p>
        </p:txBody>
      </p:sp>
      <p:sp>
        <p:nvSpPr>
          <p:cNvPr id="3" name="Zástupný symbol pro obsah 2">
            <a:extLst>
              <a:ext uri="{FF2B5EF4-FFF2-40B4-BE49-F238E27FC236}">
                <a16:creationId xmlns:a16="http://schemas.microsoft.com/office/drawing/2014/main" id="{90D63BA3-AB09-495D-9D9D-6A3A4EA17017}"/>
              </a:ext>
            </a:extLst>
          </p:cNvPr>
          <p:cNvSpPr>
            <a:spLocks noGrp="1"/>
          </p:cNvSpPr>
          <p:nvPr>
            <p:ph idx="1"/>
          </p:nvPr>
        </p:nvSpPr>
        <p:spPr/>
        <p:txBody>
          <a:bodyPr/>
          <a:lstStyle/>
          <a:p>
            <a:r>
              <a:rPr lang="cs-CZ" dirty="0" smtClean="0"/>
              <a:t>Business </a:t>
            </a:r>
            <a:r>
              <a:rPr lang="cs-CZ" dirty="0" err="1" smtClean="0"/>
              <a:t>Intelligence</a:t>
            </a:r>
            <a:r>
              <a:rPr lang="cs-CZ" dirty="0" smtClean="0"/>
              <a:t> (</a:t>
            </a:r>
            <a:r>
              <a:rPr lang="en-US" dirty="0" smtClean="0"/>
              <a:t>BI</a:t>
            </a:r>
            <a:r>
              <a:rPr lang="cs-CZ" smtClean="0"/>
              <a:t>)</a:t>
            </a:r>
            <a:r>
              <a:rPr lang="en-US" smtClean="0"/>
              <a:t> </a:t>
            </a:r>
            <a:r>
              <a:rPr lang="en-US" dirty="0"/>
              <a:t>is, among other things, a summary of the following components</a:t>
            </a:r>
          </a:p>
          <a:p>
            <a:pPr lvl="1"/>
            <a:r>
              <a:rPr lang="en-US" dirty="0"/>
              <a:t>Components of data transformation</a:t>
            </a:r>
          </a:p>
          <a:p>
            <a:pPr lvl="2"/>
            <a:r>
              <a:rPr lang="en-US" dirty="0"/>
              <a:t>data acquisition for BI = ETL / EAI</a:t>
            </a:r>
          </a:p>
          <a:p>
            <a:pPr lvl="1"/>
            <a:r>
              <a:rPr lang="en-US" dirty="0"/>
              <a:t>Database components</a:t>
            </a:r>
          </a:p>
          <a:p>
            <a:pPr lvl="2"/>
            <a:r>
              <a:rPr lang="en-US" dirty="0"/>
              <a:t>data warehouses, marketplaces ....</a:t>
            </a:r>
          </a:p>
          <a:p>
            <a:pPr lvl="1"/>
            <a:r>
              <a:rPr lang="en-US" dirty="0"/>
              <a:t>Analytical components</a:t>
            </a:r>
          </a:p>
          <a:p>
            <a:pPr lvl="2"/>
            <a:r>
              <a:rPr lang="en-US" dirty="0"/>
              <a:t>reporting, datamining, OLAP</a:t>
            </a:r>
          </a:p>
          <a:p>
            <a:pPr lvl="1"/>
            <a:r>
              <a:rPr lang="en-US" dirty="0"/>
              <a:t>Field knowledge</a:t>
            </a:r>
          </a:p>
          <a:p>
            <a:pPr lvl="2"/>
            <a:r>
              <a:rPr lang="en-US" dirty="0"/>
              <a:t>accurate knowledge of the environment and knowledge of the most appropriate solutions</a:t>
            </a:r>
            <a:endParaRPr lang="cs-CZ" dirty="0"/>
          </a:p>
        </p:txBody>
      </p:sp>
    </p:spTree>
    <p:extLst>
      <p:ext uri="{BB962C8B-B14F-4D97-AF65-F5344CB8AC3E}">
        <p14:creationId xmlns:p14="http://schemas.microsoft.com/office/powerpoint/2010/main" val="42181275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0D1751-BBE1-4244-9E13-61A3D2B61B19}"/>
              </a:ext>
            </a:extLst>
          </p:cNvPr>
          <p:cNvSpPr>
            <a:spLocks noGrp="1"/>
          </p:cNvSpPr>
          <p:nvPr>
            <p:ph type="title"/>
          </p:nvPr>
        </p:nvSpPr>
        <p:spPr/>
        <p:txBody>
          <a:bodyPr/>
          <a:lstStyle/>
          <a:p>
            <a:r>
              <a:rPr lang="cs-CZ" dirty="0" err="1" smtClean="0"/>
              <a:t>What</a:t>
            </a:r>
            <a:r>
              <a:rPr lang="cs-CZ" dirty="0" smtClean="0"/>
              <a:t> </a:t>
            </a:r>
            <a:r>
              <a:rPr lang="cs-CZ" dirty="0" err="1" smtClean="0"/>
              <a:t>is</a:t>
            </a:r>
            <a:r>
              <a:rPr lang="cs-CZ" dirty="0" smtClean="0"/>
              <a:t> BI</a:t>
            </a:r>
            <a:r>
              <a:rPr lang="cs-CZ" dirty="0"/>
              <a:t>?</a:t>
            </a:r>
          </a:p>
        </p:txBody>
      </p:sp>
      <p:sp>
        <p:nvSpPr>
          <p:cNvPr id="3" name="Zástupný symbol pro obsah 2">
            <a:extLst>
              <a:ext uri="{FF2B5EF4-FFF2-40B4-BE49-F238E27FC236}">
                <a16:creationId xmlns:a16="http://schemas.microsoft.com/office/drawing/2014/main" id="{4CA4AC49-56CE-45D4-AA93-926E1A5C032C}"/>
              </a:ext>
            </a:extLst>
          </p:cNvPr>
          <p:cNvSpPr>
            <a:spLocks noGrp="1"/>
          </p:cNvSpPr>
          <p:nvPr>
            <p:ph idx="1"/>
          </p:nvPr>
        </p:nvSpPr>
        <p:spPr/>
        <p:txBody>
          <a:bodyPr/>
          <a:lstStyle/>
          <a:p>
            <a:r>
              <a:rPr lang="en-US" i="1" dirty="0"/>
              <a:t>"The ability to automatically perceive and understand the relationships of the presented facts by industrial, scientific or governmental organizations in such a way that the activity goes towards the desired goal."</a:t>
            </a:r>
          </a:p>
          <a:p>
            <a:r>
              <a:rPr lang="en-US" i="1" dirty="0"/>
              <a:t>"Designation for concepts enhancing and business decision-making methods using fact-based support systems."</a:t>
            </a:r>
          </a:p>
          <a:p>
            <a:r>
              <a:rPr lang="en-US" i="1" dirty="0"/>
              <a:t>"Business intelligence can be defined as a set of mathematical models and analytical methodologies that use the data available to generate information and knowledge that can be used in a comprehensive decision-making process."</a:t>
            </a:r>
            <a:endParaRPr lang="cs-CZ" dirty="0"/>
          </a:p>
        </p:txBody>
      </p:sp>
    </p:spTree>
    <p:extLst>
      <p:ext uri="{BB962C8B-B14F-4D97-AF65-F5344CB8AC3E}">
        <p14:creationId xmlns:p14="http://schemas.microsoft.com/office/powerpoint/2010/main" val="28119765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03.03.2019</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27</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C2BDFC-2034-4F05-BFC2-9B6545623147}"/>
              </a:ext>
            </a:extLst>
          </p:cNvPr>
          <p:cNvSpPr>
            <a:spLocks noGrp="1"/>
          </p:cNvSpPr>
          <p:nvPr>
            <p:ph type="title"/>
          </p:nvPr>
        </p:nvSpPr>
        <p:spPr/>
        <p:txBody>
          <a:bodyPr/>
          <a:lstStyle/>
          <a:p>
            <a:r>
              <a:rPr lang="en-US" dirty="0" smtClean="0"/>
              <a:t>DB History</a:t>
            </a:r>
            <a:endParaRPr lang="en-US" dirty="0"/>
          </a:p>
        </p:txBody>
      </p:sp>
      <p:sp>
        <p:nvSpPr>
          <p:cNvPr id="3" name="Zástupný symbol pro obsah 2">
            <a:extLst>
              <a:ext uri="{FF2B5EF4-FFF2-40B4-BE49-F238E27FC236}">
                <a16:creationId xmlns:a16="http://schemas.microsoft.com/office/drawing/2014/main" id="{AE50DE98-9394-4215-A6E7-14A93799488F}"/>
              </a:ext>
            </a:extLst>
          </p:cNvPr>
          <p:cNvSpPr>
            <a:spLocks noGrp="1"/>
          </p:cNvSpPr>
          <p:nvPr>
            <p:ph idx="1"/>
          </p:nvPr>
        </p:nvSpPr>
        <p:spPr>
          <a:xfrm>
            <a:off x="967697" y="2573693"/>
            <a:ext cx="8595605" cy="3679786"/>
          </a:xfrm>
        </p:spPr>
        <p:txBody>
          <a:bodyPr>
            <a:normAutofit fontScale="47500" lnSpcReduction="20000"/>
          </a:bodyPr>
          <a:lstStyle/>
          <a:p>
            <a:r>
              <a:rPr lang="en-US" dirty="0"/>
              <a:t>1960: Computers became cost-effective for private companies along with increased data storage capacities between 1970 and 1972: EF </a:t>
            </a:r>
            <a:r>
              <a:rPr lang="en-US" dirty="0" err="1"/>
              <a:t>Codd</a:t>
            </a:r>
            <a:r>
              <a:rPr lang="en-US" dirty="0"/>
              <a:t> proposes a relational database model that allows separation of logical order from physical data storage</a:t>
            </a:r>
          </a:p>
          <a:p>
            <a:r>
              <a:rPr lang="en-US" dirty="0"/>
              <a:t>1976: P. Chen presents a conceptual model (ERM) for database design</a:t>
            </a:r>
          </a:p>
          <a:p>
            <a:r>
              <a:rPr lang="en-US" dirty="0"/>
              <a:t>Beginning of the 1980s: The first commercially available relational database system was launched in early 1980 - Oracle Version 2</a:t>
            </a:r>
          </a:p>
          <a:p>
            <a:r>
              <a:rPr lang="en-US" dirty="0"/>
              <a:t>Mid-1980s: SQL (Structured Query Language) is standardized</a:t>
            </a:r>
          </a:p>
          <a:p>
            <a:r>
              <a:rPr lang="en-US" dirty="0"/>
              <a:t>Half of the 90s: The usable Internet / World Wide Web appears. This leads to massive activities that allow remote access to a computer system with older data</a:t>
            </a:r>
          </a:p>
          <a:p>
            <a:r>
              <a:rPr lang="en-US" dirty="0"/>
              <a:t>End of the 1990s: Large Web-based investments help create Web / Internet / DB marketing tools</a:t>
            </a:r>
          </a:p>
          <a:p>
            <a:r>
              <a:rPr lang="en-US" dirty="0"/>
              <a:t>Beginning of the 21st Century: A continued increase in the use of DB continues</a:t>
            </a:r>
            <a:endParaRPr lang="cs-CZ" dirty="0"/>
          </a:p>
        </p:txBody>
      </p:sp>
    </p:spTree>
    <p:extLst>
      <p:ext uri="{BB962C8B-B14F-4D97-AF65-F5344CB8AC3E}">
        <p14:creationId xmlns:p14="http://schemas.microsoft.com/office/powerpoint/2010/main" val="24244332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1FF6A0-9363-4C38-B9F9-A99ACB7A331E}"/>
              </a:ext>
            </a:extLst>
          </p:cNvPr>
          <p:cNvSpPr>
            <a:spLocks noGrp="1"/>
          </p:cNvSpPr>
          <p:nvPr>
            <p:ph type="title"/>
          </p:nvPr>
        </p:nvSpPr>
        <p:spPr/>
        <p:txBody>
          <a:bodyPr/>
          <a:lstStyle/>
          <a:p>
            <a:r>
              <a:rPr lang="en-US" dirty="0" smtClean="0"/>
              <a:t>What is conceptual model?</a:t>
            </a:r>
            <a:endParaRPr lang="en-US" dirty="0"/>
          </a:p>
        </p:txBody>
      </p:sp>
      <p:sp>
        <p:nvSpPr>
          <p:cNvPr id="3" name="Zástupný symbol pro obsah 2">
            <a:extLst>
              <a:ext uri="{FF2B5EF4-FFF2-40B4-BE49-F238E27FC236}">
                <a16:creationId xmlns:a16="http://schemas.microsoft.com/office/drawing/2014/main" id="{C8EBD3AC-71C6-4130-A6AB-BC223FEDFBFD}"/>
              </a:ext>
            </a:extLst>
          </p:cNvPr>
          <p:cNvSpPr>
            <a:spLocks noGrp="1"/>
          </p:cNvSpPr>
          <p:nvPr>
            <p:ph idx="1"/>
          </p:nvPr>
        </p:nvSpPr>
        <p:spPr>
          <a:xfrm>
            <a:off x="967696" y="2573693"/>
            <a:ext cx="8741425" cy="3679786"/>
          </a:xfrm>
        </p:spPr>
        <p:txBody>
          <a:bodyPr>
            <a:normAutofit fontScale="55000" lnSpcReduction="20000"/>
          </a:bodyPr>
          <a:lstStyle/>
          <a:p>
            <a:r>
              <a:rPr lang="en-US" dirty="0"/>
              <a:t>The conceptual model is a model that depicts the functional and informational needs of the enterprise</a:t>
            </a:r>
          </a:p>
          <a:p>
            <a:r>
              <a:rPr lang="en-US" dirty="0"/>
              <a:t>It is called the Entity Relationship Model (Entity Relationship Model). Shown as Entity Relationship Diagram ("Entity Relationship Diagram")</a:t>
            </a:r>
          </a:p>
          <a:p>
            <a:r>
              <a:rPr lang="en-US" dirty="0" err="1"/>
              <a:t>Implementingly</a:t>
            </a:r>
            <a:r>
              <a:rPr lang="en-US" dirty="0"/>
              <a:t> independent</a:t>
            </a:r>
          </a:p>
          <a:p>
            <a:r>
              <a:rPr lang="en-US" dirty="0"/>
              <a:t>Conceptual models are a tool for creating a description of data in a database, i.e., a conceptual scheme, independent of the logical level and the physical storage of the database. This description should as faithfully as possible depict the conceptual view of man on that part of the real world.</a:t>
            </a:r>
          </a:p>
          <a:p>
            <a:r>
              <a:rPr lang="en-US" dirty="0"/>
              <a:t>Conceptual models are usually used to create schemas with a subsequent transformation into a database schema (physical schema).</a:t>
            </a:r>
            <a:endParaRPr lang="cs-CZ" dirty="0"/>
          </a:p>
        </p:txBody>
      </p:sp>
    </p:spTree>
    <p:extLst>
      <p:ext uri="{BB962C8B-B14F-4D97-AF65-F5344CB8AC3E}">
        <p14:creationId xmlns:p14="http://schemas.microsoft.com/office/powerpoint/2010/main" val="13552834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09E7F7-84FC-4F0B-A584-C6341716AA3E}"/>
              </a:ext>
            </a:extLst>
          </p:cNvPr>
          <p:cNvSpPr>
            <a:spLocks noGrp="1"/>
          </p:cNvSpPr>
          <p:nvPr>
            <p:ph type="title"/>
          </p:nvPr>
        </p:nvSpPr>
        <p:spPr/>
        <p:txBody>
          <a:bodyPr/>
          <a:lstStyle/>
          <a:p>
            <a:r>
              <a:rPr lang="cs-CZ" dirty="0"/>
              <a:t>Entity, instance, </a:t>
            </a:r>
            <a:r>
              <a:rPr lang="cs-CZ" dirty="0" err="1"/>
              <a:t>attribute</a:t>
            </a:r>
            <a:r>
              <a:rPr lang="cs-CZ" dirty="0"/>
              <a:t>, </a:t>
            </a:r>
            <a:r>
              <a:rPr lang="cs-CZ" dirty="0" err="1"/>
              <a:t>identifier</a:t>
            </a:r>
            <a:endParaRPr lang="cs-CZ" dirty="0"/>
          </a:p>
        </p:txBody>
      </p:sp>
      <p:sp>
        <p:nvSpPr>
          <p:cNvPr id="3" name="Zástupný symbol pro obsah 2">
            <a:extLst>
              <a:ext uri="{FF2B5EF4-FFF2-40B4-BE49-F238E27FC236}">
                <a16:creationId xmlns:a16="http://schemas.microsoft.com/office/drawing/2014/main" id="{F4AADB09-DAFC-4CC6-8913-1986DF388055}"/>
              </a:ext>
            </a:extLst>
          </p:cNvPr>
          <p:cNvSpPr>
            <a:spLocks noGrp="1"/>
          </p:cNvSpPr>
          <p:nvPr>
            <p:ph idx="1"/>
          </p:nvPr>
        </p:nvSpPr>
        <p:spPr/>
        <p:txBody>
          <a:bodyPr/>
          <a:lstStyle/>
          <a:p>
            <a:r>
              <a:rPr lang="en-US" dirty="0"/>
              <a:t>Entity?</a:t>
            </a:r>
          </a:p>
          <a:p>
            <a:pPr lvl="1"/>
            <a:r>
              <a:rPr lang="en-US" dirty="0"/>
              <a:t>A real world object that is capable of independent existence and is uniquely distinguishable from other objects.</a:t>
            </a:r>
          </a:p>
          <a:p>
            <a:r>
              <a:rPr lang="en-US" dirty="0"/>
              <a:t>Instance?</a:t>
            </a:r>
          </a:p>
          <a:p>
            <a:pPr lvl="1"/>
            <a:r>
              <a:rPr lang="en-US" dirty="0"/>
              <a:t>One occurrence of an entity.</a:t>
            </a:r>
          </a:p>
          <a:p>
            <a:r>
              <a:rPr lang="en-US" dirty="0"/>
              <a:t>Relationship?</a:t>
            </a:r>
          </a:p>
          <a:p>
            <a:pPr lvl="1"/>
            <a:r>
              <a:rPr lang="en-US" dirty="0"/>
              <a:t>Binding between two or more entities.</a:t>
            </a:r>
          </a:p>
          <a:p>
            <a:r>
              <a:rPr lang="en-US" dirty="0"/>
              <a:t>Attribute?</a:t>
            </a:r>
          </a:p>
          <a:p>
            <a:pPr lvl="1"/>
            <a:r>
              <a:rPr lang="en-US" dirty="0"/>
              <a:t>Atomic attribute assigning entities or relationships a value that determines a significant property of an entity or relationship.</a:t>
            </a:r>
            <a:endParaRPr lang="cs-CZ" dirty="0"/>
          </a:p>
        </p:txBody>
      </p:sp>
    </p:spTree>
    <p:extLst>
      <p:ext uri="{BB962C8B-B14F-4D97-AF65-F5344CB8AC3E}">
        <p14:creationId xmlns:p14="http://schemas.microsoft.com/office/powerpoint/2010/main" val="38673492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FC75C6-B309-4347-97B7-5DB449A65A1B}"/>
              </a:ext>
            </a:extLst>
          </p:cNvPr>
          <p:cNvSpPr>
            <a:spLocks noGrp="1"/>
          </p:cNvSpPr>
          <p:nvPr>
            <p:ph type="title"/>
          </p:nvPr>
        </p:nvSpPr>
        <p:spPr/>
        <p:txBody>
          <a:bodyPr/>
          <a:lstStyle/>
          <a:p>
            <a:r>
              <a:rPr lang="en-US" dirty="0" smtClean="0"/>
              <a:t>Modeling entities and relationships</a:t>
            </a:r>
            <a:endParaRPr lang="en-US" dirty="0"/>
          </a:p>
        </p:txBody>
      </p:sp>
      <p:sp>
        <p:nvSpPr>
          <p:cNvPr id="3" name="Zástupný symbol pro obsah 2">
            <a:extLst>
              <a:ext uri="{FF2B5EF4-FFF2-40B4-BE49-F238E27FC236}">
                <a16:creationId xmlns:a16="http://schemas.microsoft.com/office/drawing/2014/main" id="{CB1D4097-1D8A-4DA5-BFD6-B17273493547}"/>
              </a:ext>
            </a:extLst>
          </p:cNvPr>
          <p:cNvSpPr>
            <a:spLocks noGrp="1"/>
          </p:cNvSpPr>
          <p:nvPr>
            <p:ph idx="1"/>
          </p:nvPr>
        </p:nvSpPr>
        <p:spPr/>
        <p:txBody>
          <a:bodyPr>
            <a:normAutofit fontScale="85000" lnSpcReduction="10000"/>
          </a:bodyPr>
          <a:lstStyle/>
          <a:p>
            <a:r>
              <a:rPr lang="en-US" dirty="0"/>
              <a:t>ERD</a:t>
            </a:r>
          </a:p>
          <a:p>
            <a:pPr lvl="1"/>
            <a:r>
              <a:rPr lang="en-US" dirty="0"/>
              <a:t>A list of all entities and attributes, also a list of relationships between important entities. Provides assets such as entity descriptions, data types, and data limitations. Note: The model may not contain a diagram, but it is typically very useful.</a:t>
            </a:r>
          </a:p>
          <a:p>
            <a:r>
              <a:rPr lang="en-US" dirty="0"/>
              <a:t>Objectives of the ERD</a:t>
            </a:r>
          </a:p>
          <a:p>
            <a:pPr lvl="1"/>
            <a:r>
              <a:rPr lang="en-US" dirty="0"/>
              <a:t>to capture all the necessary information,</a:t>
            </a:r>
          </a:p>
          <a:p>
            <a:pPr lvl="1"/>
            <a:r>
              <a:rPr lang="en-US" dirty="0"/>
              <a:t>to ensure that every information appears only once,</a:t>
            </a:r>
          </a:p>
          <a:p>
            <a:pPr lvl="1"/>
            <a:r>
              <a:rPr lang="en-US" dirty="0"/>
              <a:t>to modulate information that could be derived from other model information,</a:t>
            </a:r>
          </a:p>
          <a:p>
            <a:pPr lvl="1"/>
            <a:r>
              <a:rPr lang="en-US" dirty="0"/>
              <a:t>to put information on the expected logic instead.</a:t>
            </a:r>
            <a:endParaRPr lang="cs-CZ" dirty="0"/>
          </a:p>
        </p:txBody>
      </p:sp>
    </p:spTree>
    <p:extLst>
      <p:ext uri="{BB962C8B-B14F-4D97-AF65-F5344CB8AC3E}">
        <p14:creationId xmlns:p14="http://schemas.microsoft.com/office/powerpoint/2010/main" val="37136853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67C1E2-B62C-4DB7-B869-7117555212E9}"/>
              </a:ext>
            </a:extLst>
          </p:cNvPr>
          <p:cNvSpPr>
            <a:spLocks noGrp="1"/>
          </p:cNvSpPr>
          <p:nvPr>
            <p:ph type="title"/>
          </p:nvPr>
        </p:nvSpPr>
        <p:spPr>
          <a:xfrm>
            <a:off x="566694" y="1170183"/>
            <a:ext cx="8248726" cy="789228"/>
          </a:xfrm>
        </p:spPr>
        <p:txBody>
          <a:bodyPr/>
          <a:lstStyle/>
          <a:p>
            <a:r>
              <a:rPr lang="cs-CZ" dirty="0"/>
              <a:t>ERD </a:t>
            </a:r>
            <a:r>
              <a:rPr lang="cs-CZ" dirty="0" err="1"/>
              <a:t>convention</a:t>
            </a:r>
            <a:endParaRPr lang="cs-CZ" dirty="0"/>
          </a:p>
        </p:txBody>
      </p:sp>
      <p:sp>
        <p:nvSpPr>
          <p:cNvPr id="3" name="Zástupný symbol pro obsah 2">
            <a:extLst>
              <a:ext uri="{FF2B5EF4-FFF2-40B4-BE49-F238E27FC236}">
                <a16:creationId xmlns:a16="http://schemas.microsoft.com/office/drawing/2014/main" id="{C2D47E38-807E-4707-A622-A6A05C616DD3}"/>
              </a:ext>
            </a:extLst>
          </p:cNvPr>
          <p:cNvSpPr>
            <a:spLocks noGrp="1"/>
          </p:cNvSpPr>
          <p:nvPr>
            <p:ph idx="1"/>
          </p:nvPr>
        </p:nvSpPr>
        <p:spPr>
          <a:xfrm>
            <a:off x="967698" y="2042954"/>
            <a:ext cx="5473405" cy="4210525"/>
          </a:xfrm>
        </p:spPr>
        <p:txBody>
          <a:bodyPr>
            <a:normAutofit fontScale="62500" lnSpcReduction="20000"/>
          </a:bodyPr>
          <a:lstStyle/>
          <a:p>
            <a:r>
              <a:rPr lang="en-US" dirty="0"/>
              <a:t>Entities are represented by frames.</a:t>
            </a:r>
          </a:p>
          <a:p>
            <a:r>
              <a:rPr lang="en-US" dirty="0"/>
              <a:t>Label entities into frames.</a:t>
            </a:r>
          </a:p>
          <a:p>
            <a:r>
              <a:rPr lang="en-US" dirty="0"/>
              <a:t>Entity names are always in singular and capital letters.</a:t>
            </a:r>
          </a:p>
          <a:p>
            <a:r>
              <a:rPr lang="en-US" dirty="0"/>
              <a:t>The attribute list is located under the entity name.</a:t>
            </a:r>
          </a:p>
          <a:p>
            <a:r>
              <a:rPr lang="en-US" dirty="0"/>
              <a:t>Required attributes are marked with an asterisk: "*".</a:t>
            </a:r>
          </a:p>
          <a:p>
            <a:r>
              <a:rPr lang="en-US" dirty="0"/>
              <a:t>Optional attributes are marked with a circle: "○".</a:t>
            </a:r>
          </a:p>
          <a:p>
            <a:r>
              <a:rPr lang="en-US" dirty="0"/>
              <a:t>Unique identifiers are marked with a grid: "#".</a:t>
            </a:r>
          </a:p>
          <a:p>
            <a:r>
              <a:rPr lang="en-US" dirty="0"/>
              <a:t>Relationships are lines that link entities.</a:t>
            </a:r>
            <a:endParaRPr lang="cs-CZ" dirty="0"/>
          </a:p>
        </p:txBody>
      </p:sp>
      <p:pic>
        <p:nvPicPr>
          <p:cNvPr id="4" name="Obrázek 3">
            <a:extLst>
              <a:ext uri="{FF2B5EF4-FFF2-40B4-BE49-F238E27FC236}">
                <a16:creationId xmlns:a16="http://schemas.microsoft.com/office/drawing/2014/main" id="{F9ACEABB-5228-4786-B623-4AA64E32E3D4}"/>
              </a:ext>
            </a:extLst>
          </p:cNvPr>
          <p:cNvPicPr>
            <a:picLocks noChangeAspect="1"/>
          </p:cNvPicPr>
          <p:nvPr/>
        </p:nvPicPr>
        <p:blipFill>
          <a:blip r:embed="rId2"/>
          <a:stretch>
            <a:fillRect/>
          </a:stretch>
        </p:blipFill>
        <p:spPr>
          <a:xfrm>
            <a:off x="6779985" y="2210038"/>
            <a:ext cx="3703980" cy="3688633"/>
          </a:xfrm>
          <a:prstGeom prst="rect">
            <a:avLst/>
          </a:prstGeom>
        </p:spPr>
      </p:pic>
    </p:spTree>
    <p:extLst>
      <p:ext uri="{BB962C8B-B14F-4D97-AF65-F5344CB8AC3E}">
        <p14:creationId xmlns:p14="http://schemas.microsoft.com/office/powerpoint/2010/main" val="23866616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21C4B4-6E28-4213-874C-CE2642AF5B95}"/>
              </a:ext>
            </a:extLst>
          </p:cNvPr>
          <p:cNvSpPr>
            <a:spLocks noGrp="1"/>
          </p:cNvSpPr>
          <p:nvPr>
            <p:ph type="title"/>
          </p:nvPr>
        </p:nvSpPr>
        <p:spPr/>
        <p:txBody>
          <a:bodyPr/>
          <a:lstStyle/>
          <a:p>
            <a:r>
              <a:rPr lang="cs-CZ" dirty="0" err="1"/>
              <a:t>Normalization</a:t>
            </a:r>
            <a:r>
              <a:rPr lang="cs-CZ" dirty="0"/>
              <a:t> </a:t>
            </a:r>
            <a:r>
              <a:rPr lang="cs-CZ" dirty="0" err="1"/>
              <a:t>of</a:t>
            </a:r>
            <a:r>
              <a:rPr lang="cs-CZ" dirty="0"/>
              <a:t> </a:t>
            </a:r>
            <a:r>
              <a:rPr lang="cs-CZ" dirty="0" err="1"/>
              <a:t>the</a:t>
            </a:r>
            <a:r>
              <a:rPr lang="cs-CZ" dirty="0"/>
              <a:t> database</a:t>
            </a:r>
          </a:p>
        </p:txBody>
      </p:sp>
      <p:sp>
        <p:nvSpPr>
          <p:cNvPr id="3" name="Zástupný symbol pro obsah 2">
            <a:extLst>
              <a:ext uri="{FF2B5EF4-FFF2-40B4-BE49-F238E27FC236}">
                <a16:creationId xmlns:a16="http://schemas.microsoft.com/office/drawing/2014/main" id="{BF7B0779-7B3D-460C-9D94-FC3909863BBE}"/>
              </a:ext>
            </a:extLst>
          </p:cNvPr>
          <p:cNvSpPr>
            <a:spLocks noGrp="1"/>
          </p:cNvSpPr>
          <p:nvPr>
            <p:ph idx="1"/>
          </p:nvPr>
        </p:nvSpPr>
        <p:spPr/>
        <p:txBody>
          <a:bodyPr/>
          <a:lstStyle/>
          <a:p>
            <a:r>
              <a:rPr lang="en-US" b="1" dirty="0"/>
              <a:t>Normalization is the process of organizing data in a database. It includes creating tables, defining their structures, and setting relationships between tables according to data protection rules and maximum database flexibility. These rules try to rule out two factors:</a:t>
            </a:r>
          </a:p>
          <a:p>
            <a:pPr lvl="1"/>
            <a:r>
              <a:rPr lang="en-US" b="1" dirty="0"/>
              <a:t>redundancy (multiple storage of the same data)</a:t>
            </a:r>
          </a:p>
          <a:p>
            <a:pPr lvl="1"/>
            <a:r>
              <a:rPr lang="en-US" b="1" dirty="0"/>
              <a:t>inconsistent data dependency</a:t>
            </a:r>
          </a:p>
          <a:p>
            <a:pPr lvl="1"/>
            <a:r>
              <a:rPr lang="en-US" b="1" dirty="0"/>
              <a:t>Normal Forms?</a:t>
            </a:r>
          </a:p>
          <a:p>
            <a:pPr lvl="2"/>
            <a:r>
              <a:rPr lang="en-US" b="1" dirty="0"/>
              <a:t>1NF - Do not repeat data groups in tables</a:t>
            </a:r>
          </a:p>
          <a:p>
            <a:pPr lvl="2"/>
            <a:r>
              <a:rPr lang="en-US" b="1" dirty="0"/>
              <a:t>2NF - Discard redundant data</a:t>
            </a:r>
          </a:p>
          <a:p>
            <a:pPr lvl="2"/>
            <a:r>
              <a:rPr lang="en-US" b="1" dirty="0"/>
              <a:t>3NF - Discard data which are independent of the key</a:t>
            </a:r>
            <a:endParaRPr lang="cs-CZ" dirty="0"/>
          </a:p>
        </p:txBody>
      </p:sp>
    </p:spTree>
    <p:extLst>
      <p:ext uri="{BB962C8B-B14F-4D97-AF65-F5344CB8AC3E}">
        <p14:creationId xmlns:p14="http://schemas.microsoft.com/office/powerpoint/2010/main" val="41050189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DE636B-B32B-48E0-9238-8A953DF7BAB0}"/>
              </a:ext>
            </a:extLst>
          </p:cNvPr>
          <p:cNvSpPr>
            <a:spLocks noGrp="1"/>
          </p:cNvSpPr>
          <p:nvPr>
            <p:ph type="title"/>
          </p:nvPr>
        </p:nvSpPr>
        <p:spPr/>
        <p:txBody>
          <a:bodyPr/>
          <a:lstStyle/>
          <a:p>
            <a:r>
              <a:rPr lang="cs-CZ" dirty="0" err="1"/>
              <a:t>Relational</a:t>
            </a:r>
            <a:r>
              <a:rPr lang="cs-CZ" dirty="0"/>
              <a:t> model</a:t>
            </a:r>
          </a:p>
        </p:txBody>
      </p:sp>
      <p:sp>
        <p:nvSpPr>
          <p:cNvPr id="3" name="Zástupný symbol pro obsah 2">
            <a:extLst>
              <a:ext uri="{FF2B5EF4-FFF2-40B4-BE49-F238E27FC236}">
                <a16:creationId xmlns:a16="http://schemas.microsoft.com/office/drawing/2014/main" id="{6B22F3E7-3136-4E6D-AF8A-203BC3B6C84C}"/>
              </a:ext>
            </a:extLst>
          </p:cNvPr>
          <p:cNvSpPr>
            <a:spLocks noGrp="1"/>
          </p:cNvSpPr>
          <p:nvPr>
            <p:ph idx="1"/>
          </p:nvPr>
        </p:nvSpPr>
        <p:spPr/>
        <p:txBody>
          <a:bodyPr/>
          <a:lstStyle/>
          <a:p>
            <a:r>
              <a:rPr lang="cs-CZ" dirty="0"/>
              <a:t>Relační databázový model sdružuje data do tzv. relací (tabulek), které obsahují n-</a:t>
            </a:r>
            <a:r>
              <a:rPr lang="cs-CZ" dirty="0" err="1"/>
              <a:t>tice</a:t>
            </a:r>
            <a:r>
              <a:rPr lang="cs-CZ" dirty="0"/>
              <a:t> (řádky). Tabulky (relace) tvoří základ relační databáze. Tabulka je struktura záznamů s pevně stanovenými položkami (sloupci - atributy). Každý sloupec má definován jednoznačný název, typ a rozsah, neboli doménu</a:t>
            </a:r>
          </a:p>
          <a:p>
            <a:r>
              <a:rPr lang="cs-CZ" dirty="0"/>
              <a:t>Relační databáze je vnímána uživatelem jako kolekce tabulek</a:t>
            </a:r>
          </a:p>
          <a:p>
            <a:endParaRPr lang="cs-CZ" dirty="0"/>
          </a:p>
        </p:txBody>
      </p:sp>
      <p:pic>
        <p:nvPicPr>
          <p:cNvPr id="4" name="Obrázek 3">
            <a:extLst>
              <a:ext uri="{FF2B5EF4-FFF2-40B4-BE49-F238E27FC236}">
                <a16:creationId xmlns:a16="http://schemas.microsoft.com/office/drawing/2014/main" id="{692F6882-2067-4145-9ED1-5E26DD023C46}"/>
              </a:ext>
            </a:extLst>
          </p:cNvPr>
          <p:cNvPicPr>
            <a:picLocks noChangeAspect="1"/>
          </p:cNvPicPr>
          <p:nvPr/>
        </p:nvPicPr>
        <p:blipFill>
          <a:blip r:embed="rId2"/>
          <a:stretch>
            <a:fillRect/>
          </a:stretch>
        </p:blipFill>
        <p:spPr>
          <a:xfrm>
            <a:off x="44791" y="1964374"/>
            <a:ext cx="10648609" cy="4478172"/>
          </a:xfrm>
          <a:prstGeom prst="rect">
            <a:avLst/>
          </a:prstGeom>
        </p:spPr>
      </p:pic>
    </p:spTree>
    <p:extLst>
      <p:ext uri="{BB962C8B-B14F-4D97-AF65-F5344CB8AC3E}">
        <p14:creationId xmlns:p14="http://schemas.microsoft.com/office/powerpoint/2010/main" val="35391477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3</TotalTime>
  <Words>1655</Words>
  <Application>Microsoft Office PowerPoint</Application>
  <PresentationFormat>Vlastní</PresentationFormat>
  <Paragraphs>176</Paragraphs>
  <Slides>27</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27</vt:i4>
      </vt:variant>
    </vt:vector>
  </HeadingPairs>
  <TitlesOfParts>
    <vt:vector size="32" baseType="lpstr">
      <vt:lpstr>Arial</vt:lpstr>
      <vt:lpstr>Calibri</vt:lpstr>
      <vt:lpstr>Clara Sans</vt:lpstr>
      <vt:lpstr>Wingdings 3</vt:lpstr>
      <vt:lpstr>JU_OPVVV</vt:lpstr>
      <vt:lpstr>Business intelligence 01</vt:lpstr>
      <vt:lpstr>What is database?</vt:lpstr>
      <vt:lpstr>DB History</vt:lpstr>
      <vt:lpstr>What is conceptual model?</vt:lpstr>
      <vt:lpstr>Entity, instance, attribute, identifier</vt:lpstr>
      <vt:lpstr>Modeling entities and relationships</vt:lpstr>
      <vt:lpstr>ERD convention</vt:lpstr>
      <vt:lpstr>Normalization of the database</vt:lpstr>
      <vt:lpstr>Relational model</vt:lpstr>
      <vt:lpstr>Relational model</vt:lpstr>
      <vt:lpstr>Relational model</vt:lpstr>
      <vt:lpstr>Relational model</vt:lpstr>
      <vt:lpstr>A database management system (DBMS)</vt:lpstr>
      <vt:lpstr>Database system</vt:lpstr>
      <vt:lpstr>Database languages</vt:lpstr>
      <vt:lpstr>Database languages</vt:lpstr>
      <vt:lpstr>OLTP</vt:lpstr>
      <vt:lpstr>OLAP</vt:lpstr>
      <vt:lpstr>OLAP</vt:lpstr>
      <vt:lpstr>Data cube</vt:lpstr>
      <vt:lpstr>STAR scheme</vt:lpstr>
      <vt:lpstr>SNOWFLAKE</vt:lpstr>
      <vt:lpstr>STAR vs. SNOWFLAKE</vt:lpstr>
      <vt:lpstr>GALAXY</vt:lpstr>
      <vt:lpstr>How does it relate to BI?</vt:lpstr>
      <vt:lpstr>What is BI?</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Beránek Ladislav doc. Ing. CSc.</cp:lastModifiedBy>
  <cp:revision>3</cp:revision>
  <dcterms:created xsi:type="dcterms:W3CDTF">2017-07-17T18:52:59Z</dcterms:created>
  <dcterms:modified xsi:type="dcterms:W3CDTF">2019-03-03T18:34:22Z</dcterms:modified>
</cp:coreProperties>
</file>