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7" r:id="rId14"/>
    <p:sldId id="295" r:id="rId15"/>
    <p:sldId id="296" r:id="rId16"/>
    <p:sldId id="298" r:id="rId17"/>
    <p:sldId id="299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FFF57-2016-4C7F-AE94-0E1D0893D6BE}" type="datetimeFigureOut">
              <a:rPr lang="cs-CZ" smtClean="0"/>
              <a:t>28.12.18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22E5F-5355-4F2C-9EDD-E022DEAD8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32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12/28/18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Zdravý životní styl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Zdravá výživa</a:t>
            </a:r>
          </a:p>
          <a:p>
            <a:pPr>
              <a:lnSpc>
                <a:spcPct val="150000"/>
              </a:lnSpc>
            </a:pPr>
            <a:r>
              <a:rPr lang="cs-CZ" dirty="0"/>
              <a:t>Pohybová aktivita</a:t>
            </a:r>
          </a:p>
          <a:p>
            <a:pPr>
              <a:lnSpc>
                <a:spcPct val="150000"/>
              </a:lnSpc>
            </a:pPr>
            <a:r>
              <a:rPr lang="cs-CZ" dirty="0"/>
              <a:t>Duševní hygiena</a:t>
            </a:r>
          </a:p>
          <a:p>
            <a:pPr>
              <a:lnSpc>
                <a:spcPct val="150000"/>
              </a:lnSpc>
            </a:pPr>
            <a:r>
              <a:rPr lang="cs-CZ" dirty="0"/>
              <a:t>Sociální opora</a:t>
            </a:r>
          </a:p>
        </p:txBody>
      </p:sp>
    </p:spTree>
    <p:extLst>
      <p:ext uri="{BB962C8B-B14F-4D97-AF65-F5344CB8AC3E}">
        <p14:creationId xmlns:p14="http://schemas.microsoft.com/office/powerpoint/2010/main" val="178372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/>
              <a:t>Vitamíny </a:t>
            </a:r>
            <a:r>
              <a:rPr lang="cs-CZ" dirty="0"/>
              <a:t>– funkce katalyzátorů biochemických reakcí. Existuje 13 základních vitamínů, organismus si je neumí vyrobit.</a:t>
            </a:r>
          </a:p>
          <a:p>
            <a:r>
              <a:rPr lang="cs-CZ" dirty="0"/>
              <a:t>Vitamíny rozpustné ve vodě (skupina B a C) – nadbytek se vylučuje močí</a:t>
            </a:r>
          </a:p>
          <a:p>
            <a:r>
              <a:rPr lang="cs-CZ" dirty="0"/>
              <a:t>Vitamíny rozpustné v tucích (A, D, E, K) – nadbytek se ukládá, je možné předávkování</a:t>
            </a:r>
          </a:p>
          <a:p>
            <a:pPr marL="82296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0578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Zvládání životních těžkostí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Zvládání – proces řízení faktorů, které jsou ve stresu hodnoceny jako ohrožující.</a:t>
            </a:r>
          </a:p>
          <a:p>
            <a:r>
              <a:rPr lang="cs-CZ" dirty="0"/>
              <a:t>Pomocí mohou být určité osobnostní charakteristiky</a:t>
            </a:r>
          </a:p>
          <a:p>
            <a:pPr lvl="1"/>
            <a:r>
              <a:rPr lang="cs-CZ" dirty="0"/>
              <a:t>Nezdolnost – nedat se a bojovat s těžkostmi</a:t>
            </a:r>
          </a:p>
          <a:p>
            <a:pPr lvl="1"/>
            <a:r>
              <a:rPr lang="cs-CZ" dirty="0"/>
              <a:t>Vnímaná osobní zdatnost – přesvědčení, že člověk je schopen určovat a kontrolovat své vnitřní psychické stavy, své chování, ovlivňovat okolí, dosahovat žádoucích výsledků</a:t>
            </a:r>
          </a:p>
          <a:p>
            <a:pPr lvl="1"/>
            <a:r>
              <a:rPr lang="cs-CZ" dirty="0"/>
              <a:t>Optimismus – očekávání kladného výsledku</a:t>
            </a:r>
          </a:p>
          <a:p>
            <a:pPr lvl="1"/>
            <a:r>
              <a:rPr lang="cs-CZ" dirty="0"/>
              <a:t>Náboženská víra – větší spokojenost se životem</a:t>
            </a:r>
          </a:p>
          <a:p>
            <a:pPr lvl="1"/>
            <a:r>
              <a:rPr lang="cs-CZ" dirty="0"/>
              <a:t>Kladné sebehodnocení a smysl pro humor</a:t>
            </a:r>
          </a:p>
        </p:txBody>
      </p:sp>
    </p:spTree>
    <p:extLst>
      <p:ext uri="{BB962C8B-B14F-4D97-AF65-F5344CB8AC3E}">
        <p14:creationId xmlns:p14="http://schemas.microsoft.com/office/powerpoint/2010/main" val="29081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Zvládání životních těžkostí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Styly zvládání těžkostí</a:t>
            </a:r>
          </a:p>
          <a:p>
            <a:r>
              <a:rPr lang="cs-CZ" dirty="0"/>
              <a:t>Vyhýbání se stresu</a:t>
            </a:r>
          </a:p>
          <a:p>
            <a:r>
              <a:rPr lang="cs-CZ" dirty="0"/>
              <a:t>Stavění se stresu na odpor</a:t>
            </a:r>
          </a:p>
          <a:p>
            <a:pPr marL="82296" indent="0">
              <a:buNone/>
            </a:pPr>
            <a:r>
              <a:rPr lang="cs-CZ" dirty="0"/>
              <a:t>Strategie zvládání stresu</a:t>
            </a:r>
          </a:p>
          <a:p>
            <a:r>
              <a:rPr lang="cs-CZ" dirty="0"/>
              <a:t>Strategie zaměřené na řešení problému</a:t>
            </a:r>
          </a:p>
          <a:p>
            <a:r>
              <a:rPr lang="cs-CZ" dirty="0"/>
              <a:t>Strategie zaměřené na vyrovnání se s emocionálním stavem</a:t>
            </a:r>
          </a:p>
        </p:txBody>
      </p:sp>
    </p:spTree>
    <p:extLst>
      <p:ext uri="{BB962C8B-B14F-4D97-AF65-F5344CB8AC3E}">
        <p14:creationId xmlns:p14="http://schemas.microsoft.com/office/powerpoint/2010/main" val="377175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Zvládání životních těžkostí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/>
              <a:t>Cíle zvládání stresu:</a:t>
            </a:r>
          </a:p>
          <a:p>
            <a:r>
              <a:rPr lang="cs-CZ" dirty="0"/>
              <a:t>Snížit úroveň toho, co člověka ohrožuje</a:t>
            </a:r>
          </a:p>
          <a:p>
            <a:r>
              <a:rPr lang="cs-CZ" dirty="0"/>
              <a:t>Tolerovat – unést to nepříjemné </a:t>
            </a:r>
          </a:p>
          <a:p>
            <a:r>
              <a:rPr lang="cs-CZ" dirty="0"/>
              <a:t>Zachovat si tvář a pozitivní obraz sebe sama</a:t>
            </a:r>
          </a:p>
          <a:p>
            <a:r>
              <a:rPr lang="cs-CZ" dirty="0"/>
              <a:t>Zachovat si emocionální klid (duševní rozvahu)</a:t>
            </a:r>
          </a:p>
          <a:p>
            <a:r>
              <a:rPr lang="cs-CZ" dirty="0"/>
              <a:t>Zlepšit podmínky, za nichž by bylo možno se po zážitku stresu zregenerovat</a:t>
            </a:r>
          </a:p>
          <a:p>
            <a:r>
              <a:rPr lang="cs-CZ" dirty="0"/>
              <a:t>Pokračovat v sociální interakci, v životě s druhými</a:t>
            </a:r>
          </a:p>
        </p:txBody>
      </p:sp>
    </p:spTree>
    <p:extLst>
      <p:ext uri="{BB962C8B-B14F-4D97-AF65-F5344CB8AC3E}">
        <p14:creationId xmlns:p14="http://schemas.microsoft.com/office/powerpoint/2010/main" val="409010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opora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Sociální integrace je důležitou determinantou psychického zdraví a pohody. Prostřednictvím sociálních vazeb je člověku přístupná sociální opora.</a:t>
            </a:r>
          </a:p>
          <a:p>
            <a:r>
              <a:rPr lang="cs-CZ" dirty="0"/>
              <a:t>Makroúroveň – celospolečenská forma pomoci potřebným</a:t>
            </a:r>
          </a:p>
          <a:p>
            <a:r>
              <a:rPr lang="cs-CZ" dirty="0" err="1"/>
              <a:t>Mezoúroveň</a:t>
            </a:r>
            <a:r>
              <a:rPr lang="cs-CZ" dirty="0"/>
              <a:t> – určitá sociální skupina se snaží pomoci jednomu ze svých členů či někomu mimo tuto skupinu</a:t>
            </a:r>
          </a:p>
        </p:txBody>
      </p:sp>
    </p:spTree>
    <p:extLst>
      <p:ext uri="{BB962C8B-B14F-4D97-AF65-F5344CB8AC3E}">
        <p14:creationId xmlns:p14="http://schemas.microsoft.com/office/powerpoint/2010/main" val="155417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opora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Mikroúroveň – pomoc , kterou poskytuje nejbližší osoba</a:t>
            </a:r>
          </a:p>
          <a:p>
            <a:pPr marL="82296" indent="0">
              <a:buNone/>
            </a:pPr>
            <a:r>
              <a:rPr lang="cs-CZ" dirty="0"/>
              <a:t>Je třeba odlišit pohled subjektivní a objektivní. </a:t>
            </a:r>
          </a:p>
          <a:p>
            <a:pPr marL="82296" indent="0">
              <a:buNone/>
            </a:pPr>
            <a:r>
              <a:rPr lang="cs-CZ" dirty="0"/>
              <a:t>Odlišujeme to, co člověk od sociální opory očekává a to, co od sociální opory skutečně získává.</a:t>
            </a:r>
          </a:p>
          <a:p>
            <a:pPr marL="82296" indent="0">
              <a:buNone/>
            </a:pPr>
            <a:r>
              <a:rPr lang="cs-CZ" dirty="0"/>
              <a:t>Přiměřenost sociální opory – hodnotí příjemce.</a:t>
            </a:r>
          </a:p>
        </p:txBody>
      </p:sp>
    </p:spTree>
    <p:extLst>
      <p:ext uri="{BB962C8B-B14F-4D97-AF65-F5344CB8AC3E}">
        <p14:creationId xmlns:p14="http://schemas.microsoft.com/office/powerpoint/2010/main" val="324143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opora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Instrumentální – konkrétní forma pomoci (finanční, materiální)</a:t>
            </a:r>
          </a:p>
          <a:p>
            <a:r>
              <a:rPr lang="cs-CZ" dirty="0"/>
              <a:t>Informační  - potřebnému člověku je poskytnuta informace, která by mu mohla pomoci</a:t>
            </a:r>
          </a:p>
          <a:p>
            <a:r>
              <a:rPr lang="cs-CZ" dirty="0"/>
              <a:t>Emocionální – empaticky je sdělována emocionální blízkost, dodávána naděje atd.</a:t>
            </a:r>
          </a:p>
          <a:p>
            <a:r>
              <a:rPr lang="cs-CZ" dirty="0"/>
              <a:t>Hodnotící – prokazována úcta, posilováno sebevědomí a kladně sebehodnocení</a:t>
            </a:r>
          </a:p>
        </p:txBody>
      </p:sp>
    </p:spTree>
    <p:extLst>
      <p:ext uri="{BB962C8B-B14F-4D97-AF65-F5344CB8AC3E}">
        <p14:creationId xmlns:p14="http://schemas.microsoft.com/office/powerpoint/2010/main" val="129500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opora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Odvrácená strana sociální opory</a:t>
            </a:r>
          </a:p>
          <a:p>
            <a:r>
              <a:rPr lang="cs-CZ" dirty="0"/>
              <a:t>Sociální opora může být velmi zatěžující hlavně pro pomáhajícího</a:t>
            </a:r>
          </a:p>
          <a:p>
            <a:r>
              <a:rPr lang="cs-CZ" dirty="0"/>
              <a:t>Pomoc může mít negativní důsledky pokud je nadměrná</a:t>
            </a:r>
          </a:p>
          <a:p>
            <a:r>
              <a:rPr lang="cs-CZ" dirty="0"/>
              <a:t>Problematická je i nevhodná forma pomoci – pomoc jiného druhu</a:t>
            </a:r>
          </a:p>
          <a:p>
            <a:r>
              <a:rPr lang="cs-CZ" dirty="0"/>
              <a:t>Nedorozumění přináší i odlišnost představ o tom, co je třeba udělat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515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str. 51-100</a:t>
            </a:r>
          </a:p>
          <a:p>
            <a:r>
              <a:rPr lang="cs-CZ" dirty="0"/>
              <a:t>PAYNE J. a kol.: </a:t>
            </a:r>
            <a:r>
              <a:rPr lang="cs-CZ" i="1" dirty="0"/>
              <a:t>Kvalita života a zdraví</a:t>
            </a:r>
            <a:r>
              <a:rPr lang="cs-CZ" dirty="0"/>
              <a:t>, Praha, Triton, str. </a:t>
            </a:r>
            <a:r>
              <a:rPr lang="cs-CZ"/>
              <a:t>205-234</a:t>
            </a:r>
            <a:endParaRPr lang="cs-CZ" dirty="0"/>
          </a:p>
          <a:p>
            <a:r>
              <a:rPr lang="cs-CZ" dirty="0"/>
              <a:t>VELEMÍNSKÝ, M. a kol.: </a:t>
            </a:r>
            <a:r>
              <a:rPr lang="cs-CZ" i="1" dirty="0"/>
              <a:t>Zdraví a nemoc</a:t>
            </a:r>
            <a:r>
              <a:rPr lang="cs-CZ" dirty="0"/>
              <a:t>, České Budějovice, ZSF JU 2011. </a:t>
            </a:r>
          </a:p>
          <a:p>
            <a:r>
              <a:rPr lang="cs-CZ" dirty="0"/>
              <a:t>KŘIVOHLAVÝ, J.: Psychologie zdraví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Zdravá výživa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Podmínkou pro správné fungování organismu, pro růst a obnovu tkání, zajištění fyzické a psychické aktivity, obranyschopnost organismu atd.</a:t>
            </a:r>
          </a:p>
          <a:p>
            <a:r>
              <a:rPr lang="cs-CZ" dirty="0"/>
              <a:t>Posuzuje se ze dvou hledisek:</a:t>
            </a:r>
          </a:p>
          <a:p>
            <a:pPr lvl="1"/>
            <a:r>
              <a:rPr lang="cs-CZ" dirty="0"/>
              <a:t>Kvantitativní – přísun potřebné energie</a:t>
            </a:r>
          </a:p>
          <a:p>
            <a:pPr lvl="1"/>
            <a:r>
              <a:rPr lang="cs-CZ" dirty="0"/>
              <a:t>Kvalitativní – přísun vyváženého poměru základních živin, minerálů, vitamínů a vody</a:t>
            </a:r>
          </a:p>
        </p:txBody>
      </p:sp>
    </p:spTree>
    <p:extLst>
      <p:ext uri="{BB962C8B-B14F-4D97-AF65-F5344CB8AC3E}">
        <p14:creationId xmlns:p14="http://schemas.microsoft.com/office/powerpoint/2010/main" val="262404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85216" indent="-457200"/>
            <a:r>
              <a:rPr lang="cs-CZ" b="1" dirty="0"/>
              <a:t>Bílkoviny</a:t>
            </a:r>
            <a:r>
              <a:rPr lang="cs-CZ" dirty="0"/>
              <a:t> – potřeba 15 % denní dávky energie, nejcennější základní živiny, nelze je zastoupit jinou živinou, podílí se na tvorbě buněk, krve, hormonů, enzymů.</a:t>
            </a:r>
          </a:p>
          <a:p>
            <a:pPr marL="585216" indent="-457200"/>
            <a:r>
              <a:rPr lang="cs-CZ" b="1" dirty="0"/>
              <a:t>Tuky </a:t>
            </a:r>
            <a:r>
              <a:rPr lang="cs-CZ" dirty="0"/>
              <a:t>– potřeba 30 % denní dávky energie, energeticky nejbohatší živiny, zajišťují udržení tělesné teploty, mechanickou ochranu orgánů, zdroj energie pro metabolismus buněk, důležité pro správné využití vitamínů.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3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Nenasycené mastné kyseliny -  tělo si je neumí vyrobit. Mají pozitivní vliv na činnost srdce a cév, u dětí podporují správný vývoj mozkových funkcí, v dospělosti zpomalují stárnutí mozku, obsahují je převážně rostlinné tuky (2/3 přijímaných tuků)</a:t>
            </a:r>
          </a:p>
          <a:p>
            <a:pPr marL="82296" indent="0">
              <a:buNone/>
            </a:pPr>
            <a:r>
              <a:rPr lang="cs-CZ" dirty="0"/>
              <a:t>Nasycené mastné kyseliny – zvýšený příjem představuje riziko srdečně cévních onemocnění, obsahují je zejména živočišné tuky (1/3 přijímaných tuků)</a:t>
            </a:r>
          </a:p>
        </p:txBody>
      </p:sp>
    </p:spTree>
    <p:extLst>
      <p:ext uri="{BB962C8B-B14F-4D97-AF65-F5344CB8AC3E}">
        <p14:creationId xmlns:p14="http://schemas.microsoft.com/office/powerpoint/2010/main" val="221039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Sacharidy</a:t>
            </a:r>
            <a:r>
              <a:rPr lang="cs-CZ" dirty="0"/>
              <a:t> - potřeba 55 % denní dávky energie, jsou pohotovým zdrojem energie. V těle jsou ve formě glukózy a glykogenu. Sacharidy jsou důležité při všech fyziologických reakcích organismu včetně imunitních reakcí, regenerace tkání a dělení buněk.</a:t>
            </a:r>
          </a:p>
          <a:p>
            <a:pPr lvl="1"/>
            <a:r>
              <a:rPr lang="cs-CZ" dirty="0"/>
              <a:t>Jednoduché cukry – okamžitá energie</a:t>
            </a:r>
          </a:p>
          <a:p>
            <a:pPr lvl="1"/>
            <a:r>
              <a:rPr lang="cs-CZ" dirty="0"/>
              <a:t>Složené cukry – pomalé vstřebávání, pozvolná energie, vláknina.</a:t>
            </a:r>
          </a:p>
        </p:txBody>
      </p:sp>
    </p:spTree>
    <p:extLst>
      <p:ext uri="{BB962C8B-B14F-4D97-AF65-F5344CB8AC3E}">
        <p14:creationId xmlns:p14="http://schemas.microsoft.com/office/powerpoint/2010/main" val="69345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Minerální látky </a:t>
            </a:r>
            <a:r>
              <a:rPr lang="cs-CZ" dirty="0"/>
              <a:t>– nejsou zdrojem energie, ale jsou důležité pro správné fungování organismu.</a:t>
            </a:r>
          </a:p>
          <a:p>
            <a:r>
              <a:rPr lang="cs-CZ" dirty="0"/>
              <a:t>Sodík – udržuje stálý osmotický tlak, vodní rovnováhu a stálost vnitřního prostředí  (kuchyňská sůl)</a:t>
            </a:r>
          </a:p>
          <a:p>
            <a:r>
              <a:rPr lang="cs-CZ" dirty="0"/>
              <a:t>Draslík – správná činnost srdce, nervového a svalového systému, hladinu regulují ledviny (banány, meruňky, brambory)</a:t>
            </a:r>
          </a:p>
        </p:txBody>
      </p:sp>
    </p:spTree>
    <p:extLst>
      <p:ext uri="{BB962C8B-B14F-4D97-AF65-F5344CB8AC3E}">
        <p14:creationId xmlns:p14="http://schemas.microsoft.com/office/powerpoint/2010/main" val="118203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Vápník – vývoj kostí a zubů, krevní srážlivost,  nervové vzruchy atd. (mléko, sardinky, zelená listová zelenina)</a:t>
            </a:r>
          </a:p>
          <a:p>
            <a:r>
              <a:rPr lang="cs-CZ" dirty="0"/>
              <a:t>Fosfor – spolu s vápníkem se podílí na stavbě kostí a zubů (drůbež, ryby, vajíčka, ořechy)</a:t>
            </a:r>
          </a:p>
          <a:p>
            <a:r>
              <a:rPr lang="cs-CZ" dirty="0"/>
              <a:t>Hořčík – spolu s vápníkem se podílí na stavbě kostí a zubů, snižuje nervosvalovou dráždivost (mandle, banány, ořechy)</a:t>
            </a:r>
          </a:p>
        </p:txBody>
      </p:sp>
    </p:spTree>
    <p:extLst>
      <p:ext uri="{BB962C8B-B14F-4D97-AF65-F5344CB8AC3E}">
        <p14:creationId xmlns:p14="http://schemas.microsoft.com/office/powerpoint/2010/main" val="284716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b="1" dirty="0"/>
              <a:t>Stopové prvky</a:t>
            </a:r>
            <a:r>
              <a:rPr lang="cs-CZ" dirty="0"/>
              <a:t> – nejsou zdrojem energie</a:t>
            </a:r>
          </a:p>
          <a:p>
            <a:r>
              <a:rPr lang="cs-CZ" dirty="0"/>
              <a:t>Železo – součást hemoglobinu, červených krvinek, podporuje obranyschopnost organismu (játra, červené maso, ořechy)</a:t>
            </a:r>
          </a:p>
          <a:p>
            <a:r>
              <a:rPr lang="cs-CZ" dirty="0"/>
              <a:t>Zinek – urychluje hojení ran, udržuje ve vyrovnaném stavu výkyvy emocí, vliv na snížení hladiny cholesterolu (ořechy, dýňová semena) 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9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Fluor – chrání tkáně obsahující vápník proti demineralizaci (pitná voda, mořské ryby)</a:t>
            </a:r>
          </a:p>
          <a:p>
            <a:r>
              <a:rPr lang="cs-CZ" dirty="0"/>
              <a:t>Jód – součást hormonů štítné žlázy (mořská sůl)</a:t>
            </a:r>
          </a:p>
          <a:p>
            <a:r>
              <a:rPr lang="cs-CZ" dirty="0"/>
              <a:t>Voda – hlavní součást vnitřního prostředí. Průměrné množství vody v organismu je 60 % u mužů a 50 % u žen.</a:t>
            </a:r>
          </a:p>
        </p:txBody>
      </p:sp>
    </p:spTree>
    <p:extLst>
      <p:ext uri="{BB962C8B-B14F-4D97-AF65-F5344CB8AC3E}">
        <p14:creationId xmlns:p14="http://schemas.microsoft.com/office/powerpoint/2010/main" val="133887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5613</TotalTime>
  <Words>935</Words>
  <Application>Microsoft Macintosh PowerPoint</Application>
  <PresentationFormat>Předvádění na obrazovce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Calibri</vt:lpstr>
      <vt:lpstr>Gill Sans MT</vt:lpstr>
      <vt:lpstr>Verdana</vt:lpstr>
      <vt:lpstr>Wingdings 2</vt:lpstr>
      <vt:lpstr>Slunovrat</vt:lpstr>
      <vt:lpstr>Zdravý životní styl</vt:lpstr>
      <vt:lpstr>Zdravá výživa</vt:lpstr>
      <vt:lpstr>Složky výživy</vt:lpstr>
      <vt:lpstr>Složky výživy</vt:lpstr>
      <vt:lpstr>Složky výživy</vt:lpstr>
      <vt:lpstr>Složky výživy</vt:lpstr>
      <vt:lpstr>Složky výživy</vt:lpstr>
      <vt:lpstr>Složky výživy</vt:lpstr>
      <vt:lpstr>Složky výživy</vt:lpstr>
      <vt:lpstr>Složky výživy</vt:lpstr>
      <vt:lpstr>Zvládání životních těžkostí</vt:lpstr>
      <vt:lpstr>Zvládání životních těžkostí</vt:lpstr>
      <vt:lpstr>Zvládání životních těžkostí</vt:lpstr>
      <vt:lpstr>Sociální opora</vt:lpstr>
      <vt:lpstr>Sociální opora</vt:lpstr>
      <vt:lpstr>Sociální opora</vt:lpstr>
      <vt:lpstr>Sociální opora</vt:lpstr>
      <vt:lpstr>LITERATURA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Machulová Helena Mgr. Bc.</cp:lastModifiedBy>
  <cp:revision>188</cp:revision>
  <dcterms:created xsi:type="dcterms:W3CDTF">2014-09-10T08:37:37Z</dcterms:created>
  <dcterms:modified xsi:type="dcterms:W3CDTF">2018-12-28T15:15:26Z</dcterms:modified>
</cp:coreProperties>
</file>