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50" y="6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30.03.2020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Business Law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BDD92-DD54-4891-950C-D6EB7347B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</a:t>
            </a:r>
            <a:r>
              <a:rPr lang="en-GB" dirty="0"/>
              <a:t>Enterprise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60AA74-4FBF-483C-9ED0-B007A0279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is </a:t>
            </a:r>
            <a:r>
              <a:rPr lang="en-GB" b="1" dirty="0"/>
              <a:t>an organised set of assets and liabilities created by an entrepreneur</a:t>
            </a:r>
            <a:r>
              <a:rPr lang="en-GB" dirty="0"/>
              <a:t> which, based on their will, are used to pursue their activities</a:t>
            </a:r>
            <a:endParaRPr lang="cs-CZ" dirty="0"/>
          </a:p>
          <a:p>
            <a:r>
              <a:rPr lang="en-GB" dirty="0"/>
              <a:t>is presumed to comprise everything that is typically used for its operation</a:t>
            </a:r>
            <a:endParaRPr lang="cs-CZ" dirty="0"/>
          </a:p>
          <a:p>
            <a:r>
              <a:rPr lang="en-GB" b="1" dirty="0"/>
              <a:t>is</a:t>
            </a:r>
            <a:r>
              <a:rPr lang="en-GB" dirty="0"/>
              <a:t> </a:t>
            </a:r>
            <a:r>
              <a:rPr lang="en-GB" b="1" dirty="0"/>
              <a:t>a set of individual items</a:t>
            </a:r>
            <a:r>
              <a:rPr lang="en-GB" dirty="0"/>
              <a:t>, movable and immovable; tangible and intangibl</a:t>
            </a:r>
            <a:r>
              <a:rPr lang="cs-CZ" dirty="0"/>
              <a:t>e</a:t>
            </a:r>
          </a:p>
          <a:p>
            <a:pPr lvl="1"/>
            <a:r>
              <a:rPr lang="cs-CZ" b="1" dirty="0"/>
              <a:t>assets, liabilities</a:t>
            </a:r>
            <a:r>
              <a:rPr lang="cs-CZ" dirty="0"/>
              <a:t>, </a:t>
            </a:r>
            <a:r>
              <a:rPr lang="en-GB" dirty="0"/>
              <a:t>business secret</a:t>
            </a:r>
            <a:endParaRPr lang="cs-CZ" dirty="0"/>
          </a:p>
          <a:p>
            <a:r>
              <a:rPr lang="en-GB" b="1" dirty="0"/>
              <a:t>is an object of legal relations </a:t>
            </a:r>
            <a:endParaRPr lang="cs-CZ" b="1" dirty="0"/>
          </a:p>
          <a:p>
            <a:pPr lvl="1"/>
            <a:r>
              <a:rPr lang="en-GB" dirty="0"/>
              <a:t>can be bought, exchanged, donated, contributed towards the registered capital of a business corporation, pledged or leased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3C2062-FEBD-48FA-8239-5ABB5DF7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7DAA0E9-4A0F-4ACC-ABB4-DCCF1906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1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89A89-66D9-410E-987C-0B977941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Enterprise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DCA4F0-4A90-463D-979A-8022755D8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an integral unit in terms of its </a:t>
            </a:r>
            <a:endParaRPr lang="cs-CZ" dirty="0"/>
          </a:p>
          <a:p>
            <a:pPr lvl="1"/>
            <a:r>
              <a:rPr lang="cs-CZ" dirty="0"/>
              <a:t>f</a:t>
            </a:r>
            <a:r>
              <a:rPr lang="en-GB" dirty="0"/>
              <a:t>unction</a:t>
            </a:r>
            <a:r>
              <a:rPr lang="cs-CZ" dirty="0"/>
              <a:t>,</a:t>
            </a:r>
          </a:p>
          <a:p>
            <a:pPr lvl="1"/>
            <a:r>
              <a:rPr lang="en-GB" dirty="0"/>
              <a:t>organisation, </a:t>
            </a:r>
            <a:endParaRPr lang="cs-CZ" dirty="0"/>
          </a:p>
          <a:p>
            <a:pPr lvl="1"/>
            <a:r>
              <a:rPr lang="en-GB" dirty="0"/>
              <a:t>accounting,</a:t>
            </a:r>
            <a:endParaRPr lang="cs-CZ" dirty="0"/>
          </a:p>
          <a:p>
            <a:r>
              <a:rPr lang="en-GB" dirty="0"/>
              <a:t> but an entrepreneur can divide it into parts 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</a:t>
            </a:r>
            <a:r>
              <a:rPr lang="cs-CZ" dirty="0"/>
              <a:t>e parts</a:t>
            </a:r>
            <a:r>
              <a:rPr lang="en-GB" dirty="0"/>
              <a:t> are more or less organisationally autonomous</a:t>
            </a:r>
            <a:endParaRPr lang="cs-CZ" dirty="0"/>
          </a:p>
          <a:p>
            <a:pPr lvl="2"/>
            <a:r>
              <a:rPr lang="en-GB" b="1" dirty="0"/>
              <a:t>a branch</a:t>
            </a:r>
            <a:endParaRPr lang="cs-CZ" b="1" dirty="0"/>
          </a:p>
          <a:p>
            <a:pPr lvl="3"/>
            <a:r>
              <a:rPr lang="en-GB" dirty="0"/>
              <a:t>is part of an enterprise which is economically and functionally independent and which the entrepreneur has decided is a branch</a:t>
            </a:r>
            <a:endParaRPr lang="cs-CZ" dirty="0"/>
          </a:p>
          <a:p>
            <a:pPr lvl="2"/>
            <a:r>
              <a:rPr lang="en-GB" b="1" dirty="0"/>
              <a:t>a registered branch</a:t>
            </a:r>
            <a:endParaRPr lang="cs-CZ" b="1" dirty="0"/>
          </a:p>
          <a:p>
            <a:pPr lvl="3"/>
            <a:r>
              <a:rPr lang="en-GB" dirty="0"/>
              <a:t>a branch that is registered in the Commercial Register</a:t>
            </a:r>
            <a:endParaRPr lang="cs-CZ" dirty="0"/>
          </a:p>
          <a:p>
            <a:pPr lvl="2"/>
            <a:r>
              <a:rPr lang="en-GB" b="1" dirty="0"/>
              <a:t>an establishment</a:t>
            </a:r>
            <a:endParaRPr lang="en-US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71E770-6EE8-4143-A17A-33C39A523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AEBDC9D-EDC2-486B-BB68-14F1C3E8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517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572F94-EBFD-4B12-9215-33A1A43E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Family Enterprise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DEE7EA-8F67-47F6-AAE9-43E5628E6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i</a:t>
            </a:r>
            <a:r>
              <a:rPr lang="en-GB" sz="2800" dirty="0"/>
              <a:t>s considered to be an enterprise in which </a:t>
            </a:r>
            <a:endParaRPr lang="cs-CZ" sz="2800" dirty="0"/>
          </a:p>
          <a:p>
            <a:pPr lvl="1"/>
            <a:r>
              <a:rPr lang="en-GB" sz="2400" dirty="0"/>
              <a:t>the spouses</a:t>
            </a:r>
            <a:endParaRPr lang="cs-CZ" sz="2400" dirty="0"/>
          </a:p>
          <a:p>
            <a:pPr lvl="1"/>
            <a:r>
              <a:rPr lang="en-GB" sz="2400" dirty="0"/>
              <a:t>or at least one of the spouses with their relatives up to the third degree </a:t>
            </a:r>
            <a:endParaRPr lang="cs-CZ" sz="2400" dirty="0"/>
          </a:p>
          <a:p>
            <a:pPr lvl="1"/>
            <a:r>
              <a:rPr lang="en-GB" sz="2400" dirty="0"/>
              <a:t>or persons in an in-law relationship with the spouses up to the second degree </a:t>
            </a:r>
            <a:endParaRPr lang="cs-CZ" sz="2400" dirty="0"/>
          </a:p>
          <a:p>
            <a:r>
              <a:rPr lang="en-GB" sz="2800" dirty="0"/>
              <a:t>work together and which is owned by one of these persons</a:t>
            </a:r>
            <a:r>
              <a:rPr lang="cs-CZ" sz="2800" dirty="0"/>
              <a:t>.</a:t>
            </a:r>
          </a:p>
          <a:p>
            <a:r>
              <a:rPr lang="en-GB" sz="2800" dirty="0"/>
              <a:t>is regulated under </a:t>
            </a:r>
            <a:r>
              <a:rPr lang="en-GB" sz="2800" b="1" dirty="0"/>
              <a:t>family law</a:t>
            </a:r>
            <a:endParaRPr lang="cs-CZ" sz="2800" b="1" dirty="0"/>
          </a:p>
          <a:p>
            <a:r>
              <a:rPr lang="cs-CZ" sz="2800" dirty="0"/>
              <a:t>f</a:t>
            </a:r>
            <a:r>
              <a:rPr lang="en-GB" sz="2800" dirty="0"/>
              <a:t>amily enterprise law will only apply </a:t>
            </a:r>
            <a:endParaRPr lang="cs-CZ" sz="2800" dirty="0"/>
          </a:p>
          <a:p>
            <a:pPr lvl="1"/>
            <a:r>
              <a:rPr lang="en-GB" sz="2400" dirty="0"/>
              <a:t>where the rights and obligations of the participating family members are not governed by a memorandum of association </a:t>
            </a:r>
            <a:endParaRPr lang="cs-CZ" sz="2400" dirty="0"/>
          </a:p>
          <a:p>
            <a:pPr lvl="1"/>
            <a:r>
              <a:rPr lang="cs-CZ" sz="2400" dirty="0"/>
              <a:t>and </a:t>
            </a:r>
            <a:r>
              <a:rPr lang="en-GB" sz="2400" dirty="0"/>
              <a:t>where the family members are factually involved in the operations</a:t>
            </a:r>
            <a:endParaRPr lang="en-US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95AE0D-9B11-4326-8F9E-B96BD17B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EA5A607-44CD-467B-9987-2F5ED1A18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860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AF860-AF85-4B45-806D-28CB40B32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Concern Enterprises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79A67E-8005-4CC9-937E-130C2CDF6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are </a:t>
            </a:r>
            <a:r>
              <a:rPr lang="en-GB" dirty="0"/>
              <a:t>enterprises of the dependant entity and of the dominant entity</a:t>
            </a:r>
            <a:r>
              <a:rPr lang="cs-CZ" dirty="0"/>
              <a:t>.</a:t>
            </a:r>
          </a:p>
          <a:p>
            <a:r>
              <a:rPr lang="cs-CZ" dirty="0"/>
              <a:t>t</a:t>
            </a:r>
            <a:r>
              <a:rPr lang="en-GB" dirty="0"/>
              <a:t>he dependant entity </a:t>
            </a:r>
            <a:endParaRPr lang="cs-CZ" dirty="0"/>
          </a:p>
          <a:p>
            <a:pPr lvl="1"/>
            <a:r>
              <a:rPr lang="en-GB" dirty="0"/>
              <a:t>is the owner of the dependant enterprise </a:t>
            </a:r>
            <a:endParaRPr lang="cs-CZ" dirty="0"/>
          </a:p>
          <a:p>
            <a:pPr lvl="1"/>
            <a:r>
              <a:rPr lang="en-GB" dirty="0"/>
              <a:t>they must strictly be a business corporation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dominant entity</a:t>
            </a:r>
            <a:endParaRPr lang="cs-CZ" dirty="0"/>
          </a:p>
          <a:p>
            <a:pPr lvl="1"/>
            <a:r>
              <a:rPr lang="en-GB" dirty="0"/>
              <a:t>the owner of the dominant concern enterprise</a:t>
            </a:r>
            <a:endParaRPr lang="cs-CZ" dirty="0"/>
          </a:p>
          <a:p>
            <a:pPr lvl="1"/>
            <a:r>
              <a:rPr lang="en-GB" dirty="0"/>
              <a:t>may be both a business corporation or a different legal entity or an entrepreneurial natural person</a:t>
            </a:r>
            <a:endParaRPr lang="cs-CZ" dirty="0"/>
          </a:p>
          <a:p>
            <a:r>
              <a:rPr lang="cs-CZ" dirty="0"/>
              <a:t>a</a:t>
            </a:r>
            <a:r>
              <a:rPr lang="en-GB" dirty="0"/>
              <a:t> concern enterprise has the same general characteristics as a business enterprise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163F16-0769-4FF0-BF05-38499728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3447EA-DA7B-48F5-A366-D5628F29D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80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11CA7D-9286-4359-B9B0-3F97923D4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Undertaking in the  Sense of EU Law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9CE7-DF53-46CC-BB9C-1678567B4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b="1" dirty="0"/>
              <a:t>“</a:t>
            </a:r>
            <a:r>
              <a:rPr lang="cs-CZ" b="1" dirty="0"/>
              <a:t>Undertaking</a:t>
            </a:r>
            <a:r>
              <a:rPr lang="en-US" b="1" dirty="0"/>
              <a:t> ”</a:t>
            </a:r>
            <a:r>
              <a:rPr lang="cs-CZ" b="1" dirty="0"/>
              <a:t> </a:t>
            </a:r>
            <a:r>
              <a:rPr lang="en-US" b="1" dirty="0"/>
              <a:t>is an EU law concept and has been dropped by the new Civil Code and replaced by the</a:t>
            </a:r>
            <a:r>
              <a:rPr lang="cs-CZ" b="1" dirty="0"/>
              <a:t> </a:t>
            </a:r>
            <a:r>
              <a:rPr lang="en-US" b="1" dirty="0"/>
              <a:t>“business enterprise” concept</a:t>
            </a:r>
            <a:r>
              <a:rPr lang="cs-CZ" b="1" dirty="0"/>
              <a:t>.</a:t>
            </a:r>
          </a:p>
          <a:p>
            <a:r>
              <a:rPr lang="en-GB" dirty="0"/>
              <a:t>EU law does not provide any definition of “undertaking” </a:t>
            </a:r>
            <a:endParaRPr lang="cs-CZ" dirty="0"/>
          </a:p>
          <a:p>
            <a:pPr lvl="1"/>
            <a:r>
              <a:rPr lang="en-GB" dirty="0"/>
              <a:t>on account of its difficulty with regard to the differences in various legal systems of the Member States</a:t>
            </a:r>
            <a:endParaRPr lang="cs-CZ" dirty="0"/>
          </a:p>
          <a:p>
            <a:r>
              <a:rPr lang="en-GB" dirty="0"/>
              <a:t>European Court of Justice and the European Commission define the term</a:t>
            </a:r>
            <a:endParaRPr lang="cs-CZ" dirty="0"/>
          </a:p>
          <a:p>
            <a:r>
              <a:rPr lang="en-GB" dirty="0"/>
              <a:t>EU law prefers to look at the concept of undertaking from the point of view of its function in the economic sense of the word</a:t>
            </a:r>
            <a:r>
              <a:rPr lang="cs-CZ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EAC19F-F6B0-448C-BF67-4C3E886BC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710D429-07E7-46B7-B89C-C3DD8ED99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28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873BDB-472A-4A8C-B6FD-35A7DA6A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Secret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E20C02-642A-4F4A-AE3C-43C5D206E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business secret belongs </a:t>
            </a:r>
            <a:r>
              <a:rPr lang="en-GB" b="1" dirty="0"/>
              <a:t>to its owner, rather than an “entrepreneur”</a:t>
            </a:r>
            <a:endParaRPr lang="cs-CZ" b="1" dirty="0"/>
          </a:p>
          <a:p>
            <a:r>
              <a:rPr lang="cs-CZ" dirty="0"/>
              <a:t>a</a:t>
            </a:r>
            <a:r>
              <a:rPr lang="en-GB" dirty="0"/>
              <a:t> business secret must be:</a:t>
            </a:r>
            <a:endParaRPr lang="en-US" dirty="0"/>
          </a:p>
          <a:p>
            <a:pPr lvl="1"/>
            <a:r>
              <a:rPr lang="en-GB" dirty="0"/>
              <a:t>related to the enterprise (i.e., be relevant to the business)</a:t>
            </a:r>
            <a:endParaRPr lang="en-US" dirty="0"/>
          </a:p>
          <a:p>
            <a:pPr lvl="1"/>
            <a:r>
              <a:rPr lang="cs-CZ" dirty="0"/>
              <a:t>c</a:t>
            </a:r>
            <a:r>
              <a:rPr lang="en-GB" dirty="0"/>
              <a:t>ompetitively significant,</a:t>
            </a:r>
            <a:endParaRPr lang="en-US" dirty="0"/>
          </a:p>
          <a:p>
            <a:pPr lvl="1"/>
            <a:r>
              <a:rPr lang="en-GB" dirty="0"/>
              <a:t>valuable,</a:t>
            </a:r>
            <a:endParaRPr lang="en-US" dirty="0"/>
          </a:p>
          <a:p>
            <a:pPr lvl="1"/>
            <a:r>
              <a:rPr lang="en-GB" dirty="0"/>
              <a:t>identifiable (i.e., it must be possible to identify it, for example, in documents)</a:t>
            </a:r>
            <a:endParaRPr lang="en-US" dirty="0"/>
          </a:p>
          <a:p>
            <a:pPr lvl="1"/>
            <a:r>
              <a:rPr lang="en-GB" dirty="0"/>
              <a:t>confidential (i.e., not normally available in the relevant business community)</a:t>
            </a:r>
            <a:endParaRPr lang="en-US" dirty="0"/>
          </a:p>
          <a:p>
            <a:pPr lvl="1"/>
            <a:r>
              <a:rPr lang="en-GB" dirty="0"/>
              <a:t>its classification must be adequately secured by the owner in their interest (for example, in a safe)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BFEACD-B23F-486F-BAB9-44992453E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5D852D-0291-440E-8598-9B4959E52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923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F1812-7843-4FE0-A1C2-95F7817A8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Know-how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A9D052-0D92-48B3-9452-EE2A0A38D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denotes non-patented experience or other knowledge that is kept confidential in a private interest</a:t>
            </a:r>
            <a:endParaRPr lang="cs-CZ" dirty="0"/>
          </a:p>
          <a:p>
            <a:r>
              <a:rPr lang="cs-CZ" dirty="0"/>
              <a:t>know-how must</a:t>
            </a:r>
            <a:r>
              <a:rPr lang="en-GB" dirty="0"/>
              <a:t> be</a:t>
            </a:r>
            <a:endParaRPr lang="cs-CZ" dirty="0"/>
          </a:p>
          <a:p>
            <a:pPr lvl="1"/>
            <a:r>
              <a:rPr lang="en-GB" dirty="0"/>
              <a:t> confidential</a:t>
            </a:r>
            <a:endParaRPr lang="cs-CZ" dirty="0"/>
          </a:p>
          <a:p>
            <a:pPr lvl="1"/>
            <a:r>
              <a:rPr lang="en-GB" dirty="0"/>
              <a:t>essential to the operation of an enterprise</a:t>
            </a:r>
            <a:endParaRPr lang="cs-CZ" dirty="0"/>
          </a:p>
          <a:p>
            <a:pPr lvl="1"/>
            <a:r>
              <a:rPr lang="en-GB" dirty="0"/>
              <a:t>and identifiable</a:t>
            </a:r>
            <a:endParaRPr lang="cs-CZ" dirty="0"/>
          </a:p>
          <a:p>
            <a:r>
              <a:rPr lang="cs-CZ" b="1" dirty="0"/>
              <a:t>i</a:t>
            </a:r>
            <a:r>
              <a:rPr lang="en-GB" b="1" dirty="0"/>
              <a:t>ts scope is wider than that of a business secret</a:t>
            </a:r>
            <a:endParaRPr lang="cs-CZ" dirty="0"/>
          </a:p>
          <a:p>
            <a:r>
              <a:rPr lang="cs-CZ" dirty="0"/>
              <a:t>k</a:t>
            </a:r>
            <a:r>
              <a:rPr lang="en-GB" dirty="0"/>
              <a:t>now-how can only be protected under the general clause of unfair competition or under possession of information 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1197F2-D210-47FC-9E72-D96C066E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F7FD38E-BE98-42AE-AFA2-A45368DBF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401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Business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private</a:t>
            </a:r>
            <a:r>
              <a:rPr lang="cs-CZ" b="1" dirty="0"/>
              <a:t> </a:t>
            </a:r>
            <a:r>
              <a:rPr lang="en-US" b="1" dirty="0"/>
              <a:t>law</a:t>
            </a:r>
          </a:p>
          <a:p>
            <a:r>
              <a:rPr lang="cs-CZ" dirty="0"/>
              <a:t>part </a:t>
            </a:r>
            <a:r>
              <a:rPr lang="en-US" dirty="0"/>
              <a:t>of civil law </a:t>
            </a:r>
            <a:r>
              <a:rPr lang="en-US" b="1" dirty="0"/>
              <a:t>(Civil Code, in force since 2014)</a:t>
            </a:r>
          </a:p>
          <a:p>
            <a:pPr lvl="1"/>
            <a:r>
              <a:rPr lang="en-US" dirty="0"/>
              <a:t>due to its importance, business law is afforded a special status and taught separately</a:t>
            </a:r>
          </a:p>
          <a:p>
            <a:r>
              <a:rPr lang="en-US" b="1" dirty="0"/>
              <a:t>governing legal relationships between entrepreneurs related to their business </a:t>
            </a:r>
            <a:r>
              <a:rPr lang="en-GB" b="1" dirty="0"/>
              <a:t>activity</a:t>
            </a:r>
            <a:endParaRPr lang="cs-CZ" b="1" dirty="0"/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92B34-DAD3-4B9C-BD63-4C72D6717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Law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0AD642-DAE7-4EA8-847A-36074A186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</a:t>
            </a:r>
            <a:r>
              <a:rPr lang="cs-CZ" b="1" dirty="0"/>
              <a:t> </a:t>
            </a:r>
            <a:r>
              <a:rPr lang="en-GB" b="1" dirty="0"/>
              <a:t>gen</a:t>
            </a:r>
            <a:r>
              <a:rPr lang="cs-CZ" b="1" dirty="0"/>
              <a:t>e</a:t>
            </a:r>
            <a:r>
              <a:rPr lang="en-GB" b="1" dirty="0"/>
              <a:t>ral</a:t>
            </a:r>
            <a:r>
              <a:rPr lang="cs-CZ" b="1" dirty="0"/>
              <a:t> part</a:t>
            </a:r>
          </a:p>
          <a:p>
            <a:pPr lvl="1"/>
            <a:r>
              <a:rPr lang="en-GB" dirty="0"/>
              <a:t>the legal status of entrepreneurs</a:t>
            </a:r>
            <a:endParaRPr lang="cs-CZ" dirty="0"/>
          </a:p>
          <a:p>
            <a:pPr lvl="1"/>
            <a:r>
              <a:rPr lang="en-GB" dirty="0"/>
              <a:t>the various forms of legal acts taken by entrepreneurs</a:t>
            </a:r>
            <a:endParaRPr lang="cs-CZ" dirty="0"/>
          </a:p>
          <a:p>
            <a:pPr lvl="1"/>
            <a:r>
              <a:rPr lang="en-GB" dirty="0"/>
              <a:t>the corporate name and naming rights and issues related to the Commercial Register</a:t>
            </a:r>
            <a:endParaRPr lang="cs-CZ" dirty="0"/>
          </a:p>
          <a:p>
            <a:r>
              <a:rPr lang="cs-CZ" b="1" dirty="0"/>
              <a:t>The </a:t>
            </a:r>
            <a:r>
              <a:rPr lang="en-GB" b="1" dirty="0"/>
              <a:t>Special</a:t>
            </a:r>
            <a:r>
              <a:rPr lang="cs-CZ" b="1" dirty="0"/>
              <a:t> part</a:t>
            </a:r>
          </a:p>
          <a:p>
            <a:pPr lvl="1"/>
            <a:r>
              <a:rPr lang="en-GB" dirty="0"/>
              <a:t>law of corporations </a:t>
            </a:r>
            <a:endParaRPr lang="cs-CZ" dirty="0"/>
          </a:p>
          <a:p>
            <a:pPr lvl="1"/>
            <a:r>
              <a:rPr lang="cs-CZ" dirty="0"/>
              <a:t>l</a:t>
            </a:r>
            <a:r>
              <a:rPr lang="en-GB" dirty="0"/>
              <a:t>aw of obligations </a:t>
            </a:r>
            <a:endParaRPr lang="cs-CZ" dirty="0"/>
          </a:p>
          <a:p>
            <a:pPr lvl="1"/>
            <a:r>
              <a:rPr lang="en-GB" dirty="0"/>
              <a:t>competition law </a:t>
            </a:r>
            <a:endParaRPr lang="cs-CZ" dirty="0"/>
          </a:p>
          <a:p>
            <a:pPr lvl="1"/>
            <a:r>
              <a:rPr lang="en-GB" dirty="0"/>
              <a:t>business dispute resolution</a:t>
            </a:r>
            <a:endParaRPr lang="en-US" sz="2400" dirty="0"/>
          </a:p>
          <a:p>
            <a:pPr lvl="1"/>
            <a:r>
              <a:rPr lang="en-GB" dirty="0"/>
              <a:t>insolvency la</a:t>
            </a:r>
            <a:r>
              <a:rPr lang="cs-CZ" dirty="0"/>
              <a:t>w</a:t>
            </a:r>
          </a:p>
          <a:p>
            <a:pPr lvl="1"/>
            <a:r>
              <a:rPr lang="en-GB" dirty="0"/>
              <a:t>etc</a:t>
            </a:r>
            <a:r>
              <a:rPr lang="cs-CZ" dirty="0"/>
              <a:t>. </a:t>
            </a:r>
            <a:r>
              <a:rPr lang="en-GB" dirty="0"/>
              <a:t> </a:t>
            </a:r>
            <a:endParaRPr lang="en-US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6101F3-6F99-400D-9F21-5399B4B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EE825F3-4BCD-4065-82A0-1F02C18E3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574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6365D-7023-4AB7-9FD8-C6887ABC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7096" y="180231"/>
            <a:ext cx="8051317" cy="662917"/>
          </a:xfrm>
        </p:spPr>
        <p:txBody>
          <a:bodyPr/>
          <a:lstStyle/>
          <a:p>
            <a:r>
              <a:rPr lang="cs-CZ" dirty="0"/>
              <a:t>The Concept of an </a:t>
            </a:r>
            <a:r>
              <a:rPr lang="en-GB" dirty="0"/>
              <a:t>Entrepreneur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A113A8-8083-4666-B68D-A36469973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dirty="0"/>
              <a:t>c</a:t>
            </a:r>
            <a:r>
              <a:rPr lang="en-GB" sz="2800" dirty="0"/>
              <a:t>arries out a gainful activity </a:t>
            </a:r>
            <a:endParaRPr lang="cs-CZ" sz="2800" dirty="0"/>
          </a:p>
          <a:p>
            <a:pPr lvl="1"/>
            <a:r>
              <a:rPr lang="en-GB" sz="2400" dirty="0"/>
              <a:t> the activity is carried out for a consideration and is supposed to be a source of revenue</a:t>
            </a:r>
            <a:endParaRPr lang="en-US" sz="2400" dirty="0"/>
          </a:p>
          <a:p>
            <a:pPr lvl="0"/>
            <a:r>
              <a:rPr lang="en-GB" sz="2800" dirty="0"/>
              <a:t>carries out the activity independently </a:t>
            </a:r>
            <a:endParaRPr lang="cs-CZ" sz="2800" dirty="0"/>
          </a:p>
          <a:p>
            <a:pPr lvl="1"/>
            <a:r>
              <a:rPr lang="en-GB" sz="2400" dirty="0"/>
              <a:t>on their own, which excludes, for example, dependent work</a:t>
            </a:r>
            <a:endParaRPr lang="en-US" sz="2400" dirty="0"/>
          </a:p>
          <a:p>
            <a:pPr lvl="0"/>
            <a:r>
              <a:rPr lang="en-GB" sz="2800" dirty="0"/>
              <a:t>on their own account and responsibility</a:t>
            </a:r>
            <a:endParaRPr lang="cs-CZ" sz="2800" dirty="0"/>
          </a:p>
          <a:p>
            <a:pPr lvl="1"/>
            <a:r>
              <a:rPr lang="en-GB" sz="2400" dirty="0"/>
              <a:t>the person bear the risks inherent in the activity they pursue</a:t>
            </a:r>
            <a:endParaRPr lang="en-US" sz="2400" dirty="0"/>
          </a:p>
          <a:p>
            <a:pPr lvl="0"/>
            <a:r>
              <a:rPr lang="en-GB" sz="2800" dirty="0"/>
              <a:t>in the form of a trade or in a similar manner </a:t>
            </a:r>
            <a:endParaRPr lang="en-US" sz="2800" dirty="0"/>
          </a:p>
          <a:p>
            <a:pPr lvl="0"/>
            <a:r>
              <a:rPr lang="en-GB" sz="2800" dirty="0"/>
              <a:t>with the intention to do so consistently </a:t>
            </a:r>
            <a:endParaRPr lang="cs-CZ" sz="2800" dirty="0"/>
          </a:p>
          <a:p>
            <a:pPr lvl="1"/>
            <a:r>
              <a:rPr lang="en-GB" sz="2400" dirty="0"/>
              <a:t> an intention to carry out the activity repeatedly is foreseen</a:t>
            </a:r>
            <a:endParaRPr lang="en-US" sz="2400" dirty="0"/>
          </a:p>
          <a:p>
            <a:pPr lvl="0"/>
            <a:r>
              <a:rPr lang="en-GB" sz="2800" dirty="0"/>
              <a:t>for profit </a:t>
            </a:r>
            <a:endParaRPr lang="cs-CZ" sz="2800" dirty="0"/>
          </a:p>
          <a:p>
            <a:pPr lvl="1"/>
            <a:r>
              <a:rPr lang="en-GB" sz="2400" dirty="0"/>
              <a:t> i.e., a positive economic result</a:t>
            </a:r>
            <a:endParaRPr lang="en-US" sz="2400" dirty="0"/>
          </a:p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499D97-57E6-4167-9BA6-484DA096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513A3A-6F0C-4DB8-919A-837FE2BC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260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1702F-3938-4351-B961-B4EA801B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Status of an </a:t>
            </a:r>
            <a:r>
              <a:rPr lang="en-GB" dirty="0"/>
              <a:t>entrepreneur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641B0D-3115-4595-B62C-8446CED5C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Civil Code</a:t>
            </a:r>
            <a:endParaRPr lang="cs-CZ" dirty="0"/>
          </a:p>
          <a:p>
            <a:pPr lvl="1"/>
            <a:r>
              <a:rPr lang="cs-CZ" b="1" dirty="0"/>
              <a:t>An entrepreneur is a </a:t>
            </a:r>
            <a:r>
              <a:rPr lang="en-US" b="1" dirty="0"/>
              <a:t>person who actually pursues business, regardless of their age and ability</a:t>
            </a:r>
            <a:r>
              <a:rPr lang="cs-CZ" b="1" dirty="0"/>
              <a:t>.</a:t>
            </a:r>
            <a:endParaRPr lang="cs-CZ" dirty="0"/>
          </a:p>
          <a:p>
            <a:r>
              <a:rPr lang="en-GB" dirty="0"/>
              <a:t>The person only acts as an entrepreneur </a:t>
            </a:r>
            <a:r>
              <a:rPr lang="en-GB" b="1" dirty="0"/>
              <a:t>in such relationships that are related to their entrepreneurial activity. </a:t>
            </a:r>
            <a:endParaRPr lang="cs-CZ" b="1" dirty="0"/>
          </a:p>
          <a:p>
            <a:r>
              <a:rPr lang="en-GB" dirty="0"/>
              <a:t>In relationships not related to their entrepreneurial activity, they act as ordinary people.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0E0C18-2EC5-4AAB-BC08-3A81642E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F39C69-7B7C-418B-8765-4054F6A6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33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EF376-BE58-42BB-B429-9F502D9C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Entrepreneur</a:t>
            </a:r>
            <a:r>
              <a:rPr lang="en-GB" dirty="0"/>
              <a:t>’s</a:t>
            </a:r>
            <a:r>
              <a:rPr lang="cs-CZ" dirty="0"/>
              <a:t> name/Corporate name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1B61B-4DB9-4006-9E2D-8D9B8FC83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designation under which the entrepreneur acts in legal relationships</a:t>
            </a:r>
            <a:endParaRPr lang="cs-CZ" dirty="0"/>
          </a:p>
          <a:p>
            <a:r>
              <a:rPr lang="cs-CZ" dirty="0"/>
              <a:t>a</a:t>
            </a:r>
            <a:r>
              <a:rPr lang="en-GB" dirty="0"/>
              <a:t>n entrepreneur who is </a:t>
            </a:r>
            <a:r>
              <a:rPr lang="en-GB" b="1" dirty="0"/>
              <a:t>not</a:t>
            </a:r>
            <a:r>
              <a:rPr lang="en-GB" dirty="0"/>
              <a:t> registered in the Commercial Register </a:t>
            </a:r>
            <a:endParaRPr lang="cs-CZ" dirty="0"/>
          </a:p>
          <a:p>
            <a:pPr lvl="1"/>
            <a:r>
              <a:rPr lang="en-GB" dirty="0"/>
              <a:t>natural entities</a:t>
            </a:r>
            <a:r>
              <a:rPr lang="cs-CZ" dirty="0"/>
              <a:t> </a:t>
            </a:r>
          </a:p>
          <a:p>
            <a:pPr lvl="2"/>
            <a:r>
              <a:rPr lang="cs-CZ" b="1" dirty="0"/>
              <a:t>acts under</a:t>
            </a:r>
            <a:r>
              <a:rPr lang="en-GB" b="1" dirty="0"/>
              <a:t> their name and surname</a:t>
            </a:r>
            <a:endParaRPr lang="cs-CZ" b="1" dirty="0"/>
          </a:p>
          <a:p>
            <a:pPr lvl="1"/>
            <a:r>
              <a:rPr lang="en-GB" dirty="0"/>
              <a:t>legal entities </a:t>
            </a:r>
            <a:r>
              <a:rPr lang="cs-CZ" dirty="0"/>
              <a:t>(</a:t>
            </a:r>
            <a:r>
              <a:rPr lang="en-GB" dirty="0"/>
              <a:t>associations, foundations or institutes</a:t>
            </a:r>
            <a:r>
              <a:rPr lang="cs-CZ" dirty="0"/>
              <a:t>)</a:t>
            </a:r>
            <a:r>
              <a:rPr lang="en-GB" dirty="0"/>
              <a:t> </a:t>
            </a:r>
            <a:endParaRPr lang="cs-CZ" dirty="0"/>
          </a:p>
          <a:p>
            <a:pPr lvl="2"/>
            <a:r>
              <a:rPr lang="en-GB" dirty="0"/>
              <a:t>their name which must be unique and must not be misleading</a:t>
            </a:r>
            <a:endParaRPr lang="cs-CZ" dirty="0"/>
          </a:p>
          <a:p>
            <a:r>
              <a:rPr lang="cs-CZ" dirty="0"/>
              <a:t>an </a:t>
            </a:r>
            <a:r>
              <a:rPr lang="en-GB" dirty="0"/>
              <a:t>entrepreneurs registered in the Commercial Register</a:t>
            </a:r>
            <a:endParaRPr lang="cs-CZ" dirty="0"/>
          </a:p>
          <a:p>
            <a:pPr lvl="1"/>
            <a:r>
              <a:rPr lang="en-GB" dirty="0"/>
              <a:t> name is referred to as the corporate name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38DF7A-A7B4-4130-8A15-5C46B2757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097D47-C7B2-4F66-A97C-3DB736F8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863" y="7008813"/>
            <a:ext cx="2495550" cy="401637"/>
          </a:xfrm>
        </p:spPr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084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1E83E7-C561-4DF0-844B-C228D8FE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307620" cy="662917"/>
          </a:xfrm>
        </p:spPr>
        <p:txBody>
          <a:bodyPr/>
          <a:lstStyle/>
          <a:p>
            <a:r>
              <a:rPr lang="cs-CZ" dirty="0"/>
              <a:t>T</a:t>
            </a:r>
            <a:r>
              <a:rPr lang="en-GB" dirty="0"/>
              <a:t>ypes of </a:t>
            </a:r>
            <a:r>
              <a:rPr lang="cs-CZ" dirty="0"/>
              <a:t>C</a:t>
            </a:r>
            <a:r>
              <a:rPr lang="en-GB" dirty="0"/>
              <a:t>orporate </a:t>
            </a:r>
            <a:r>
              <a:rPr lang="cs-CZ" dirty="0"/>
              <a:t>N</a:t>
            </a:r>
            <a:r>
              <a:rPr lang="en-GB" dirty="0"/>
              <a:t>ames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3CE707-19F8-494E-8580-0FFC15D75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 dirty="0"/>
              <a:t>a personal</a:t>
            </a:r>
            <a:endParaRPr lang="cs-CZ" b="1" dirty="0"/>
          </a:p>
          <a:p>
            <a:pPr lvl="1"/>
            <a:r>
              <a:rPr lang="en-GB" dirty="0"/>
              <a:t>natural person </a:t>
            </a:r>
            <a:endParaRPr lang="cs-CZ" dirty="0"/>
          </a:p>
          <a:p>
            <a:pPr lvl="2"/>
            <a:r>
              <a:rPr lang="en-GB" dirty="0"/>
              <a:t>person’s surname</a:t>
            </a:r>
            <a:endParaRPr lang="cs-CZ" dirty="0"/>
          </a:p>
          <a:p>
            <a:pPr lvl="1"/>
            <a:r>
              <a:rPr lang="en-GB" dirty="0"/>
              <a:t>legal entities</a:t>
            </a:r>
            <a:r>
              <a:rPr lang="cs-CZ" dirty="0"/>
              <a:t> </a:t>
            </a:r>
          </a:p>
          <a:p>
            <a:pPr lvl="2"/>
            <a:r>
              <a:rPr lang="en-GB" dirty="0"/>
              <a:t>the name of a member, founder</a:t>
            </a:r>
            <a:endParaRPr lang="cs-CZ" dirty="0"/>
          </a:p>
          <a:p>
            <a:pPr lvl="0"/>
            <a:r>
              <a:rPr lang="en-GB" b="1" dirty="0"/>
              <a:t>a factual </a:t>
            </a:r>
            <a:endParaRPr lang="cs-CZ" b="1" dirty="0"/>
          </a:p>
          <a:p>
            <a:pPr lvl="1"/>
            <a:r>
              <a:rPr lang="en-GB" dirty="0"/>
              <a:t>is based on a designation of the object or activity pursued by the company (such as a bank, an insurance company). </a:t>
            </a:r>
            <a:endParaRPr lang="en-US" dirty="0"/>
          </a:p>
          <a:p>
            <a:pPr lvl="0"/>
            <a:r>
              <a:rPr lang="en-GB" b="1" dirty="0"/>
              <a:t>a fanciful </a:t>
            </a:r>
            <a:endParaRPr lang="cs-CZ" b="1" dirty="0"/>
          </a:p>
          <a:p>
            <a:pPr lvl="1"/>
            <a:r>
              <a:rPr lang="en-GB" dirty="0"/>
              <a:t>corporate name does not originate in the name of the entrepreneur, member or partner, nor is it derived from the object of their activity </a:t>
            </a:r>
            <a:endParaRPr lang="cs-CZ" dirty="0"/>
          </a:p>
          <a:p>
            <a:r>
              <a:rPr lang="cs-CZ" sz="2800" b="1" dirty="0"/>
              <a:t>they may be combined</a:t>
            </a:r>
            <a:endParaRPr lang="en-US" sz="2800" b="1" dirty="0"/>
          </a:p>
          <a:p>
            <a:endParaRPr lang="de-DE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E0D568-5123-4E19-A494-6E91F1E2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F9983BE-19BB-4175-9998-8B36CD03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947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5281A6-48EF-493C-99D6-C98EE294E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Corporate Name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9890D2-32A1-40B2-83F4-060CDE544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</a:t>
            </a:r>
            <a:r>
              <a:rPr lang="en-US" dirty="0"/>
              <a:t>bjective corporate name law</a:t>
            </a:r>
            <a:endParaRPr lang="cs-CZ" dirty="0"/>
          </a:p>
          <a:p>
            <a:pPr lvl="1"/>
            <a:r>
              <a:rPr lang="en-US" b="1" dirty="0"/>
              <a:t>consists of rules applicable to the creation of corporate names</a:t>
            </a:r>
            <a:endParaRPr lang="cs-CZ" dirty="0"/>
          </a:p>
          <a:p>
            <a:r>
              <a:rPr lang="en-GB" dirty="0"/>
              <a:t>can be acquired from a legal predecessor</a:t>
            </a:r>
            <a:r>
              <a:rPr lang="cs-CZ" dirty="0"/>
              <a:t>	</a:t>
            </a:r>
          </a:p>
          <a:p>
            <a:pPr lvl="1"/>
            <a:r>
              <a:rPr lang="en-GB" dirty="0"/>
              <a:t>as a separate industrial property item without the concurrent transfer of an enterprise or a part thereof</a:t>
            </a:r>
            <a:endParaRPr lang="cs-CZ" sz="2400" dirty="0"/>
          </a:p>
          <a:p>
            <a:r>
              <a:rPr lang="cs-CZ" dirty="0"/>
              <a:t>p</a:t>
            </a:r>
            <a:r>
              <a:rPr lang="en-GB" dirty="0"/>
              <a:t>rotection of an entrepreneur’s name </a:t>
            </a:r>
            <a:endParaRPr lang="cs-CZ" dirty="0"/>
          </a:p>
          <a:p>
            <a:pPr lvl="1"/>
            <a:r>
              <a:rPr lang="en-GB" dirty="0"/>
              <a:t>denotes a set of legal instruments available to an entrepreneur to prevent other persons’ unauthorised interference with the rights to their corporate name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D20EF0-E59F-4EE5-B71B-270D8832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6DF6F1-BFEE-4031-A957-E562C0B1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68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F3CC8-5F2E-497F-A152-164D7CBF4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Entrepreneur‘s Registered Office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529AA4-B865-4FB8-BA92-C516B8EF1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denotes the space where an entrepreneur</a:t>
            </a:r>
            <a:endParaRPr lang="cs-CZ" sz="2800" dirty="0"/>
          </a:p>
          <a:p>
            <a:pPr lvl="1"/>
            <a:r>
              <a:rPr lang="en-GB" sz="2400" b="1" dirty="0"/>
              <a:t>actually pursues their business</a:t>
            </a:r>
            <a:endParaRPr lang="cs-CZ" sz="2400" b="1" dirty="0"/>
          </a:p>
          <a:p>
            <a:pPr lvl="3"/>
            <a:r>
              <a:rPr lang="cs-CZ" sz="1600" b="1" dirty="0"/>
              <a:t>or</a:t>
            </a:r>
          </a:p>
          <a:p>
            <a:pPr lvl="1"/>
            <a:r>
              <a:rPr lang="en-GB" sz="2400" b="1" dirty="0"/>
              <a:t>their business is administered </a:t>
            </a:r>
            <a:r>
              <a:rPr lang="en-GB" sz="2400" dirty="0"/>
              <a:t>(the actual registered office),</a:t>
            </a:r>
            <a:endParaRPr lang="cs-CZ" sz="2400" dirty="0"/>
          </a:p>
          <a:p>
            <a:r>
              <a:rPr lang="cs-CZ" sz="2800" dirty="0"/>
              <a:t>a</a:t>
            </a:r>
            <a:r>
              <a:rPr lang="en-GB" sz="2800" dirty="0"/>
              <a:t>n entrepreneur</a:t>
            </a:r>
            <a:r>
              <a:rPr lang="cs-CZ" sz="2800" dirty="0"/>
              <a:t> </a:t>
            </a:r>
            <a:r>
              <a:rPr lang="en-GB" sz="2800" dirty="0"/>
              <a:t>who is not registered in the Commercial Register</a:t>
            </a:r>
            <a:endParaRPr lang="cs-CZ" sz="2800" dirty="0"/>
          </a:p>
          <a:p>
            <a:pPr lvl="1"/>
            <a:r>
              <a:rPr lang="en-GB" sz="2400" dirty="0"/>
              <a:t>registered office at the address of their primary enterprise</a:t>
            </a:r>
            <a:endParaRPr lang="cs-CZ" sz="2400" dirty="0"/>
          </a:p>
          <a:p>
            <a:pPr lvl="2"/>
            <a:r>
              <a:rPr lang="en-GB" sz="2000" dirty="0"/>
              <a:t>In the absence of such an enterprise, an entrepreneur’s registered office is at their residential address.</a:t>
            </a:r>
            <a:endParaRPr lang="en-US" sz="2000" dirty="0"/>
          </a:p>
          <a:p>
            <a:r>
              <a:rPr lang="cs-CZ" sz="2800" dirty="0"/>
              <a:t>A</a:t>
            </a:r>
            <a:r>
              <a:rPr lang="en-GB" sz="2800" dirty="0"/>
              <a:t> foreign person may migrate their registered office into the Czech Republic</a:t>
            </a:r>
            <a:r>
              <a:rPr lang="cs-CZ" sz="2800" dirty="0"/>
              <a:t>, but they</a:t>
            </a:r>
          </a:p>
          <a:p>
            <a:pPr lvl="1"/>
            <a:r>
              <a:rPr lang="en-GB" sz="2400" b="1" dirty="0"/>
              <a:t>must choose a legal form of a Czech legal entity</a:t>
            </a:r>
            <a:endParaRPr lang="cs-CZ" sz="2400" b="1" dirty="0"/>
          </a:p>
          <a:p>
            <a:pPr lvl="1"/>
            <a:r>
              <a:rPr lang="en-GB" sz="2400" b="1" dirty="0"/>
              <a:t>submit to Czech law. </a:t>
            </a:r>
            <a:endParaRPr lang="en-US" sz="2400" b="1" dirty="0"/>
          </a:p>
          <a:p>
            <a:r>
              <a:rPr lang="en-GB" sz="2800" dirty="0"/>
              <a:t> </a:t>
            </a:r>
            <a:endParaRPr lang="en-US" sz="2800" dirty="0"/>
          </a:p>
          <a:p>
            <a:endParaRPr lang="de-DE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0ABB5D-605A-49F3-8316-B2C6DB086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30.03.2020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B9E4D49-44CF-4BE7-8D90-C400702F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23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348</TotalTime>
  <Words>1186</Words>
  <Application>Microsoft Office PowerPoint</Application>
  <PresentationFormat>Vlastní</PresentationFormat>
  <Paragraphs>165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Clara Sans</vt:lpstr>
      <vt:lpstr>JU_OPVVV</vt:lpstr>
      <vt:lpstr>Business Law</vt:lpstr>
      <vt:lpstr>Business Law</vt:lpstr>
      <vt:lpstr>Business Law</vt:lpstr>
      <vt:lpstr>The Concept of an Entrepreneur</vt:lpstr>
      <vt:lpstr>The Status of an entrepreneur</vt:lpstr>
      <vt:lpstr>Entrepreneur’s name/Corporate name</vt:lpstr>
      <vt:lpstr>Types of Corporate Names</vt:lpstr>
      <vt:lpstr>Corporate Name</vt:lpstr>
      <vt:lpstr>Entrepreneur‘s Registered Office</vt:lpstr>
      <vt:lpstr>Business Enterprise</vt:lpstr>
      <vt:lpstr>Business Enterprise</vt:lpstr>
      <vt:lpstr>Family Enterprise</vt:lpstr>
      <vt:lpstr>Concern Enterprises</vt:lpstr>
      <vt:lpstr>Undertaking in the  Sense of EU Law</vt:lpstr>
      <vt:lpstr>Business Secret </vt:lpstr>
      <vt:lpstr>Know-how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40</cp:revision>
  <dcterms:created xsi:type="dcterms:W3CDTF">2017-07-17T18:52:59Z</dcterms:created>
  <dcterms:modified xsi:type="dcterms:W3CDTF">2020-03-30T11:53:31Z</dcterms:modified>
</cp:coreProperties>
</file>