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412" r:id="rId3"/>
    <p:sldId id="258" r:id="rId4"/>
    <p:sldId id="411" r:id="rId5"/>
    <p:sldId id="396" r:id="rId6"/>
    <p:sldId id="390" r:id="rId7"/>
    <p:sldId id="331" r:id="rId8"/>
    <p:sldId id="408" r:id="rId9"/>
    <p:sldId id="407" r:id="rId10"/>
    <p:sldId id="413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0BC6F9-1C3D-4E43-A0E7-CF4124842B2C}" type="datetimeFigureOut">
              <a:rPr lang="de-DE" smtClean="0"/>
              <a:t>15.04.2020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40252-AACC-49EE-B89D-7863971005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5232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D5BD62-4D3D-4A5C-9E01-7318C3BD62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7241A5A-7F87-4158-B708-E8EF1AC1EB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181A213-AE6E-4048-AFF6-7D920D3D3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91AD-A566-409B-A76F-59E2F50CBAD4}" type="datetimeFigureOut">
              <a:rPr lang="de-DE" smtClean="0"/>
              <a:t>15.04.2020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C45972F-C3C5-4ACB-B038-E440822EA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CB3F958-FC89-4377-9DB6-D30324F78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55B7-F85F-4C01-972E-4FC2606E78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964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CDF541-6261-44D9-92C2-DF5AD1C9F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A4FDD20-BA1C-4725-85D7-B2459C2FF7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0483FB5-155F-4F69-BA36-A2AC4BD5F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91AD-A566-409B-A76F-59E2F50CBAD4}" type="datetimeFigureOut">
              <a:rPr lang="de-DE" smtClean="0"/>
              <a:t>15.04.2020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3AF63C1-A743-43CD-BC77-C094CD1F2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9628B82-AC73-4E27-952E-4B3EEAEF4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55B7-F85F-4C01-972E-4FC2606E78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9710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29A8B2B-A328-438F-84EF-FBB35B0483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3F74482-666D-4D44-8915-436A25F6D9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5167D59-E43E-409C-84F0-CF7A35DAB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91AD-A566-409B-A76F-59E2F50CBAD4}" type="datetimeFigureOut">
              <a:rPr lang="de-DE" smtClean="0"/>
              <a:t>15.04.2020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DAE7178-08AD-4511-9621-64B90DEA2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0A0EFA8-BB69-4B05-B11E-1D7762765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55B7-F85F-4C01-972E-4FC2606E78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699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F761C1-3B5C-49F8-9016-E539F5427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E3E9214-8CE3-4AF4-A2D1-45DFD7903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AE04BB-E0D4-4D16-BEA1-26867D95E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91AD-A566-409B-A76F-59E2F50CBAD4}" type="datetimeFigureOut">
              <a:rPr lang="de-DE" smtClean="0"/>
              <a:t>15.04.2020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AB4CBEB-A53D-44E9-835F-798600DE1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A533366-AF64-49C4-8E81-277552A78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55B7-F85F-4C01-972E-4FC2606E78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5924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685006-A26E-456C-ACB6-B964D4150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9EF6E9A-CC09-45B4-884A-E71968A609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3761AF7-0CDD-4714-857D-79893D493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91AD-A566-409B-A76F-59E2F50CBAD4}" type="datetimeFigureOut">
              <a:rPr lang="de-DE" smtClean="0"/>
              <a:t>15.04.2020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2E22B8A-D2A6-4097-A040-DEA1521CB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4A580E9-4E1A-4FEC-A710-713869F15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55B7-F85F-4C01-972E-4FC2606E78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489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56537B-9E08-4738-ABAA-81DC9843A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22D2061-A82B-4F4A-9D03-C8D90F8199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42282AB-4B4B-44D7-A9AC-718582B8DC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AB41891-E4DD-47BB-82EC-AB8A1E18A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91AD-A566-409B-A76F-59E2F50CBAD4}" type="datetimeFigureOut">
              <a:rPr lang="de-DE" smtClean="0"/>
              <a:t>15.04.2020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88EE168-B2F1-4192-9E0B-244690A8C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7C97D8A-2490-42BE-80A1-8F63B1318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55B7-F85F-4C01-972E-4FC2606E78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6819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61379A-58C4-4677-BA2E-DC387C5A9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DE977ED-3FCD-4F1C-B84F-4B87E1281A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B033803-9C31-4B99-AF60-5627088E58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93C922E-33BB-4B9F-A322-2BB4EB80EC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3A56649-0563-4646-BB25-4F73BEE79B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A60EE75-F7B0-454E-BF2B-FA6DE1551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91AD-A566-409B-A76F-59E2F50CBAD4}" type="datetimeFigureOut">
              <a:rPr lang="de-DE" smtClean="0"/>
              <a:t>15.04.2020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1125F3E-5629-47B5-BDFA-8C2B78C60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19D916F-5A91-4763-9E45-9EE9DA933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55B7-F85F-4C01-972E-4FC2606E78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3024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5034A4-47FA-4BDD-84AC-9F591ED44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8A1CA36-C42D-434B-9BEF-DFED1836F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91AD-A566-409B-A76F-59E2F50CBAD4}" type="datetimeFigureOut">
              <a:rPr lang="de-DE" smtClean="0"/>
              <a:t>15.04.2020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F6A5142-3EEF-45D2-8A4D-5F7263414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1AEC1DE-E2FE-4B46-88BF-AFDDBAA28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55B7-F85F-4C01-972E-4FC2606E78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9934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703F21A-C47E-4464-8C0C-78E63ABBF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91AD-A566-409B-A76F-59E2F50CBAD4}" type="datetimeFigureOut">
              <a:rPr lang="de-DE" smtClean="0"/>
              <a:t>15.04.2020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1C9DB59-5C92-4204-A132-28B5A543B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5717C69-E283-4FE3-9B37-B948D0238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55B7-F85F-4C01-972E-4FC2606E78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9502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838652-9F47-4BDC-A9DA-15A6D7E50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1A6D2BA-8BCC-4DC4-B59D-7C63706AE6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1213585-84CB-4C97-B3F4-F6CD379F85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1A29705-0EDA-477C-BF4C-E50F228EF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91AD-A566-409B-A76F-59E2F50CBAD4}" type="datetimeFigureOut">
              <a:rPr lang="de-DE" smtClean="0"/>
              <a:t>15.04.2020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EFEDD99-1A86-4176-93E7-F31E05550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5D0A7FA-7185-4C8D-90FE-4079E90BB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55B7-F85F-4C01-972E-4FC2606E78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9712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E298DC-30BA-4A07-8ABB-3DE067CE2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5D43954-4E95-4EF1-986F-974836361F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47C0222-3705-494A-AC7E-C1538D5F66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7F0139A-7F8D-4132-AD35-0D0BA4F59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91AD-A566-409B-A76F-59E2F50CBAD4}" type="datetimeFigureOut">
              <a:rPr lang="de-DE" smtClean="0"/>
              <a:t>15.04.2020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873CD16-82D6-4AC4-91EF-5E146F257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AF50380-FD23-4B69-8D6D-7A4B69AD1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55B7-F85F-4C01-972E-4FC2606E78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1898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391741F-B441-4D2E-95CB-1C22B9723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0408378-AE58-444D-A2F3-B5D96B2E01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D2481E5-95D1-4058-B8BD-FF0E438ACF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E91AD-A566-409B-A76F-59E2F50CBAD4}" type="datetimeFigureOut">
              <a:rPr lang="de-DE" smtClean="0"/>
              <a:t>15.04.2020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E7BA905-2824-4AC2-83C0-378F4D9112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4B04804-E0D7-42D1-948F-E3240E0449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E55B7-F85F-4C01-972E-4FC2606E78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8483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ttelschulvorbereitung.ch/contentLD/DE/Div21lSchWort.pdf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ttelschulvorbereitung.ch/contentLD/DE/Div21lSchWort.pdf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D6A279-D769-4A13-8BA5-624B1F9CAA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0536" y="528003"/>
            <a:ext cx="9144000" cy="1730565"/>
          </a:xfrm>
        </p:spPr>
        <p:txBody>
          <a:bodyPr>
            <a:normAutofit/>
          </a:bodyPr>
          <a:lstStyle/>
          <a:p>
            <a:r>
              <a:rPr lang="de-DE" sz="3600" b="1" dirty="0"/>
              <a:t>Die deutschen Standardvarietäten</a:t>
            </a:r>
            <a:endParaRPr lang="de-DE" sz="360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338D298-6AAF-4FC9-8FD6-89CDEE67D8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7424" y="3089974"/>
            <a:ext cx="9512808" cy="1655762"/>
          </a:xfrm>
        </p:spPr>
        <p:txBody>
          <a:bodyPr/>
          <a:lstStyle/>
          <a:p>
            <a:r>
              <a:rPr lang="de-DE" b="1" cap="small" dirty="0"/>
              <a:t>Block II:</a:t>
            </a:r>
          </a:p>
          <a:p>
            <a:pPr lvl="0"/>
            <a:r>
              <a:rPr lang="de-DE" b="1" dirty="0"/>
              <a:t>Die Standardvarietäten in Deutschland, Österreich und der Schweiz</a:t>
            </a:r>
            <a:endParaRPr lang="de-DE" dirty="0"/>
          </a:p>
          <a:p>
            <a:endParaRPr lang="de-DE" b="1" dirty="0"/>
          </a:p>
          <a:p>
            <a:endParaRPr lang="de-DE" b="1" dirty="0"/>
          </a:p>
          <a:p>
            <a:endParaRPr lang="de-DE" b="1" dirty="0"/>
          </a:p>
          <a:p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9847D07-2656-4F27-8438-AACB9A443B47}"/>
              </a:ext>
            </a:extLst>
          </p:cNvPr>
          <p:cNvSpPr txBox="1"/>
          <p:nvPr/>
        </p:nvSpPr>
        <p:spPr>
          <a:xfrm>
            <a:off x="1609344" y="5257800"/>
            <a:ext cx="31048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/>
              <a:t>Dr. Christine Pretzl</a:t>
            </a:r>
          </a:p>
          <a:p>
            <a:r>
              <a:rPr lang="de-DE" sz="1600" dirty="0"/>
              <a:t>Südböhmische Universität Budweis</a:t>
            </a:r>
          </a:p>
          <a:p>
            <a:r>
              <a:rPr lang="de-DE" sz="1600" dirty="0"/>
              <a:t>Sommersemester 2020</a:t>
            </a:r>
          </a:p>
        </p:txBody>
      </p:sp>
    </p:spTree>
    <p:extLst>
      <p:ext uri="{BB962C8B-B14F-4D97-AF65-F5344CB8AC3E}">
        <p14:creationId xmlns:p14="http://schemas.microsoft.com/office/powerpoint/2010/main" val="3344006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39D2CC55-0946-4766-9E5F-F54C24B7E287}"/>
              </a:ext>
            </a:extLst>
          </p:cNvPr>
          <p:cNvSpPr txBox="1"/>
          <p:nvPr/>
        </p:nvSpPr>
        <p:spPr>
          <a:xfrm>
            <a:off x="1216152" y="1298448"/>
            <a:ext cx="7088864" cy="43704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cap="small" dirty="0" err="1"/>
              <a:t>Resümée</a:t>
            </a:r>
            <a:endParaRPr lang="de-DE" b="1" cap="small" dirty="0"/>
          </a:p>
          <a:p>
            <a:endParaRPr lang="de-DE" b="1" cap="small" dirty="0"/>
          </a:p>
          <a:p>
            <a:endParaRPr lang="de-DE" dirty="0"/>
          </a:p>
          <a:p>
            <a:r>
              <a:rPr lang="de-DE" sz="1600" b="1" dirty="0">
                <a:solidFill>
                  <a:srgbClr val="00B050"/>
                </a:solidFill>
                <a:ea typeface="Calibri" panose="020F0502020204030204" pitchFamily="34" charset="0"/>
              </a:rPr>
              <a:t>Textarbeit</a:t>
            </a:r>
            <a:r>
              <a:rPr lang="de-DE" sz="1600" dirty="0">
                <a:solidFill>
                  <a:srgbClr val="00B050"/>
                </a:solidFill>
                <a:ea typeface="Calibri" panose="020F0502020204030204" pitchFamily="34" charset="0"/>
              </a:rPr>
              <a:t>:</a:t>
            </a:r>
          </a:p>
          <a:p>
            <a:endParaRPr lang="de-DE" sz="1600" dirty="0">
              <a:solidFill>
                <a:srgbClr val="00B050"/>
              </a:solidFill>
              <a:ea typeface="Calibri" panose="020F0502020204030204" pitchFamily="34" charset="0"/>
            </a:endParaRPr>
          </a:p>
          <a:p>
            <a:r>
              <a:rPr lang="de-DE" sz="1400" b="1" dirty="0">
                <a:ea typeface="Calibri" panose="020F0502020204030204" pitchFamily="34" charset="0"/>
              </a:rPr>
              <a:t>Fassen Sie die beiden Texte stichpunktartig zusammen:</a:t>
            </a:r>
          </a:p>
          <a:p>
            <a:endParaRPr lang="de-DE" sz="2000" dirty="0">
              <a:ea typeface="Calibri" panose="020F0502020204030204" pitchFamily="34" charset="0"/>
            </a:endParaRPr>
          </a:p>
          <a:p>
            <a:r>
              <a:rPr lang="de-DE" sz="1600" dirty="0">
                <a:ea typeface="Calibri" panose="020F0502020204030204" pitchFamily="34" charset="0"/>
              </a:rPr>
              <a:t>„Spricht man in Österreich Deutsch?“</a:t>
            </a:r>
          </a:p>
          <a:p>
            <a:endParaRPr lang="de-DE" sz="1600" dirty="0">
              <a:ea typeface="Calibri" panose="020F0502020204030204" pitchFamily="34" charset="0"/>
            </a:endParaRPr>
          </a:p>
          <a:p>
            <a:r>
              <a:rPr lang="de-DE" sz="1600" dirty="0">
                <a:ea typeface="Calibri" panose="020F0502020204030204" pitchFamily="34" charset="0"/>
              </a:rPr>
              <a:t>„Spricht man in der Schweiz Deutsch?“</a:t>
            </a:r>
          </a:p>
          <a:p>
            <a:endParaRPr lang="de-DE" sz="2000" dirty="0">
              <a:ea typeface="Calibri" panose="020F0502020204030204" pitchFamily="34" charset="0"/>
            </a:endParaRPr>
          </a:p>
          <a:p>
            <a:r>
              <a:rPr lang="de-DE" sz="1400" dirty="0">
                <a:ea typeface="Calibri" panose="020F0502020204030204" pitchFamily="34" charset="0"/>
              </a:rPr>
              <a:t>(Schmid, Hans Ulrich: Die 101 wichtigsten Fragen. Deutsche Sprache, München 2010, S. 53–55)</a:t>
            </a:r>
          </a:p>
          <a:p>
            <a:endParaRPr lang="de-DE" sz="2000" dirty="0">
              <a:ea typeface="Calibri" panose="020F0502020204030204" pitchFamily="34" charset="0"/>
            </a:endParaRP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94314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3D6AE55E-7238-4A21-B48F-4559A7FFED57}"/>
              </a:ext>
            </a:extLst>
          </p:cNvPr>
          <p:cNvSpPr/>
          <p:nvPr/>
        </p:nvSpPr>
        <p:spPr>
          <a:xfrm>
            <a:off x="1610868" y="1767465"/>
            <a:ext cx="897026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de-DE" sz="2200" b="1" dirty="0">
                <a:solidFill>
                  <a:prstClr val="black"/>
                </a:solidFill>
              </a:rPr>
              <a:t>5. </a:t>
            </a:r>
            <a:r>
              <a:rPr lang="de-DE" sz="2200" b="1" dirty="0" err="1">
                <a:solidFill>
                  <a:prstClr val="black"/>
                </a:solidFill>
              </a:rPr>
              <a:t>Resümée</a:t>
            </a:r>
            <a:r>
              <a:rPr lang="de-DE" sz="2200" b="1" dirty="0">
                <a:solidFill>
                  <a:prstClr val="black"/>
                </a:solidFill>
              </a:rPr>
              <a:t> </a:t>
            </a:r>
          </a:p>
          <a:p>
            <a:pPr lvl="0"/>
            <a:endParaRPr lang="de-DE" sz="2200" b="1" dirty="0">
              <a:solidFill>
                <a:prstClr val="black"/>
              </a:solidFill>
            </a:endParaRPr>
          </a:p>
          <a:p>
            <a:pPr lvl="0"/>
            <a:r>
              <a:rPr lang="de-DE" sz="2200" b="1" dirty="0">
                <a:solidFill>
                  <a:prstClr val="black"/>
                </a:solidFill>
              </a:rPr>
              <a:t>    zu den deutschen Standardvarietäten in Österreich und in der Schweiz</a:t>
            </a:r>
          </a:p>
        </p:txBody>
      </p:sp>
    </p:spTree>
    <p:extLst>
      <p:ext uri="{BB962C8B-B14F-4D97-AF65-F5344CB8AC3E}">
        <p14:creationId xmlns:p14="http://schemas.microsoft.com/office/powerpoint/2010/main" val="2677686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43F9C4D2-4BEF-43BE-B051-3B1B26BFC2F3}"/>
              </a:ext>
            </a:extLst>
          </p:cNvPr>
          <p:cNvSpPr txBox="1"/>
          <p:nvPr/>
        </p:nvSpPr>
        <p:spPr>
          <a:xfrm>
            <a:off x="1033272" y="1161288"/>
            <a:ext cx="9606925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de-DE" sz="1600" dirty="0">
                <a:sym typeface="Wingdings" panose="05000000000000000000" pitchFamily="2" charset="2"/>
              </a:rPr>
              <a:t>Bei den Varietäten des Standarddeutschen in Österreich und der Schweiz </a:t>
            </a:r>
          </a:p>
          <a:p>
            <a:r>
              <a:rPr lang="de-DE" sz="1600" dirty="0">
                <a:sym typeface="Wingdings" panose="05000000000000000000" pitchFamily="2" charset="2"/>
              </a:rPr>
              <a:t>      handelt es sich um geografisch benachbarte Länder mit einem intensiven wirtschaftlichen, medialen und</a:t>
            </a:r>
          </a:p>
          <a:p>
            <a:r>
              <a:rPr lang="de-DE" sz="1600" dirty="0">
                <a:sym typeface="Wingdings" panose="05000000000000000000" pitchFamily="2" charset="2"/>
              </a:rPr>
              <a:t>      nicht zuletzt zwischenmenschlichen Kontakt.  </a:t>
            </a:r>
          </a:p>
          <a:p>
            <a:endParaRPr lang="de-DE" sz="1600" dirty="0">
              <a:sym typeface="Wingdings" panose="05000000000000000000" pitchFamily="2" charset="2"/>
            </a:endParaRPr>
          </a:p>
          <a:p>
            <a:endParaRPr lang="de-DE" sz="1600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de-DE" sz="1600" dirty="0">
                <a:sym typeface="Wingdings" panose="05000000000000000000" pitchFamily="2" charset="2"/>
              </a:rPr>
              <a:t>Auch die sprachlichen Varianten unterliegen von daher einem ständigen Austausch.</a:t>
            </a:r>
          </a:p>
          <a:p>
            <a:r>
              <a:rPr lang="de-DE" sz="1400" dirty="0">
                <a:sym typeface="Wingdings" panose="05000000000000000000" pitchFamily="2" charset="2"/>
              </a:rPr>
              <a:t>       (Dabei ist der Einfluss der größeren Sprachgemeinschaft stärker als der der kleineren.)</a:t>
            </a:r>
          </a:p>
          <a:p>
            <a:endParaRPr lang="de-DE" sz="1400" dirty="0">
              <a:sym typeface="Wingdings" panose="05000000000000000000" pitchFamily="2" charset="2"/>
            </a:endParaRPr>
          </a:p>
          <a:p>
            <a:endParaRPr lang="de-DE" sz="1400" dirty="0">
              <a:sym typeface="Wingdings" panose="05000000000000000000" pitchFamily="2" charset="2"/>
            </a:endParaRPr>
          </a:p>
          <a:p>
            <a:endParaRPr lang="de-DE" sz="1400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de-DE" sz="1600" dirty="0">
                <a:sym typeface="Wingdings" panose="05000000000000000000" pitchFamily="2" charset="2"/>
              </a:rPr>
              <a:t>Für die Kulturpolitik in Österreich ist es schwierig, die österreichische Varietät im Ausland bewusst zu machen.</a:t>
            </a:r>
          </a:p>
          <a:p>
            <a:endParaRPr lang="de-DE" sz="1600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de-DE" sz="1600" dirty="0">
                <a:sym typeface="Wingdings" panose="05000000000000000000" pitchFamily="2" charset="2"/>
              </a:rPr>
              <a:t>Eine besondere Bedeutung gewinnt die Frage nach der jeweiligen Sprache in der Europäischen Union:</a:t>
            </a:r>
          </a:p>
          <a:p>
            <a:r>
              <a:rPr lang="de-DE" sz="1600" dirty="0">
                <a:sym typeface="Wingdings" panose="05000000000000000000" pitchFamily="2" charset="2"/>
              </a:rPr>
              <a:t>	Anlässlich des Beitritts Österreichs zur EU </a:t>
            </a:r>
            <a:r>
              <a:rPr lang="de-DE" sz="1400" dirty="0">
                <a:sym typeface="Wingdings" panose="05000000000000000000" pitchFamily="2" charset="2"/>
              </a:rPr>
              <a:t>(Jan. 1995) </a:t>
            </a:r>
            <a:r>
              <a:rPr lang="de-DE" sz="1600" dirty="0">
                <a:sym typeface="Wingdings" panose="05000000000000000000" pitchFamily="2" charset="2"/>
              </a:rPr>
              <a:t>wurde Österreichisches Deutsch </a:t>
            </a:r>
          </a:p>
          <a:p>
            <a:r>
              <a:rPr lang="de-DE" sz="1600" dirty="0">
                <a:sym typeface="Wingdings" panose="05000000000000000000" pitchFamily="2" charset="2"/>
              </a:rPr>
              <a:t>	nur in der Form von 23 Lebensmittelbezeichnungen eingebracht</a:t>
            </a:r>
          </a:p>
          <a:p>
            <a:r>
              <a:rPr lang="de-DE" sz="1600" dirty="0">
                <a:sym typeface="Wingdings" panose="05000000000000000000" pitchFamily="2" charset="2"/>
              </a:rPr>
              <a:t>	</a:t>
            </a:r>
            <a:r>
              <a:rPr lang="de-DE" sz="1400" dirty="0">
                <a:sym typeface="Wingdings" panose="05000000000000000000" pitchFamily="2" charset="2"/>
              </a:rPr>
              <a:t>(z. B.: </a:t>
            </a:r>
            <a:r>
              <a:rPr lang="de-DE" sz="1400" i="1" dirty="0">
                <a:sym typeface="Wingdings" panose="05000000000000000000" pitchFamily="2" charset="2"/>
              </a:rPr>
              <a:t>Eierschwammerl, Erdäpfel, Karfiol, Marillen, Paradeiser, Ribisel, Topfen, Vogerlsalat, Weichseln</a:t>
            </a:r>
            <a:r>
              <a:rPr lang="de-DE" sz="1400" dirty="0">
                <a:sym typeface="Wingdings" panose="05000000000000000000" pitchFamily="2" charset="2"/>
              </a:rPr>
              <a:t>)</a:t>
            </a:r>
          </a:p>
          <a:p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1406598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494DDA44-C8F6-4222-8905-76E1BFDA6B88}"/>
              </a:ext>
            </a:extLst>
          </p:cNvPr>
          <p:cNvSpPr/>
          <p:nvPr/>
        </p:nvSpPr>
        <p:spPr>
          <a:xfrm>
            <a:off x="1210056" y="1767006"/>
            <a:ext cx="7312152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de-DE" sz="1600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de-DE" sz="16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https://sprachportal.integrationsfonds.at/fileadmin/user_upload/2015/Materialien%20Schwerpunkt%20Deutsch/Einfuehrung_in_das_oesterreichische_Deutsch_Teil_1.pdf</a:t>
            </a:r>
          </a:p>
          <a:p>
            <a:endParaRPr lang="de-DE" sz="1600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de-DE" sz="1600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de-DE" sz="1600" dirty="0">
                <a:sym typeface="Wingdings" panose="05000000000000000000" pitchFamily="2" charset="2"/>
              </a:rPr>
              <a:t>aus: </a:t>
            </a:r>
            <a:r>
              <a:rPr lang="de-DE" sz="1600" dirty="0" err="1">
                <a:sym typeface="Wingdings" panose="05000000000000000000" pitchFamily="2" charset="2"/>
              </a:rPr>
              <a:t>sprachportal.integrationsfond</a:t>
            </a:r>
            <a:r>
              <a:rPr lang="de-DE" sz="1600" dirty="0">
                <a:sym typeface="Wingdings" panose="05000000000000000000" pitchFamily="2" charset="2"/>
              </a:rPr>
              <a:t>!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de-DE" sz="1600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de-DE" sz="1600" dirty="0">
                <a:sym typeface="Wingdings" panose="05000000000000000000" pitchFamily="2" charset="2"/>
              </a:rPr>
              <a:t>Diese mehrseitige Zusammenstellung fasst wesentliche Fragen zum Österreichischen Deutsch zusammen.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de-DE" sz="1600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de-DE" sz="1600" dirty="0">
                <a:sym typeface="Wingdings" panose="05000000000000000000" pitchFamily="2" charset="2"/>
              </a:rPr>
              <a:t>Am besten lösen Sie die Übungsaufgaben in irgendeiner Form zusammen.</a:t>
            </a:r>
          </a:p>
          <a:p>
            <a:r>
              <a:rPr lang="de-DE" sz="1600" dirty="0">
                <a:sym typeface="Wingdings" panose="05000000000000000000" pitchFamily="2" charset="2"/>
              </a:rPr>
              <a:t>      Ein Lösungsblatt ist angefügt. </a:t>
            </a:r>
          </a:p>
          <a:p>
            <a:r>
              <a:rPr lang="de-DE" sz="1600" dirty="0">
                <a:sym typeface="Wingdings" panose="05000000000000000000" pitchFamily="2" charset="2"/>
              </a:rPr>
              <a:t>      Sie müssen mir </a:t>
            </a:r>
            <a:r>
              <a:rPr lang="de-DE" sz="1600" b="1" dirty="0">
                <a:solidFill>
                  <a:srgbClr val="00B050"/>
                </a:solidFill>
                <a:sym typeface="Wingdings" panose="05000000000000000000" pitchFamily="2" charset="2"/>
              </a:rPr>
              <a:t>KEIN Mail mit Ihren Ergebnissen </a:t>
            </a:r>
            <a:r>
              <a:rPr lang="de-DE" sz="1600" dirty="0">
                <a:sym typeface="Wingdings" panose="05000000000000000000" pitchFamily="2" charset="2"/>
              </a:rPr>
              <a:t>schicken!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de-DE" sz="1600" dirty="0"/>
          </a:p>
          <a:p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F39D9AF-3F4D-4844-9E28-8817E15ED34C}"/>
              </a:ext>
            </a:extLst>
          </p:cNvPr>
          <p:cNvSpPr txBox="1"/>
          <p:nvPr/>
        </p:nvSpPr>
        <p:spPr>
          <a:xfrm>
            <a:off x="1210056" y="1014984"/>
            <a:ext cx="52842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Zusammenfassende Fragen: Österreichisches Deutsch</a:t>
            </a:r>
          </a:p>
        </p:txBody>
      </p:sp>
    </p:spTree>
    <p:extLst>
      <p:ext uri="{BB962C8B-B14F-4D97-AF65-F5344CB8AC3E}">
        <p14:creationId xmlns:p14="http://schemas.microsoft.com/office/powerpoint/2010/main" val="2496823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86394DE4-F107-426C-94BE-AFFB9F80D697}"/>
              </a:ext>
            </a:extLst>
          </p:cNvPr>
          <p:cNvSpPr txBox="1"/>
          <p:nvPr/>
        </p:nvSpPr>
        <p:spPr>
          <a:xfrm>
            <a:off x="1325880" y="694944"/>
            <a:ext cx="9105826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Bernard MT Condensed" panose="02050806060905020404" pitchFamily="18" charset="0"/>
              </a:rPr>
              <a:t>FAZIT </a:t>
            </a:r>
            <a:r>
              <a:rPr lang="de-DE" sz="1400" dirty="0">
                <a:latin typeface="Bernard MT Condensed" panose="02050806060905020404" pitchFamily="18" charset="0"/>
              </a:rPr>
              <a:t>zum österreichischen Deutsch:</a:t>
            </a:r>
          </a:p>
          <a:p>
            <a:endParaRPr lang="de-DE" dirty="0"/>
          </a:p>
          <a:p>
            <a:endParaRPr lang="de-DE" dirty="0"/>
          </a:p>
          <a:p>
            <a:r>
              <a:rPr lang="de-DE" sz="1600" dirty="0"/>
              <a:t>„So gehen die unter verschiedenen Voraussetzungen […] immer wiederkehrenden Versuche, </a:t>
            </a:r>
          </a:p>
          <a:p>
            <a:r>
              <a:rPr lang="de-DE" sz="1600" dirty="0"/>
              <a:t>es </a:t>
            </a:r>
            <a:r>
              <a:rPr lang="de-DE" sz="1400" dirty="0"/>
              <a:t>[das österreichische Deutsch] </a:t>
            </a:r>
            <a:r>
              <a:rPr lang="de-DE" sz="1600" dirty="0"/>
              <a:t>als möglichst selbstständige Sprachform „Österreichisch“ hinstellen zu wollen, </a:t>
            </a:r>
          </a:p>
          <a:p>
            <a:r>
              <a:rPr lang="de-DE" sz="1600" dirty="0"/>
              <a:t>an der Sprachrealität vorbei.</a:t>
            </a:r>
          </a:p>
          <a:p>
            <a:endParaRPr lang="de-DE" sz="1600" dirty="0"/>
          </a:p>
          <a:p>
            <a:r>
              <a:rPr lang="de-DE" sz="1600" dirty="0"/>
              <a:t>Ebenso ist aber auch die vor allem in Deutschland praktizierte unizentrische Haltung abzulehnen, </a:t>
            </a:r>
          </a:p>
          <a:p>
            <a:r>
              <a:rPr lang="de-DE" sz="1600" dirty="0"/>
              <a:t>die eine meist nord- und mitteldeutsch geprägte Standardsprache als eine für den gesamten </a:t>
            </a:r>
          </a:p>
          <a:p>
            <a:r>
              <a:rPr lang="de-DE" sz="1600" dirty="0"/>
              <a:t>deutschen Sprachraum verbindliche einheitliche Norm vorgibt und damit den Sprachgebrauch </a:t>
            </a:r>
          </a:p>
          <a:p>
            <a:r>
              <a:rPr lang="de-DE" sz="1600" dirty="0"/>
              <a:t>vor allem in Süddeutschland, Österreich und der Schweiz beiseite lässt.“</a:t>
            </a:r>
          </a:p>
          <a:p>
            <a:endParaRPr lang="de-DE" sz="1600" dirty="0"/>
          </a:p>
          <a:p>
            <a:r>
              <a:rPr lang="de-DE" sz="1400" dirty="0"/>
              <a:t>(Wiesinger 2014, 9)</a:t>
            </a:r>
          </a:p>
          <a:p>
            <a:endParaRPr lang="de-DE" sz="1400" dirty="0"/>
          </a:p>
          <a:p>
            <a:endParaRPr lang="de-DE" sz="1400" dirty="0"/>
          </a:p>
          <a:p>
            <a:endParaRPr lang="de-DE" sz="1400" dirty="0"/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de-DE" sz="1400" dirty="0">
                <a:latin typeface="Bernard MT Condensed" panose="02050806060905020404" pitchFamily="18" charset="0"/>
                <a:sym typeface="Wingdings" panose="05000000000000000000" pitchFamily="2" charset="2"/>
              </a:rPr>
              <a:t>„Österreichisches Deutsch ist kein schlechteres, sondern ein anderes Deutsch.“ </a:t>
            </a:r>
          </a:p>
          <a:p>
            <a:endParaRPr lang="de-DE" sz="1400" dirty="0">
              <a:sym typeface="Wingdings" panose="05000000000000000000" pitchFamily="2" charset="2"/>
            </a:endParaRPr>
          </a:p>
          <a:p>
            <a:r>
              <a:rPr lang="de-DE" sz="1400" dirty="0">
                <a:sym typeface="Wingdings" panose="05000000000000000000" pitchFamily="2" charset="2"/>
              </a:rPr>
              <a:t>	</a:t>
            </a:r>
            <a:r>
              <a:rPr lang="de-DE" sz="1200" dirty="0">
                <a:sym typeface="Wingdings" panose="05000000000000000000" pitchFamily="2" charset="2"/>
              </a:rPr>
              <a:t>(Moser, Hans: Österreichische Aussprachenormen. In: Jahrbuch für Internationale Germanistik  21/1) </a:t>
            </a:r>
            <a:endParaRPr lang="de-DE" sz="1200" dirty="0"/>
          </a:p>
          <a:p>
            <a:r>
              <a:rPr lang="de-DE" sz="16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141826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219BB4CD-DFD1-459A-B904-20387F027576}"/>
              </a:ext>
            </a:extLst>
          </p:cNvPr>
          <p:cNvSpPr txBox="1"/>
          <p:nvPr/>
        </p:nvSpPr>
        <p:spPr>
          <a:xfrm>
            <a:off x="1124713" y="610136"/>
            <a:ext cx="819302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lgerian" panose="04020705040A02060702" pitchFamily="82" charset="0"/>
              </a:rPr>
              <a:t>Literatur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pPr marL="285750" indent="-285750">
              <a:buFontTx/>
              <a:buChar char="-"/>
            </a:pPr>
            <a:r>
              <a:rPr lang="de-DE" sz="1600" dirty="0"/>
              <a:t>Ebner, Jacob (2008): Österreichisches Deutsch. Eine Einführung. Mannheim/Zürich.</a:t>
            </a:r>
          </a:p>
          <a:p>
            <a:pPr marL="285750" indent="-285750">
              <a:buFontTx/>
              <a:buChar char="-"/>
            </a:pPr>
            <a:endParaRPr lang="de-DE" sz="1600" dirty="0"/>
          </a:p>
          <a:p>
            <a:pPr marL="285750" indent="-285750">
              <a:buFontTx/>
              <a:buChar char="-"/>
            </a:pPr>
            <a:endParaRPr lang="de-DE" sz="1600" dirty="0"/>
          </a:p>
          <a:p>
            <a:pPr marL="285750" indent="-285750">
              <a:buFontTx/>
              <a:buChar char="-"/>
            </a:pPr>
            <a:r>
              <a:rPr lang="de-DE" sz="1600" dirty="0"/>
              <a:t>Markhardt, Heidemarie (2005): Das österreichische Deutsch im Rahmen der EU. Frankfurt/Main</a:t>
            </a:r>
          </a:p>
          <a:p>
            <a:pPr marL="285750" indent="-285750">
              <a:buFontTx/>
              <a:buChar char="-"/>
            </a:pPr>
            <a:endParaRPr lang="de-DE" sz="1600" dirty="0"/>
          </a:p>
          <a:p>
            <a:pPr marL="285750" indent="-285750">
              <a:buFontTx/>
              <a:buChar char="-"/>
            </a:pPr>
            <a:endParaRPr lang="de-DE" sz="1600" dirty="0"/>
          </a:p>
          <a:p>
            <a:pPr marL="285750" indent="-285750">
              <a:buFontTx/>
              <a:buChar char="-"/>
            </a:pPr>
            <a:r>
              <a:rPr lang="de-DE" sz="1600" dirty="0"/>
              <a:t>Ransmayr, Jutta (2007): Das Status des Österreichischen Deutsch an nicht-deutschsprachigen Universitäten. Frankfurt/Main.</a:t>
            </a:r>
          </a:p>
          <a:p>
            <a:pPr marL="285750" indent="-285750">
              <a:buFontTx/>
              <a:buChar char="-"/>
            </a:pPr>
            <a:endParaRPr lang="de-DE" sz="1600" dirty="0"/>
          </a:p>
          <a:p>
            <a:pPr marL="285750" indent="-285750">
              <a:buFontTx/>
              <a:buChar char="-"/>
            </a:pPr>
            <a:endParaRPr lang="de-DE" sz="1600" dirty="0"/>
          </a:p>
          <a:p>
            <a:pPr marL="285750" indent="-285750">
              <a:buFontTx/>
              <a:buChar char="-"/>
            </a:pPr>
            <a:r>
              <a:rPr lang="de-DE" sz="1600" dirty="0"/>
              <a:t>Wiesinger, Peter (2006): Das österreichische Deutsch in Gegenwart und Geschichte. Münster/Wien.</a:t>
            </a:r>
          </a:p>
          <a:p>
            <a:pPr>
              <a:lnSpc>
                <a:spcPct val="150000"/>
              </a:lnSpc>
            </a:pPr>
            <a:endParaRPr lang="de-DE" sz="1600" dirty="0"/>
          </a:p>
          <a:p>
            <a:pPr>
              <a:lnSpc>
                <a:spcPct val="150000"/>
              </a:lnSpc>
            </a:pPr>
            <a:endParaRPr lang="de-DE" sz="1600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60815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494DDA44-C8F6-4222-8905-76E1BFDA6B88}"/>
              </a:ext>
            </a:extLst>
          </p:cNvPr>
          <p:cNvSpPr/>
          <p:nvPr/>
        </p:nvSpPr>
        <p:spPr>
          <a:xfrm>
            <a:off x="1359408" y="2209723"/>
            <a:ext cx="7312152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6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https://www.mittelschulvorbereitung.ch/contentLD/DE/Div21lSchWort.pdf</a:t>
            </a:r>
            <a:endParaRPr lang="de-DE" sz="1600" dirty="0"/>
          </a:p>
          <a:p>
            <a:endParaRPr lang="de-DE" sz="1600" dirty="0"/>
          </a:p>
          <a:p>
            <a:endParaRPr lang="de-DE" sz="1600" dirty="0"/>
          </a:p>
          <a:p>
            <a:endParaRPr lang="de-DE" sz="1600" dirty="0"/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de-DE" sz="1600" dirty="0">
                <a:sym typeface="Wingdings" panose="05000000000000000000" pitchFamily="2" charset="2"/>
              </a:rPr>
              <a:t>Diese komprimierten Ausführungen zum Schweizerdeutschen sind vor allem</a:t>
            </a:r>
          </a:p>
          <a:p>
            <a:r>
              <a:rPr lang="de-DE" sz="1600" dirty="0">
                <a:sym typeface="Wingdings" panose="05000000000000000000" pitchFamily="2" charset="2"/>
              </a:rPr>
              <a:t>      hinsichtlich der beigefügten Wörterliste interessant!</a:t>
            </a:r>
            <a:endParaRPr lang="de-DE" sz="1600" dirty="0"/>
          </a:p>
          <a:p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F39D9AF-3F4D-4844-9E28-8817E15ED34C}"/>
              </a:ext>
            </a:extLst>
          </p:cNvPr>
          <p:cNvSpPr txBox="1"/>
          <p:nvPr/>
        </p:nvSpPr>
        <p:spPr>
          <a:xfrm>
            <a:off x="1359408" y="1453896"/>
            <a:ext cx="5932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Zusammenfassende Ergänzung zum Schweizer Hochdeutsch</a:t>
            </a:r>
          </a:p>
        </p:txBody>
      </p:sp>
    </p:spTree>
    <p:extLst>
      <p:ext uri="{BB962C8B-B14F-4D97-AF65-F5344CB8AC3E}">
        <p14:creationId xmlns:p14="http://schemas.microsoft.com/office/powerpoint/2010/main" val="1688339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86394DE4-F107-426C-94BE-AFFB9F80D697}"/>
              </a:ext>
            </a:extLst>
          </p:cNvPr>
          <p:cNvSpPr txBox="1"/>
          <p:nvPr/>
        </p:nvSpPr>
        <p:spPr>
          <a:xfrm>
            <a:off x="1249680" y="795528"/>
            <a:ext cx="969264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Bernard MT Condensed" panose="02050806060905020404" pitchFamily="18" charset="0"/>
              </a:rPr>
              <a:t>FAZIT </a:t>
            </a:r>
            <a:r>
              <a:rPr lang="de-DE" sz="1400" dirty="0">
                <a:latin typeface="Bernard MT Condensed" panose="02050806060905020404" pitchFamily="18" charset="0"/>
              </a:rPr>
              <a:t>zum Schweizer Hochdeutschen:</a:t>
            </a:r>
          </a:p>
          <a:p>
            <a:endParaRPr lang="de-DE" sz="1400" dirty="0">
              <a:latin typeface="Bernard MT Condensed" panose="02050806060905020404" pitchFamily="18" charset="0"/>
            </a:endParaRPr>
          </a:p>
          <a:p>
            <a:endParaRPr lang="de-DE" sz="1400" dirty="0">
              <a:latin typeface="Bernard MT Condensed" panose="02050806060905020404" pitchFamily="18" charset="0"/>
            </a:endParaRPr>
          </a:p>
          <a:p>
            <a:endParaRPr lang="de-DE" sz="1400" dirty="0">
              <a:latin typeface="Bernard MT Condensed" panose="02050806060905020404" pitchFamily="18" charset="0"/>
            </a:endParaRPr>
          </a:p>
          <a:p>
            <a:r>
              <a:rPr lang="de-DE" sz="1600" dirty="0"/>
              <a:t>„Im Zweifelsfall wählt man Varianten im Standardsprachgebrauch also lieber ab, bei denen man fürchtet, es könnte sich dabei um Helvetismen handeln. Dies wiederum dürfte damit zusammenhängen, dass in der Deutschschweiz </a:t>
            </a:r>
          </a:p>
          <a:p>
            <a:r>
              <a:rPr lang="de-DE" sz="1600" dirty="0"/>
              <a:t>so viel Gedrucktes aus Deutschland gelesen und auch gesprochene Standardsprache aus den deutschen Medien rezipiert wird, dass es dadurch im mentalen Lexikon  der Sprecherinnen und Sprecher zu Synonymen kommt.  </a:t>
            </a:r>
          </a:p>
          <a:p>
            <a:endParaRPr lang="de-DE" sz="1600" dirty="0"/>
          </a:p>
          <a:p>
            <a:r>
              <a:rPr lang="de-DE" sz="1600" dirty="0"/>
              <a:t>Die nördlichen Varianten werden dabei, vor dem Hintergrund der Dominanz des deutschen Sprachmarkts durch</a:t>
            </a:r>
          </a:p>
          <a:p>
            <a:r>
              <a:rPr lang="de-DE" sz="1600" dirty="0"/>
              <a:t>Deutschland, vertikalisiert, d. h. auf eine höhere Hierarchiestufe der Standardsprachlichkeit gesetzt.</a:t>
            </a:r>
          </a:p>
          <a:p>
            <a:endParaRPr lang="de-DE" sz="1600" dirty="0"/>
          </a:p>
          <a:p>
            <a:r>
              <a:rPr lang="de-DE" sz="1600" dirty="0"/>
              <a:t>Aber auch aus der </a:t>
            </a:r>
            <a:r>
              <a:rPr lang="de-DE" sz="1600" dirty="0" err="1"/>
              <a:t>Aussenperspektive</a:t>
            </a:r>
            <a:r>
              <a:rPr lang="de-DE" sz="1600" dirty="0"/>
              <a:t> </a:t>
            </a:r>
            <a:r>
              <a:rPr lang="de-DE" sz="1400" dirty="0"/>
              <a:t>[sic] </a:t>
            </a:r>
            <a:r>
              <a:rPr lang="de-DE" sz="1600" dirty="0"/>
              <a:t>werden Helvetismen für eher dialektal befunden.</a:t>
            </a:r>
          </a:p>
          <a:p>
            <a:endParaRPr lang="de-DE" sz="1400" dirty="0">
              <a:latin typeface="Bernard MT Condensed" panose="02050806060905020404" pitchFamily="18" charset="0"/>
            </a:endParaRPr>
          </a:p>
          <a:p>
            <a:endParaRPr lang="de-DE" sz="1400" dirty="0">
              <a:latin typeface="Bernard MT Condensed" panose="02050806060905020404" pitchFamily="18" charset="0"/>
            </a:endParaRPr>
          </a:p>
          <a:p>
            <a:r>
              <a:rPr lang="de-DE" sz="1400" dirty="0"/>
              <a:t>(Schmidlin 2017, 13)</a:t>
            </a:r>
          </a:p>
          <a:p>
            <a:endParaRPr lang="de-DE" dirty="0"/>
          </a:p>
          <a:p>
            <a:endParaRPr lang="de-DE" dirty="0"/>
          </a:p>
          <a:p>
            <a:r>
              <a:rPr lang="de-DE" sz="16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656444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219BB4CD-DFD1-459A-B904-20387F027576}"/>
              </a:ext>
            </a:extLst>
          </p:cNvPr>
          <p:cNvSpPr txBox="1"/>
          <p:nvPr/>
        </p:nvSpPr>
        <p:spPr>
          <a:xfrm>
            <a:off x="1207008" y="576072"/>
            <a:ext cx="10762488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lgerian" panose="04020705040A02060702" pitchFamily="82" charset="0"/>
              </a:rPr>
              <a:t>Literatur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sz="1600" dirty="0"/>
          </a:p>
          <a:p>
            <a:pPr marL="285750" indent="-285750">
              <a:buFontTx/>
              <a:buChar char="-"/>
            </a:pPr>
            <a:r>
              <a:rPr lang="de-DE" sz="1600" dirty="0"/>
              <a:t>Bickel, Hans (2001): Schweizerhochdeutsch. Kein minderwertiges Hochdeutsch!</a:t>
            </a:r>
          </a:p>
          <a:p>
            <a:r>
              <a:rPr lang="de-DE" sz="1600" dirty="0"/>
              <a:t>	Das Deutsche als plurizentrische Sprache aus Schweizer Sicht. In: </a:t>
            </a:r>
            <a:r>
              <a:rPr lang="de-DE" sz="1600" dirty="0" err="1"/>
              <a:t>Babylonia</a:t>
            </a:r>
            <a:r>
              <a:rPr lang="de-DE" sz="1600" dirty="0"/>
              <a:t> 2, S. 19–22.</a:t>
            </a:r>
          </a:p>
          <a:p>
            <a:pPr marL="285750" indent="-285750">
              <a:buFontTx/>
              <a:buChar char="-"/>
            </a:pPr>
            <a:endParaRPr lang="de-DE" sz="1600" dirty="0"/>
          </a:p>
          <a:p>
            <a:pPr marL="285750" indent="-285750">
              <a:buFontTx/>
              <a:buChar char="-"/>
            </a:pPr>
            <a:r>
              <a:rPr lang="de-DE" sz="1600" dirty="0"/>
              <a:t>Bickel, Hans/Landolt, Christoph (2018): Schweizerhochdeutsch. 2. Auflage. Berlin. </a:t>
            </a:r>
          </a:p>
          <a:p>
            <a:endParaRPr lang="de-DE" sz="1600" dirty="0"/>
          </a:p>
          <a:p>
            <a:pPr marL="285750" indent="-285750">
              <a:buFontTx/>
              <a:buChar char="-"/>
            </a:pPr>
            <a:r>
              <a:rPr lang="de-DE" sz="1600" dirty="0"/>
              <a:t>Christen, Helen u. a. (Hgg.) (2010): Hochdeutsch in aller Munde: eine empirische Untersuchung zur gesprochenen 	Standardsprache in der Deutschschweiz. Zeitschrift für Dialektologie und Linguistik. Beihefte; Heft 140. Stuttgart.</a:t>
            </a:r>
          </a:p>
          <a:p>
            <a:pPr marL="285750" indent="-285750">
              <a:buFontTx/>
              <a:buChar char="-"/>
            </a:pPr>
            <a:endParaRPr lang="de-DE" sz="1600" dirty="0"/>
          </a:p>
          <a:p>
            <a:pPr marL="285750" indent="-285750">
              <a:buFontTx/>
              <a:buChar char="-"/>
            </a:pPr>
            <a:r>
              <a:rPr lang="de-DE" sz="1600" dirty="0"/>
              <a:t>Dürscheid, Christa u. a. (Hgg.) (2006): Schweizer Standarddeutsch. Beiträge zur Varietätenlinguistik. Tübingen.</a:t>
            </a:r>
          </a:p>
          <a:p>
            <a:pPr marL="285750" indent="-285750">
              <a:buFontTx/>
              <a:buChar char="-"/>
            </a:pPr>
            <a:endParaRPr lang="de-DE" sz="1600" dirty="0"/>
          </a:p>
          <a:p>
            <a:pPr marL="285750" indent="-285750">
              <a:buFontTx/>
              <a:buChar char="-"/>
            </a:pPr>
            <a:r>
              <a:rPr lang="de-DE" sz="1600" dirty="0" err="1"/>
              <a:t>Rash</a:t>
            </a:r>
            <a:r>
              <a:rPr lang="de-DE" sz="1600" dirty="0"/>
              <a:t>, Felicity (2002): Die deutsche Sprache in der Schweiz : Mehrsprachigkeit, Diglossie und Veränderung. Bern.</a:t>
            </a:r>
          </a:p>
          <a:p>
            <a:pPr marL="285750" indent="-285750">
              <a:buFontTx/>
              <a:buChar char="-"/>
            </a:pPr>
            <a:endParaRPr lang="de-DE" sz="1600" dirty="0"/>
          </a:p>
          <a:p>
            <a:pPr marL="285750" indent="-285750">
              <a:buFontTx/>
              <a:buChar char="-"/>
            </a:pPr>
            <a:r>
              <a:rPr lang="de-DE" sz="1600" dirty="0"/>
              <a:t>Schmidlin, Regula (2017): Ist Schweizerhochdeutsch auch Hochdeutsch? Im Prinzip ja … In: </a:t>
            </a:r>
            <a:r>
              <a:rPr lang="de-DE" sz="1600" dirty="0" err="1"/>
              <a:t>Thonhauser</a:t>
            </a:r>
            <a:r>
              <a:rPr lang="de-DE" sz="1600" dirty="0"/>
              <a:t>, Ingo / </a:t>
            </a:r>
          </a:p>
          <a:p>
            <a:r>
              <a:rPr lang="de-DE" sz="1600" dirty="0"/>
              <a:t>	</a:t>
            </a:r>
            <a:r>
              <a:rPr lang="de-DE" sz="1600" dirty="0" err="1"/>
              <a:t>Picenoni</a:t>
            </a:r>
            <a:r>
              <a:rPr lang="de-DE" sz="1600" dirty="0"/>
              <a:t>, Matthias (Hgg.): Die Vielfalt des Deutschen in der Schweiz entdecken und erleben. </a:t>
            </a:r>
            <a:r>
              <a:rPr lang="de-DE" sz="1600" dirty="0" err="1"/>
              <a:t>Baylonia</a:t>
            </a:r>
            <a:r>
              <a:rPr lang="de-DE" sz="1600" dirty="0"/>
              <a:t> 2, S. 10–15. </a:t>
            </a:r>
          </a:p>
          <a:p>
            <a:r>
              <a:rPr lang="de-DE" sz="1600" dirty="0"/>
              <a:t>   </a:t>
            </a:r>
          </a:p>
          <a:p>
            <a:pPr marL="285750" indent="-285750">
              <a:buFontTx/>
              <a:buChar char="-"/>
            </a:pPr>
            <a:endParaRPr lang="de-DE" sz="1600" dirty="0"/>
          </a:p>
          <a:p>
            <a:pPr>
              <a:lnSpc>
                <a:spcPct val="150000"/>
              </a:lnSpc>
            </a:pPr>
            <a:endParaRPr lang="de-DE" sz="1600" dirty="0"/>
          </a:p>
          <a:p>
            <a:pPr>
              <a:lnSpc>
                <a:spcPct val="150000"/>
              </a:lnSpc>
            </a:pPr>
            <a:endParaRPr lang="de-DE" sz="1600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38664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611</Words>
  <Application>Microsoft Office PowerPoint</Application>
  <PresentationFormat>Breitbild</PresentationFormat>
  <Paragraphs>139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7" baseType="lpstr">
      <vt:lpstr>Algerian</vt:lpstr>
      <vt:lpstr>Arial</vt:lpstr>
      <vt:lpstr>Bernard MT Condensed</vt:lpstr>
      <vt:lpstr>Calibri</vt:lpstr>
      <vt:lpstr>Calibri Light</vt:lpstr>
      <vt:lpstr>Wingdings</vt:lpstr>
      <vt:lpstr>Office</vt:lpstr>
      <vt:lpstr>Die deutschen Standardvarietäten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deutschen Standardvarietäten</dc:title>
  <dc:creator>Christine</dc:creator>
  <cp:lastModifiedBy>Christine</cp:lastModifiedBy>
  <cp:revision>56</cp:revision>
  <dcterms:created xsi:type="dcterms:W3CDTF">2020-03-19T13:38:11Z</dcterms:created>
  <dcterms:modified xsi:type="dcterms:W3CDTF">2020-04-15T10:52:23Z</dcterms:modified>
</cp:coreProperties>
</file>