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2.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ags/tag3.xml" ContentType="application/vnd.openxmlformats-officedocument.presentationml.tag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comments/comment1.xml" ContentType="application/vnd.openxmlformats-officedocument.presentationml.comments+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76"/>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 id="324" r:id="rId68"/>
    <p:sldId id="325" r:id="rId69"/>
    <p:sldId id="326" r:id="rId70"/>
    <p:sldId id="327" r:id="rId71"/>
    <p:sldId id="328" r:id="rId72"/>
    <p:sldId id="329" r:id="rId73"/>
    <p:sldId id="330" r:id="rId74"/>
    <p:sldId id="257" r:id="rId75"/>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n Bezic" initials="MB" lastIdx="3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516" y="96"/>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07-02-18T16:44:44.671" idx="35">
    <p:pos x="2471" y="3610"/>
    <p:text>Ask Christian for more info on this one</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03.03.2019</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3" Type="http://schemas.openxmlformats.org/officeDocument/2006/relationships/hyperlink" Target="ms-help://MS.SQLCC.v9/MS.SQLSVR.v9.en/xmla9/html/818f3212-9605-4e34-8623-1154d9fae1f0.htm" TargetMode="External"/><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3" Type="http://schemas.openxmlformats.org/officeDocument/2006/relationships/hyperlink" Target="http://www.sysinternals.com/" TargetMode="External"/><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3" name="Notes Placeholder 2">
            <a:extLst>
              <a:ext uri="{FF2B5EF4-FFF2-40B4-BE49-F238E27FC236}">
                <a16:creationId xmlns:a16="http://schemas.microsoft.com/office/drawing/2014/main" id="{51859442-EE88-4C42-A025-F4279661E141}"/>
              </a:ext>
            </a:extLst>
          </p:cNvPr>
          <p:cNvSpPr>
            <a:spLocks noGrp="1"/>
          </p:cNvSpPr>
          <p:nvPr>
            <p:ph type="body" idx="1"/>
          </p:nvPr>
        </p:nvSpPr>
        <p:spPr/>
        <p:txBody>
          <a:bodyPr>
            <a:normAutofit lnSpcReduction="10000"/>
          </a:bodyPr>
          <a:lstStyle/>
          <a:p>
            <a:pPr>
              <a:defRPr/>
            </a:pPr>
            <a:r>
              <a:rPr lang="en-GB" dirty="0"/>
              <a:t>TPs:</a:t>
            </a:r>
          </a:p>
          <a:p>
            <a:pPr marL="228600" indent="-228600">
              <a:buFontTx/>
              <a:buAutoNum type="arabicPeriod"/>
              <a:defRPr/>
            </a:pPr>
            <a:r>
              <a:rPr lang="en-GB" dirty="0" err="1"/>
              <a:t>Datawarehouse</a:t>
            </a:r>
            <a:r>
              <a:rPr lang="en-GB" dirty="0"/>
              <a:t> as a central repository of the data allows business monitoring, analysis, planning etc. It is a bridge between numerous </a:t>
            </a:r>
            <a:r>
              <a:rPr lang="en-GB" dirty="0" err="1"/>
              <a:t>heterogenous</a:t>
            </a:r>
            <a:r>
              <a:rPr lang="en-GB" dirty="0"/>
              <a:t> data sources in the organization and the tools (reports, excel, scorecards and dashboards) that end users need to get business insight. Having the right data, cleaned and conformed is the key to successful BI implementations and ROI for the business.</a:t>
            </a:r>
          </a:p>
          <a:p>
            <a:pPr marL="228600" indent="-228600">
              <a:buFontTx/>
              <a:buAutoNum type="arabicPeriod"/>
              <a:defRPr/>
            </a:pPr>
            <a:r>
              <a:rPr lang="en-GB" dirty="0"/>
              <a:t>However (animate integration services) it takes effort to bring the data in. You need a powerful tool to transform, clean, and load the data. This is where Integration Services comes into the picture. It is our tool, that you get as part of SQL Server, that allows you to get your data right before it is stored in the DW.</a:t>
            </a:r>
          </a:p>
          <a:p>
            <a:pPr marL="228600" indent="-228600">
              <a:buFontTx/>
              <a:buAutoNum type="arabicPeriod"/>
              <a:defRPr/>
            </a:pPr>
            <a:r>
              <a:rPr lang="en-GB" dirty="0"/>
              <a:t>Now that you have the data in the data warehouse, the work is not done. While you probably have all of the data there, the data is not readily consumable by end users. You need to make it business friendly – define common business entities (dimensions and measures), common business calculations (variance to budget, profit, etc), metrics (KPIs), and present the data to users in a format that is easy understandable (end user friendly names, hierarchies etc). Animate analysis services. This is where AS comes handy. It makes the data in DW much easier to consume by a variety of BI tools and eventually your end users.</a:t>
            </a:r>
          </a:p>
          <a:p>
            <a:pPr marL="228600" indent="-228600">
              <a:defRPr/>
            </a:pPr>
            <a:endParaRPr lang="en-GB" dirty="0"/>
          </a:p>
          <a:p>
            <a:pPr marL="228600" indent="-228600">
              <a:defRPr/>
            </a:pPr>
            <a:r>
              <a:rPr lang="en-GB" dirty="0"/>
              <a:t>SQL Server has a very powerful offering for building data warehouses. Not only that you get SQL relational database system, but you also get in the same box AS and IS to implement end to end DW environment.</a:t>
            </a:r>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E69FCD4-2086-4AFF-9CBC-B4ED47112BFE}" type="slidenum">
              <a:rPr lang="en-US" altLang="cs-CZ"/>
              <a:pPr>
                <a:spcBef>
                  <a:spcPct val="0"/>
                </a:spcBef>
              </a:pPr>
              <a:t>2</a:t>
            </a:fld>
            <a:endParaRPr lang="en-US" altLang="cs-CZ"/>
          </a:p>
        </p:txBody>
      </p:sp>
    </p:spTree>
    <p:extLst>
      <p:ext uri="{BB962C8B-B14F-4D97-AF65-F5344CB8AC3E}">
        <p14:creationId xmlns:p14="http://schemas.microsoft.com/office/powerpoint/2010/main" val="2425868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ChangeArrowheads="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z="2400" smtClean="0">
                <a:latin typeface="Calibri" panose="020F0502020204030204" pitchFamily="34" charset="0"/>
              </a:rPr>
              <a:t>Do in SQL:</a:t>
            </a:r>
          </a:p>
          <a:p>
            <a:r>
              <a:rPr lang="en-US" altLang="cs-CZ" sz="2400" smtClean="0">
                <a:latin typeface="Calibri" panose="020F0502020204030204" pitchFamily="34" charset="0"/>
              </a:rPr>
              <a:t>Type conversions, null coercing, coalescing, data type sharpening</a:t>
            </a:r>
          </a:p>
          <a:p>
            <a:r>
              <a:rPr lang="en-US" altLang="cs-CZ" sz="2400" smtClean="0">
                <a:latin typeface="Calibri" panose="020F0502020204030204" pitchFamily="34" charset="0"/>
              </a:rPr>
              <a:t>select </a:t>
            </a:r>
            <a:r>
              <a:rPr lang="en-US" altLang="cs-CZ" sz="2400" u="sng" smtClean="0">
                <a:latin typeface="Calibri" panose="020F0502020204030204" pitchFamily="34" charset="0"/>
              </a:rPr>
              <a:t>nullif</a:t>
            </a:r>
            <a:r>
              <a:rPr lang="en-US" altLang="cs-CZ" sz="2400" smtClean="0">
                <a:latin typeface="Calibri" panose="020F0502020204030204" pitchFamily="34" charset="0"/>
              </a:rPr>
              <a:t>(name, ‘’) from contacts </a:t>
            </a:r>
            <a:r>
              <a:rPr lang="en-US" altLang="cs-CZ" sz="2400" u="sng" smtClean="0">
                <a:latin typeface="Calibri" panose="020F0502020204030204" pitchFamily="34" charset="0"/>
              </a:rPr>
              <a:t>order by 1</a:t>
            </a:r>
          </a:p>
          <a:p>
            <a:r>
              <a:rPr lang="en-US" altLang="cs-CZ" sz="2400" smtClean="0">
                <a:latin typeface="Calibri" panose="020F0502020204030204" pitchFamily="34" charset="0"/>
              </a:rPr>
              <a:t>select </a:t>
            </a:r>
            <a:r>
              <a:rPr lang="en-US" altLang="cs-CZ" sz="2400" u="sng" smtClean="0">
                <a:latin typeface="Calibri" panose="020F0502020204030204" pitchFamily="34" charset="0"/>
              </a:rPr>
              <a:t>convert</a:t>
            </a:r>
            <a:r>
              <a:rPr lang="en-US" altLang="cs-CZ" sz="2400" smtClean="0">
                <a:latin typeface="Calibri" panose="020F0502020204030204" pitchFamily="34" charset="0"/>
              </a:rPr>
              <a:t>(tinyint, code) from sales</a:t>
            </a:r>
          </a:p>
          <a:p>
            <a:endParaRPr lang="en-GB" altLang="cs-CZ" smtClean="0">
              <a:latin typeface="Arial" panose="020B0604020202020204" pitchFamily="34" charset="0"/>
            </a:endParaRPr>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5B01DEE-77C4-45D1-B67C-9A44F1B67A8F}" type="slidenum">
              <a:rPr lang="en-US" altLang="cs-CZ"/>
              <a:pPr>
                <a:spcBef>
                  <a:spcPct val="0"/>
                </a:spcBef>
              </a:pPr>
              <a:t>19</a:t>
            </a:fld>
            <a:endParaRPr lang="en-US" altLang="cs-CZ"/>
          </a:p>
        </p:txBody>
      </p:sp>
    </p:spTree>
    <p:extLst>
      <p:ext uri="{BB962C8B-B14F-4D97-AF65-F5344CB8AC3E}">
        <p14:creationId xmlns:p14="http://schemas.microsoft.com/office/powerpoint/2010/main" val="9937685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B9F296E-49C8-466E-8D38-7C0EFC59EDCE}" type="slidenum">
              <a:rPr lang="en-US" altLang="cs-CZ"/>
              <a:pPr>
                <a:spcBef>
                  <a:spcPct val="0"/>
                </a:spcBef>
              </a:pPr>
              <a:t>20</a:t>
            </a:fld>
            <a:endParaRPr lang="en-US" altLang="cs-CZ"/>
          </a:p>
        </p:txBody>
      </p:sp>
      <p:sp>
        <p:nvSpPr>
          <p:cNvPr id="37891" name="Rectangle 2"/>
          <p:cNvSpPr>
            <a:spLocks noGrp="1" noRot="1" noChangeAspect="1" noChangeArrowheads="1" noTextEdit="1"/>
          </p:cNvSpPr>
          <p:nvPr>
            <p:ph type="sldImg"/>
          </p:nvPr>
        </p:nvSpPr>
        <p:spPr>
          <a:ln/>
        </p:spPr>
      </p:sp>
      <p:sp>
        <p:nvSpPr>
          <p:cNvPr id="37892" name="Notes Placeholder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cs-CZ" smtClean="0">
                <a:latin typeface="Arial" panose="020B0604020202020204" pitchFamily="34" charset="0"/>
              </a:rPr>
              <a:t>This slide provides more in depth info for slide 17</a:t>
            </a:r>
          </a:p>
        </p:txBody>
      </p:sp>
    </p:spTree>
    <p:extLst>
      <p:ext uri="{BB962C8B-B14F-4D97-AF65-F5344CB8AC3E}">
        <p14:creationId xmlns:p14="http://schemas.microsoft.com/office/powerpoint/2010/main" val="41266664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DCC98B5-FDA2-4F7B-B9B5-B2C18E2C3560}" type="slidenum">
              <a:rPr lang="en-US" altLang="cs-CZ"/>
              <a:pPr>
                <a:spcBef>
                  <a:spcPct val="0"/>
                </a:spcBef>
              </a:pPr>
              <a:t>21</a:t>
            </a:fld>
            <a:endParaRPr lang="en-US" altLang="cs-CZ"/>
          </a:p>
        </p:txBody>
      </p:sp>
      <p:sp>
        <p:nvSpPr>
          <p:cNvPr id="39939"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35059483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DCDECF1-1F36-46ED-A6CC-215CD37DDC24}" type="slidenum">
              <a:rPr lang="en-US" altLang="cs-CZ"/>
              <a:pPr>
                <a:spcBef>
                  <a:spcPct val="0"/>
                </a:spcBef>
              </a:pPr>
              <a:t>22</a:t>
            </a:fld>
            <a:endParaRPr lang="en-US" altLang="cs-CZ"/>
          </a:p>
        </p:txBody>
      </p:sp>
      <p:sp>
        <p:nvSpPr>
          <p:cNvPr id="41987" name="Rectangle 2"/>
          <p:cNvSpPr>
            <a:spLocks noGrp="1" noRot="1" noChangeAspect="1" noChangeArrowheads="1" noTextEdit="1"/>
          </p:cNvSpPr>
          <p:nvPr>
            <p:ph type="sldImg"/>
          </p:nvPr>
        </p:nvSpPr>
        <p:spPr>
          <a:ln/>
        </p:spPr>
      </p:sp>
      <p:sp>
        <p:nvSpPr>
          <p:cNvPr id="41988" name="Notes Placeholder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cs-CZ" smtClean="0">
                <a:latin typeface="Arial" panose="020B0604020202020204" pitchFamily="34" charset="0"/>
              </a:rPr>
              <a:t>SQL features - Utilise these other technolgies as much as possible. For instance if the SSIS insertion speed is slow, maybe its actually the fact that the DB should be utilising filegroups better, or maybe you need partitioned tables, etc. Comes back to the earlier statement of right tool for the right job - every piece of the solution needs to be well oiled in order for it to run smoothly, and SSIS can't fix bad DB design problems</a:t>
            </a:r>
          </a:p>
        </p:txBody>
      </p:sp>
    </p:spTree>
    <p:extLst>
      <p:ext uri="{BB962C8B-B14F-4D97-AF65-F5344CB8AC3E}">
        <p14:creationId xmlns:p14="http://schemas.microsoft.com/office/powerpoint/2010/main" val="7273081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4B730AF-0F61-4337-9940-9F89D3F427D3}" type="slidenum">
              <a:rPr lang="en-US" altLang="cs-CZ"/>
              <a:pPr>
                <a:spcBef>
                  <a:spcPct val="0"/>
                </a:spcBef>
              </a:pPr>
              <a:t>23</a:t>
            </a:fld>
            <a:endParaRPr lang="en-US" altLang="cs-CZ"/>
          </a:p>
        </p:txBody>
      </p:sp>
      <p:sp>
        <p:nvSpPr>
          <p:cNvPr id="44035" name="Rectangle 2"/>
          <p:cNvSpPr>
            <a:spLocks noGrp="1" noRot="1" noChangeAspect="1" noChangeArrowheads="1" noTextEdit="1"/>
          </p:cNvSpPr>
          <p:nvPr>
            <p:ph type="sldImg"/>
          </p:nvPr>
        </p:nvSpPr>
        <p:spPr>
          <a:ln/>
        </p:spPr>
      </p:sp>
      <p:sp>
        <p:nvSpPr>
          <p:cNvPr id="44036" name="Notes Placeholder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cs-CZ" smtClean="0">
                <a:latin typeface="Arial" panose="020B0604020202020204" pitchFamily="34" charset="0"/>
              </a:rPr>
              <a:t>Memory Constrained</a:t>
            </a:r>
          </a:p>
          <a:p>
            <a:r>
              <a:rPr lang="en-GB" altLang="cs-CZ" smtClean="0">
                <a:latin typeface="Arial" panose="020B0604020202020204" pitchFamily="34" charset="0"/>
              </a:rPr>
              <a:t>Optimized for low memory. Aggregate transform internally tries to create minimum memory when calculating aggregates. If one aggregation can be created from another, only the base aggregation is stored. </a:t>
            </a:r>
          </a:p>
          <a:p>
            <a:endParaRPr lang="en-GB" altLang="cs-CZ" smtClean="0">
              <a:latin typeface="Arial" panose="020B0604020202020204" pitchFamily="34" charset="0"/>
            </a:endParaRPr>
          </a:p>
          <a:p>
            <a:r>
              <a:rPr lang="en-GB" altLang="cs-CZ" smtClean="0">
                <a:latin typeface="Arial" panose="020B0604020202020204" pitchFamily="34" charset="0"/>
              </a:rPr>
              <a:t>Reader and CPU constrained: optimized for a slow reader and reduced CPU constraints – all the aggregates will execute on the same thread. </a:t>
            </a:r>
          </a:p>
          <a:p>
            <a:endParaRPr lang="en-GB" altLang="cs-CZ" smtClean="0">
              <a:latin typeface="Arial" panose="020B0604020202020204" pitchFamily="34" charset="0"/>
            </a:endParaRPr>
          </a:p>
          <a:p>
            <a:r>
              <a:rPr lang="en-GB" altLang="cs-CZ" smtClean="0">
                <a:latin typeface="Arial" panose="020B0604020202020204" pitchFamily="34" charset="0"/>
              </a:rPr>
              <a:t>Let it rip: completely parallellized operation – all sources, destinations, aggregations occur in parallel, with no constraints on memory. However, some of the aggregations might be significantly more expensive to calculate than others, and the final option (Optimize the slowest) balances the use of “Reader and CPU constrained” for the left side and introduces a UnionAll to give a thread each to the aggregate on the right. </a:t>
            </a:r>
          </a:p>
          <a:p>
            <a:endParaRPr lang="en-GB" altLang="cs-CZ" smtClean="0">
              <a:latin typeface="Arial" panose="020B0604020202020204" pitchFamily="34" charset="0"/>
            </a:endParaRPr>
          </a:p>
        </p:txBody>
      </p:sp>
    </p:spTree>
    <p:extLst>
      <p:ext uri="{BB962C8B-B14F-4D97-AF65-F5344CB8AC3E}">
        <p14:creationId xmlns:p14="http://schemas.microsoft.com/office/powerpoint/2010/main" val="17708155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0053ADB-0D65-4502-8907-328ADB8CE9E1}" type="datetime8">
              <a:rPr lang="en-US" altLang="cs-CZ" smtClean="0"/>
              <a:pPr>
                <a:spcBef>
                  <a:spcPct val="0"/>
                </a:spcBef>
              </a:pPr>
              <a:t>3/3/2019 7:52 PM</a:t>
            </a:fld>
            <a:endParaRPr lang="en-US" altLang="cs-CZ" smtClean="0"/>
          </a:p>
        </p:txBody>
      </p:sp>
    </p:spTree>
    <p:extLst>
      <p:ext uri="{BB962C8B-B14F-4D97-AF65-F5344CB8AC3E}">
        <p14:creationId xmlns:p14="http://schemas.microsoft.com/office/powerpoint/2010/main" val="28419065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6D2C870-582B-4ADD-8EC7-EDCC19D1506A}" type="datetime8">
              <a:rPr lang="en-US" altLang="cs-CZ" smtClean="0"/>
              <a:pPr>
                <a:spcBef>
                  <a:spcPct val="0"/>
                </a:spcBef>
              </a:pPr>
              <a:t>3/3/2019 7:52 PM</a:t>
            </a:fld>
            <a:endParaRPr lang="en-US" altLang="cs-CZ" smtClean="0"/>
          </a:p>
        </p:txBody>
      </p:sp>
      <p:sp>
        <p:nvSpPr>
          <p:cNvPr id="3" name="Notes Placeholder 2">
            <a:extLst>
              <a:ext uri="{FF2B5EF4-FFF2-40B4-BE49-F238E27FC236}">
                <a16:creationId xmlns:a16="http://schemas.microsoft.com/office/drawing/2014/main" id="{BDE68EAE-ADEC-44D1-BDAC-15B2FCB3F283}"/>
              </a:ext>
            </a:extLst>
          </p:cNvPr>
          <p:cNvSpPr>
            <a:spLocks noGrp="1"/>
          </p:cNvSpPr>
          <p:nvPr>
            <p:ph type="body" idx="1"/>
          </p:nvPr>
        </p:nvSpPr>
        <p:spPr/>
        <p:txBody>
          <a:bodyPr>
            <a:normAutofit fontScale="92500" lnSpcReduction="20000"/>
          </a:bodyPr>
          <a:lstStyle/>
          <a:p>
            <a:pPr>
              <a:buFont typeface="Wingdings 2" pitchFamily="18" charset="2"/>
              <a:buBlip>
                <a:blip r:embed="rId3"/>
              </a:buBlip>
              <a:defRPr/>
            </a:pPr>
            <a:r>
              <a:rPr lang="en-US" sz="2000" dirty="0">
                <a:effectLst>
                  <a:outerShdw blurRad="38100" dist="38100" dir="2700000" algn="tl">
                    <a:srgbClr val="000000"/>
                  </a:outerShdw>
                </a:effectLst>
              </a:rPr>
              <a:t>Client components are simple XMLA wrappers</a:t>
            </a:r>
          </a:p>
          <a:p>
            <a:pPr>
              <a:buFont typeface="Wingdings 2" pitchFamily="18" charset="2"/>
              <a:buBlip>
                <a:blip r:embed="rId3"/>
              </a:buBlip>
              <a:defRPr/>
            </a:pPr>
            <a:r>
              <a:rPr lang="en-US" sz="2000" dirty="0">
                <a:effectLst>
                  <a:outerShdw blurRad="38100" dist="38100" dir="2700000" algn="tl">
                    <a:srgbClr val="000000"/>
                  </a:outerShdw>
                </a:effectLst>
              </a:rPr>
              <a:t>No client side logic for query evaluation, processing</a:t>
            </a:r>
          </a:p>
          <a:p>
            <a:pPr>
              <a:buFont typeface="Wingdings 2" pitchFamily="18" charset="2"/>
              <a:buBlip>
                <a:blip r:embed="rId3"/>
              </a:buBlip>
              <a:defRPr/>
            </a:pPr>
            <a:r>
              <a:rPr lang="en-US" sz="2000" dirty="0">
                <a:effectLst>
                  <a:outerShdw blurRad="38100" dist="38100" dir="2700000" algn="tl">
                    <a:srgbClr val="000000"/>
                  </a:outerShdw>
                </a:effectLst>
              </a:rPr>
              <a:t>Client side caching limited to metadata – no caching of data, formulas, dimension members</a:t>
            </a:r>
          </a:p>
          <a:p>
            <a:pPr>
              <a:buFont typeface="Wingdings 2" pitchFamily="18" charset="2"/>
              <a:buBlip>
                <a:blip r:embed="rId3"/>
              </a:buBlip>
              <a:defRPr/>
            </a:pPr>
            <a:r>
              <a:rPr lang="en-US" sz="2000" dirty="0">
                <a:effectLst>
                  <a:outerShdw blurRad="38100" dist="38100" dir="2700000" algn="tl">
                    <a:srgbClr val="000000"/>
                  </a:outerShdw>
                </a:effectLst>
              </a:rPr>
              <a:t>Pros</a:t>
            </a:r>
          </a:p>
          <a:p>
            <a:pPr marL="457127" lvl="1">
              <a:buFont typeface="Wingdings 2" pitchFamily="18" charset="2"/>
              <a:buBlip>
                <a:blip r:embed="rId3"/>
              </a:buBlip>
              <a:defRPr/>
            </a:pPr>
            <a:r>
              <a:rPr lang="en-US" sz="1800" dirty="0">
                <a:effectLst>
                  <a:outerShdw blurRad="38100" dist="38100" dir="2700000" algn="tl">
                    <a:srgbClr val="000000"/>
                  </a:outerShdw>
                </a:effectLst>
              </a:rPr>
              <a:t>Less demanding on client for memory and CPU</a:t>
            </a:r>
          </a:p>
          <a:p>
            <a:pPr marL="457127" lvl="1">
              <a:buFont typeface="Wingdings 2" pitchFamily="18" charset="2"/>
              <a:buBlip>
                <a:blip r:embed="rId3"/>
              </a:buBlip>
              <a:defRPr/>
            </a:pPr>
            <a:r>
              <a:rPr lang="en-US" sz="1800" dirty="0">
                <a:effectLst>
                  <a:outerShdw blurRad="38100" dist="38100" dir="2700000" algn="tl">
                    <a:srgbClr val="000000"/>
                  </a:outerShdw>
                </a:effectLst>
              </a:rPr>
              <a:t>Better utilization of server resources</a:t>
            </a:r>
          </a:p>
          <a:p>
            <a:pPr marL="457127" lvl="1">
              <a:buFont typeface="Wingdings 2" pitchFamily="18" charset="2"/>
              <a:buBlip>
                <a:blip r:embed="rId3"/>
              </a:buBlip>
              <a:defRPr/>
            </a:pPr>
            <a:r>
              <a:rPr lang="en-US" sz="1800" dirty="0">
                <a:effectLst>
                  <a:outerShdw blurRad="38100" dist="38100" dir="2700000" algn="tl">
                    <a:srgbClr val="000000"/>
                  </a:outerShdw>
                </a:effectLst>
              </a:rPr>
              <a:t>Query performance far less affected by network latency</a:t>
            </a:r>
          </a:p>
          <a:p>
            <a:pPr marL="457127" lvl="1">
              <a:buFont typeface="Wingdings 2" pitchFamily="18" charset="2"/>
              <a:buBlip>
                <a:blip r:embed="rId3"/>
              </a:buBlip>
              <a:defRPr/>
            </a:pPr>
            <a:r>
              <a:rPr lang="en-US" sz="1800" dirty="0">
                <a:effectLst>
                  <a:outerShdw blurRad="38100" dist="38100" dir="2700000" algn="tl">
                    <a:srgbClr val="000000"/>
                  </a:outerShdw>
                </a:effectLst>
              </a:rPr>
              <a:t>Client components scale to middle tier workload</a:t>
            </a:r>
          </a:p>
          <a:p>
            <a:pPr>
              <a:buFont typeface="Wingdings 2" pitchFamily="18" charset="2"/>
              <a:buBlip>
                <a:blip r:embed="rId3"/>
              </a:buBlip>
              <a:defRPr/>
            </a:pPr>
            <a:r>
              <a:rPr lang="en-US" sz="2000" dirty="0">
                <a:effectLst>
                  <a:outerShdw blurRad="38100" dist="38100" dir="2700000" algn="tl">
                    <a:srgbClr val="000000"/>
                  </a:outerShdw>
                </a:effectLst>
              </a:rPr>
              <a:t>Cons</a:t>
            </a:r>
          </a:p>
          <a:p>
            <a:pPr marL="457127" lvl="1">
              <a:buFont typeface="Wingdings 2" pitchFamily="18" charset="2"/>
              <a:buBlip>
                <a:blip r:embed="rId3"/>
              </a:buBlip>
              <a:defRPr/>
            </a:pPr>
            <a:r>
              <a:rPr lang="en-US" sz="1800" dirty="0">
                <a:effectLst>
                  <a:outerShdw blurRad="38100" dist="38100" dir="2700000" algn="tl">
                    <a:srgbClr val="000000"/>
                  </a:outerShdw>
                </a:effectLst>
              </a:rPr>
              <a:t>All queries require server roundtrip – could be slower than AS2000 where queries were answered by client cache</a:t>
            </a:r>
          </a:p>
          <a:p>
            <a:pPr marL="457127" lvl="1">
              <a:buFont typeface="Wingdings 2" pitchFamily="18" charset="2"/>
              <a:buBlip>
                <a:blip r:embed="rId3"/>
              </a:buBlip>
              <a:defRPr/>
            </a:pPr>
            <a:r>
              <a:rPr lang="en-US" sz="1800" dirty="0">
                <a:effectLst>
                  <a:outerShdw blurRad="38100" dist="38100" dir="2700000" algn="tl">
                    <a:srgbClr val="000000"/>
                  </a:outerShdw>
                </a:effectLst>
              </a:rPr>
              <a:t>More load on the server – can affect throughput in </a:t>
            </a:r>
            <a:br>
              <a:rPr lang="en-US" sz="1800" dirty="0">
                <a:effectLst>
                  <a:outerShdw blurRad="38100" dist="38100" dir="2700000" algn="tl">
                    <a:srgbClr val="000000"/>
                  </a:outerShdw>
                </a:effectLst>
              </a:rPr>
            </a:br>
            <a:r>
              <a:rPr lang="en-US" sz="1800" dirty="0">
                <a:effectLst>
                  <a:outerShdw blurRad="38100" dist="38100" dir="2700000" algn="tl">
                    <a:srgbClr val="000000"/>
                  </a:outerShdw>
                </a:effectLst>
              </a:rPr>
              <a:t>multi-user scenario</a:t>
            </a:r>
          </a:p>
          <a:p>
            <a:pPr>
              <a:defRPr/>
            </a:pPr>
            <a:endParaRPr lang="en-GB" dirty="0"/>
          </a:p>
        </p:txBody>
      </p:sp>
    </p:spTree>
    <p:extLst>
      <p:ext uri="{BB962C8B-B14F-4D97-AF65-F5344CB8AC3E}">
        <p14:creationId xmlns:p14="http://schemas.microsoft.com/office/powerpoint/2010/main" val="14657351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499BDD2-22E6-4B07-93D1-3C56A3755EE0}" type="datetime8">
              <a:rPr lang="en-US" altLang="cs-CZ" smtClean="0"/>
              <a:pPr>
                <a:spcBef>
                  <a:spcPct val="0"/>
                </a:spcBef>
              </a:pPr>
              <a:t>3/3/2019 7:52 PM</a:t>
            </a:fld>
            <a:endParaRPr lang="en-US" altLang="cs-CZ" smtClean="0"/>
          </a:p>
        </p:txBody>
      </p:sp>
    </p:spTree>
    <p:extLst>
      <p:ext uri="{BB962C8B-B14F-4D97-AF65-F5344CB8AC3E}">
        <p14:creationId xmlns:p14="http://schemas.microsoft.com/office/powerpoint/2010/main" val="30258288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10268330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413A976-33A2-4862-B7AA-8CAD48B399A4}" type="datetime8">
              <a:rPr lang="en-US" altLang="cs-CZ" smtClean="0"/>
              <a:pPr>
                <a:spcBef>
                  <a:spcPct val="0"/>
                </a:spcBef>
              </a:pPr>
              <a:t>3/3/2019 7:52 PM</a:t>
            </a:fld>
            <a:endParaRPr lang="en-US" altLang="cs-CZ" smtClean="0"/>
          </a:p>
        </p:txBody>
      </p:sp>
    </p:spTree>
    <p:extLst>
      <p:ext uri="{BB962C8B-B14F-4D97-AF65-F5344CB8AC3E}">
        <p14:creationId xmlns:p14="http://schemas.microsoft.com/office/powerpoint/2010/main" val="16043233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3EE3A75-A3F3-475C-84D0-4CFEFE18CEED}" type="datetime8">
              <a:rPr lang="en-US" altLang="cs-CZ" smtClean="0"/>
              <a:pPr>
                <a:spcBef>
                  <a:spcPct val="0"/>
                </a:spcBef>
              </a:pPr>
              <a:t>3/3/2019 7:52 PM</a:t>
            </a:fld>
            <a:endParaRPr lang="en-US" altLang="cs-CZ" smtClean="0"/>
          </a:p>
        </p:txBody>
      </p:sp>
    </p:spTree>
    <p:extLst>
      <p:ext uri="{BB962C8B-B14F-4D97-AF65-F5344CB8AC3E}">
        <p14:creationId xmlns:p14="http://schemas.microsoft.com/office/powerpoint/2010/main" val="18740839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E9E0140-F717-4564-A34F-8581F0D2D1CD}" type="datetime8">
              <a:rPr lang="en-US" altLang="cs-CZ" smtClean="0"/>
              <a:pPr>
                <a:spcBef>
                  <a:spcPct val="0"/>
                </a:spcBef>
              </a:pPr>
              <a:t>3/3/2019 7:52 PM</a:t>
            </a:fld>
            <a:endParaRPr lang="en-US" altLang="cs-CZ" smtClean="0"/>
          </a:p>
        </p:txBody>
      </p:sp>
    </p:spTree>
    <p:extLst>
      <p:ext uri="{BB962C8B-B14F-4D97-AF65-F5344CB8AC3E}">
        <p14:creationId xmlns:p14="http://schemas.microsoft.com/office/powerpoint/2010/main" val="25665964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94028BA-66E9-4264-A5CE-EC597E486D7B}" type="datetime8">
              <a:rPr lang="en-US" altLang="cs-CZ" smtClean="0"/>
              <a:pPr>
                <a:spcBef>
                  <a:spcPct val="0"/>
                </a:spcBef>
              </a:pPr>
              <a:t>3/3/2019 7:52 PM</a:t>
            </a:fld>
            <a:endParaRPr lang="en-US" altLang="cs-CZ" smtClean="0"/>
          </a:p>
        </p:txBody>
      </p:sp>
    </p:spTree>
    <p:extLst>
      <p:ext uri="{BB962C8B-B14F-4D97-AF65-F5344CB8AC3E}">
        <p14:creationId xmlns:p14="http://schemas.microsoft.com/office/powerpoint/2010/main" val="15617160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32286285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28969532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A40664B-542B-4209-9911-1A65D9628767}" type="datetime8">
              <a:rPr lang="en-US" altLang="cs-CZ" smtClean="0"/>
              <a:pPr>
                <a:spcBef>
                  <a:spcPct val="0"/>
                </a:spcBef>
              </a:pPr>
              <a:t>3/3/2019 7:52 PM</a:t>
            </a:fld>
            <a:endParaRPr lang="en-US" altLang="cs-CZ" smtClean="0"/>
          </a:p>
        </p:txBody>
      </p:sp>
    </p:spTree>
    <p:extLst>
      <p:ext uri="{BB962C8B-B14F-4D97-AF65-F5344CB8AC3E}">
        <p14:creationId xmlns:p14="http://schemas.microsoft.com/office/powerpoint/2010/main" val="39732931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9F69FB4-95D3-473A-A7BE-836AA9F4E1F3}" type="datetime8">
              <a:rPr lang="en-US" altLang="cs-CZ" smtClean="0"/>
              <a:pPr>
                <a:spcBef>
                  <a:spcPct val="0"/>
                </a:spcBef>
              </a:pPr>
              <a:t>3/3/2019 7:52 PM</a:t>
            </a:fld>
            <a:endParaRPr lang="en-US" altLang="cs-CZ" smtClean="0"/>
          </a:p>
        </p:txBody>
      </p:sp>
    </p:spTree>
    <p:extLst>
      <p:ext uri="{BB962C8B-B14F-4D97-AF65-F5344CB8AC3E}">
        <p14:creationId xmlns:p14="http://schemas.microsoft.com/office/powerpoint/2010/main" val="7270164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2A40F99-E966-4FAA-B445-2CF3453CEE51}" type="datetime8">
              <a:rPr lang="en-US" altLang="cs-CZ" smtClean="0"/>
              <a:pPr>
                <a:spcBef>
                  <a:spcPct val="0"/>
                </a:spcBef>
              </a:pPr>
              <a:t>3/3/2019 7:52 PM</a:t>
            </a:fld>
            <a:endParaRPr lang="en-US" altLang="cs-CZ" smtClean="0"/>
          </a:p>
        </p:txBody>
      </p:sp>
    </p:spTree>
    <p:extLst>
      <p:ext uri="{BB962C8B-B14F-4D97-AF65-F5344CB8AC3E}">
        <p14:creationId xmlns:p14="http://schemas.microsoft.com/office/powerpoint/2010/main" val="15525608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110805471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16076538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21147635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E60B1ED-B157-4CBA-BCEC-DC2A9C3B6FAC}" type="slidenum">
              <a:rPr lang="en-US" altLang="cs-CZ"/>
              <a:pPr>
                <a:spcBef>
                  <a:spcPct val="0"/>
                </a:spcBef>
              </a:pPr>
              <a:t>9</a:t>
            </a:fld>
            <a:endParaRPr lang="en-US" altLang="cs-CZ"/>
          </a:p>
        </p:txBody>
      </p:sp>
      <p:sp>
        <p:nvSpPr>
          <p:cNvPr id="18435"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284867205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8993796-50A1-48F7-8DCC-4C98075BD3EF}" type="datetime8">
              <a:rPr lang="en-US" altLang="cs-CZ" smtClean="0"/>
              <a:pPr>
                <a:spcBef>
                  <a:spcPct val="0"/>
                </a:spcBef>
              </a:pPr>
              <a:t>3/3/2019 7:52 PM</a:t>
            </a:fld>
            <a:endParaRPr lang="en-US" altLang="cs-CZ" smtClean="0"/>
          </a:p>
        </p:txBody>
      </p:sp>
    </p:spTree>
    <p:extLst>
      <p:ext uri="{BB962C8B-B14F-4D97-AF65-F5344CB8AC3E}">
        <p14:creationId xmlns:p14="http://schemas.microsoft.com/office/powerpoint/2010/main" val="610558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286663548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B1C76C4-DE25-4AB8-993F-F293BFCD0DA5}" type="datetime8">
              <a:rPr lang="en-US" altLang="cs-CZ" smtClean="0"/>
              <a:pPr>
                <a:spcBef>
                  <a:spcPct val="0"/>
                </a:spcBef>
              </a:pPr>
              <a:t>3/3/2019 7:52 PM</a:t>
            </a:fld>
            <a:endParaRPr lang="en-US" altLang="cs-CZ" smtClean="0"/>
          </a:p>
        </p:txBody>
      </p:sp>
    </p:spTree>
    <p:extLst>
      <p:ext uri="{BB962C8B-B14F-4D97-AF65-F5344CB8AC3E}">
        <p14:creationId xmlns:p14="http://schemas.microsoft.com/office/powerpoint/2010/main" val="15177769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88397031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25784058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411910628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68133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198281410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323911924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5ACAC5A-AC35-4D43-93FC-386DEE76325B}" type="slidenum">
              <a:rPr lang="en-US" altLang="cs-CZ"/>
              <a:pPr>
                <a:spcBef>
                  <a:spcPct val="0"/>
                </a:spcBef>
              </a:pPr>
              <a:t>50</a:t>
            </a:fld>
            <a:endParaRPr lang="en-US" altLang="cs-CZ"/>
          </a:p>
        </p:txBody>
      </p:sp>
    </p:spTree>
    <p:extLst>
      <p:ext uri="{BB962C8B-B14F-4D97-AF65-F5344CB8AC3E}">
        <p14:creationId xmlns:p14="http://schemas.microsoft.com/office/powerpoint/2010/main" val="4258627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ChangeArrowheads="1" noTextEdit="1"/>
          </p:cNvSpPr>
          <p:nvPr>
            <p:ph type="sldImg"/>
          </p:nvPr>
        </p:nvSpPr>
        <p:spPr>
          <a:ln/>
        </p:spPr>
      </p:sp>
      <p:sp>
        <p:nvSpPr>
          <p:cNvPr id="215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Arial" panose="020B0604020202020204" pitchFamily="34" charset="0"/>
              </a:rPr>
              <a:t>Also mention Building Data Warehouses with Microsoft SQL Server</a:t>
            </a:r>
          </a:p>
          <a:p>
            <a:endParaRPr lang="en-US" altLang="cs-CZ" smtClean="0">
              <a:latin typeface="Arial" panose="020B0604020202020204" pitchFamily="34" charset="0"/>
            </a:endParaRPr>
          </a:p>
          <a:p>
            <a:r>
              <a:rPr lang="en-US" altLang="cs-CZ" smtClean="0">
                <a:latin typeface="Arial" panose="020B0604020202020204" pitchFamily="34" charset="0"/>
              </a:rPr>
              <a:t>BIDS only runs on x86 due to the fact that VS.Net only supports this platform. On x64 we’re still OK since BIDS runs in the WoW. However on Itanium the message is if you’re using Itanium then ‘develop on x86, deploy on IA64’. In other words dev would use an x86 box, but staging and production would be Itanium. The next issue is that specific OleDb drivers may be available on x86 but not on any of the 64bit platforms. In these cases we suggest either using a 3</a:t>
            </a:r>
            <a:r>
              <a:rPr lang="en-US" altLang="cs-CZ" baseline="30000" smtClean="0">
                <a:latin typeface="Arial" panose="020B0604020202020204" pitchFamily="34" charset="0"/>
              </a:rPr>
              <a:t>rd</a:t>
            </a:r>
            <a:r>
              <a:rPr lang="en-US" altLang="cs-CZ" smtClean="0">
                <a:latin typeface="Arial" panose="020B0604020202020204" pitchFamily="34" charset="0"/>
              </a:rPr>
              <a:t> party driver provider (such as ETI) or split your packages up such that the extraction is done on a 32bit box which has the driver, and then process the rest of the solution on 64. We have many partners who have excellent drivers on 64bit platforms though</a:t>
            </a:r>
          </a:p>
        </p:txBody>
      </p:sp>
      <p:sp>
        <p:nvSpPr>
          <p:cNvPr id="215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4B01A84-0C0B-4B6F-A465-2C121A5D28B4}" type="slidenum">
              <a:rPr lang="en-US" altLang="cs-CZ"/>
              <a:pPr>
                <a:spcBef>
                  <a:spcPct val="0"/>
                </a:spcBef>
              </a:pPr>
              <a:t>11</a:t>
            </a:fld>
            <a:endParaRPr lang="en-US" altLang="cs-CZ"/>
          </a:p>
        </p:txBody>
      </p:sp>
    </p:spTree>
    <p:extLst>
      <p:ext uri="{BB962C8B-B14F-4D97-AF65-F5344CB8AC3E}">
        <p14:creationId xmlns:p14="http://schemas.microsoft.com/office/powerpoint/2010/main" val="385518875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186427266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308418831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408730735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401115447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5357161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384486956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FB7304A-D093-4804-B81B-F48D872C7BE9}" type="datetime8">
              <a:rPr lang="en-US" altLang="cs-CZ" smtClean="0"/>
              <a:pPr>
                <a:spcBef>
                  <a:spcPct val="0"/>
                </a:spcBef>
              </a:pPr>
              <a:t>3/3/2019 7:52 PM</a:t>
            </a:fld>
            <a:endParaRPr lang="en-US" altLang="cs-CZ" smtClean="0"/>
          </a:p>
        </p:txBody>
      </p:sp>
    </p:spTree>
    <p:extLst>
      <p:ext uri="{BB962C8B-B14F-4D97-AF65-F5344CB8AC3E}">
        <p14:creationId xmlns:p14="http://schemas.microsoft.com/office/powerpoint/2010/main" val="167073766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326714511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306073042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8123855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ChangeArrowheads="1" noTextEdit="1"/>
          </p:cNvSpPr>
          <p:nvPr>
            <p:ph type="sldImg"/>
          </p:nvPr>
        </p:nvSpPr>
        <p:spPr>
          <a:ln/>
        </p:spPr>
      </p:sp>
      <p:sp>
        <p:nvSpPr>
          <p:cNvPr id="3" name="Notes Placeholder 2">
            <a:extLst>
              <a:ext uri="{FF2B5EF4-FFF2-40B4-BE49-F238E27FC236}">
                <a16:creationId xmlns:a16="http://schemas.microsoft.com/office/drawing/2014/main" id="{F244DBAC-B569-48D7-876F-DAD75E3F2470}"/>
              </a:ext>
            </a:extLst>
          </p:cNvPr>
          <p:cNvSpPr>
            <a:spLocks noGrp="1"/>
          </p:cNvSpPr>
          <p:nvPr>
            <p:ph type="body" idx="1"/>
          </p:nvPr>
        </p:nvSpPr>
        <p:spPr/>
        <p:txBody>
          <a:bodyPr>
            <a:normAutofit fontScale="92500" lnSpcReduction="20000"/>
          </a:bodyPr>
          <a:lstStyle/>
          <a:p>
            <a:pPr>
              <a:defRPr/>
            </a:pPr>
            <a:r>
              <a:rPr lang="en-GB" b="1" dirty="0"/>
              <a:t>Process modularity – </a:t>
            </a:r>
            <a:r>
              <a:rPr lang="en-GB" dirty="0"/>
              <a:t>multiple people can work on it</a:t>
            </a:r>
            <a:endParaRPr lang="en-GB" b="1" dirty="0"/>
          </a:p>
          <a:p>
            <a:pPr>
              <a:defRPr/>
            </a:pPr>
            <a:endParaRPr lang="en-GB" b="1" dirty="0"/>
          </a:p>
          <a:p>
            <a:pPr>
              <a:defRPr/>
            </a:pPr>
            <a:r>
              <a:rPr lang="en-GB" b="1" dirty="0"/>
              <a:t>Containers</a:t>
            </a:r>
            <a:r>
              <a:rPr lang="en-GB" dirty="0"/>
              <a:t> are objects in SQL Server 2005 Integration Services (SSIS) that provide structure to packages and services to tasks. They support repeating control flows in packages, and they group tasks and containers into meaningful units of work. Containers can include other containers in addition to tasks. </a:t>
            </a:r>
          </a:p>
          <a:p>
            <a:pPr>
              <a:defRPr/>
            </a:pPr>
            <a:r>
              <a:rPr lang="en-GB" dirty="0"/>
              <a:t>Packages use containers for the following purposes: </a:t>
            </a:r>
          </a:p>
          <a:p>
            <a:pPr>
              <a:buFont typeface="Arial" pitchFamily="34" charset="0"/>
              <a:buChar char="•"/>
              <a:defRPr/>
            </a:pPr>
            <a:r>
              <a:rPr lang="en-GB" dirty="0"/>
              <a:t>Repeat tasks for each element in a collection, such as files in a folder, schemas, or SQL Management Objects (SMO) objects. For example, a package can run Transact-SQL statements that reside in multiple files. </a:t>
            </a:r>
          </a:p>
          <a:p>
            <a:pPr>
              <a:buFont typeface="Arial" pitchFamily="34" charset="0"/>
              <a:buChar char="•"/>
              <a:defRPr/>
            </a:pPr>
            <a:r>
              <a:rPr lang="en-GB" dirty="0"/>
              <a:t>Repeat tasks until a specified expression evaluates to </a:t>
            </a:r>
            <a:r>
              <a:rPr lang="en-GB" b="1" dirty="0"/>
              <a:t>false</a:t>
            </a:r>
            <a:r>
              <a:rPr lang="en-GB" dirty="0"/>
              <a:t>. For example, a package can send a different e-mail message seven times, one time for every day of the week. </a:t>
            </a:r>
          </a:p>
          <a:p>
            <a:pPr>
              <a:buFont typeface="Arial" pitchFamily="34" charset="0"/>
              <a:buChar char="•"/>
              <a:defRPr/>
            </a:pPr>
            <a:r>
              <a:rPr lang="en-GB" dirty="0"/>
              <a:t>Group tasks and containers that must succeed or fail as a unit. For example, a package can group tasks that delete and add rows in a database table, and then commit or roll back all the tasks when one fails.</a:t>
            </a:r>
          </a:p>
          <a:p>
            <a:pPr>
              <a:defRPr/>
            </a:pPr>
            <a:endParaRPr lang="en-GB" dirty="0"/>
          </a:p>
          <a:p>
            <a:pPr>
              <a:defRPr/>
            </a:pPr>
            <a:r>
              <a:rPr lang="en-GB" dirty="0"/>
              <a:t>The </a:t>
            </a:r>
            <a:r>
              <a:rPr lang="en-GB" b="1" dirty="0"/>
              <a:t>Sequence container</a:t>
            </a:r>
            <a:r>
              <a:rPr lang="en-GB" dirty="0"/>
              <a:t> defines a control flow that is a subset of the package control flow. Sequence containers group the package into multiple separate control flows, each containing one or more tasks and containers that run within the overall package control flow.</a:t>
            </a:r>
          </a:p>
          <a:p>
            <a:pPr>
              <a:defRPr/>
            </a:pPr>
            <a:r>
              <a:rPr lang="en-GB" dirty="0"/>
              <a:t>There are many benefits of using a Sequence container:</a:t>
            </a:r>
          </a:p>
          <a:p>
            <a:pPr>
              <a:buFont typeface="Arial" pitchFamily="34" charset="0"/>
              <a:buChar char="•"/>
              <a:defRPr/>
            </a:pPr>
            <a:r>
              <a:rPr lang="en-GB" dirty="0"/>
              <a:t>Disabling groups of tasks to focus package debugging on one subset of the package control flow.</a:t>
            </a:r>
          </a:p>
          <a:p>
            <a:pPr>
              <a:buFont typeface="Arial" pitchFamily="34" charset="0"/>
              <a:buChar char="•"/>
              <a:defRPr/>
            </a:pPr>
            <a:r>
              <a:rPr lang="en-GB" dirty="0"/>
              <a:t>Managing properties on multiple tasks in one location by setting properties on a Sequence container instead of on the individual tasks.</a:t>
            </a:r>
          </a:p>
          <a:p>
            <a:pPr>
              <a:buFont typeface="Arial" pitchFamily="34" charset="0"/>
              <a:buChar char="•"/>
              <a:defRPr/>
            </a:pPr>
            <a:r>
              <a:rPr lang="en-GB" dirty="0"/>
              <a:t>Providing scope for variables that a group of related tasks and containers use.</a:t>
            </a:r>
            <a:br>
              <a:rPr lang="en-GB" dirty="0"/>
            </a:br>
            <a:endParaRPr lang="en-GB" dirty="0"/>
          </a:p>
          <a:p>
            <a:pPr>
              <a:defRPr/>
            </a:pPr>
            <a:endParaRPr lang="en-GB" dirty="0"/>
          </a:p>
        </p:txBody>
      </p:sp>
      <p:sp>
        <p:nvSpPr>
          <p:cNvPr id="235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B7BF4C0-B83D-420F-8896-771B4659FCF4}" type="slidenum">
              <a:rPr lang="en-US" altLang="cs-CZ"/>
              <a:pPr>
                <a:spcBef>
                  <a:spcPct val="0"/>
                </a:spcBef>
              </a:pPr>
              <a:t>12</a:t>
            </a:fld>
            <a:endParaRPr lang="en-US" altLang="cs-CZ"/>
          </a:p>
        </p:txBody>
      </p:sp>
    </p:spTree>
    <p:extLst>
      <p:ext uri="{BB962C8B-B14F-4D97-AF65-F5344CB8AC3E}">
        <p14:creationId xmlns:p14="http://schemas.microsoft.com/office/powerpoint/2010/main" val="372574457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
        <p:nvSpPr>
          <p:cNvPr id="3" name="Notes Placeholder 2">
            <a:extLst>
              <a:ext uri="{FF2B5EF4-FFF2-40B4-BE49-F238E27FC236}">
                <a16:creationId xmlns:a16="http://schemas.microsoft.com/office/drawing/2014/main" id="{C280DCD9-1C07-4311-A27B-E6D361F94B1F}"/>
              </a:ext>
            </a:extLst>
          </p:cNvPr>
          <p:cNvSpPr>
            <a:spLocks noGrp="1"/>
          </p:cNvSpPr>
          <p:nvPr>
            <p:ph type="body" idx="1"/>
          </p:nvPr>
        </p:nvSpPr>
        <p:spPr/>
        <p:txBody>
          <a:bodyPr>
            <a:normAutofit/>
          </a:bodyPr>
          <a:lstStyle/>
          <a:p>
            <a:pPr>
              <a:buFont typeface="Wingdings 2" pitchFamily="18" charset="2"/>
              <a:buBlip>
                <a:blip r:embed="rId3"/>
              </a:buBlip>
              <a:defRPr/>
            </a:pPr>
            <a:r>
              <a:rPr lang="en-US" dirty="0">
                <a:effectLst>
                  <a:outerShdw blurRad="38100" dist="38100" dir="2700000" algn="tl">
                    <a:srgbClr val="000000"/>
                  </a:outerShdw>
                </a:effectLst>
              </a:rPr>
              <a:t>Examines the </a:t>
            </a:r>
            <a:r>
              <a:rPr lang="en-US" dirty="0" err="1">
                <a:effectLst>
                  <a:outerShdw blurRad="38100" dist="38100" dir="2700000" algn="tl">
                    <a:srgbClr val="000000"/>
                  </a:outerShdw>
                </a:effectLst>
              </a:rPr>
              <a:t>AggregationUsage</a:t>
            </a:r>
            <a:r>
              <a:rPr lang="en-US" dirty="0">
                <a:effectLst>
                  <a:outerShdw blurRad="38100" dist="38100" dir="2700000" algn="tl">
                    <a:srgbClr val="000000"/>
                  </a:outerShdw>
                </a:effectLst>
              </a:rPr>
              <a:t> property to build list of candidate attributes</a:t>
            </a:r>
          </a:p>
          <a:p>
            <a:pPr marL="457127" lvl="1">
              <a:buFont typeface="Wingdings 2" pitchFamily="18" charset="2"/>
              <a:buBlip>
                <a:blip r:embed="rId3"/>
              </a:buBlip>
              <a:defRPr/>
            </a:pPr>
            <a:r>
              <a:rPr lang="en-US" dirty="0">
                <a:solidFill>
                  <a:schemeClr val="accent1"/>
                </a:solidFill>
                <a:effectLst>
                  <a:outerShdw blurRad="38100" dist="38100" dir="2700000" algn="tl">
                    <a:srgbClr val="000000"/>
                  </a:outerShdw>
                </a:effectLst>
              </a:rPr>
              <a:t>Full:</a:t>
            </a:r>
            <a:r>
              <a:rPr lang="en-US" dirty="0">
                <a:effectLst>
                  <a:outerShdw blurRad="38100" dist="38100" dir="2700000" algn="tl">
                    <a:srgbClr val="000000"/>
                  </a:outerShdw>
                </a:effectLst>
              </a:rPr>
              <a:t> Every </a:t>
            </a:r>
            <a:r>
              <a:rPr lang="en-US" dirty="0" err="1">
                <a:effectLst>
                  <a:outerShdw blurRad="38100" dist="38100" dir="2700000" algn="tl">
                    <a:srgbClr val="000000"/>
                  </a:outerShdw>
                </a:effectLst>
              </a:rPr>
              <a:t>agg</a:t>
            </a:r>
            <a:r>
              <a:rPr lang="en-US" dirty="0">
                <a:effectLst>
                  <a:outerShdw blurRad="38100" dist="38100" dir="2700000" algn="tl">
                    <a:srgbClr val="000000"/>
                  </a:outerShdw>
                </a:effectLst>
              </a:rPr>
              <a:t> must include the attribute</a:t>
            </a:r>
          </a:p>
          <a:p>
            <a:pPr marL="457127" lvl="1">
              <a:buFont typeface="Wingdings 2" pitchFamily="18" charset="2"/>
              <a:buBlip>
                <a:blip r:embed="rId3"/>
              </a:buBlip>
              <a:defRPr/>
            </a:pPr>
            <a:r>
              <a:rPr lang="en-US" dirty="0">
                <a:solidFill>
                  <a:schemeClr val="accent1"/>
                </a:solidFill>
                <a:effectLst>
                  <a:outerShdw blurRad="38100" dist="38100" dir="2700000" algn="tl">
                    <a:srgbClr val="000000"/>
                  </a:outerShdw>
                </a:effectLst>
              </a:rPr>
              <a:t>None:</a:t>
            </a:r>
            <a:r>
              <a:rPr lang="en-US" dirty="0">
                <a:effectLst>
                  <a:outerShdw blurRad="38100" dist="38100" dir="2700000" algn="tl">
                    <a:srgbClr val="000000"/>
                  </a:outerShdw>
                </a:effectLst>
              </a:rPr>
              <a:t> No </a:t>
            </a:r>
            <a:r>
              <a:rPr lang="en-US" dirty="0" err="1">
                <a:effectLst>
                  <a:outerShdw blurRad="38100" dist="38100" dir="2700000" algn="tl">
                    <a:srgbClr val="000000"/>
                  </a:outerShdw>
                </a:effectLst>
              </a:rPr>
              <a:t>agg</a:t>
            </a:r>
            <a:r>
              <a:rPr lang="en-US" dirty="0">
                <a:effectLst>
                  <a:outerShdw blurRad="38100" dist="38100" dir="2700000" algn="tl">
                    <a:srgbClr val="000000"/>
                  </a:outerShdw>
                </a:effectLst>
              </a:rPr>
              <a:t> can include the attribute</a:t>
            </a:r>
          </a:p>
          <a:p>
            <a:pPr marL="457127" lvl="1">
              <a:buFont typeface="Wingdings 2" pitchFamily="18" charset="2"/>
              <a:buBlip>
                <a:blip r:embed="rId3"/>
              </a:buBlip>
              <a:defRPr/>
            </a:pPr>
            <a:r>
              <a:rPr lang="en-US" dirty="0">
                <a:solidFill>
                  <a:schemeClr val="accent1"/>
                </a:solidFill>
                <a:effectLst>
                  <a:outerShdw blurRad="38100" dist="38100" dir="2700000" algn="tl">
                    <a:srgbClr val="000000"/>
                  </a:outerShdw>
                </a:effectLst>
              </a:rPr>
              <a:t>Unrestricted:</a:t>
            </a:r>
            <a:r>
              <a:rPr lang="en-US" dirty="0">
                <a:effectLst>
                  <a:outerShdw blurRad="38100" dist="38100" dir="2700000" algn="tl">
                    <a:srgbClr val="000000"/>
                  </a:outerShdw>
                </a:effectLst>
              </a:rPr>
              <a:t> No restrictions on the algorithm</a:t>
            </a:r>
          </a:p>
          <a:p>
            <a:pPr marL="457127" lvl="1">
              <a:buFont typeface="Wingdings 2" pitchFamily="18" charset="2"/>
              <a:buBlip>
                <a:blip r:embed="rId3"/>
              </a:buBlip>
              <a:defRPr/>
            </a:pPr>
            <a:r>
              <a:rPr lang="en-US" dirty="0">
                <a:solidFill>
                  <a:schemeClr val="accent1"/>
                </a:solidFill>
                <a:effectLst>
                  <a:outerShdw blurRad="38100" dist="38100" dir="2700000" algn="tl">
                    <a:srgbClr val="000000"/>
                  </a:outerShdw>
                </a:effectLst>
              </a:rPr>
              <a:t>Default:</a:t>
            </a:r>
            <a:r>
              <a:rPr lang="en-US" dirty="0">
                <a:effectLst>
                  <a:outerShdw blurRad="38100" dist="38100" dir="2700000" algn="tl">
                    <a:srgbClr val="000000"/>
                  </a:outerShdw>
                </a:effectLst>
              </a:rPr>
              <a:t> Unrestricted if attribute is All, key or belongs to a natural hierarchy, None otherwise</a:t>
            </a:r>
          </a:p>
          <a:p>
            <a:pPr>
              <a:defRPr/>
            </a:pPr>
            <a:endParaRPr lang="en-GB" dirty="0"/>
          </a:p>
        </p:txBody>
      </p:sp>
    </p:spTree>
    <p:extLst>
      <p:ext uri="{BB962C8B-B14F-4D97-AF65-F5344CB8AC3E}">
        <p14:creationId xmlns:p14="http://schemas.microsoft.com/office/powerpoint/2010/main" val="32999487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Rot="1" noChangeAspect="1" noChangeArrowheads="1" noTextEdit="1"/>
          </p:cNvSpPr>
          <p:nvPr>
            <p:ph type="sldImg"/>
          </p:nvPr>
        </p:nvSpPr>
        <p:spPr>
          <a:ln/>
        </p:spPr>
      </p:sp>
      <p:sp>
        <p:nvSpPr>
          <p:cNvPr id="1218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cs-CZ" smtClean="0">
              <a:latin typeface="Arial" panose="020B0604020202020204" pitchFamily="34" charset="0"/>
            </a:endParaRPr>
          </a:p>
        </p:txBody>
      </p:sp>
    </p:spTree>
    <p:extLst>
      <p:ext uri="{BB962C8B-B14F-4D97-AF65-F5344CB8AC3E}">
        <p14:creationId xmlns:p14="http://schemas.microsoft.com/office/powerpoint/2010/main" val="60642846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D6AB3F8-0BFC-44F4-B10D-A1AE9FFAA500}" type="datetime8">
              <a:rPr lang="en-US" altLang="cs-CZ" smtClean="0"/>
              <a:pPr>
                <a:spcBef>
                  <a:spcPct val="0"/>
                </a:spcBef>
              </a:pPr>
              <a:t>3/3/2019 7:52 PM</a:t>
            </a:fld>
            <a:endParaRPr lang="en-US" altLang="cs-CZ" smtClean="0"/>
          </a:p>
        </p:txBody>
      </p:sp>
    </p:spTree>
    <p:extLst>
      <p:ext uri="{BB962C8B-B14F-4D97-AF65-F5344CB8AC3E}">
        <p14:creationId xmlns:p14="http://schemas.microsoft.com/office/powerpoint/2010/main" val="354551747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676638A-1432-46C1-8852-9BE78CDE93B0}" type="datetime8">
              <a:rPr lang="en-US" altLang="cs-CZ" smtClean="0"/>
              <a:pPr>
                <a:spcBef>
                  <a:spcPct val="0"/>
                </a:spcBef>
              </a:pPr>
              <a:t>3/3/2019 7:52 PM</a:t>
            </a:fld>
            <a:endParaRPr lang="en-US" altLang="cs-CZ" smtClean="0"/>
          </a:p>
        </p:txBody>
      </p:sp>
      <p:sp>
        <p:nvSpPr>
          <p:cNvPr id="125955"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cs-CZ" sz="500" smtClean="0"/>
              <a:t>© 2006 Microsoft Corporation. All rights reserved.</a:t>
            </a:r>
          </a:p>
          <a:p>
            <a:pPr>
              <a:spcBef>
                <a:spcPct val="0"/>
              </a:spcBef>
            </a:pPr>
            <a:r>
              <a:rPr lang="en-US" altLang="cs-CZ" sz="500" smtClean="0"/>
              <a:t>This presentation is for informational purposes only. Microsoft makes no warranties, express or implied, in this summary.</a:t>
            </a:r>
          </a:p>
        </p:txBody>
      </p:sp>
      <p:sp>
        <p:nvSpPr>
          <p:cNvPr id="12595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74050A5-675F-4E3A-86A7-2AF9FD8E7559}" type="slidenum">
              <a:rPr lang="en-US" altLang="cs-CZ"/>
              <a:pPr>
                <a:spcBef>
                  <a:spcPct val="0"/>
                </a:spcBef>
              </a:pPr>
              <a:t>64</a:t>
            </a:fld>
            <a:endParaRPr lang="en-US" altLang="cs-CZ"/>
          </a:p>
        </p:txBody>
      </p:sp>
      <p:sp>
        <p:nvSpPr>
          <p:cNvPr id="125957" name="Rectangle 2"/>
          <p:cNvSpPr>
            <a:spLocks noGrp="1" noRot="1" noChangeAspect="1" noChangeArrowheads="1" noTextEdit="1"/>
          </p:cNvSpPr>
          <p:nvPr>
            <p:ph type="sldImg"/>
          </p:nvPr>
        </p:nvSpPr>
        <p:spPr>
          <a:ln/>
        </p:spPr>
      </p:sp>
      <p:sp>
        <p:nvSpPr>
          <p:cNvPr id="12595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cs-CZ" smtClean="0">
                <a:latin typeface="Arial" panose="020B0604020202020204" pitchFamily="34" charset="0"/>
              </a:rPr>
              <a:t>Example:</a:t>
            </a:r>
          </a:p>
          <a:p>
            <a:pPr eaLnBrk="1" hangingPunct="1"/>
            <a:r>
              <a:rPr lang="en-US" altLang="cs-CZ" smtClean="0">
                <a:latin typeface="Arial" panose="020B0604020202020204" pitchFamily="34" charset="0"/>
              </a:rPr>
              <a:t>&lt;</a:t>
            </a:r>
            <a:r>
              <a:rPr lang="en-US" altLang="cs-CZ" smtClean="0">
                <a:latin typeface="Arial" panose="020B0604020202020204" pitchFamily="34" charset="0"/>
                <a:hlinkClick r:id="rId3"/>
              </a:rPr>
              <a:t>Batch</a:t>
            </a:r>
            <a:r>
              <a:rPr lang="en-US" altLang="cs-CZ" smtClean="0">
                <a:latin typeface="Arial" panose="020B0604020202020204" pitchFamily="34" charset="0"/>
              </a:rPr>
              <a:t>&gt; .... </a:t>
            </a:r>
          </a:p>
          <a:p>
            <a:pPr eaLnBrk="1" hangingPunct="1"/>
            <a:r>
              <a:rPr lang="en-US" altLang="cs-CZ" smtClean="0">
                <a:latin typeface="Arial" panose="020B0604020202020204" pitchFamily="34" charset="0"/>
              </a:rPr>
              <a:t>   &lt;Parallel maxParallel="</a:t>
            </a:r>
            <a:r>
              <a:rPr lang="en-US" altLang="cs-CZ" i="1" smtClean="0">
                <a:latin typeface="Arial" panose="020B0604020202020204" pitchFamily="34" charset="0"/>
              </a:rPr>
              <a:t>Integer</a:t>
            </a:r>
            <a:r>
              <a:rPr lang="en-US" altLang="cs-CZ" smtClean="0">
                <a:latin typeface="Arial" panose="020B0604020202020204" pitchFamily="34" charset="0"/>
              </a:rPr>
              <a:t>"&gt; </a:t>
            </a:r>
          </a:p>
          <a:p>
            <a:pPr eaLnBrk="1" hangingPunct="1"/>
            <a:r>
              <a:rPr lang="en-US" altLang="cs-CZ" smtClean="0">
                <a:latin typeface="Arial" panose="020B0604020202020204" pitchFamily="34" charset="0"/>
              </a:rPr>
              <a:t>      &lt;!-- One or more XMLA commands --&gt; </a:t>
            </a:r>
          </a:p>
          <a:p>
            <a:pPr eaLnBrk="1" hangingPunct="1"/>
            <a:r>
              <a:rPr lang="en-US" altLang="cs-CZ" smtClean="0">
                <a:latin typeface="Arial" panose="020B0604020202020204" pitchFamily="34" charset="0"/>
              </a:rPr>
              <a:t>   &lt;/Parallel&gt; .... </a:t>
            </a:r>
          </a:p>
          <a:p>
            <a:pPr eaLnBrk="1" hangingPunct="1"/>
            <a:r>
              <a:rPr lang="en-US" altLang="cs-CZ" smtClean="0">
                <a:latin typeface="Arial" panose="020B0604020202020204" pitchFamily="34" charset="0"/>
              </a:rPr>
              <a:t>&lt;/Batch&gt; </a:t>
            </a:r>
          </a:p>
          <a:p>
            <a:pPr eaLnBrk="1" hangingPunct="1"/>
            <a:endParaRPr lang="en-US" altLang="cs-CZ" smtClean="0">
              <a:latin typeface="Arial" panose="020B0604020202020204" pitchFamily="34" charset="0"/>
            </a:endParaRPr>
          </a:p>
          <a:p>
            <a:pPr eaLnBrk="1" hangingPunct="1">
              <a:lnSpc>
                <a:spcPct val="90000"/>
              </a:lnSpc>
              <a:spcBef>
                <a:spcPct val="20000"/>
              </a:spcBef>
            </a:pPr>
            <a:r>
              <a:rPr lang="en-US" altLang="cs-CZ" sz="1000" smtClean="0">
                <a:latin typeface="Segoe"/>
              </a:rPr>
              <a:t>AS SP2 processing improvements - Implemented dimension property caching which is why processing is faster. Processing improvement usually seen for &gt;2 processors.</a:t>
            </a:r>
          </a:p>
          <a:p>
            <a:pPr eaLnBrk="1" hangingPunct="1"/>
            <a:endParaRPr lang="en-US" altLang="cs-CZ" smtClean="0">
              <a:latin typeface="Arial" panose="020B0604020202020204" pitchFamily="34" charset="0"/>
            </a:endParaRPr>
          </a:p>
          <a:p>
            <a:pPr eaLnBrk="1" hangingPunct="1">
              <a:lnSpc>
                <a:spcPct val="90000"/>
              </a:lnSpc>
              <a:spcBef>
                <a:spcPct val="20000"/>
              </a:spcBef>
            </a:pPr>
            <a:r>
              <a:rPr lang="en-US" altLang="cs-CZ" smtClean="0">
                <a:latin typeface="Arial" panose="020B0604020202020204" pitchFamily="34" charset="0"/>
              </a:rPr>
              <a:t>Recommendation: </a:t>
            </a:r>
            <a:r>
              <a:rPr lang="en-US" altLang="cs-CZ" sz="1000" smtClean="0">
                <a:latin typeface="Segoe"/>
              </a:rPr>
              <a:t>Use integer keys</a:t>
            </a:r>
          </a:p>
          <a:p>
            <a:pPr eaLnBrk="1" hangingPunct="1"/>
            <a:endParaRPr lang="en-US" altLang="cs-CZ" smtClean="0">
              <a:latin typeface="Arial" panose="020B0604020202020204" pitchFamily="34" charset="0"/>
            </a:endParaRPr>
          </a:p>
          <a:p>
            <a:pPr eaLnBrk="1" hangingPunct="1"/>
            <a:r>
              <a:rPr lang="en-US" altLang="cs-CZ" smtClean="0">
                <a:latin typeface="Arial" panose="020B0604020202020204" pitchFamily="34" charset="0"/>
              </a:rPr>
              <a:t>maxParallel is an optional </a:t>
            </a:r>
            <a:r>
              <a:rPr lang="en-US" altLang="cs-CZ" b="1" smtClean="0">
                <a:latin typeface="Arial" panose="020B0604020202020204" pitchFamily="34" charset="0"/>
              </a:rPr>
              <a:t>Integer</a:t>
            </a:r>
            <a:r>
              <a:rPr lang="en-US" altLang="cs-CZ" smtClean="0">
                <a:latin typeface="Arial" panose="020B0604020202020204" pitchFamily="34" charset="0"/>
              </a:rPr>
              <a:t> attribute. Indicates the maximum number of threads on which to run commands in parallel. If not specified or set to 0, the instance of Microsoft SQL Server Analysis Services determines an optimal number of threads based on the number of processors available on the computer.  Recommendation between 0.5 to 1.0 times the number of cpus or else thrashing can occur.</a:t>
            </a:r>
          </a:p>
          <a:p>
            <a:pPr eaLnBrk="1" hangingPunct="1"/>
            <a:endParaRPr lang="en-US" altLang="cs-CZ" smtClean="0">
              <a:latin typeface="Arial" panose="020B0604020202020204" pitchFamily="34" charset="0"/>
            </a:endParaRPr>
          </a:p>
          <a:p>
            <a:r>
              <a:rPr lang="en-US" altLang="cs-CZ" sz="1000" smtClean="0">
                <a:latin typeface="Segoe"/>
              </a:rPr>
              <a:t>  </a:t>
            </a:r>
          </a:p>
          <a:p>
            <a:r>
              <a:rPr lang="en-US" altLang="cs-CZ" sz="1000" smtClean="0">
                <a:latin typeface="Segoe"/>
              </a:rPr>
              <a:t> </a:t>
            </a:r>
            <a:endParaRPr lang="en-US" altLang="cs-CZ" smtClean="0">
              <a:latin typeface="Arial" panose="020B0604020202020204" pitchFamily="34" charset="0"/>
            </a:endParaRPr>
          </a:p>
        </p:txBody>
      </p:sp>
    </p:spTree>
    <p:extLst>
      <p:ext uri="{BB962C8B-B14F-4D97-AF65-F5344CB8AC3E}">
        <p14:creationId xmlns:p14="http://schemas.microsoft.com/office/powerpoint/2010/main" val="291265035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ChangeArrowheads="1" noTextEdit="1"/>
          </p:cNvSpPr>
          <p:nvPr>
            <p:ph type="sldImg"/>
          </p:nvPr>
        </p:nvSpPr>
        <p:spPr>
          <a:ln/>
        </p:spPr>
      </p:sp>
      <p:sp>
        <p:nvSpPr>
          <p:cNvPr id="3" name="Notes Placeholder 2">
            <a:extLst>
              <a:ext uri="{FF2B5EF4-FFF2-40B4-BE49-F238E27FC236}">
                <a16:creationId xmlns:a16="http://schemas.microsoft.com/office/drawing/2014/main" id="{DEE17C0B-7FCD-417E-B9BC-1797742EA12C}"/>
              </a:ext>
            </a:extLst>
          </p:cNvPr>
          <p:cNvSpPr>
            <a:spLocks noGrp="1"/>
          </p:cNvSpPr>
          <p:nvPr>
            <p:ph type="body" idx="1"/>
          </p:nvPr>
        </p:nvSpPr>
        <p:spPr/>
        <p:txBody>
          <a:bodyPr>
            <a:normAutofit fontScale="92500" lnSpcReduction="20000"/>
          </a:bodyPr>
          <a:lstStyle/>
          <a:p>
            <a:pPr eaLnBrk="1" hangingPunct="1">
              <a:defRPr/>
            </a:pPr>
            <a:r>
              <a:rPr lang="en-US" dirty="0"/>
              <a:t>Many threads are throttled by the max number of </a:t>
            </a:r>
            <a:r>
              <a:rPr lang="en-US" dirty="0" err="1"/>
              <a:t>datasource</a:t>
            </a:r>
            <a:r>
              <a:rPr lang="en-US" dirty="0"/>
              <a:t> connections.  Check the limit on the </a:t>
            </a:r>
            <a:r>
              <a:rPr lang="en-US" dirty="0" err="1"/>
              <a:t>datasource</a:t>
            </a:r>
            <a:r>
              <a:rPr lang="en-US" dirty="0"/>
              <a:t>.</a:t>
            </a:r>
          </a:p>
          <a:p>
            <a:pPr eaLnBrk="1" hangingPunct="1">
              <a:defRPr/>
            </a:pPr>
            <a:endParaRPr lang="en-US" dirty="0"/>
          </a:p>
          <a:p>
            <a:pPr eaLnBrk="1" hangingPunct="1">
              <a:defRPr/>
            </a:pPr>
            <a:r>
              <a:rPr lang="en-US" dirty="0"/>
              <a:t>I suggest using </a:t>
            </a:r>
            <a:r>
              <a:rPr lang="en-US" dirty="0" err="1"/>
              <a:t>MaxParallel</a:t>
            </a:r>
            <a:r>
              <a:rPr lang="en-US" dirty="0"/>
              <a:t> parameter to control concurrency when processing in parallel, rather than let the system decide.  </a:t>
            </a:r>
          </a:p>
          <a:p>
            <a:pPr eaLnBrk="1" hangingPunct="1">
              <a:defRPr/>
            </a:pPr>
            <a:r>
              <a:rPr lang="en-US" dirty="0"/>
              <a:t> </a:t>
            </a:r>
          </a:p>
          <a:p>
            <a:pPr marL="0" lvl="2" eaLnBrk="1" hangingPunct="1">
              <a:defRPr/>
            </a:pPr>
            <a:r>
              <a:rPr lang="en-US" dirty="0"/>
              <a:t>Do </a:t>
            </a:r>
            <a:r>
              <a:rPr lang="en-US" dirty="0" err="1"/>
              <a:t>ProcessFact</a:t>
            </a:r>
            <a:r>
              <a:rPr lang="en-US" dirty="0"/>
              <a:t> and </a:t>
            </a:r>
            <a:r>
              <a:rPr lang="en-US" dirty="0" err="1"/>
              <a:t>ProcessIndex</a:t>
            </a:r>
            <a:r>
              <a:rPr lang="en-US" dirty="0"/>
              <a:t> separately.  They behave differently so we will learn more when done separately.  Some customers do 2 steps because they are done using the relational database faster.  Also </a:t>
            </a:r>
            <a:r>
              <a:rPr lang="en-US" dirty="0" err="1"/>
              <a:t>ProcessFacts</a:t>
            </a:r>
            <a:r>
              <a:rPr lang="en-US" dirty="0"/>
              <a:t> uses about 1.5 CPUs (roughly) and </a:t>
            </a:r>
            <a:r>
              <a:rPr lang="en-US" dirty="0" err="1"/>
              <a:t>ProcessIndex</a:t>
            </a:r>
            <a:r>
              <a:rPr lang="en-US" dirty="0"/>
              <a:t> will use more CPUs to build the aggregations.  Depends on how many aggregations you have.  So we expect </a:t>
            </a:r>
            <a:r>
              <a:rPr lang="en-US" dirty="0" err="1"/>
              <a:t>ProcessFacts</a:t>
            </a:r>
            <a:r>
              <a:rPr lang="en-US" dirty="0"/>
              <a:t> to scale well, and </a:t>
            </a:r>
            <a:r>
              <a:rPr lang="en-US" dirty="0" err="1"/>
              <a:t>ProcessIndex</a:t>
            </a:r>
            <a:r>
              <a:rPr lang="en-US" dirty="0"/>
              <a:t> to use all the CPUs.</a:t>
            </a:r>
          </a:p>
          <a:p>
            <a:pPr eaLnBrk="1" hangingPunct="1">
              <a:defRPr/>
            </a:pPr>
            <a:endParaRPr lang="en-US" dirty="0"/>
          </a:p>
          <a:p>
            <a:pPr eaLnBrk="1" hangingPunct="1">
              <a:defRPr/>
            </a:pPr>
            <a:endParaRPr lang="en-US" dirty="0"/>
          </a:p>
          <a:p>
            <a:pPr eaLnBrk="1" hangingPunct="1">
              <a:defRPr/>
            </a:pPr>
            <a:r>
              <a:rPr lang="en-US" dirty="0"/>
              <a:t>NUMA units are percentage of min(</a:t>
            </a:r>
            <a:r>
              <a:rPr lang="en-US" dirty="0" err="1"/>
              <a:t>physical,virtual</a:t>
            </a:r>
            <a:r>
              <a:rPr lang="en-US" dirty="0"/>
              <a:t>) or bytes if &gt; 100.  Allocations are distributed across all NUMA nodes, and will try to use large OS pages.  Note that getting large pages from the OS can take a long time, up to a few minutes for huge machines.</a:t>
            </a:r>
          </a:p>
          <a:p>
            <a:pPr eaLnBrk="1" hangingPunct="1">
              <a:defRPr/>
            </a:pPr>
            <a:r>
              <a:rPr lang="en-US" dirty="0"/>
              <a:t> </a:t>
            </a:r>
          </a:p>
          <a:p>
            <a:pPr eaLnBrk="1" hangingPunct="1">
              <a:defRPr/>
            </a:pPr>
            <a:r>
              <a:rPr lang="en-US" dirty="0"/>
              <a:t>I would start with a value corresponding to the amount of memory used in steady state or 50% of memory used during processing.  Then go up to something like 80% of memory used during processing.  You want to pre-allocate enough to avoid the problem, but not steal from other processes (the relational database).</a:t>
            </a:r>
          </a:p>
          <a:p>
            <a:pPr eaLnBrk="1" hangingPunct="1">
              <a:defRPr/>
            </a:pPr>
            <a:r>
              <a:rPr lang="en-US" dirty="0"/>
              <a:t> </a:t>
            </a:r>
          </a:p>
          <a:p>
            <a:pPr eaLnBrk="1" hangingPunct="1">
              <a:defRPr/>
            </a:pPr>
            <a:r>
              <a:rPr lang="en-US" dirty="0"/>
              <a:t>You can get feedback for the amount actually allocated by using a debug monitor (dbmon.exe, or get one from </a:t>
            </a:r>
            <a:r>
              <a:rPr lang="en-US" u="sng" dirty="0">
                <a:hlinkClick r:id="rId3"/>
              </a:rPr>
              <a:t>http://www.sysinternals.com</a:t>
            </a:r>
            <a:r>
              <a:rPr lang="en-US" dirty="0"/>
              <a:t>).</a:t>
            </a:r>
          </a:p>
          <a:p>
            <a:pPr eaLnBrk="1" hangingPunct="1">
              <a:defRPr/>
            </a:pPr>
            <a:endParaRPr lang="en-US" dirty="0"/>
          </a:p>
          <a:p>
            <a:pPr eaLnBrk="1" hangingPunct="1">
              <a:lnSpc>
                <a:spcPct val="90000"/>
              </a:lnSpc>
              <a:spcBef>
                <a:spcPct val="20000"/>
              </a:spcBef>
              <a:defRPr/>
            </a:pPr>
            <a:r>
              <a:rPr lang="en-US" sz="1000" dirty="0" err="1">
                <a:latin typeface="Segoe" pitchFamily="34" charset="0"/>
              </a:rPr>
              <a:t>ProcessClearIndexes</a:t>
            </a:r>
            <a:r>
              <a:rPr lang="en-US" sz="1000" dirty="0">
                <a:latin typeface="Segoe" pitchFamily="34" charset="0"/>
              </a:rPr>
              <a:t> - not in the docs, clears indexes; when you need it: if index is invalid, </a:t>
            </a:r>
            <a:r>
              <a:rPr lang="en-US" sz="1000" dirty="0" err="1">
                <a:latin typeface="Segoe" pitchFamily="34" charset="0"/>
              </a:rPr>
              <a:t>ProcessIndexes</a:t>
            </a:r>
            <a:r>
              <a:rPr lang="en-US" sz="1000" dirty="0">
                <a:latin typeface="Segoe" pitchFamily="34" charset="0"/>
              </a:rPr>
              <a:t> won't do anything because it sees them as being already created</a:t>
            </a:r>
          </a:p>
          <a:p>
            <a:pPr eaLnBrk="1" hangingPunct="1">
              <a:defRPr/>
            </a:pPr>
            <a:endParaRPr lang="en-US" dirty="0"/>
          </a:p>
        </p:txBody>
      </p:sp>
      <p:sp>
        <p:nvSpPr>
          <p:cNvPr id="128004"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D0BCF3F-B45A-4AD2-B394-C92B9BAF9B94}" type="datetime8">
              <a:rPr lang="en-US" altLang="cs-CZ" smtClean="0"/>
              <a:pPr>
                <a:spcBef>
                  <a:spcPct val="0"/>
                </a:spcBef>
              </a:pPr>
              <a:t>3/3/2019 7:52 PM</a:t>
            </a:fld>
            <a:endParaRPr lang="en-US" altLang="cs-CZ" smtClean="0"/>
          </a:p>
        </p:txBody>
      </p:sp>
      <p:sp>
        <p:nvSpPr>
          <p:cNvPr id="128005"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en-US" altLang="cs-CZ" sz="500" smtClean="0"/>
              <a:t>© 2006 Microsoft Corporation. All rights reserved.</a:t>
            </a:r>
          </a:p>
          <a:p>
            <a:pPr>
              <a:spcBef>
                <a:spcPct val="0"/>
              </a:spcBef>
            </a:pPr>
            <a:r>
              <a:rPr lang="en-US" altLang="cs-CZ" sz="500" smtClean="0"/>
              <a:t>This presentation is for informational purposes only. Microsoft makes no warranties, express or implied, in this summary.</a:t>
            </a:r>
          </a:p>
        </p:txBody>
      </p:sp>
      <p:sp>
        <p:nvSpPr>
          <p:cNvPr id="128006"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B70EC72-0AFD-4A15-A7AC-9A7268092268}" type="slidenum">
              <a:rPr lang="en-US" altLang="cs-CZ"/>
              <a:pPr>
                <a:spcBef>
                  <a:spcPct val="0"/>
                </a:spcBef>
              </a:pPr>
              <a:t>65</a:t>
            </a:fld>
            <a:endParaRPr lang="en-US" altLang="cs-CZ"/>
          </a:p>
        </p:txBody>
      </p:sp>
    </p:spTree>
    <p:extLst>
      <p:ext uri="{BB962C8B-B14F-4D97-AF65-F5344CB8AC3E}">
        <p14:creationId xmlns:p14="http://schemas.microsoft.com/office/powerpoint/2010/main" val="9962095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400122714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B41481C-1175-4183-B058-07051D9A6B0F}" type="datetime8">
              <a:rPr lang="en-US" altLang="cs-CZ" smtClean="0"/>
              <a:pPr>
                <a:spcBef>
                  <a:spcPct val="0"/>
                </a:spcBef>
              </a:pPr>
              <a:t>3/3/2019 7:52 PM</a:t>
            </a:fld>
            <a:endParaRPr lang="en-US" altLang="cs-CZ" smtClean="0"/>
          </a:p>
        </p:txBody>
      </p:sp>
    </p:spTree>
    <p:extLst>
      <p:ext uri="{BB962C8B-B14F-4D97-AF65-F5344CB8AC3E}">
        <p14:creationId xmlns:p14="http://schemas.microsoft.com/office/powerpoint/2010/main" val="386353267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159504021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178531277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7833182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ChangeArrowheads="1" noTextEdit="1"/>
          </p:cNvSpPr>
          <p:nvPr>
            <p:ph type="sldImg"/>
          </p:nvPr>
        </p:nvSpPr>
        <p:spPr>
          <a:ln/>
        </p:spPr>
      </p:sp>
      <p:sp>
        <p:nvSpPr>
          <p:cNvPr id="3" name="Notes Placeholder 2">
            <a:extLst>
              <a:ext uri="{FF2B5EF4-FFF2-40B4-BE49-F238E27FC236}">
                <a16:creationId xmlns:a16="http://schemas.microsoft.com/office/drawing/2014/main" id="{F0C5DF5A-DDBE-4690-B944-5621B9840915}"/>
              </a:ext>
            </a:extLst>
          </p:cNvPr>
          <p:cNvSpPr>
            <a:spLocks noGrp="1"/>
          </p:cNvSpPr>
          <p:nvPr>
            <p:ph type="body" idx="1"/>
          </p:nvPr>
        </p:nvSpPr>
        <p:spPr/>
        <p:txBody>
          <a:bodyPr>
            <a:normAutofit fontScale="85000" lnSpcReduction="20000"/>
          </a:bodyPr>
          <a:lstStyle/>
          <a:p>
            <a:pPr marL="0" lvl="1">
              <a:defRPr/>
            </a:pPr>
            <a:r>
              <a:rPr lang="en-US" sz="2400" dirty="0">
                <a:latin typeface="Calibri" pitchFamily="34" charset="0"/>
              </a:rPr>
              <a:t>Demo? – show how to set up performance logs for SSIS</a:t>
            </a:r>
          </a:p>
          <a:p>
            <a:pPr>
              <a:defRPr/>
            </a:pPr>
            <a:endParaRPr lang="en-GB" dirty="0"/>
          </a:p>
          <a:p>
            <a:pPr>
              <a:defRPr/>
            </a:pPr>
            <a:r>
              <a:rPr lang="en-GB" dirty="0"/>
              <a:t>Using </a:t>
            </a:r>
            <a:r>
              <a:rPr lang="en-GB" b="1" dirty="0"/>
              <a:t>package configurations </a:t>
            </a:r>
            <a:r>
              <a:rPr lang="en-GB" dirty="0"/>
              <a:t>can provide the following benefits:</a:t>
            </a:r>
          </a:p>
          <a:p>
            <a:pPr>
              <a:buFont typeface="Arial" pitchFamily="34" charset="0"/>
              <a:buChar char="•"/>
              <a:defRPr/>
            </a:pPr>
            <a:r>
              <a:rPr lang="en-GB" dirty="0"/>
              <a:t>Configurations make it easier to move packages from a development environment to a production environment. For example, a configuration can update the connection string in the connection manager that the package uses.</a:t>
            </a:r>
          </a:p>
          <a:p>
            <a:pPr>
              <a:buFont typeface="Arial" pitchFamily="34" charset="0"/>
              <a:buChar char="•"/>
              <a:defRPr/>
            </a:pPr>
            <a:r>
              <a:rPr lang="en-GB" dirty="0"/>
              <a:t>Configurations are useful when you deploy packages to many different servers. For example, a variable in the configuration for each deployed package can contain a different disk space threshold, under which the package does not run. </a:t>
            </a:r>
          </a:p>
          <a:p>
            <a:pPr>
              <a:buFont typeface="Arial" pitchFamily="34" charset="0"/>
              <a:buChar char="•"/>
              <a:defRPr/>
            </a:pPr>
            <a:r>
              <a:rPr lang="en-GB" dirty="0"/>
              <a:t>Configurations make packages more flexible. For example, a configuration can update the value of a variable that is used in a property expression.</a:t>
            </a:r>
          </a:p>
          <a:p>
            <a:pPr>
              <a:buFont typeface="Arial" pitchFamily="34" charset="0"/>
              <a:buChar char="•"/>
              <a:defRPr/>
            </a:pPr>
            <a:endParaRPr lang="en-GB" dirty="0"/>
          </a:p>
          <a:p>
            <a:pPr>
              <a:buFont typeface="Arial" pitchFamily="34" charset="0"/>
              <a:buNone/>
              <a:defRPr/>
            </a:pPr>
            <a:r>
              <a:rPr lang="en-GB" dirty="0"/>
              <a:t>Logging</a:t>
            </a:r>
          </a:p>
          <a:p>
            <a:pPr>
              <a:buFont typeface="Arial" pitchFamily="34" charset="0"/>
              <a:buNone/>
              <a:defRPr/>
            </a:pPr>
            <a:r>
              <a:rPr lang="en-GB" dirty="0"/>
              <a:t>- Different providers – SQL profiler, SQL table, text, xml, windows log</a:t>
            </a:r>
          </a:p>
          <a:p>
            <a:pPr>
              <a:buFont typeface="Arial" pitchFamily="34" charset="0"/>
              <a:buNone/>
              <a:defRPr/>
            </a:pPr>
            <a:r>
              <a:rPr lang="en-GB" dirty="0"/>
              <a:t>Demo: Monitoring Performance of the Data Flow Engine</a:t>
            </a:r>
          </a:p>
          <a:p>
            <a:pPr>
              <a:buFont typeface="Arial" pitchFamily="34" charset="0"/>
              <a:buNone/>
              <a:defRPr/>
            </a:pPr>
            <a:r>
              <a:rPr lang="en-GB" dirty="0"/>
              <a:t>Control Panel -&gt; Admin Tools -&gt; Performance -&gt; </a:t>
            </a:r>
            <a:r>
              <a:rPr lang="en-GB" dirty="0" err="1"/>
              <a:t>Perf</a:t>
            </a:r>
            <a:r>
              <a:rPr lang="en-GB" dirty="0"/>
              <a:t> counters -&gt; New Counter Log</a:t>
            </a:r>
          </a:p>
          <a:p>
            <a:pPr>
              <a:buFont typeface="Arial" pitchFamily="34" charset="0"/>
              <a:buNone/>
              <a:defRPr/>
            </a:pPr>
            <a:r>
              <a:rPr lang="en-GB" dirty="0"/>
              <a:t>Buffer Memory – The amount of memory buffers currently in use. If bigger than amount of physical memory, swapping occurs -&gt; performance goes down</a:t>
            </a:r>
          </a:p>
          <a:p>
            <a:pPr>
              <a:buFont typeface="Arial" pitchFamily="34" charset="0"/>
              <a:buNone/>
              <a:defRPr/>
            </a:pPr>
            <a:r>
              <a:rPr lang="en-GB" dirty="0"/>
              <a:t>Rows read – the number of rows that a source produces (doesn’t include rows from reference tables using lookup)</a:t>
            </a:r>
          </a:p>
          <a:p>
            <a:pPr>
              <a:buFont typeface="Arial" pitchFamily="34" charset="0"/>
              <a:buNone/>
              <a:defRPr/>
            </a:pPr>
            <a:r>
              <a:rPr lang="en-GB" dirty="0"/>
              <a:t>Rows written – the number of rows offered to a destination. Does not reflect rows written to the destination data store</a:t>
            </a:r>
          </a:p>
          <a:p>
            <a:pPr>
              <a:buFont typeface="Arial" pitchFamily="34" charset="0"/>
              <a:buNone/>
              <a:defRPr/>
            </a:pPr>
            <a:endParaRPr lang="en-GB" dirty="0"/>
          </a:p>
          <a:p>
            <a:pPr>
              <a:buFont typeface="Arial" pitchFamily="34" charset="0"/>
              <a:buNone/>
              <a:defRPr/>
            </a:pPr>
            <a:r>
              <a:rPr lang="en-GB" b="1" dirty="0"/>
              <a:t>Security</a:t>
            </a:r>
          </a:p>
          <a:p>
            <a:pPr>
              <a:buFont typeface="Arial" pitchFamily="34" charset="0"/>
              <a:buNone/>
              <a:defRPr/>
            </a:pPr>
            <a:r>
              <a:rPr lang="en-GB" dirty="0"/>
              <a:t>Package protection level (don’t save sensitive, encrypt all with password, encrypt all with user key, encrypt sensitive with password/user key, rely on SQL Server storage – db roles)</a:t>
            </a:r>
          </a:p>
          <a:p>
            <a:pPr>
              <a:buFont typeface="Arial" pitchFamily="34" charset="0"/>
              <a:buNone/>
              <a:defRPr/>
            </a:pPr>
            <a:r>
              <a:rPr lang="en-GB" dirty="0"/>
              <a:t>Sensitive = password part of the connection string, variables that are marked as sensitive</a:t>
            </a:r>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C958509-EEBA-4C8B-A48D-6CF3BF810C56}" type="slidenum">
              <a:rPr lang="en-US" altLang="cs-CZ"/>
              <a:pPr>
                <a:spcBef>
                  <a:spcPct val="0"/>
                </a:spcBef>
              </a:pPr>
              <a:t>15</a:t>
            </a:fld>
            <a:endParaRPr lang="en-US" altLang="cs-CZ"/>
          </a:p>
        </p:txBody>
      </p:sp>
    </p:spTree>
    <p:extLst>
      <p:ext uri="{BB962C8B-B14F-4D97-AF65-F5344CB8AC3E}">
        <p14:creationId xmlns:p14="http://schemas.microsoft.com/office/powerpoint/2010/main" val="384685300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Rot="1" noChangeAspect="1" noChangeArrowheads="1" noTextEdit="1"/>
          </p:cNvSpPr>
          <p:nvPr>
            <p:ph type="sldImg"/>
          </p:nvPr>
        </p:nvSpPr>
        <p:spPr>
          <a:ln/>
        </p:spPr>
      </p:sp>
    </p:spTree>
    <p:extLst>
      <p:ext uri="{BB962C8B-B14F-4D97-AF65-F5344CB8AC3E}">
        <p14:creationId xmlns:p14="http://schemas.microsoft.com/office/powerpoint/2010/main" val="423625288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C878F61-341E-4798-AB0C-A74CFCA782D5}" type="datetime8">
              <a:rPr lang="en-US" altLang="cs-CZ" smtClean="0"/>
              <a:pPr>
                <a:spcBef>
                  <a:spcPct val="0"/>
                </a:spcBef>
              </a:pPr>
              <a:t>3/3/2019 7:52 PM</a:t>
            </a:fld>
            <a:endParaRPr lang="en-US" altLang="cs-CZ" smtClean="0"/>
          </a:p>
        </p:txBody>
      </p:sp>
    </p:spTree>
    <p:extLst>
      <p:ext uri="{BB962C8B-B14F-4D97-AF65-F5344CB8AC3E}">
        <p14:creationId xmlns:p14="http://schemas.microsoft.com/office/powerpoint/2010/main" val="297292889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74</a:t>
            </a:fld>
            <a:endParaRPr lang="cs-CZ"/>
          </a:p>
        </p:txBody>
      </p:sp>
    </p:spTree>
    <p:extLst>
      <p:ext uri="{BB962C8B-B14F-4D97-AF65-F5344CB8AC3E}">
        <p14:creationId xmlns:p14="http://schemas.microsoft.com/office/powerpoint/2010/main" val="4181224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ChangeArrowheads="1" noTextEdit="1"/>
          </p:cNvSpPr>
          <p:nvPr>
            <p:ph type="sldImg"/>
          </p:nvPr>
        </p:nvSpPr>
        <p:spPr>
          <a:ln/>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cs-CZ" smtClean="0">
                <a:latin typeface="Arial" panose="020B0604020202020204" pitchFamily="34" charset="0"/>
              </a:rPr>
              <a:t>Precendence constraints – you can put a function on a constraint (if previous task succeeds and some function returns true then go execute next task)</a:t>
            </a:r>
          </a:p>
        </p:txBody>
      </p:sp>
      <p:sp>
        <p:nvSpPr>
          <p:cNvPr id="297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A60BC22-9339-4BCA-A064-75F29B9C7C0E}" type="slidenum">
              <a:rPr lang="en-US" altLang="cs-CZ"/>
              <a:pPr>
                <a:spcBef>
                  <a:spcPct val="0"/>
                </a:spcBef>
              </a:pPr>
              <a:t>16</a:t>
            </a:fld>
            <a:endParaRPr lang="en-US" altLang="cs-CZ"/>
          </a:p>
        </p:txBody>
      </p:sp>
    </p:spTree>
    <p:extLst>
      <p:ext uri="{BB962C8B-B14F-4D97-AF65-F5344CB8AC3E}">
        <p14:creationId xmlns:p14="http://schemas.microsoft.com/office/powerpoint/2010/main" val="38680185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ChangeArrowheads="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cs-CZ" smtClean="0">
                <a:latin typeface="Arial" panose="020B0604020202020204" pitchFamily="34" charset="0"/>
              </a:rPr>
              <a:t>In DTS it was hard to do parallel processing</a:t>
            </a:r>
          </a:p>
          <a:p>
            <a:endParaRPr lang="en-GB" altLang="cs-CZ" smtClean="0">
              <a:latin typeface="Arial" panose="020B0604020202020204" pitchFamily="34" charset="0"/>
            </a:endParaRPr>
          </a:p>
          <a:p>
            <a:r>
              <a:rPr lang="en-GB" altLang="cs-CZ" smtClean="0">
                <a:latin typeface="Arial" panose="020B0604020202020204" pitchFamily="34" charset="0"/>
              </a:rPr>
              <a:t>Synchronous – row goes in, gets worked on, goes out</a:t>
            </a:r>
          </a:p>
          <a:p>
            <a:r>
              <a:rPr lang="en-GB" altLang="cs-CZ" smtClean="0">
                <a:latin typeface="Arial" panose="020B0604020202020204" pitchFamily="34" charset="0"/>
              </a:rPr>
              <a:t>Asynchronous – ex. Aggregate, Sort, blocks until all rows are read in. As soon as you have Asynchronous component, means you are doing memcopy, it is expensive, and will slow down your package</a:t>
            </a:r>
          </a:p>
          <a:p>
            <a:endParaRPr lang="en-GB" altLang="cs-CZ" smtClean="0">
              <a:latin typeface="Arial" panose="020B0604020202020204" pitchFamily="34" charset="0"/>
            </a:endParaRPr>
          </a:p>
          <a:p>
            <a:r>
              <a:rPr lang="en-GB" altLang="cs-CZ" smtClean="0">
                <a:latin typeface="Arial" panose="020B0604020202020204" pitchFamily="34" charset="0"/>
              </a:rPr>
              <a:t>If you use Lookup transform, avoid doing SELECT *, just get the data that you need</a:t>
            </a:r>
          </a:p>
          <a:p>
            <a:endParaRPr lang="en-GB" altLang="cs-CZ" smtClean="0">
              <a:latin typeface="Arial" panose="020B0604020202020204" pitchFamily="34" charset="0"/>
            </a:endParaRPr>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4732EC7-59B4-4945-A00D-966C773E6BCD}" type="slidenum">
              <a:rPr lang="en-US" altLang="cs-CZ"/>
              <a:pPr>
                <a:spcBef>
                  <a:spcPct val="0"/>
                </a:spcBef>
              </a:pPr>
              <a:t>17</a:t>
            </a:fld>
            <a:endParaRPr lang="en-US" altLang="cs-CZ"/>
          </a:p>
        </p:txBody>
      </p:sp>
    </p:spTree>
    <p:extLst>
      <p:ext uri="{BB962C8B-B14F-4D97-AF65-F5344CB8AC3E}">
        <p14:creationId xmlns:p14="http://schemas.microsoft.com/office/powerpoint/2010/main" val="3119128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ChangeArrowheads="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cs-CZ" smtClean="0">
                <a:latin typeface="Arial" panose="020B0604020202020204" pitchFamily="34" charset="0"/>
              </a:rPr>
              <a:t>Throughput component - Project REAL is downloadable from the ms website, it is a sample end-to-end BI solution built on actual B&amp;N data. We built a throughput script for this which measures the stats of min/max/avg rows per second going through any specific part of a package. There are also several Project REAL whitepapers</a:t>
            </a:r>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15500C4-B9E0-4C39-831C-51319B32C33A}" type="slidenum">
              <a:rPr lang="en-US" altLang="cs-CZ"/>
              <a:pPr>
                <a:spcBef>
                  <a:spcPct val="0"/>
                </a:spcBef>
              </a:pPr>
              <a:t>18</a:t>
            </a:fld>
            <a:endParaRPr lang="en-US" altLang="cs-CZ"/>
          </a:p>
        </p:txBody>
      </p:sp>
    </p:spTree>
    <p:extLst>
      <p:ext uri="{BB962C8B-B14F-4D97-AF65-F5344CB8AC3E}">
        <p14:creationId xmlns:p14="http://schemas.microsoft.com/office/powerpoint/2010/main" val="35433948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smtClean="0"/>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03.03.2019</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03.03.2019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03.03.2019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47416" y="252042"/>
            <a:ext cx="9806701" cy="836590"/>
          </a:xfrm>
        </p:spPr>
        <p:txBody>
          <a:bodyPr/>
          <a:lstStyle>
            <a:lvl1pPr algn="l" rtl="0" fontAlgn="base">
              <a:lnSpc>
                <a:spcPct val="90000"/>
              </a:lnSpc>
              <a:spcBef>
                <a:spcPct val="0"/>
              </a:spcBef>
              <a:spcAft>
                <a:spcPct val="0"/>
              </a:spcAft>
              <a:defRPr lang="en-US" sz="5954" spc="-138"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a:t>Click to edit Master title style</a:t>
            </a:r>
            <a:endParaRPr lang="en-US" dirty="0"/>
          </a:p>
        </p:txBody>
      </p:sp>
      <p:sp>
        <p:nvSpPr>
          <p:cNvPr id="3" name="Text Placeholder 2"/>
          <p:cNvSpPr>
            <a:spLocks noGrp="1"/>
          </p:cNvSpPr>
          <p:nvPr>
            <p:ph type="body" idx="1"/>
          </p:nvPr>
        </p:nvSpPr>
        <p:spPr/>
        <p:txBody>
          <a:bodyPr/>
          <a:lstStyle>
            <a:lvl1pPr>
              <a:buFontTx/>
              <a:buBlip>
                <a:blip r:embed="rId2"/>
              </a:buBlip>
              <a:defRPr/>
            </a:lvl1pPr>
            <a:lvl2pPr>
              <a:buFontTx/>
              <a:buBlip>
                <a:blip r:embed="rId3"/>
              </a:buBlip>
              <a:defRPr/>
            </a:lvl2pPr>
            <a:lvl3pPr>
              <a:buFontTx/>
              <a:buBlip>
                <a:blip r:embed="rId3"/>
              </a:buBlip>
              <a:defRPr/>
            </a:lvl3pPr>
            <a:lvl4pPr>
              <a:buFontTx/>
              <a:buBlip>
                <a:blip r:embed="rId3"/>
              </a:buBlip>
              <a:defRPr/>
            </a:lvl4pPr>
            <a:lvl5pPr>
              <a:buFontTx/>
              <a:buBlip>
                <a:blip r:embed="rId3"/>
              </a:buBlip>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3509177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smtClean="0"/>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03.03.2019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03.03.2019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03.03.2019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03.03.2019</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03.03.2019</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03.03.2019</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smtClean="0"/>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03.03.2019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03.03.2019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smtClean="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03.03.2019</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hyperlink" Target="http://www.microsoft.com/sql/solutions/bi/projectreal.mspx"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2.xml"/><Relationship Id="rId5" Type="http://schemas.openxmlformats.org/officeDocument/2006/relationships/image" Target="../media/image33.jpeg"/><Relationship Id="rId4" Type="http://schemas.openxmlformats.org/officeDocument/2006/relationships/image" Target="../media/image32.jpe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4.xml"/><Relationship Id="rId7" Type="http://schemas.openxmlformats.org/officeDocument/2006/relationships/image" Target="../media/image37.png"/><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www.microsoft.com/downloads/details.aspx?FamilyId=DA0531E4-E94C-4991-82FA-F0E3FBD05E63&amp;displaylang=en" TargetMode="Externa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hyperlink" Target="http://www.sqlserveranalysisservices.com/OLAPPapers/AttributeRelationships.htm" TargetMode="External"/></Relationships>
</file>

<file path=ppt/slides/_rels/slide4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37.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49.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38.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9.xml"/><Relationship Id="rId1" Type="http://schemas.openxmlformats.org/officeDocument/2006/relationships/slideLayout" Target="../slideLayouts/slideLayout7.xml"/><Relationship Id="rId4" Type="http://schemas.openxmlformats.org/officeDocument/2006/relationships/comments" Target="../comments/comment1.xml"/></Relationships>
</file>

<file path=ppt/slides/_rels/slide6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png"/><Relationship Id="rId18" Type="http://schemas.openxmlformats.org/officeDocument/2006/relationships/image" Target="../media/image24.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png"/><Relationship Id="rId17" Type="http://schemas.openxmlformats.org/officeDocument/2006/relationships/image" Target="../media/image23.png"/><Relationship Id="rId2" Type="http://schemas.openxmlformats.org/officeDocument/2006/relationships/image" Target="../media/image8.png"/><Relationship Id="rId16"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5" Type="http://schemas.openxmlformats.org/officeDocument/2006/relationships/image" Target="../media/image2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 Id="rId14" Type="http://schemas.openxmlformats.org/officeDocument/2006/relationships/image" Target="../media/image20.png"/></Relationships>
</file>

<file path=ppt/slides/_rels/slide7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0.xml"/><Relationship Id="rId1" Type="http://schemas.openxmlformats.org/officeDocument/2006/relationships/slideLayout" Target="../slideLayouts/slideLayout7.xml"/><Relationship Id="rId5" Type="http://schemas.openxmlformats.org/officeDocument/2006/relationships/hyperlink" Target="http://sqlserveranalysisservices.com/" TargetMode="External"/><Relationship Id="rId4" Type="http://schemas.openxmlformats.org/officeDocument/2006/relationships/hyperlink" Target="http://download.microsoft.com/download/8/5/e/85eea4fa-b3bb-4426-97d0-7f7151b2011c/SSAS2005PerfGuide.doc" TargetMode="External"/></Relationships>
</file>

<file path=ppt/slides/_rels/slide7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8" Type="http://schemas.openxmlformats.org/officeDocument/2006/relationships/hyperlink" Target="http://www.microsoft.com/technet/prodtechnol/sql/2005/technologies/ssasvcs.mspx" TargetMode="External"/><Relationship Id="rId3" Type="http://schemas.openxmlformats.org/officeDocument/2006/relationships/hyperlink" Target="http://forums.microsoft.com/MSDN/ShowForum.aspx?ForumID=80&amp;SiteID=1" TargetMode="External"/><Relationship Id="rId7" Type="http://schemas.openxmlformats.org/officeDocument/2006/relationships/hyperlink" Target="http://download.microsoft.com/download/8/5/e/85eea4fa-b3bb-4426-97d0-7f7151b2011c/SSAS2005PerfGuide.doc." TargetMode="External"/><Relationship Id="rId2" Type="http://schemas.openxmlformats.org/officeDocument/2006/relationships/hyperlink" Target="http://msdn.microsoft.com/SQL/sqlwarehouse/SSIS/default.aspx" TargetMode="External"/><Relationship Id="rId1" Type="http://schemas.openxmlformats.org/officeDocument/2006/relationships/slideLayout" Target="../slideLayouts/slideLayout2.xml"/><Relationship Id="rId6" Type="http://schemas.openxmlformats.org/officeDocument/2006/relationships/hyperlink" Target="http://www.microsoft.com/sql/solutions/bi/projectreal.mspx" TargetMode="External"/><Relationship Id="rId5" Type="http://schemas.openxmlformats.org/officeDocument/2006/relationships/hyperlink" Target="http://blogs.msdn.com/sqlcat" TargetMode="External"/><Relationship Id="rId10" Type="http://schemas.openxmlformats.org/officeDocument/2006/relationships/hyperlink" Target="http://www.microsoft.com/bi" TargetMode="External"/><Relationship Id="rId4" Type="http://schemas.openxmlformats.org/officeDocument/2006/relationships/hyperlink" Target="http://www.sqlis.com/" TargetMode="External"/><Relationship Id="rId9" Type="http://schemas.openxmlformats.org/officeDocument/2006/relationships/hyperlink" Target="http://www.microsoft.com/sql/evaluation/bi/default.asp" TargetMode="Externa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26.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25.png"/><Relationship Id="rId17" Type="http://schemas.openxmlformats.org/officeDocument/2006/relationships/image" Target="../media/image27.png"/><Relationship Id="rId2" Type="http://schemas.openxmlformats.org/officeDocument/2006/relationships/image" Target="../media/image8.png"/><Relationship Id="rId16" Type="http://schemas.openxmlformats.org/officeDocument/2006/relationships/image" Target="../media/image21.png"/><Relationship Id="rId1" Type="http://schemas.openxmlformats.org/officeDocument/2006/relationships/slideLayout" Target="../slideLayouts/slideLayout2.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5" Type="http://schemas.openxmlformats.org/officeDocument/2006/relationships/image" Target="../media/image20.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 Id="rId14" Type="http://schemas.openxmlformats.org/officeDocument/2006/relationships/image" Target="../media/image19.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1.xml"/><Relationship Id="rId5" Type="http://schemas.openxmlformats.org/officeDocument/2006/relationships/image" Target="../media/image29.png"/><Relationship Id="rId4" Type="http://schemas.openxmlformats.org/officeDocument/2006/relationships/image" Target="../media/image2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6F60C64-12A4-452B-A95C-5A0E55E7B63C}"/>
              </a:ext>
            </a:extLst>
          </p:cNvPr>
          <p:cNvSpPr>
            <a:spLocks noGrp="1"/>
          </p:cNvSpPr>
          <p:nvPr>
            <p:ph type="ctrTitle"/>
          </p:nvPr>
        </p:nvSpPr>
        <p:spPr>
          <a:xfrm>
            <a:off x="725929" y="2039091"/>
            <a:ext cx="8917740" cy="2061844"/>
          </a:xfrm>
        </p:spPr>
        <p:txBody>
          <a:bodyPr rtlCol="0">
            <a:normAutofit fontScale="90000"/>
          </a:bodyPr>
          <a:lstStyle/>
          <a:p>
            <a:pPr defTabSz="1006255" fontAlgn="auto">
              <a:spcAft>
                <a:spcPts val="0"/>
              </a:spcAft>
              <a:defRPr/>
            </a:pPr>
            <a:r>
              <a:rPr lang="en-GB"/>
              <a:t>High impact Data Warehousing with SQL Server Integration Services and Analysis Services</a:t>
            </a:r>
          </a:p>
        </p:txBody>
      </p:sp>
      <p:sp>
        <p:nvSpPr>
          <p:cNvPr id="7171" name="Subtitle 1"/>
          <p:cNvSpPr>
            <a:spLocks noGrp="1" noChangeArrowheads="1"/>
          </p:cNvSpPr>
          <p:nvPr>
            <p:ph type="subTitle" idx="1"/>
          </p:nvPr>
        </p:nvSpPr>
        <p:spPr bwMode="auto">
          <a:xfrm>
            <a:off x="727679" y="4781798"/>
            <a:ext cx="8567680" cy="1512253"/>
          </a:xfrm>
        </p:spPr>
        <p:txBody>
          <a:bodyPr wrap="square" numCol="1" anchor="t" anchorCtr="0" compatLnSpc="1">
            <a:prstTxWarp prst="textNoShape">
              <a:avLst/>
            </a:prstTxWarp>
          </a:bodyPr>
          <a:lstStyle/>
          <a:p>
            <a:pPr defTabSz="1004626"/>
            <a:endParaRPr lang="en-GB" altLang="cs-CZ" smtClean="0"/>
          </a:p>
        </p:txBody>
      </p:sp>
    </p:spTree>
    <p:extLst>
      <p:ext uri="{BB962C8B-B14F-4D97-AF65-F5344CB8AC3E}">
        <p14:creationId xmlns:p14="http://schemas.microsoft.com/office/powerpoint/2010/main" val="2956081603"/>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defTabSz="1004626"/>
            <a:r>
              <a:rPr lang="cs-CZ" altLang="cs-CZ" smtClean="0">
                <a:latin typeface="Calibri" panose="020F0502020204030204" pitchFamily="34" charset="0"/>
              </a:rPr>
              <a:t>Agenda</a:t>
            </a:r>
          </a:p>
        </p:txBody>
      </p:sp>
      <p:sp>
        <p:nvSpPr>
          <p:cNvPr id="19459" name="Rectangle 3"/>
          <p:cNvSpPr>
            <a:spLocks noGrp="1" noChangeArrowheads="1"/>
          </p:cNvSpPr>
          <p:nvPr>
            <p:ph idx="1"/>
          </p:nvPr>
        </p:nvSpPr>
        <p:spPr bwMode="auto">
          <a:xfrm>
            <a:off x="809943" y="1596266"/>
            <a:ext cx="9073515" cy="2291133"/>
          </a:xfrm>
        </p:spPr>
        <p:txBody>
          <a:bodyPr wrap="square" numCol="1" anchor="t" anchorCtr="0" compatLnSpc="1">
            <a:prstTxWarp prst="textNoShape">
              <a:avLst/>
            </a:prstTxWarp>
          </a:bodyPr>
          <a:lstStyle/>
          <a:p>
            <a:r>
              <a:rPr lang="en-US" altLang="cs-CZ" smtClean="0">
                <a:solidFill>
                  <a:schemeClr val="bg2"/>
                </a:solidFill>
              </a:rPr>
              <a:t>Overview of Integration Services</a:t>
            </a:r>
          </a:p>
          <a:p>
            <a:r>
              <a:rPr lang="en-US" altLang="cs-CZ" b="1" smtClean="0"/>
              <a:t>Principles of Good Package Design</a:t>
            </a:r>
          </a:p>
          <a:p>
            <a:r>
              <a:rPr lang="en-US" altLang="cs-CZ" smtClean="0">
                <a:solidFill>
                  <a:schemeClr val="bg2"/>
                </a:solidFill>
              </a:rPr>
              <a:t>Component Drilldown</a:t>
            </a:r>
          </a:p>
          <a:p>
            <a:r>
              <a:rPr lang="en-US" altLang="cs-CZ" smtClean="0">
                <a:solidFill>
                  <a:schemeClr val="bg2"/>
                </a:solidFill>
              </a:rPr>
              <a:t>Performance Tuning</a:t>
            </a:r>
          </a:p>
        </p:txBody>
      </p:sp>
    </p:spTree>
    <p:extLst>
      <p:ext uri="{BB962C8B-B14F-4D97-AF65-F5344CB8AC3E}">
        <p14:creationId xmlns:p14="http://schemas.microsoft.com/office/powerpoint/2010/main" val="3828472617"/>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C490CD9E-EE6F-4C56-9DA4-DE0B980628AA}"/>
              </a:ext>
            </a:extLst>
          </p:cNvPr>
          <p:cNvSpPr>
            <a:spLocks noGrp="1" noChangeArrowheads="1"/>
          </p:cNvSpPr>
          <p:nvPr>
            <p:ph type="title"/>
          </p:nvPr>
        </p:nvSpPr>
        <p:spPr>
          <a:xfrm>
            <a:off x="727679" y="252042"/>
            <a:ext cx="9239792" cy="1221704"/>
          </a:xfrm>
        </p:spPr>
        <p:txBody>
          <a:bodyPr rtlCol="0">
            <a:normAutofit fontScale="90000"/>
          </a:bodyPr>
          <a:lstStyle/>
          <a:p>
            <a:pPr defTabSz="1006255" fontAlgn="auto">
              <a:spcAft>
                <a:spcPts val="0"/>
              </a:spcAft>
              <a:defRPr/>
            </a:pPr>
            <a:r>
              <a:rPr sz="4410">
                <a:latin typeface="Calibri" pitchFamily="34" charset="0"/>
              </a:rPr>
              <a:t>Principles of Good Package Design - General</a:t>
            </a:r>
          </a:p>
        </p:txBody>
      </p:sp>
      <p:sp>
        <p:nvSpPr>
          <p:cNvPr id="20483" name="Rectangle 3"/>
          <p:cNvSpPr>
            <a:spLocks noGrp="1" noChangeArrowheads="1"/>
          </p:cNvSpPr>
          <p:nvPr>
            <p:ph idx="1"/>
          </p:nvPr>
        </p:nvSpPr>
        <p:spPr bwMode="auto">
          <a:xfrm>
            <a:off x="727679" y="1559510"/>
            <a:ext cx="9239792" cy="5327890"/>
          </a:xfrm>
        </p:spPr>
        <p:txBody>
          <a:bodyPr wrap="square" numCol="1" anchor="t" anchorCtr="0" compatLnSpc="1">
            <a:prstTxWarp prst="textNoShape">
              <a:avLst/>
            </a:prstTxWarp>
          </a:bodyPr>
          <a:lstStyle/>
          <a:p>
            <a:pPr>
              <a:lnSpc>
                <a:spcPct val="80000"/>
              </a:lnSpc>
            </a:pPr>
            <a:r>
              <a:rPr lang="en-US" altLang="cs-CZ" sz="2646"/>
              <a:t>Follow Microsoft Development Guidelines</a:t>
            </a:r>
          </a:p>
          <a:p>
            <a:pPr lvl="1">
              <a:lnSpc>
                <a:spcPct val="80000"/>
              </a:lnSpc>
            </a:pPr>
            <a:r>
              <a:rPr lang="en-US" altLang="cs-CZ" sz="2205"/>
              <a:t>Iterative design, development &amp; testing</a:t>
            </a:r>
          </a:p>
          <a:p>
            <a:pPr>
              <a:lnSpc>
                <a:spcPct val="80000"/>
              </a:lnSpc>
            </a:pPr>
            <a:r>
              <a:rPr lang="en-US" altLang="cs-CZ" sz="2646"/>
              <a:t>Understand the Business</a:t>
            </a:r>
          </a:p>
          <a:p>
            <a:pPr lvl="1">
              <a:lnSpc>
                <a:spcPct val="80000"/>
              </a:lnSpc>
            </a:pPr>
            <a:r>
              <a:rPr lang="en-US" altLang="cs-CZ" sz="2205"/>
              <a:t>Understanding the people &amp; processes are critical for success</a:t>
            </a:r>
          </a:p>
          <a:p>
            <a:pPr lvl="1">
              <a:lnSpc>
                <a:spcPct val="80000"/>
              </a:lnSpc>
            </a:pPr>
            <a:r>
              <a:rPr lang="en-US" altLang="cs-CZ" sz="2205"/>
              <a:t>Kimball’s “Data Warehouse ETL Toolkit” book is an excellent reference</a:t>
            </a:r>
          </a:p>
          <a:p>
            <a:pPr>
              <a:lnSpc>
                <a:spcPct val="80000"/>
              </a:lnSpc>
            </a:pPr>
            <a:r>
              <a:rPr lang="en-US" altLang="cs-CZ" sz="2646"/>
              <a:t>Get the big picture</a:t>
            </a:r>
          </a:p>
          <a:p>
            <a:pPr lvl="1">
              <a:lnSpc>
                <a:spcPct val="80000"/>
              </a:lnSpc>
            </a:pPr>
            <a:r>
              <a:rPr lang="en-US" altLang="cs-CZ" sz="2205"/>
              <a:t>Resource contention, processing windows, …</a:t>
            </a:r>
          </a:p>
          <a:p>
            <a:pPr lvl="1">
              <a:lnSpc>
                <a:spcPct val="80000"/>
              </a:lnSpc>
            </a:pPr>
            <a:r>
              <a:rPr lang="en-US" altLang="cs-CZ" sz="2205"/>
              <a:t>SSIS does not forgive bad database design</a:t>
            </a:r>
          </a:p>
          <a:p>
            <a:pPr lvl="1">
              <a:lnSpc>
                <a:spcPct val="80000"/>
              </a:lnSpc>
            </a:pPr>
            <a:r>
              <a:rPr lang="en-US" altLang="cs-CZ" sz="2205"/>
              <a:t>Old principles still apply – e.g. load with/without indexes?</a:t>
            </a:r>
          </a:p>
          <a:p>
            <a:pPr>
              <a:lnSpc>
                <a:spcPct val="80000"/>
              </a:lnSpc>
            </a:pPr>
            <a:r>
              <a:rPr lang="en-US" altLang="cs-CZ" sz="2646"/>
              <a:t>Platform considerations</a:t>
            </a:r>
          </a:p>
          <a:p>
            <a:pPr lvl="1">
              <a:lnSpc>
                <a:spcPct val="80000"/>
              </a:lnSpc>
            </a:pPr>
            <a:r>
              <a:rPr lang="en-US" altLang="cs-CZ" sz="2205"/>
              <a:t>Will this run on IA64 / X64?</a:t>
            </a:r>
          </a:p>
          <a:p>
            <a:pPr lvl="2">
              <a:lnSpc>
                <a:spcPct val="80000"/>
              </a:lnSpc>
            </a:pPr>
            <a:r>
              <a:rPr lang="en-US" altLang="cs-CZ" sz="1985"/>
              <a:t>No BIDS on IA64 – how will I debug?</a:t>
            </a:r>
          </a:p>
          <a:p>
            <a:pPr lvl="2">
              <a:lnSpc>
                <a:spcPct val="80000"/>
              </a:lnSpc>
            </a:pPr>
            <a:r>
              <a:rPr lang="en-US" altLang="cs-CZ" sz="1985"/>
              <a:t>Is OLE-DB driver XXX available on IA64?</a:t>
            </a:r>
          </a:p>
          <a:p>
            <a:pPr lvl="1">
              <a:lnSpc>
                <a:spcPct val="80000"/>
              </a:lnSpc>
            </a:pPr>
            <a:r>
              <a:rPr lang="en-US" altLang="cs-CZ" sz="2205"/>
              <a:t>Memory and resource usage on different platforms</a:t>
            </a:r>
          </a:p>
        </p:txBody>
      </p:sp>
    </p:spTree>
    <p:extLst>
      <p:ext uri="{BB962C8B-B14F-4D97-AF65-F5344CB8AC3E}">
        <p14:creationId xmlns:p14="http://schemas.microsoft.com/office/powerpoint/2010/main" val="2659029090"/>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7C3ACD61-B425-4DD4-9249-7E63E32D14FE}"/>
              </a:ext>
            </a:extLst>
          </p:cNvPr>
          <p:cNvSpPr>
            <a:spLocks noGrp="1" noChangeArrowheads="1"/>
          </p:cNvSpPr>
          <p:nvPr>
            <p:ph type="title"/>
          </p:nvPr>
        </p:nvSpPr>
        <p:spPr>
          <a:xfrm>
            <a:off x="727679" y="252042"/>
            <a:ext cx="9239792" cy="1221704"/>
          </a:xfrm>
        </p:spPr>
        <p:txBody>
          <a:bodyPr rtlCol="0">
            <a:normAutofit fontScale="90000"/>
          </a:bodyPr>
          <a:lstStyle/>
          <a:p>
            <a:pPr defTabSz="1006255" fontAlgn="auto">
              <a:spcAft>
                <a:spcPts val="0"/>
              </a:spcAft>
              <a:defRPr/>
            </a:pPr>
            <a:r>
              <a:rPr sz="4410">
                <a:latin typeface="Calibri" pitchFamily="34" charset="0"/>
              </a:rPr>
              <a:t>Principles of Good Package Design - Architecture</a:t>
            </a:r>
          </a:p>
        </p:txBody>
      </p:sp>
      <p:sp>
        <p:nvSpPr>
          <p:cNvPr id="22531" name="Rectangle 3"/>
          <p:cNvSpPr>
            <a:spLocks noGrp="1" noChangeArrowheads="1"/>
          </p:cNvSpPr>
          <p:nvPr>
            <p:ph idx="1"/>
          </p:nvPr>
        </p:nvSpPr>
        <p:spPr bwMode="auto">
          <a:xfrm>
            <a:off x="727679" y="1559511"/>
            <a:ext cx="9239792" cy="5212370"/>
          </a:xfrm>
        </p:spPr>
        <p:txBody>
          <a:bodyPr wrap="square" numCol="1" anchor="t" anchorCtr="0" compatLnSpc="1">
            <a:prstTxWarp prst="textNoShape">
              <a:avLst/>
            </a:prstTxWarp>
          </a:bodyPr>
          <a:lstStyle/>
          <a:p>
            <a:pPr>
              <a:lnSpc>
                <a:spcPct val="80000"/>
              </a:lnSpc>
            </a:pPr>
            <a:r>
              <a:rPr lang="en-US" altLang="cs-CZ" sz="3087"/>
              <a:t>Process Modularity</a:t>
            </a:r>
          </a:p>
          <a:p>
            <a:pPr lvl="1">
              <a:lnSpc>
                <a:spcPct val="80000"/>
              </a:lnSpc>
            </a:pPr>
            <a:r>
              <a:rPr lang="en-US" altLang="cs-CZ" sz="2646"/>
              <a:t>Break complex ETL into logically distinct packages (vs. monolithic design)</a:t>
            </a:r>
          </a:p>
          <a:p>
            <a:pPr lvl="1">
              <a:lnSpc>
                <a:spcPct val="80000"/>
              </a:lnSpc>
            </a:pPr>
            <a:r>
              <a:rPr lang="en-US" altLang="cs-CZ" sz="2646"/>
              <a:t>Improves development &amp; debug experience</a:t>
            </a:r>
          </a:p>
          <a:p>
            <a:pPr>
              <a:lnSpc>
                <a:spcPct val="80000"/>
              </a:lnSpc>
            </a:pPr>
            <a:r>
              <a:rPr lang="en-US" altLang="cs-CZ" sz="3087"/>
              <a:t>Package Modularity</a:t>
            </a:r>
          </a:p>
          <a:p>
            <a:pPr lvl="1">
              <a:lnSpc>
                <a:spcPct val="80000"/>
              </a:lnSpc>
            </a:pPr>
            <a:r>
              <a:rPr lang="en-US" altLang="cs-CZ" sz="2646"/>
              <a:t>Separate sub-processes within package into separate Containers</a:t>
            </a:r>
          </a:p>
          <a:p>
            <a:pPr lvl="1">
              <a:lnSpc>
                <a:spcPct val="80000"/>
              </a:lnSpc>
            </a:pPr>
            <a:r>
              <a:rPr lang="en-US" altLang="cs-CZ" sz="2646"/>
              <a:t>More elegant, easier to develop</a:t>
            </a:r>
          </a:p>
          <a:p>
            <a:pPr lvl="1">
              <a:lnSpc>
                <a:spcPct val="80000"/>
              </a:lnSpc>
            </a:pPr>
            <a:r>
              <a:rPr lang="en-US" altLang="cs-CZ" sz="2646"/>
              <a:t>Simple to disable whole Containers when debugging</a:t>
            </a:r>
          </a:p>
          <a:p>
            <a:pPr>
              <a:lnSpc>
                <a:spcPct val="80000"/>
              </a:lnSpc>
            </a:pPr>
            <a:r>
              <a:rPr lang="en-US" altLang="cs-CZ" sz="3087"/>
              <a:t>Component Modularity</a:t>
            </a:r>
          </a:p>
          <a:p>
            <a:pPr lvl="1">
              <a:lnSpc>
                <a:spcPct val="80000"/>
              </a:lnSpc>
            </a:pPr>
            <a:r>
              <a:rPr lang="en-US" altLang="cs-CZ" sz="2646"/>
              <a:t>Use Script Task/Transform for one-off problems</a:t>
            </a:r>
          </a:p>
          <a:p>
            <a:pPr lvl="1">
              <a:lnSpc>
                <a:spcPct val="80000"/>
              </a:lnSpc>
            </a:pPr>
            <a:r>
              <a:rPr lang="en-US" altLang="cs-CZ" sz="2646"/>
              <a:t>Build custom components for maximum re-use</a:t>
            </a:r>
          </a:p>
        </p:txBody>
      </p:sp>
    </p:spTree>
    <p:extLst>
      <p:ext uri="{BB962C8B-B14F-4D97-AF65-F5344CB8AC3E}">
        <p14:creationId xmlns:p14="http://schemas.microsoft.com/office/powerpoint/2010/main" val="3093642081"/>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noChangeArrowheads="1"/>
          </p:cNvSpPr>
          <p:nvPr>
            <p:ph type="title"/>
          </p:nvPr>
        </p:nvSpPr>
        <p:spPr/>
        <p:txBody>
          <a:bodyPr/>
          <a:lstStyle/>
          <a:p>
            <a:pPr defTabSz="1004626"/>
            <a:r>
              <a:rPr lang="cs-CZ" altLang="cs-CZ" smtClean="0"/>
              <a:t>Bad Modularity</a:t>
            </a:r>
          </a:p>
        </p:txBody>
      </p:sp>
      <p:sp>
        <p:nvSpPr>
          <p:cNvPr id="24579" name="Content Placeholder 2"/>
          <p:cNvSpPr>
            <a:spLocks noGrp="1" noChangeArrowheads="1"/>
          </p:cNvSpPr>
          <p:nvPr>
            <p:ph idx="1"/>
          </p:nvPr>
        </p:nvSpPr>
        <p:spPr bwMode="auto">
          <a:xfrm>
            <a:off x="727679" y="1559511"/>
            <a:ext cx="9239792" cy="458577"/>
          </a:xfrm>
        </p:spPr>
        <p:txBody>
          <a:bodyPr wrap="square" numCol="1" anchor="t" anchorCtr="0" compatLnSpc="1">
            <a:prstTxWarp prst="textNoShape">
              <a:avLst/>
            </a:prstTxWarp>
          </a:bodyPr>
          <a:lstStyle/>
          <a:p>
            <a:pPr>
              <a:buFontTx/>
              <a:buNone/>
            </a:pPr>
            <a:endParaRPr lang="cs-CZ" altLang="cs-CZ" smtClean="0"/>
          </a:p>
        </p:txBody>
      </p:sp>
      <p:pic>
        <p:nvPicPr>
          <p:cNvPr id="2458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942" y="1596266"/>
            <a:ext cx="8737459" cy="5292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83319616"/>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noChangeArrowheads="1"/>
          </p:cNvSpPr>
          <p:nvPr>
            <p:ph type="title"/>
          </p:nvPr>
        </p:nvSpPr>
        <p:spPr/>
        <p:txBody>
          <a:bodyPr/>
          <a:lstStyle/>
          <a:p>
            <a:pPr defTabSz="1004626"/>
            <a:r>
              <a:rPr lang="cs-CZ" altLang="cs-CZ" smtClean="0"/>
              <a:t>Good Modularity</a:t>
            </a:r>
          </a:p>
        </p:txBody>
      </p:sp>
      <p:sp>
        <p:nvSpPr>
          <p:cNvPr id="25603" name="Content Placeholder 2"/>
          <p:cNvSpPr>
            <a:spLocks noGrp="1" noChangeArrowheads="1"/>
          </p:cNvSpPr>
          <p:nvPr>
            <p:ph idx="1"/>
          </p:nvPr>
        </p:nvSpPr>
        <p:spPr bwMode="auto"/>
        <p:txBody>
          <a:bodyPr wrap="square" numCol="1" anchor="t" anchorCtr="0" compatLnSpc="1">
            <a:prstTxWarp prst="textNoShape">
              <a:avLst/>
            </a:prstTxWarp>
          </a:bodyPr>
          <a:lstStyle/>
          <a:p>
            <a:endParaRPr lang="cs-CZ" altLang="cs-CZ" smtClean="0"/>
          </a:p>
        </p:txBody>
      </p:sp>
      <p:pic>
        <p:nvPicPr>
          <p:cNvPr id="2560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3956" y="1260211"/>
            <a:ext cx="8065347" cy="58302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7911379"/>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A3223C3D-7CE3-4E5F-ACF1-4BB191C0C803}"/>
              </a:ext>
            </a:extLst>
          </p:cNvPr>
          <p:cNvSpPr>
            <a:spLocks noGrp="1" noChangeArrowheads="1"/>
          </p:cNvSpPr>
          <p:nvPr>
            <p:ph type="title"/>
          </p:nvPr>
        </p:nvSpPr>
        <p:spPr>
          <a:xfrm>
            <a:off x="727679" y="252042"/>
            <a:ext cx="9239792" cy="1221704"/>
          </a:xfrm>
        </p:spPr>
        <p:txBody>
          <a:bodyPr rtlCol="0">
            <a:normAutofit fontScale="90000"/>
          </a:bodyPr>
          <a:lstStyle/>
          <a:p>
            <a:pPr defTabSz="1006255" fontAlgn="auto">
              <a:spcAft>
                <a:spcPts val="0"/>
              </a:spcAft>
              <a:defRPr/>
            </a:pPr>
            <a:r>
              <a:rPr sz="4410">
                <a:latin typeface="Calibri" pitchFamily="34" charset="0"/>
              </a:rPr>
              <a:t>Principles of Good Package Design - Infrastructure</a:t>
            </a:r>
          </a:p>
        </p:txBody>
      </p:sp>
      <p:sp>
        <p:nvSpPr>
          <p:cNvPr id="26627" name="Rectangle 3"/>
          <p:cNvSpPr>
            <a:spLocks noGrp="1" noChangeArrowheads="1"/>
          </p:cNvSpPr>
          <p:nvPr>
            <p:ph idx="1"/>
          </p:nvPr>
        </p:nvSpPr>
        <p:spPr bwMode="auto">
          <a:xfrm>
            <a:off x="727679" y="1559511"/>
            <a:ext cx="9239792" cy="4485998"/>
          </a:xfrm>
        </p:spPr>
        <p:txBody>
          <a:bodyPr wrap="square" numCol="1" anchor="t" anchorCtr="0" compatLnSpc="1">
            <a:prstTxWarp prst="textNoShape">
              <a:avLst/>
            </a:prstTxWarp>
          </a:bodyPr>
          <a:lstStyle/>
          <a:p>
            <a:pPr>
              <a:lnSpc>
                <a:spcPct val="80000"/>
              </a:lnSpc>
            </a:pPr>
            <a:r>
              <a:rPr lang="en-US" altLang="cs-CZ" sz="3087"/>
              <a:t>Use Package Configurations</a:t>
            </a:r>
          </a:p>
          <a:p>
            <a:pPr lvl="1">
              <a:lnSpc>
                <a:spcPct val="80000"/>
              </a:lnSpc>
            </a:pPr>
            <a:r>
              <a:rPr lang="en-US" altLang="cs-CZ" sz="2646"/>
              <a:t>Build it in from the start</a:t>
            </a:r>
          </a:p>
          <a:p>
            <a:pPr lvl="2">
              <a:lnSpc>
                <a:spcPct val="80000"/>
              </a:lnSpc>
            </a:pPr>
            <a:r>
              <a:rPr lang="en-US" altLang="cs-CZ" sz="2205"/>
              <a:t>Will make things easier later on</a:t>
            </a:r>
          </a:p>
          <a:p>
            <a:pPr lvl="1">
              <a:lnSpc>
                <a:spcPct val="80000"/>
              </a:lnSpc>
            </a:pPr>
            <a:r>
              <a:rPr lang="en-US" altLang="cs-CZ" sz="2646"/>
              <a:t>Simplify deployment Dev </a:t>
            </a:r>
            <a:r>
              <a:rPr lang="en-US" altLang="cs-CZ" sz="2646">
                <a:sym typeface="Wingdings" panose="05000000000000000000" pitchFamily="2" charset="2"/>
              </a:rPr>
              <a:t> QA  Production</a:t>
            </a:r>
          </a:p>
          <a:p>
            <a:pPr>
              <a:lnSpc>
                <a:spcPct val="80000"/>
              </a:lnSpc>
            </a:pPr>
            <a:r>
              <a:rPr lang="en-US" altLang="cs-CZ" sz="3087"/>
              <a:t>Use Package Logging</a:t>
            </a:r>
          </a:p>
          <a:p>
            <a:pPr lvl="1">
              <a:lnSpc>
                <a:spcPct val="80000"/>
              </a:lnSpc>
            </a:pPr>
            <a:r>
              <a:rPr lang="en-US" altLang="cs-CZ" sz="2646"/>
              <a:t>Performance &amp; debugging</a:t>
            </a:r>
          </a:p>
          <a:p>
            <a:pPr>
              <a:lnSpc>
                <a:spcPct val="80000"/>
              </a:lnSpc>
            </a:pPr>
            <a:r>
              <a:rPr lang="en-US" altLang="cs-CZ" sz="3087"/>
              <a:t>Build in Security from the start</a:t>
            </a:r>
          </a:p>
          <a:p>
            <a:pPr lvl="1">
              <a:lnSpc>
                <a:spcPct val="80000"/>
              </a:lnSpc>
            </a:pPr>
            <a:r>
              <a:rPr lang="en-US" altLang="cs-CZ" sz="2646"/>
              <a:t>Credentials and other sensitive info</a:t>
            </a:r>
          </a:p>
          <a:p>
            <a:pPr lvl="1">
              <a:lnSpc>
                <a:spcPct val="80000"/>
              </a:lnSpc>
            </a:pPr>
            <a:r>
              <a:rPr lang="en-US" altLang="cs-CZ" sz="2646"/>
              <a:t>Package &amp; Process IP</a:t>
            </a:r>
          </a:p>
          <a:p>
            <a:pPr lvl="1">
              <a:lnSpc>
                <a:spcPct val="80000"/>
              </a:lnSpc>
            </a:pPr>
            <a:r>
              <a:rPr lang="en-US" altLang="cs-CZ" sz="2646"/>
              <a:t>Configurations &amp; Parameters</a:t>
            </a:r>
          </a:p>
        </p:txBody>
      </p:sp>
    </p:spTree>
    <p:extLst>
      <p:ext uri="{BB962C8B-B14F-4D97-AF65-F5344CB8AC3E}">
        <p14:creationId xmlns:p14="http://schemas.microsoft.com/office/powerpoint/2010/main" val="3877394063"/>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DA9648B5-51A4-4413-B00A-59C06334A22A}"/>
              </a:ext>
            </a:extLst>
          </p:cNvPr>
          <p:cNvSpPr>
            <a:spLocks noGrp="1" noChangeArrowheads="1"/>
          </p:cNvSpPr>
          <p:nvPr>
            <p:ph type="title"/>
          </p:nvPr>
        </p:nvSpPr>
        <p:spPr>
          <a:xfrm>
            <a:off x="727679" y="252042"/>
            <a:ext cx="9239792" cy="1221704"/>
          </a:xfrm>
        </p:spPr>
        <p:txBody>
          <a:bodyPr rtlCol="0">
            <a:normAutofit fontScale="90000"/>
          </a:bodyPr>
          <a:lstStyle/>
          <a:p>
            <a:pPr defTabSz="1006255" fontAlgn="auto">
              <a:spcAft>
                <a:spcPts val="0"/>
              </a:spcAft>
              <a:defRPr/>
            </a:pPr>
            <a:r>
              <a:rPr sz="4410">
                <a:latin typeface="Calibri" pitchFamily="34" charset="0"/>
              </a:rPr>
              <a:t>Principles of Good Package Design - Development</a:t>
            </a:r>
          </a:p>
        </p:txBody>
      </p:sp>
      <p:sp>
        <p:nvSpPr>
          <p:cNvPr id="28675" name="Rectangle 3"/>
          <p:cNvSpPr>
            <a:spLocks noGrp="1" noChangeArrowheads="1"/>
          </p:cNvSpPr>
          <p:nvPr>
            <p:ph idx="1"/>
          </p:nvPr>
        </p:nvSpPr>
        <p:spPr bwMode="auto">
          <a:xfrm>
            <a:off x="727679" y="1559511"/>
            <a:ext cx="9239792" cy="4988333"/>
          </a:xfrm>
        </p:spPr>
        <p:txBody>
          <a:bodyPr wrap="square" numCol="1" anchor="t" anchorCtr="0" compatLnSpc="1">
            <a:prstTxWarp prst="textNoShape">
              <a:avLst/>
            </a:prstTxWarp>
          </a:bodyPr>
          <a:lstStyle/>
          <a:p>
            <a:r>
              <a:rPr lang="en-US" altLang="cs-CZ" sz="2646"/>
              <a:t>SSIS is visual programming! </a:t>
            </a:r>
          </a:p>
          <a:p>
            <a:r>
              <a:rPr lang="en-US" altLang="cs-CZ" sz="2646"/>
              <a:t>Use source code control system</a:t>
            </a:r>
          </a:p>
          <a:p>
            <a:pPr lvl="1"/>
            <a:r>
              <a:rPr lang="en-US" altLang="cs-CZ" sz="2205"/>
              <a:t>Undo is not as simple in a GUI environment!</a:t>
            </a:r>
          </a:p>
          <a:p>
            <a:pPr lvl="1"/>
            <a:r>
              <a:rPr lang="en-US" altLang="cs-CZ" sz="2205"/>
              <a:t>Improved experience for multi-developer environment</a:t>
            </a:r>
          </a:p>
          <a:p>
            <a:r>
              <a:rPr lang="en-US" altLang="cs-CZ" sz="2646"/>
              <a:t>Comment your packages and scripts</a:t>
            </a:r>
          </a:p>
          <a:p>
            <a:pPr lvl="1"/>
            <a:r>
              <a:rPr lang="en-US" altLang="cs-CZ" sz="2205"/>
              <a:t>In 2 weeks even you may forget a subtlety of your design</a:t>
            </a:r>
          </a:p>
          <a:p>
            <a:pPr lvl="1"/>
            <a:r>
              <a:rPr lang="en-US" altLang="cs-CZ" sz="2205"/>
              <a:t>Someone else has to maintain your code</a:t>
            </a:r>
          </a:p>
          <a:p>
            <a:r>
              <a:rPr lang="en-US" altLang="cs-CZ" sz="2646"/>
              <a:t>Use error-handling</a:t>
            </a:r>
          </a:p>
          <a:p>
            <a:pPr lvl="1"/>
            <a:r>
              <a:rPr lang="en-US" altLang="cs-CZ" sz="2205"/>
              <a:t>Use the correct precedence constraints on tasks</a:t>
            </a:r>
          </a:p>
          <a:p>
            <a:pPr lvl="1"/>
            <a:r>
              <a:rPr lang="en-US" altLang="cs-CZ" sz="2205"/>
              <a:t>Use the error outputs on transforms – store them in a table for processing later, or use downstream if the error can be handled in the package</a:t>
            </a:r>
          </a:p>
          <a:p>
            <a:pPr lvl="1"/>
            <a:r>
              <a:rPr lang="en-US" altLang="cs-CZ" sz="2205"/>
              <a:t>Try…Catch in your scripts</a:t>
            </a:r>
          </a:p>
        </p:txBody>
      </p:sp>
    </p:spTree>
    <p:extLst>
      <p:ext uri="{BB962C8B-B14F-4D97-AF65-F5344CB8AC3E}">
        <p14:creationId xmlns:p14="http://schemas.microsoft.com/office/powerpoint/2010/main" val="3910597338"/>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4DB9B90F-2222-4BF4-BFCA-3DCBBDBCCD2A}"/>
              </a:ext>
            </a:extLst>
          </p:cNvPr>
          <p:cNvSpPr>
            <a:spLocks noGrp="1" noChangeArrowheads="1"/>
          </p:cNvSpPr>
          <p:nvPr>
            <p:ph type="title"/>
          </p:nvPr>
        </p:nvSpPr>
        <p:spPr>
          <a:xfrm>
            <a:off x="727679" y="252042"/>
            <a:ext cx="9239792" cy="610853"/>
          </a:xfrm>
        </p:spPr>
        <p:txBody>
          <a:bodyPr rtlCol="0">
            <a:normAutofit fontScale="90000"/>
          </a:bodyPr>
          <a:lstStyle/>
          <a:p>
            <a:pPr defTabSz="1006255" fontAlgn="auto">
              <a:spcAft>
                <a:spcPts val="0"/>
              </a:spcAft>
              <a:defRPr/>
            </a:pPr>
            <a:r>
              <a:rPr sz="4410">
                <a:latin typeface="Calibri" pitchFamily="34" charset="0"/>
              </a:rPr>
              <a:t>Component Drilldown - Tasks &amp; Transforms</a:t>
            </a:r>
          </a:p>
        </p:txBody>
      </p:sp>
      <p:sp>
        <p:nvSpPr>
          <p:cNvPr id="30723" name="Rectangle 3"/>
          <p:cNvSpPr>
            <a:spLocks noGrp="1" noChangeArrowheads="1"/>
          </p:cNvSpPr>
          <p:nvPr>
            <p:ph idx="1"/>
          </p:nvPr>
        </p:nvSpPr>
        <p:spPr bwMode="auto">
          <a:xfrm>
            <a:off x="727679" y="1260210"/>
            <a:ext cx="9239792" cy="6182032"/>
          </a:xfrm>
        </p:spPr>
        <p:txBody>
          <a:bodyPr wrap="square" numCol="1" anchor="t" anchorCtr="0" compatLnSpc="1">
            <a:prstTxWarp prst="textNoShape">
              <a:avLst/>
            </a:prstTxWarp>
          </a:bodyPr>
          <a:lstStyle/>
          <a:p>
            <a:pPr>
              <a:lnSpc>
                <a:spcPct val="80000"/>
              </a:lnSpc>
            </a:pPr>
            <a:r>
              <a:rPr lang="en-US" altLang="cs-CZ" sz="3087"/>
              <a:t>Avoid over-design</a:t>
            </a:r>
          </a:p>
          <a:p>
            <a:pPr lvl="1">
              <a:lnSpc>
                <a:spcPct val="80000"/>
              </a:lnSpc>
            </a:pPr>
            <a:r>
              <a:rPr lang="en-US" altLang="cs-CZ" sz="2646"/>
              <a:t>Too many moving parts is inelegant and likely slow</a:t>
            </a:r>
          </a:p>
          <a:p>
            <a:pPr lvl="1">
              <a:lnSpc>
                <a:spcPct val="80000"/>
              </a:lnSpc>
            </a:pPr>
            <a:r>
              <a:rPr lang="en-US" altLang="cs-CZ" sz="2646"/>
              <a:t>But don’t be afraid to experiment – there are many ways to solve a problem</a:t>
            </a:r>
          </a:p>
          <a:p>
            <a:pPr>
              <a:lnSpc>
                <a:spcPct val="80000"/>
              </a:lnSpc>
            </a:pPr>
            <a:r>
              <a:rPr lang="en-US" altLang="cs-CZ" sz="3087"/>
              <a:t>Maximize Parallelism</a:t>
            </a:r>
          </a:p>
          <a:p>
            <a:pPr lvl="1">
              <a:lnSpc>
                <a:spcPct val="80000"/>
              </a:lnSpc>
            </a:pPr>
            <a:r>
              <a:rPr lang="en-US" altLang="cs-CZ" sz="2646"/>
              <a:t>Allocate enough threads</a:t>
            </a:r>
          </a:p>
          <a:p>
            <a:pPr lvl="1">
              <a:lnSpc>
                <a:spcPct val="80000"/>
              </a:lnSpc>
            </a:pPr>
            <a:r>
              <a:rPr lang="en-US" altLang="cs-CZ" sz="2646"/>
              <a:t>EngineThreads property on DataFlow Task</a:t>
            </a:r>
          </a:p>
          <a:p>
            <a:pPr lvl="1">
              <a:lnSpc>
                <a:spcPct val="80000"/>
              </a:lnSpc>
            </a:pPr>
            <a:r>
              <a:rPr lang="en-GB" altLang="cs-CZ" sz="2646"/>
              <a:t>“Rule of thumb” - # of datasources + # of async components</a:t>
            </a:r>
            <a:endParaRPr lang="en-US" altLang="cs-CZ" sz="2646"/>
          </a:p>
          <a:p>
            <a:pPr>
              <a:lnSpc>
                <a:spcPct val="80000"/>
              </a:lnSpc>
            </a:pPr>
            <a:r>
              <a:rPr lang="en-US" altLang="cs-CZ" sz="3087"/>
              <a:t>Minimize blocking</a:t>
            </a:r>
          </a:p>
          <a:p>
            <a:pPr lvl="1">
              <a:lnSpc>
                <a:spcPct val="80000"/>
              </a:lnSpc>
            </a:pPr>
            <a:r>
              <a:rPr lang="en-US" altLang="cs-CZ" sz="2646"/>
              <a:t>Synchronous vs. Asynchronous components</a:t>
            </a:r>
          </a:p>
          <a:p>
            <a:pPr lvl="1">
              <a:lnSpc>
                <a:spcPct val="80000"/>
              </a:lnSpc>
            </a:pPr>
            <a:r>
              <a:rPr lang="en-US" altLang="cs-CZ" sz="2646"/>
              <a:t>Memcopy is expensive – reduce the number of asynchronous components in a flow if possible – example coming up later</a:t>
            </a:r>
          </a:p>
          <a:p>
            <a:pPr>
              <a:lnSpc>
                <a:spcPct val="80000"/>
              </a:lnSpc>
            </a:pPr>
            <a:r>
              <a:rPr lang="en-US" altLang="cs-CZ" sz="3087"/>
              <a:t>Minimize ancillary data</a:t>
            </a:r>
          </a:p>
          <a:p>
            <a:pPr lvl="1">
              <a:lnSpc>
                <a:spcPct val="80000"/>
              </a:lnSpc>
            </a:pPr>
            <a:r>
              <a:rPr lang="en-US" altLang="cs-CZ" sz="2646"/>
              <a:t>For example, minimize data retrieved by LookupTx</a:t>
            </a:r>
          </a:p>
        </p:txBody>
      </p:sp>
    </p:spTree>
    <p:extLst>
      <p:ext uri="{BB962C8B-B14F-4D97-AF65-F5344CB8AC3E}">
        <p14:creationId xmlns:p14="http://schemas.microsoft.com/office/powerpoint/2010/main" val="3659354672"/>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a:extLst>
              <a:ext uri="{FF2B5EF4-FFF2-40B4-BE49-F238E27FC236}">
                <a16:creationId xmlns:a16="http://schemas.microsoft.com/office/drawing/2014/main" id="{A7D5CE8B-8030-4C58-9433-981A5FF44B3F}"/>
              </a:ext>
            </a:extLst>
          </p:cNvPr>
          <p:cNvSpPr>
            <a:spLocks noGrp="1" noChangeArrowheads="1"/>
          </p:cNvSpPr>
          <p:nvPr>
            <p:ph type="title"/>
          </p:nvPr>
        </p:nvSpPr>
        <p:spPr>
          <a:xfrm>
            <a:off x="727679" y="252042"/>
            <a:ext cx="9239792" cy="610853"/>
          </a:xfrm>
        </p:spPr>
        <p:txBody>
          <a:bodyPr rtlCol="0">
            <a:normAutofit fontScale="90000"/>
          </a:bodyPr>
          <a:lstStyle/>
          <a:p>
            <a:pPr defTabSz="1006255" fontAlgn="auto">
              <a:spcAft>
                <a:spcPts val="0"/>
              </a:spcAft>
              <a:defRPr/>
            </a:pPr>
            <a:r>
              <a:rPr sz="4410">
                <a:latin typeface="Calibri" pitchFamily="34" charset="0"/>
              </a:rPr>
              <a:t>Debugging &amp; Performance Tuning - General</a:t>
            </a:r>
          </a:p>
        </p:txBody>
      </p:sp>
      <p:sp>
        <p:nvSpPr>
          <p:cNvPr id="32771" name="Rectangle 3"/>
          <p:cNvSpPr>
            <a:spLocks noGrp="1" noChangeArrowheads="1"/>
          </p:cNvSpPr>
          <p:nvPr>
            <p:ph idx="1"/>
          </p:nvPr>
        </p:nvSpPr>
        <p:spPr bwMode="auto">
          <a:xfrm>
            <a:off x="727679" y="1559511"/>
            <a:ext cx="9239792" cy="5464412"/>
          </a:xfrm>
        </p:spPr>
        <p:txBody>
          <a:bodyPr wrap="square" numCol="1" anchor="t" anchorCtr="0" compatLnSpc="1">
            <a:prstTxWarp prst="textNoShape">
              <a:avLst/>
            </a:prstTxWarp>
          </a:bodyPr>
          <a:lstStyle/>
          <a:p>
            <a:pPr>
              <a:lnSpc>
                <a:spcPct val="80000"/>
              </a:lnSpc>
            </a:pPr>
            <a:r>
              <a:rPr lang="en-US" altLang="cs-CZ" sz="3087"/>
              <a:t>Leverage the logging and auditing features</a:t>
            </a:r>
          </a:p>
          <a:p>
            <a:pPr lvl="1">
              <a:lnSpc>
                <a:spcPct val="80000"/>
              </a:lnSpc>
            </a:pPr>
            <a:r>
              <a:rPr lang="en-US" altLang="cs-CZ" sz="2646"/>
              <a:t>MsgBox is your friend</a:t>
            </a:r>
          </a:p>
          <a:p>
            <a:pPr lvl="1">
              <a:lnSpc>
                <a:spcPct val="80000"/>
              </a:lnSpc>
            </a:pPr>
            <a:r>
              <a:rPr lang="en-US" altLang="cs-CZ" sz="2646"/>
              <a:t>Pipeline debuggers are your friend</a:t>
            </a:r>
          </a:p>
          <a:p>
            <a:pPr lvl="1">
              <a:lnSpc>
                <a:spcPct val="80000"/>
              </a:lnSpc>
            </a:pPr>
            <a:r>
              <a:rPr lang="en-US" altLang="cs-CZ" sz="2646"/>
              <a:t>Use the throughput component from Project REAL</a:t>
            </a:r>
          </a:p>
          <a:p>
            <a:pPr>
              <a:lnSpc>
                <a:spcPct val="80000"/>
              </a:lnSpc>
            </a:pPr>
            <a:r>
              <a:rPr lang="en-US" altLang="cs-CZ" sz="3087"/>
              <a:t>Experiment with different techniques</a:t>
            </a:r>
          </a:p>
          <a:p>
            <a:pPr lvl="1">
              <a:lnSpc>
                <a:spcPct val="80000"/>
              </a:lnSpc>
            </a:pPr>
            <a:r>
              <a:rPr lang="en-US" altLang="cs-CZ" sz="2646"/>
              <a:t>Use source code control system </a:t>
            </a:r>
          </a:p>
          <a:p>
            <a:pPr lvl="1">
              <a:lnSpc>
                <a:spcPct val="80000"/>
              </a:lnSpc>
            </a:pPr>
            <a:r>
              <a:rPr lang="en-US" altLang="cs-CZ" sz="2646"/>
              <a:t>Focus on the bottlenecks – methodology discussed later</a:t>
            </a:r>
          </a:p>
          <a:p>
            <a:pPr>
              <a:lnSpc>
                <a:spcPct val="80000"/>
              </a:lnSpc>
            </a:pPr>
            <a:r>
              <a:rPr lang="en-US" altLang="cs-CZ" sz="3087"/>
              <a:t>Test on different platforms</a:t>
            </a:r>
          </a:p>
          <a:p>
            <a:pPr lvl="1">
              <a:lnSpc>
                <a:spcPct val="80000"/>
              </a:lnSpc>
            </a:pPr>
            <a:r>
              <a:rPr lang="en-US" altLang="cs-CZ" sz="2646"/>
              <a:t>32bit, IA64, x64</a:t>
            </a:r>
          </a:p>
          <a:p>
            <a:pPr lvl="1">
              <a:lnSpc>
                <a:spcPct val="80000"/>
              </a:lnSpc>
            </a:pPr>
            <a:r>
              <a:rPr lang="en-US" altLang="cs-CZ" sz="2646"/>
              <a:t>Local Storage, SAN</a:t>
            </a:r>
          </a:p>
          <a:p>
            <a:pPr lvl="1">
              <a:lnSpc>
                <a:spcPct val="80000"/>
              </a:lnSpc>
            </a:pPr>
            <a:r>
              <a:rPr lang="en-US" altLang="cs-CZ" sz="2646"/>
              <a:t>Memory considerations</a:t>
            </a:r>
          </a:p>
          <a:p>
            <a:pPr lvl="1">
              <a:lnSpc>
                <a:spcPct val="80000"/>
              </a:lnSpc>
            </a:pPr>
            <a:r>
              <a:rPr lang="en-US" altLang="cs-CZ" sz="2646"/>
              <a:t>Network &amp; topology considerations</a:t>
            </a:r>
          </a:p>
        </p:txBody>
      </p:sp>
    </p:spTree>
    <p:extLst>
      <p:ext uri="{BB962C8B-B14F-4D97-AF65-F5344CB8AC3E}">
        <p14:creationId xmlns:p14="http://schemas.microsoft.com/office/powerpoint/2010/main" val="2279665144"/>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608832B8-D09E-46A0-BA86-E74BBDB144D5}"/>
              </a:ext>
            </a:extLst>
          </p:cNvPr>
          <p:cNvSpPr>
            <a:spLocks noGrp="1" noChangeArrowheads="1"/>
          </p:cNvSpPr>
          <p:nvPr>
            <p:ph type="title"/>
          </p:nvPr>
        </p:nvSpPr>
        <p:spPr>
          <a:xfrm>
            <a:off x="727679" y="252042"/>
            <a:ext cx="9239792" cy="610853"/>
          </a:xfrm>
        </p:spPr>
        <p:txBody>
          <a:bodyPr rtlCol="0">
            <a:normAutofit fontScale="90000"/>
          </a:bodyPr>
          <a:lstStyle/>
          <a:p>
            <a:pPr defTabSz="1006255" fontAlgn="auto">
              <a:spcAft>
                <a:spcPts val="0"/>
              </a:spcAft>
              <a:defRPr/>
            </a:pPr>
            <a:r>
              <a:rPr sz="4410">
                <a:latin typeface="Calibri" pitchFamily="34" charset="0"/>
              </a:rPr>
              <a:t>Debugging &amp; Performance Tuning - Volume</a:t>
            </a:r>
          </a:p>
        </p:txBody>
      </p:sp>
      <p:sp>
        <p:nvSpPr>
          <p:cNvPr id="23555" name="Rectangle 3">
            <a:extLst>
              <a:ext uri="{FF2B5EF4-FFF2-40B4-BE49-F238E27FC236}">
                <a16:creationId xmlns:a16="http://schemas.microsoft.com/office/drawing/2014/main" id="{8D17AFBD-32CD-47C2-984A-71163ADDD9A9}"/>
              </a:ext>
            </a:extLst>
          </p:cNvPr>
          <p:cNvSpPr>
            <a:spLocks noGrp="1" noChangeArrowheads="1"/>
          </p:cNvSpPr>
          <p:nvPr>
            <p:ph idx="1"/>
          </p:nvPr>
        </p:nvSpPr>
        <p:spPr/>
        <p:txBody>
          <a:bodyPr>
            <a:normAutofit fontScale="92500"/>
          </a:bodyPr>
          <a:lstStyle/>
          <a:p>
            <a:pPr fontAlgn="auto">
              <a:spcAft>
                <a:spcPts val="0"/>
              </a:spcAft>
              <a:defRPr/>
            </a:pPr>
            <a:r>
              <a:rPr lang="en-US" altLang="cs-CZ" sz="2646"/>
              <a:t>Remove redundant columns</a:t>
            </a:r>
          </a:p>
          <a:p>
            <a:pPr lvl="1" fontAlgn="auto">
              <a:spcAft>
                <a:spcPts val="0"/>
              </a:spcAft>
              <a:defRPr/>
            </a:pPr>
            <a:r>
              <a:rPr lang="en-US" altLang="cs-CZ" sz="2205"/>
              <a:t>Use SELECT statements as opposed to tables</a:t>
            </a:r>
          </a:p>
          <a:p>
            <a:pPr lvl="1" fontAlgn="auto">
              <a:spcAft>
                <a:spcPts val="0"/>
              </a:spcAft>
              <a:defRPr/>
            </a:pPr>
            <a:r>
              <a:rPr lang="en-US" altLang="cs-CZ" sz="2205"/>
              <a:t>SELECT * is your enemy</a:t>
            </a:r>
          </a:p>
          <a:p>
            <a:pPr lvl="1" fontAlgn="auto">
              <a:spcAft>
                <a:spcPts val="0"/>
              </a:spcAft>
              <a:defRPr/>
            </a:pPr>
            <a:r>
              <a:rPr lang="en-US" altLang="cs-CZ" sz="2205"/>
              <a:t>Also remove redundant columns after every async component!</a:t>
            </a:r>
          </a:p>
          <a:p>
            <a:pPr fontAlgn="auto">
              <a:spcAft>
                <a:spcPts val="0"/>
              </a:spcAft>
              <a:defRPr/>
            </a:pPr>
            <a:r>
              <a:rPr lang="en-US" altLang="cs-CZ" sz="2646"/>
              <a:t>Filter rows</a:t>
            </a:r>
          </a:p>
          <a:p>
            <a:pPr lvl="1" fontAlgn="auto">
              <a:spcAft>
                <a:spcPts val="0"/>
              </a:spcAft>
              <a:defRPr/>
            </a:pPr>
            <a:r>
              <a:rPr lang="en-US" altLang="cs-CZ" sz="2205"/>
              <a:t>WHERE clause is your friend</a:t>
            </a:r>
          </a:p>
          <a:p>
            <a:pPr lvl="1" fontAlgn="auto">
              <a:spcAft>
                <a:spcPts val="0"/>
              </a:spcAft>
              <a:defRPr/>
            </a:pPr>
            <a:r>
              <a:rPr lang="en-US" altLang="cs-CZ" sz="2205"/>
              <a:t>Conditional Split in SSIS</a:t>
            </a:r>
          </a:p>
          <a:p>
            <a:pPr lvl="1" fontAlgn="auto">
              <a:spcAft>
                <a:spcPts val="0"/>
              </a:spcAft>
              <a:defRPr/>
            </a:pPr>
            <a:r>
              <a:rPr lang="en-US" altLang="cs-CZ" sz="2205"/>
              <a:t>Concatenate or re-route unneeded columns</a:t>
            </a:r>
          </a:p>
          <a:p>
            <a:pPr fontAlgn="auto">
              <a:spcAft>
                <a:spcPts val="0"/>
              </a:spcAft>
              <a:defRPr/>
            </a:pPr>
            <a:r>
              <a:rPr lang="en-US" altLang="cs-CZ" sz="2646"/>
              <a:t>Parallel loading</a:t>
            </a:r>
          </a:p>
          <a:p>
            <a:pPr lvl="1" fontAlgn="auto">
              <a:spcAft>
                <a:spcPts val="0"/>
              </a:spcAft>
              <a:defRPr/>
            </a:pPr>
            <a:r>
              <a:rPr lang="en-US" altLang="cs-CZ" sz="2205"/>
              <a:t>Source system split source data into multiple chunks</a:t>
            </a:r>
          </a:p>
          <a:p>
            <a:pPr lvl="2" fontAlgn="auto">
              <a:spcAft>
                <a:spcPts val="0"/>
              </a:spcAft>
              <a:defRPr/>
            </a:pPr>
            <a:r>
              <a:rPr lang="en-US" altLang="cs-CZ" sz="1985"/>
              <a:t>Flat Files – multiple files</a:t>
            </a:r>
          </a:p>
          <a:p>
            <a:pPr lvl="2" fontAlgn="auto">
              <a:spcAft>
                <a:spcPts val="0"/>
              </a:spcAft>
              <a:defRPr/>
            </a:pPr>
            <a:r>
              <a:rPr lang="en-US" altLang="cs-CZ" sz="1985"/>
              <a:t>Relational – via key fields and indexes</a:t>
            </a:r>
          </a:p>
          <a:p>
            <a:pPr lvl="1" fontAlgn="auto">
              <a:spcAft>
                <a:spcPts val="0"/>
              </a:spcAft>
              <a:defRPr/>
            </a:pPr>
            <a:r>
              <a:rPr lang="en-US" altLang="cs-CZ" sz="2205"/>
              <a:t>Multiple Destination components all loading same table</a:t>
            </a:r>
          </a:p>
        </p:txBody>
      </p:sp>
    </p:spTree>
    <p:extLst>
      <p:ext uri="{BB962C8B-B14F-4D97-AF65-F5344CB8AC3E}">
        <p14:creationId xmlns:p14="http://schemas.microsoft.com/office/powerpoint/2010/main" val="436802057"/>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noChangeArrowheads="1"/>
          </p:cNvSpPr>
          <p:nvPr>
            <p:ph type="title"/>
          </p:nvPr>
        </p:nvSpPr>
        <p:spPr/>
        <p:txBody>
          <a:bodyPr/>
          <a:lstStyle/>
          <a:p>
            <a:pPr defTabSz="1004626"/>
            <a:r>
              <a:rPr lang="en-GB" altLang="cs-CZ" smtClean="0"/>
              <a:t>A DW architecture</a:t>
            </a:r>
          </a:p>
        </p:txBody>
      </p:sp>
      <p:sp>
        <p:nvSpPr>
          <p:cNvPr id="3" name="Rounded Rectangle 2">
            <a:extLst>
              <a:ext uri="{FF2B5EF4-FFF2-40B4-BE49-F238E27FC236}">
                <a16:creationId xmlns:a16="http://schemas.microsoft.com/office/drawing/2014/main" id="{9A137A73-D5E8-48BF-9078-F32BB8D98647}"/>
              </a:ext>
            </a:extLst>
          </p:cNvPr>
          <p:cNvSpPr/>
          <p:nvPr/>
        </p:nvSpPr>
        <p:spPr bwMode="auto">
          <a:xfrm>
            <a:off x="2826279" y="3612603"/>
            <a:ext cx="4536758" cy="1428238"/>
          </a:xfrm>
          <a:prstGeom prst="round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20980" tIns="60490" rIns="120980" bIns="60490" anchor="ctr"/>
          <a:lstStyle/>
          <a:p>
            <a:pPr algn="ctr" defTabSz="1209402">
              <a:defRPr/>
            </a:pPr>
            <a:r>
              <a:rPr lang="en-GB" sz="3197" dirty="0" err="1">
                <a:solidFill>
                  <a:schemeClr val="tx1"/>
                </a:solidFill>
              </a:rPr>
              <a:t>Datawarehouse</a:t>
            </a:r>
            <a:endParaRPr lang="en-GB" sz="3197" dirty="0">
              <a:solidFill>
                <a:schemeClr val="tx1"/>
              </a:solidFill>
            </a:endParaRPr>
          </a:p>
          <a:p>
            <a:pPr algn="ctr" defTabSz="1209402">
              <a:defRPr/>
            </a:pPr>
            <a:r>
              <a:rPr lang="en-GB" sz="1764" dirty="0">
                <a:solidFill>
                  <a:schemeClr val="tx1"/>
                </a:solidFill>
              </a:rPr>
              <a:t>(SQL Server, Oracle, </a:t>
            </a:r>
            <a:br>
              <a:rPr lang="en-GB" sz="1764" dirty="0">
                <a:solidFill>
                  <a:schemeClr val="tx1"/>
                </a:solidFill>
              </a:rPr>
            </a:br>
            <a:r>
              <a:rPr lang="en-GB" sz="1764" dirty="0">
                <a:solidFill>
                  <a:schemeClr val="tx1"/>
                </a:solidFill>
              </a:rPr>
              <a:t>DB2, </a:t>
            </a:r>
            <a:r>
              <a:rPr lang="en-GB" sz="1764" dirty="0" err="1">
                <a:solidFill>
                  <a:schemeClr val="tx1"/>
                </a:solidFill>
              </a:rPr>
              <a:t>Teradata</a:t>
            </a:r>
            <a:r>
              <a:rPr lang="en-GB" sz="1764" dirty="0">
                <a:solidFill>
                  <a:schemeClr val="tx1"/>
                </a:solidFill>
              </a:rPr>
              <a:t>)</a:t>
            </a:r>
          </a:p>
        </p:txBody>
      </p:sp>
      <p:grpSp>
        <p:nvGrpSpPr>
          <p:cNvPr id="8196" name="Group 18"/>
          <p:cNvGrpSpPr>
            <a:grpSpLocks/>
          </p:cNvGrpSpPr>
          <p:nvPr/>
        </p:nvGrpSpPr>
        <p:grpSpPr bwMode="auto">
          <a:xfrm>
            <a:off x="809942" y="6469080"/>
            <a:ext cx="8569431" cy="588098"/>
            <a:chOff x="457200" y="5867400"/>
            <a:chExt cx="7772400" cy="533400"/>
          </a:xfrm>
        </p:grpSpPr>
        <p:sp>
          <p:nvSpPr>
            <p:cNvPr id="5" name="Rectangle 4">
              <a:extLst>
                <a:ext uri="{FF2B5EF4-FFF2-40B4-BE49-F238E27FC236}">
                  <a16:creationId xmlns:a16="http://schemas.microsoft.com/office/drawing/2014/main" id="{3CB77745-CF14-418F-9496-21B5A2380C08}"/>
                </a:ext>
              </a:extLst>
            </p:cNvPr>
            <p:cNvSpPr/>
            <p:nvPr/>
          </p:nvSpPr>
          <p:spPr bwMode="auto">
            <a:xfrm>
              <a:off x="457200" y="5867400"/>
              <a:ext cx="1371600" cy="5334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20980" tIns="60490" rIns="120980" bIns="60490" anchor="ctr"/>
            <a:lstStyle/>
            <a:p>
              <a:pPr algn="ctr" defTabSz="1209402">
                <a:defRPr/>
              </a:pPr>
              <a:r>
                <a:rPr lang="en-GB" sz="1764" dirty="0">
                  <a:solidFill>
                    <a:schemeClr val="tx1"/>
                  </a:solidFill>
                </a:rPr>
                <a:t>SQL/Oracle</a:t>
              </a:r>
            </a:p>
          </p:txBody>
        </p:sp>
        <p:sp>
          <p:nvSpPr>
            <p:cNvPr id="6" name="Rectangle 5">
              <a:extLst>
                <a:ext uri="{FF2B5EF4-FFF2-40B4-BE49-F238E27FC236}">
                  <a16:creationId xmlns:a16="http://schemas.microsoft.com/office/drawing/2014/main" id="{930CFA77-30DC-4872-B95F-FBA1E580C7BB}"/>
                </a:ext>
              </a:extLst>
            </p:cNvPr>
            <p:cNvSpPr/>
            <p:nvPr/>
          </p:nvSpPr>
          <p:spPr bwMode="auto">
            <a:xfrm>
              <a:off x="2057400" y="5867400"/>
              <a:ext cx="1371600" cy="5334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20980" tIns="60490" rIns="120980" bIns="60490" anchor="ctr"/>
            <a:lstStyle/>
            <a:p>
              <a:pPr algn="ctr" defTabSz="1209402">
                <a:defRPr/>
              </a:pPr>
              <a:r>
                <a:rPr lang="en-GB" sz="1433" dirty="0">
                  <a:solidFill>
                    <a:schemeClr val="tx1"/>
                  </a:solidFill>
                </a:rPr>
                <a:t>SAP/Dynamics</a:t>
              </a:r>
            </a:p>
          </p:txBody>
        </p:sp>
        <p:sp>
          <p:nvSpPr>
            <p:cNvPr id="7" name="Rectangle 6">
              <a:extLst>
                <a:ext uri="{FF2B5EF4-FFF2-40B4-BE49-F238E27FC236}">
                  <a16:creationId xmlns:a16="http://schemas.microsoft.com/office/drawing/2014/main" id="{2941B560-70BE-4B9C-AD5B-4E471FEEF773}"/>
                </a:ext>
              </a:extLst>
            </p:cNvPr>
            <p:cNvSpPr/>
            <p:nvPr/>
          </p:nvSpPr>
          <p:spPr bwMode="auto">
            <a:xfrm>
              <a:off x="3657600" y="5867400"/>
              <a:ext cx="1371600" cy="5334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20980" tIns="60490" rIns="120980" bIns="60490" anchor="ctr"/>
            <a:lstStyle/>
            <a:p>
              <a:pPr algn="ctr" defTabSz="1209402">
                <a:defRPr/>
              </a:pPr>
              <a:r>
                <a:rPr lang="en-GB" sz="1764" dirty="0">
                  <a:solidFill>
                    <a:schemeClr val="tx1"/>
                  </a:solidFill>
                </a:rPr>
                <a:t>Legacy</a:t>
              </a:r>
            </a:p>
          </p:txBody>
        </p:sp>
        <p:sp>
          <p:nvSpPr>
            <p:cNvPr id="8" name="Rectangle 7">
              <a:extLst>
                <a:ext uri="{FF2B5EF4-FFF2-40B4-BE49-F238E27FC236}">
                  <a16:creationId xmlns:a16="http://schemas.microsoft.com/office/drawing/2014/main" id="{B762F789-B13F-428D-B0EC-182BBBD3C622}"/>
                </a:ext>
              </a:extLst>
            </p:cNvPr>
            <p:cNvSpPr/>
            <p:nvPr/>
          </p:nvSpPr>
          <p:spPr bwMode="auto">
            <a:xfrm>
              <a:off x="5257800" y="5867400"/>
              <a:ext cx="1371600" cy="5334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20980" tIns="60490" rIns="120980" bIns="60490" anchor="ctr"/>
            <a:lstStyle/>
            <a:p>
              <a:pPr algn="ctr" defTabSz="1209402">
                <a:defRPr/>
              </a:pPr>
              <a:r>
                <a:rPr lang="en-GB" sz="1764" dirty="0">
                  <a:solidFill>
                    <a:schemeClr val="tx1"/>
                  </a:solidFill>
                </a:rPr>
                <a:t>Text</a:t>
              </a:r>
            </a:p>
          </p:txBody>
        </p:sp>
        <p:sp>
          <p:nvSpPr>
            <p:cNvPr id="9" name="Rectangle 8">
              <a:extLst>
                <a:ext uri="{FF2B5EF4-FFF2-40B4-BE49-F238E27FC236}">
                  <a16:creationId xmlns:a16="http://schemas.microsoft.com/office/drawing/2014/main" id="{B7028E5B-88B7-4840-BA0A-DE8B4E2E3C8E}"/>
                </a:ext>
              </a:extLst>
            </p:cNvPr>
            <p:cNvSpPr/>
            <p:nvPr/>
          </p:nvSpPr>
          <p:spPr bwMode="auto">
            <a:xfrm>
              <a:off x="6858000" y="5867400"/>
              <a:ext cx="1371600" cy="5334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20980" tIns="60490" rIns="120980" bIns="60490" anchor="ctr"/>
            <a:lstStyle/>
            <a:p>
              <a:pPr algn="ctr" defTabSz="1209402">
                <a:defRPr/>
              </a:pPr>
              <a:r>
                <a:rPr lang="en-GB" sz="1764" dirty="0">
                  <a:solidFill>
                    <a:schemeClr val="tx1"/>
                  </a:solidFill>
                </a:rPr>
                <a:t>XML</a:t>
              </a:r>
            </a:p>
          </p:txBody>
        </p:sp>
      </p:grpSp>
      <p:grpSp>
        <p:nvGrpSpPr>
          <p:cNvPr id="19" name="Group 17"/>
          <p:cNvGrpSpPr>
            <a:grpSpLocks/>
          </p:cNvGrpSpPr>
          <p:nvPr/>
        </p:nvGrpSpPr>
        <p:grpSpPr bwMode="auto">
          <a:xfrm>
            <a:off x="1230012" y="5208870"/>
            <a:ext cx="7813305" cy="1176196"/>
            <a:chOff x="838200" y="4724400"/>
            <a:chExt cx="7086600" cy="1066800"/>
          </a:xfrm>
        </p:grpSpPr>
        <p:sp>
          <p:nvSpPr>
            <p:cNvPr id="4" name="Rounded Rectangle 3">
              <a:extLst>
                <a:ext uri="{FF2B5EF4-FFF2-40B4-BE49-F238E27FC236}">
                  <a16:creationId xmlns:a16="http://schemas.microsoft.com/office/drawing/2014/main" id="{0C945CDC-6FF8-4B1B-AE82-79F555CA4B22}"/>
                </a:ext>
              </a:extLst>
            </p:cNvPr>
            <p:cNvSpPr/>
            <p:nvPr/>
          </p:nvSpPr>
          <p:spPr bwMode="auto">
            <a:xfrm>
              <a:off x="2286000" y="4724400"/>
              <a:ext cx="4114800" cy="533400"/>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lIns="120980" tIns="60490" rIns="120980" bIns="60490" anchor="ctr"/>
            <a:lstStyle/>
            <a:p>
              <a:pPr algn="ctr" defTabSz="1209402">
                <a:defRPr/>
              </a:pPr>
              <a:r>
                <a:rPr lang="en-GB" sz="3197" dirty="0">
                  <a:solidFill>
                    <a:schemeClr val="tx1"/>
                  </a:solidFill>
                </a:rPr>
                <a:t>Integration Services</a:t>
              </a:r>
            </a:p>
          </p:txBody>
        </p:sp>
        <p:sp>
          <p:nvSpPr>
            <p:cNvPr id="11" name="Flowchart: Extract 10">
              <a:extLst>
                <a:ext uri="{FF2B5EF4-FFF2-40B4-BE49-F238E27FC236}">
                  <a16:creationId xmlns:a16="http://schemas.microsoft.com/office/drawing/2014/main" id="{B8303DB5-2D39-4B0A-A20C-9281BFD29BC4}"/>
                </a:ext>
              </a:extLst>
            </p:cNvPr>
            <p:cNvSpPr/>
            <p:nvPr/>
          </p:nvSpPr>
          <p:spPr bwMode="auto">
            <a:xfrm>
              <a:off x="838200" y="5334000"/>
              <a:ext cx="7086600" cy="457200"/>
            </a:xfrm>
            <a:prstGeom prst="flowChartExtract">
              <a:avLst/>
            </a:prstGeom>
            <a:ln>
              <a:noFill/>
              <a:headEnd type="none" w="med" len="med"/>
              <a:tailEnd type="none" w="med" len="med"/>
            </a:ln>
            <a:effectLst/>
            <a:scene3d>
              <a:camera prst="orthographicFront">
                <a:rot lat="0" lon="0" rev="0"/>
              </a:camera>
              <a:lightRig rig="chilly" dir="t">
                <a:rot lat="0" lon="0" rev="18480000"/>
              </a:lightRig>
            </a:scene3d>
            <a:sp3d prstMaterial="clear">
              <a:bevelT h="63500"/>
            </a:sp3d>
          </p:spPr>
          <p:style>
            <a:lnRef idx="1">
              <a:schemeClr val="accent2"/>
            </a:lnRef>
            <a:fillRef idx="3">
              <a:schemeClr val="accent2"/>
            </a:fillRef>
            <a:effectRef idx="2">
              <a:schemeClr val="accent2"/>
            </a:effectRef>
            <a:fontRef idx="minor">
              <a:schemeClr val="lt1"/>
            </a:fontRef>
          </p:style>
          <p:txBody>
            <a:bodyPr lIns="120980" tIns="60490" rIns="120980" bIns="60490" anchor="ctr"/>
            <a:lstStyle/>
            <a:p>
              <a:pPr algn="ctr" defTabSz="1209402">
                <a:defRPr/>
              </a:pPr>
              <a:endParaRPr lang="en-GB" sz="3197" dirty="0">
                <a:solidFill>
                  <a:schemeClr val="tx1"/>
                </a:solidFill>
              </a:endParaRPr>
            </a:p>
          </p:txBody>
        </p:sp>
      </p:grpSp>
      <p:grpSp>
        <p:nvGrpSpPr>
          <p:cNvPr id="8198" name="Group 20"/>
          <p:cNvGrpSpPr>
            <a:grpSpLocks/>
          </p:cNvGrpSpPr>
          <p:nvPr/>
        </p:nvGrpSpPr>
        <p:grpSpPr bwMode="auto">
          <a:xfrm>
            <a:off x="809942" y="1428238"/>
            <a:ext cx="8569431" cy="588098"/>
            <a:chOff x="457200" y="1295400"/>
            <a:chExt cx="7772400" cy="533400"/>
          </a:xfrm>
        </p:grpSpPr>
        <p:sp>
          <p:nvSpPr>
            <p:cNvPr id="12" name="Rectangle 11">
              <a:extLst>
                <a:ext uri="{FF2B5EF4-FFF2-40B4-BE49-F238E27FC236}">
                  <a16:creationId xmlns:a16="http://schemas.microsoft.com/office/drawing/2014/main" id="{3FFE8107-87D5-4F49-805C-2572450A4992}"/>
                </a:ext>
              </a:extLst>
            </p:cNvPr>
            <p:cNvSpPr/>
            <p:nvPr/>
          </p:nvSpPr>
          <p:spPr bwMode="auto">
            <a:xfrm>
              <a:off x="457200" y="1295400"/>
              <a:ext cx="1371600" cy="5334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20980" tIns="60490" rIns="120980" bIns="60490" anchor="ctr"/>
            <a:lstStyle/>
            <a:p>
              <a:pPr algn="ctr" defTabSz="1209402">
                <a:defRPr/>
              </a:pPr>
              <a:r>
                <a:rPr lang="en-GB" sz="1764" dirty="0">
                  <a:solidFill>
                    <a:schemeClr val="tx1"/>
                  </a:solidFill>
                </a:rPr>
                <a:t>Reports</a:t>
              </a:r>
            </a:p>
          </p:txBody>
        </p:sp>
        <p:sp>
          <p:nvSpPr>
            <p:cNvPr id="13" name="Rectangle 12">
              <a:extLst>
                <a:ext uri="{FF2B5EF4-FFF2-40B4-BE49-F238E27FC236}">
                  <a16:creationId xmlns:a16="http://schemas.microsoft.com/office/drawing/2014/main" id="{107801B0-514A-46E6-985C-8F93ACB8518B}"/>
                </a:ext>
              </a:extLst>
            </p:cNvPr>
            <p:cNvSpPr/>
            <p:nvPr/>
          </p:nvSpPr>
          <p:spPr bwMode="auto">
            <a:xfrm>
              <a:off x="2057400" y="1295400"/>
              <a:ext cx="1371600" cy="5334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20980" tIns="60490" rIns="120980" bIns="60490" anchor="ctr"/>
            <a:lstStyle/>
            <a:p>
              <a:pPr algn="ctr" defTabSz="1209402">
                <a:defRPr/>
              </a:pPr>
              <a:r>
                <a:rPr lang="en-GB" sz="1764" dirty="0">
                  <a:solidFill>
                    <a:schemeClr val="tx1"/>
                  </a:solidFill>
                </a:rPr>
                <a:t>Dashboards</a:t>
              </a:r>
            </a:p>
          </p:txBody>
        </p:sp>
        <p:sp>
          <p:nvSpPr>
            <p:cNvPr id="14" name="Rectangle 13">
              <a:extLst>
                <a:ext uri="{FF2B5EF4-FFF2-40B4-BE49-F238E27FC236}">
                  <a16:creationId xmlns:a16="http://schemas.microsoft.com/office/drawing/2014/main" id="{3CFA2921-C6DA-4FA4-9730-2B7AC8908249}"/>
                </a:ext>
              </a:extLst>
            </p:cNvPr>
            <p:cNvSpPr/>
            <p:nvPr/>
          </p:nvSpPr>
          <p:spPr bwMode="auto">
            <a:xfrm>
              <a:off x="3657600" y="1295400"/>
              <a:ext cx="1371600" cy="5334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20980" tIns="60490" rIns="120980" bIns="60490" anchor="ctr"/>
            <a:lstStyle/>
            <a:p>
              <a:pPr algn="ctr" defTabSz="1209402">
                <a:defRPr/>
              </a:pPr>
              <a:r>
                <a:rPr lang="en-GB" sz="1764" dirty="0">
                  <a:solidFill>
                    <a:schemeClr val="tx1"/>
                  </a:solidFill>
                </a:rPr>
                <a:t>Scorecards</a:t>
              </a:r>
            </a:p>
          </p:txBody>
        </p:sp>
        <p:sp>
          <p:nvSpPr>
            <p:cNvPr id="15" name="Rectangle 14">
              <a:extLst>
                <a:ext uri="{FF2B5EF4-FFF2-40B4-BE49-F238E27FC236}">
                  <a16:creationId xmlns:a16="http://schemas.microsoft.com/office/drawing/2014/main" id="{58DDD1B6-1982-40B5-B530-C047A480B7EC}"/>
                </a:ext>
              </a:extLst>
            </p:cNvPr>
            <p:cNvSpPr/>
            <p:nvPr/>
          </p:nvSpPr>
          <p:spPr bwMode="auto">
            <a:xfrm>
              <a:off x="5257800" y="1295400"/>
              <a:ext cx="1371600" cy="5334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20980" tIns="60490" rIns="120980" bIns="60490" anchor="ctr"/>
            <a:lstStyle/>
            <a:p>
              <a:pPr algn="ctr" defTabSz="1209402">
                <a:defRPr/>
              </a:pPr>
              <a:r>
                <a:rPr lang="en-GB" sz="1764" dirty="0">
                  <a:solidFill>
                    <a:schemeClr val="tx1"/>
                  </a:solidFill>
                </a:rPr>
                <a:t>Excel</a:t>
              </a:r>
            </a:p>
          </p:txBody>
        </p:sp>
        <p:sp>
          <p:nvSpPr>
            <p:cNvPr id="16" name="Rectangle 15">
              <a:extLst>
                <a:ext uri="{FF2B5EF4-FFF2-40B4-BE49-F238E27FC236}">
                  <a16:creationId xmlns:a16="http://schemas.microsoft.com/office/drawing/2014/main" id="{71BDD09B-A75B-48A7-B495-B573D60BB6F5}"/>
                </a:ext>
              </a:extLst>
            </p:cNvPr>
            <p:cNvSpPr/>
            <p:nvPr/>
          </p:nvSpPr>
          <p:spPr bwMode="auto">
            <a:xfrm>
              <a:off x="6858000" y="1295400"/>
              <a:ext cx="1371600" cy="5334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20980" tIns="60490" rIns="120980" bIns="60490" anchor="ctr"/>
            <a:lstStyle/>
            <a:p>
              <a:pPr algn="ctr" defTabSz="1209402">
                <a:defRPr/>
              </a:pPr>
              <a:r>
                <a:rPr lang="en-GB" sz="1764" dirty="0">
                  <a:solidFill>
                    <a:schemeClr val="tx1"/>
                  </a:solidFill>
                </a:rPr>
                <a:t>BI tools</a:t>
              </a:r>
            </a:p>
          </p:txBody>
        </p:sp>
      </p:grpSp>
      <p:sp>
        <p:nvSpPr>
          <p:cNvPr id="17" name="Flowchart: Manual Operation 16">
            <a:extLst>
              <a:ext uri="{FF2B5EF4-FFF2-40B4-BE49-F238E27FC236}">
                <a16:creationId xmlns:a16="http://schemas.microsoft.com/office/drawing/2014/main" id="{117C61C3-5B9C-48FD-B8E3-D2A77C77AE05}"/>
              </a:ext>
            </a:extLst>
          </p:cNvPr>
          <p:cNvSpPr/>
          <p:nvPr/>
        </p:nvSpPr>
        <p:spPr bwMode="auto">
          <a:xfrm>
            <a:off x="1314026" y="2100351"/>
            <a:ext cx="7561263" cy="840140"/>
          </a:xfrm>
          <a:prstGeom prst="flowChartManualOperation">
            <a:avLst/>
          </a:prstGeom>
          <a:ln>
            <a:noFill/>
            <a:headEnd type="none" w="med" len="med"/>
            <a:tailEnd type="none" w="med" len="med"/>
          </a:ln>
          <a:effectLst/>
          <a:scene3d>
            <a:camera prst="orthographicFront">
              <a:rot lat="0" lon="0" rev="0"/>
            </a:camera>
            <a:lightRig rig="chilly" dir="t">
              <a:rot lat="0" lon="0" rev="18480000"/>
            </a:lightRig>
          </a:scene3d>
          <a:sp3d prstMaterial="clear">
            <a:bevelT h="63500"/>
          </a:sp3d>
        </p:spPr>
        <p:style>
          <a:lnRef idx="1">
            <a:schemeClr val="accent2"/>
          </a:lnRef>
          <a:fillRef idx="3">
            <a:schemeClr val="accent2"/>
          </a:fillRef>
          <a:effectRef idx="2">
            <a:schemeClr val="accent2"/>
          </a:effectRef>
          <a:fontRef idx="minor">
            <a:schemeClr val="lt1"/>
          </a:fontRef>
        </p:style>
        <p:txBody>
          <a:bodyPr lIns="120980" tIns="60490" rIns="120980" bIns="60490" anchor="ctr"/>
          <a:lstStyle/>
          <a:p>
            <a:pPr algn="ctr" defTabSz="1209402">
              <a:defRPr/>
            </a:pPr>
            <a:endParaRPr lang="en-GB" sz="3197" dirty="0">
              <a:solidFill>
                <a:schemeClr val="tx1"/>
              </a:solidFill>
            </a:endParaRPr>
          </a:p>
        </p:txBody>
      </p:sp>
      <p:sp>
        <p:nvSpPr>
          <p:cNvPr id="10" name="Rounded Rectangle 9">
            <a:extLst>
              <a:ext uri="{FF2B5EF4-FFF2-40B4-BE49-F238E27FC236}">
                <a16:creationId xmlns:a16="http://schemas.microsoft.com/office/drawing/2014/main" id="{116415A4-BF6B-44A4-A22D-C6D2D6CF6B78}"/>
              </a:ext>
            </a:extLst>
          </p:cNvPr>
          <p:cNvSpPr/>
          <p:nvPr/>
        </p:nvSpPr>
        <p:spPr bwMode="auto">
          <a:xfrm>
            <a:off x="2826279" y="2856477"/>
            <a:ext cx="4536758" cy="588098"/>
          </a:xfrm>
          <a:prstGeom prst="roundRect">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lIns="120980" tIns="60490" rIns="120980" bIns="60490" anchor="ctr"/>
          <a:lstStyle/>
          <a:p>
            <a:pPr algn="ctr" defTabSz="1209402">
              <a:defRPr/>
            </a:pPr>
            <a:r>
              <a:rPr lang="en-GB" sz="3197" dirty="0">
                <a:solidFill>
                  <a:schemeClr val="tx1"/>
                </a:solidFill>
              </a:rPr>
              <a:t>Analysis Services</a:t>
            </a:r>
          </a:p>
        </p:txBody>
      </p:sp>
    </p:spTree>
    <p:extLst>
      <p:ext uri="{BB962C8B-B14F-4D97-AF65-F5344CB8AC3E}">
        <p14:creationId xmlns:p14="http://schemas.microsoft.com/office/powerpoint/2010/main" val="265125142"/>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1000" fill="hold"/>
                                        <p:tgtEl>
                                          <p:spTgt spid="19"/>
                                        </p:tgtEl>
                                        <p:attrNameLst>
                                          <p:attrName>ppt_x</p:attrName>
                                        </p:attrNameLst>
                                      </p:cBhvr>
                                      <p:tavLst>
                                        <p:tav tm="0">
                                          <p:val>
                                            <p:strVal val="#ppt_x-.2"/>
                                          </p:val>
                                        </p:tav>
                                        <p:tav tm="100000">
                                          <p:val>
                                            <p:strVal val="#ppt_x"/>
                                          </p:val>
                                        </p:tav>
                                      </p:tavLst>
                                    </p:anim>
                                    <p:anim calcmode="lin" valueType="num">
                                      <p:cBhvr>
                                        <p:cTn id="8" dur="1000" fill="hold"/>
                                        <p:tgtEl>
                                          <p:spTgt spid="19"/>
                                        </p:tgtEl>
                                        <p:attrNameLst>
                                          <p:attrName>ppt_y</p:attrName>
                                        </p:attrNameLst>
                                      </p:cBhvr>
                                      <p:tavLst>
                                        <p:tav tm="0">
                                          <p:val>
                                            <p:strVal val="#ppt_y"/>
                                          </p:val>
                                        </p:tav>
                                        <p:tav tm="100000">
                                          <p:val>
                                            <p:strVal val="#ppt_y"/>
                                          </p:val>
                                        </p:tav>
                                      </p:tavLst>
                                    </p:anim>
                                    <p:animEffect transition="in" filter="wipe(right)" prLst="gradientSize: 0.1">
                                      <p:cBhvr>
                                        <p:cTn id="9" dur="1000"/>
                                        <p:tgtEl>
                                          <p:spTgt spid="1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1000" fill="hold"/>
                                        <p:tgtEl>
                                          <p:spTgt spid="10"/>
                                        </p:tgtEl>
                                        <p:attrNameLst>
                                          <p:attrName>ppt_x</p:attrName>
                                        </p:attrNameLst>
                                      </p:cBhvr>
                                      <p:tavLst>
                                        <p:tav tm="0">
                                          <p:val>
                                            <p:strVal val="#ppt_x-.2"/>
                                          </p:val>
                                        </p:tav>
                                        <p:tav tm="100000">
                                          <p:val>
                                            <p:strVal val="#ppt_x"/>
                                          </p:val>
                                        </p:tav>
                                      </p:tavLst>
                                    </p:anim>
                                    <p:anim calcmode="lin" valueType="num">
                                      <p:cBhvr>
                                        <p:cTn id="15"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7" presetClass="entr" presetSubtype="10" fill="hold" nodeType="click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p:cTn id="21" dur="500" fill="hold"/>
                                        <p:tgtEl>
                                          <p:spTgt spid="17"/>
                                        </p:tgtEl>
                                        <p:attrNameLst>
                                          <p:attrName>ppt_w</p:attrName>
                                        </p:attrNameLst>
                                      </p:cBhvr>
                                      <p:tavLst>
                                        <p:tav tm="0">
                                          <p:val>
                                            <p:fltVal val="0"/>
                                          </p:val>
                                        </p:tav>
                                        <p:tav tm="100000">
                                          <p:val>
                                            <p:strVal val="#ppt_w"/>
                                          </p:val>
                                        </p:tav>
                                      </p:tavLst>
                                    </p:anim>
                                    <p:anim calcmode="lin" valueType="num">
                                      <p:cBhvr>
                                        <p:cTn id="22" dur="500" fill="hold"/>
                                        <p:tgtEl>
                                          <p:spTgt spid="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FCDA32E9-4E12-470A-A9D4-B7CD5B2022FD}"/>
              </a:ext>
            </a:extLst>
          </p:cNvPr>
          <p:cNvSpPr>
            <a:spLocks noGrp="1" noChangeArrowheads="1"/>
          </p:cNvSpPr>
          <p:nvPr>
            <p:ph type="title"/>
          </p:nvPr>
        </p:nvSpPr>
        <p:spPr>
          <a:xfrm>
            <a:off x="727679" y="252042"/>
            <a:ext cx="9239792" cy="1221704"/>
          </a:xfrm>
        </p:spPr>
        <p:txBody>
          <a:bodyPr rtlCol="0">
            <a:normAutofit fontScale="90000"/>
          </a:bodyPr>
          <a:lstStyle/>
          <a:p>
            <a:pPr defTabSz="1006255" fontAlgn="auto">
              <a:spcAft>
                <a:spcPts val="0"/>
              </a:spcAft>
              <a:defRPr/>
            </a:pPr>
            <a:r>
              <a:rPr sz="4410">
                <a:latin typeface="Calibri" pitchFamily="34" charset="0"/>
              </a:rPr>
              <a:t>Debugging &amp; Performance Tuning - Application</a:t>
            </a:r>
          </a:p>
        </p:txBody>
      </p:sp>
      <p:sp>
        <p:nvSpPr>
          <p:cNvPr id="36867" name="Rectangle 3"/>
          <p:cNvSpPr>
            <a:spLocks noGrp="1" noChangeArrowheads="1"/>
          </p:cNvSpPr>
          <p:nvPr>
            <p:ph idx="1"/>
          </p:nvPr>
        </p:nvSpPr>
        <p:spPr bwMode="auto">
          <a:xfrm>
            <a:off x="727679" y="1559511"/>
            <a:ext cx="9239792" cy="5284132"/>
          </a:xfrm>
        </p:spPr>
        <p:txBody>
          <a:bodyPr wrap="square" numCol="1" anchor="t" anchorCtr="0" compatLnSpc="1">
            <a:prstTxWarp prst="textNoShape">
              <a:avLst/>
            </a:prstTxWarp>
          </a:bodyPr>
          <a:lstStyle/>
          <a:p>
            <a:pPr>
              <a:lnSpc>
                <a:spcPct val="80000"/>
              </a:lnSpc>
            </a:pPr>
            <a:r>
              <a:rPr lang="en-US" altLang="cs-CZ" sz="2205"/>
              <a:t>Is BCP good enough?</a:t>
            </a:r>
          </a:p>
          <a:p>
            <a:pPr lvl="1">
              <a:lnSpc>
                <a:spcPct val="80000"/>
              </a:lnSpc>
            </a:pPr>
            <a:r>
              <a:rPr lang="en-US" altLang="cs-CZ" smtClean="0"/>
              <a:t>Overhead of starting up an SSIS package may offset any performance gain over BCP for small data sets</a:t>
            </a:r>
          </a:p>
          <a:p>
            <a:pPr lvl="1">
              <a:lnSpc>
                <a:spcPct val="80000"/>
              </a:lnSpc>
            </a:pPr>
            <a:r>
              <a:rPr lang="en-US" altLang="cs-CZ" smtClean="0"/>
              <a:t>Is the greater manageability and control of SSIS needed?</a:t>
            </a:r>
          </a:p>
          <a:p>
            <a:pPr>
              <a:lnSpc>
                <a:spcPct val="80000"/>
              </a:lnSpc>
            </a:pPr>
            <a:r>
              <a:rPr lang="en-US" altLang="cs-CZ" sz="2205"/>
              <a:t>Which pattern?</a:t>
            </a:r>
          </a:p>
          <a:p>
            <a:pPr lvl="1">
              <a:lnSpc>
                <a:spcPct val="80000"/>
              </a:lnSpc>
            </a:pPr>
            <a:r>
              <a:rPr lang="en-US" altLang="cs-CZ" smtClean="0"/>
              <a:t>Many Lookup patterns possible – which one is most suitable?</a:t>
            </a:r>
          </a:p>
          <a:p>
            <a:pPr lvl="1">
              <a:lnSpc>
                <a:spcPct val="80000"/>
              </a:lnSpc>
            </a:pPr>
            <a:r>
              <a:rPr lang="en-US" altLang="cs-CZ" smtClean="0"/>
              <a:t>See Project Real for examples of patterns:</a:t>
            </a:r>
            <a:br>
              <a:rPr lang="en-US" altLang="cs-CZ" smtClean="0"/>
            </a:br>
            <a:r>
              <a:rPr lang="en-US" altLang="cs-CZ" smtClean="0">
                <a:hlinkClick r:id="rId3"/>
              </a:rPr>
              <a:t>http://www.microsoft.com/sql/solutions/bi/projectreal.mspx</a:t>
            </a:r>
            <a:endParaRPr lang="en-US" altLang="cs-CZ" smtClean="0"/>
          </a:p>
          <a:p>
            <a:pPr>
              <a:lnSpc>
                <a:spcPct val="80000"/>
              </a:lnSpc>
            </a:pPr>
            <a:r>
              <a:rPr lang="en-US" altLang="cs-CZ" sz="2205"/>
              <a:t>Which component?</a:t>
            </a:r>
          </a:p>
          <a:p>
            <a:pPr lvl="1">
              <a:lnSpc>
                <a:spcPct val="80000"/>
              </a:lnSpc>
            </a:pPr>
            <a:r>
              <a:rPr lang="en-US" altLang="cs-CZ" smtClean="0"/>
              <a:t>Bulk Import Task vs. Data Flow</a:t>
            </a:r>
          </a:p>
          <a:p>
            <a:pPr lvl="2">
              <a:lnSpc>
                <a:spcPct val="80000"/>
              </a:lnSpc>
            </a:pPr>
            <a:r>
              <a:rPr lang="en-US" altLang="cs-CZ" sz="1544"/>
              <a:t>Bulk Import might give better performance if there are no transformations or filtering required, and the destination is SQL Server.</a:t>
            </a:r>
          </a:p>
          <a:p>
            <a:pPr lvl="1">
              <a:lnSpc>
                <a:spcPct val="80000"/>
              </a:lnSpc>
            </a:pPr>
            <a:r>
              <a:rPr lang="en-US" altLang="cs-CZ" smtClean="0"/>
              <a:t>Lookup vs. MergeJoin (LeftJoin) vs. set based statements in SQL</a:t>
            </a:r>
          </a:p>
          <a:p>
            <a:pPr lvl="2">
              <a:lnSpc>
                <a:spcPct val="80000"/>
              </a:lnSpc>
            </a:pPr>
            <a:r>
              <a:rPr lang="en-US" altLang="cs-CZ" sz="1544"/>
              <a:t>MergeJoin might be required if  you’re not able to populate the lookup cache.</a:t>
            </a:r>
          </a:p>
          <a:p>
            <a:pPr lvl="2">
              <a:lnSpc>
                <a:spcPct val="80000"/>
              </a:lnSpc>
            </a:pPr>
            <a:r>
              <a:rPr lang="en-US" altLang="cs-CZ" sz="1544"/>
              <a:t>Set based SQL statements might provide a way to persist lookup cache misses and apply a set based operation for higher performance.</a:t>
            </a:r>
          </a:p>
          <a:p>
            <a:pPr lvl="1">
              <a:lnSpc>
                <a:spcPct val="80000"/>
              </a:lnSpc>
            </a:pPr>
            <a:r>
              <a:rPr lang="en-US" altLang="cs-CZ" smtClean="0"/>
              <a:t>Script vs. custom component</a:t>
            </a:r>
          </a:p>
          <a:p>
            <a:pPr lvl="2">
              <a:lnSpc>
                <a:spcPct val="80000"/>
              </a:lnSpc>
            </a:pPr>
            <a:r>
              <a:rPr lang="en-US" altLang="cs-CZ" sz="1544"/>
              <a:t>Script might be good enough for small transforms that’re typically not reused</a:t>
            </a:r>
          </a:p>
        </p:txBody>
      </p:sp>
    </p:spTree>
    <p:extLst>
      <p:ext uri="{BB962C8B-B14F-4D97-AF65-F5344CB8AC3E}">
        <p14:creationId xmlns:p14="http://schemas.microsoft.com/office/powerpoint/2010/main" val="4212352066"/>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defTabSz="1004626"/>
            <a:r>
              <a:rPr lang="cs-CZ" altLang="cs-CZ" smtClean="0">
                <a:latin typeface="Calibri" panose="020F0502020204030204" pitchFamily="34" charset="0"/>
              </a:rPr>
              <a:t>Case Study - Patterns</a:t>
            </a:r>
          </a:p>
        </p:txBody>
      </p:sp>
      <p:pic>
        <p:nvPicPr>
          <p:cNvPr id="119811" name="Picture 3" descr="lookupWithoutUnionAll"/>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01776" y="2464412"/>
            <a:ext cx="3497084" cy="3728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9812" name="Picture 4" descr="lookupWithUnionAll"/>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9745" y="2436407"/>
            <a:ext cx="3740374" cy="3983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9813" name="Text Box 5"/>
          <p:cNvSpPr txBox="1">
            <a:spLocks noChangeArrowheads="1"/>
          </p:cNvSpPr>
          <p:nvPr/>
        </p:nvSpPr>
        <p:spPr bwMode="auto">
          <a:xfrm>
            <a:off x="1889873" y="6532091"/>
            <a:ext cx="1887440" cy="499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2646">
                <a:solidFill>
                  <a:schemeClr val="tx2"/>
                </a:solidFill>
                <a:latin typeface="Calibri" panose="020F0502020204030204" pitchFamily="34" charset="0"/>
              </a:rPr>
              <a:t>105 seconds</a:t>
            </a:r>
          </a:p>
        </p:txBody>
      </p:sp>
      <p:sp>
        <p:nvSpPr>
          <p:cNvPr id="119814" name="Text Box 6"/>
          <p:cNvSpPr txBox="1">
            <a:spLocks noChangeArrowheads="1"/>
          </p:cNvSpPr>
          <p:nvPr/>
        </p:nvSpPr>
        <p:spPr bwMode="auto">
          <a:xfrm>
            <a:off x="6396876" y="6469080"/>
            <a:ext cx="1715919" cy="499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2646">
                <a:solidFill>
                  <a:schemeClr val="tx2"/>
                </a:solidFill>
                <a:latin typeface="Calibri" panose="020F0502020204030204" pitchFamily="34" charset="0"/>
              </a:rPr>
              <a:t>83 seconds</a:t>
            </a:r>
          </a:p>
        </p:txBody>
      </p:sp>
      <p:sp>
        <p:nvSpPr>
          <p:cNvPr id="7" name="TextBox 6"/>
          <p:cNvSpPr txBox="1">
            <a:spLocks noChangeArrowheads="1"/>
          </p:cNvSpPr>
          <p:nvPr/>
        </p:nvSpPr>
        <p:spPr bwMode="auto">
          <a:xfrm>
            <a:off x="1145999" y="1596266"/>
            <a:ext cx="3528589" cy="770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2205">
                <a:latin typeface="Calibri" panose="020F0502020204030204" pitchFamily="34" charset="0"/>
              </a:rPr>
              <a:t>Use Error Output for handling Lookup miss</a:t>
            </a:r>
          </a:p>
        </p:txBody>
      </p:sp>
      <p:sp>
        <p:nvSpPr>
          <p:cNvPr id="8" name="TextBox 7"/>
          <p:cNvSpPr txBox="1">
            <a:spLocks noChangeArrowheads="1"/>
          </p:cNvSpPr>
          <p:nvPr/>
        </p:nvSpPr>
        <p:spPr bwMode="auto">
          <a:xfrm>
            <a:off x="4926630" y="1596266"/>
            <a:ext cx="5208870" cy="7709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2205">
                <a:latin typeface="Calibri" panose="020F0502020204030204" pitchFamily="34" charset="0"/>
              </a:rPr>
              <a:t>Ignore lookup errors and check for null looked up values in Derived Column</a:t>
            </a:r>
          </a:p>
        </p:txBody>
      </p:sp>
    </p:spTree>
    <p:custDataLst>
      <p:tags r:id="rId1"/>
    </p:custDataLst>
    <p:extLst>
      <p:ext uri="{BB962C8B-B14F-4D97-AF65-F5344CB8AC3E}">
        <p14:creationId xmlns:p14="http://schemas.microsoft.com/office/powerpoint/2010/main" val="141364628"/>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981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981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981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98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3" grpId="0"/>
      <p:bldP spid="119814" grpId="0"/>
      <p:bldP spid="7"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563C3D7D-6AAE-4BF1-BA17-AF939D5E059C}"/>
              </a:ext>
            </a:extLst>
          </p:cNvPr>
          <p:cNvSpPr>
            <a:spLocks noGrp="1" noChangeArrowheads="1"/>
          </p:cNvSpPr>
          <p:nvPr>
            <p:ph type="title"/>
          </p:nvPr>
        </p:nvSpPr>
        <p:spPr>
          <a:xfrm>
            <a:off x="977970" y="336056"/>
            <a:ext cx="7645277" cy="1221704"/>
          </a:xfrm>
        </p:spPr>
        <p:txBody>
          <a:bodyPr rtlCol="0">
            <a:normAutofit fontScale="90000"/>
          </a:bodyPr>
          <a:lstStyle/>
          <a:p>
            <a:pPr defTabSz="1006255" fontAlgn="auto">
              <a:spcAft>
                <a:spcPts val="0"/>
              </a:spcAft>
              <a:defRPr/>
            </a:pPr>
            <a:r>
              <a:rPr sz="4410">
                <a:latin typeface="Calibri" pitchFamily="34" charset="0"/>
              </a:rPr>
              <a:t>Debugging &amp; Performance Tuning – A methodology</a:t>
            </a:r>
          </a:p>
        </p:txBody>
      </p:sp>
      <p:sp>
        <p:nvSpPr>
          <p:cNvPr id="40963" name="Rectangle 3"/>
          <p:cNvSpPr>
            <a:spLocks noGrp="1" noChangeArrowheads="1"/>
          </p:cNvSpPr>
          <p:nvPr>
            <p:ph idx="1"/>
          </p:nvPr>
        </p:nvSpPr>
        <p:spPr bwMode="auto">
          <a:xfrm>
            <a:off x="725929" y="1596267"/>
            <a:ext cx="9248544" cy="5497668"/>
          </a:xfrm>
        </p:spPr>
        <p:txBody>
          <a:bodyPr wrap="square" numCol="1" anchor="t" anchorCtr="0" compatLnSpc="1">
            <a:prstTxWarp prst="textNoShape">
              <a:avLst/>
            </a:prstTxWarp>
          </a:bodyPr>
          <a:lstStyle/>
          <a:p>
            <a:r>
              <a:rPr lang="en-US" altLang="cs-CZ" sz="2646"/>
              <a:t>Optimize and Stabilize the basics</a:t>
            </a:r>
          </a:p>
          <a:p>
            <a:pPr lvl="1"/>
            <a:r>
              <a:rPr lang="en-US" altLang="cs-CZ" sz="2205"/>
              <a:t>Minimize staging (else use RawFiles if possible)</a:t>
            </a:r>
          </a:p>
          <a:p>
            <a:pPr lvl="1"/>
            <a:r>
              <a:rPr lang="en-US" altLang="cs-CZ" sz="2205"/>
              <a:t>Make sure you have enough Memory</a:t>
            </a:r>
          </a:p>
          <a:p>
            <a:pPr lvl="1"/>
            <a:r>
              <a:rPr lang="en-US" altLang="cs-CZ" sz="2205"/>
              <a:t>Windows, Disk, Network, …</a:t>
            </a:r>
          </a:p>
          <a:p>
            <a:pPr lvl="1"/>
            <a:r>
              <a:rPr lang="en-US" altLang="cs-CZ" sz="2205"/>
              <a:t>SQL FileGroups, Indexing, Partitioning</a:t>
            </a:r>
          </a:p>
          <a:p>
            <a:r>
              <a:rPr lang="en-US" altLang="cs-CZ" sz="2646"/>
              <a:t>Get Baseline</a:t>
            </a:r>
          </a:p>
          <a:p>
            <a:pPr lvl="1"/>
            <a:r>
              <a:rPr lang="en-US" altLang="cs-CZ" sz="2205"/>
              <a:t>Replace destinations with RowCount</a:t>
            </a:r>
          </a:p>
          <a:p>
            <a:pPr lvl="1"/>
            <a:r>
              <a:rPr lang="en-US" altLang="cs-CZ" sz="2205"/>
              <a:t>Source-&gt;RowCount throughput</a:t>
            </a:r>
          </a:p>
          <a:p>
            <a:pPr lvl="1"/>
            <a:r>
              <a:rPr lang="en-US" altLang="cs-CZ" sz="2205"/>
              <a:t>Source-&gt;Destination throughput</a:t>
            </a:r>
          </a:p>
          <a:p>
            <a:r>
              <a:rPr lang="en-US" altLang="cs-CZ" sz="2646"/>
              <a:t>Incrementally add/change components to see effect</a:t>
            </a:r>
          </a:p>
          <a:p>
            <a:pPr lvl="1"/>
            <a:r>
              <a:rPr lang="en-US" altLang="cs-CZ" sz="2205"/>
              <a:t>This could include the DB layer</a:t>
            </a:r>
          </a:p>
          <a:p>
            <a:pPr lvl="1"/>
            <a:r>
              <a:rPr lang="en-US" altLang="cs-CZ" sz="2205"/>
              <a:t>Use source code control!</a:t>
            </a:r>
          </a:p>
          <a:p>
            <a:r>
              <a:rPr lang="en-US" altLang="cs-CZ" sz="2646"/>
              <a:t>Optimize slow components for resources available</a:t>
            </a:r>
          </a:p>
        </p:txBody>
      </p:sp>
    </p:spTree>
    <p:extLst>
      <p:ext uri="{BB962C8B-B14F-4D97-AF65-F5344CB8AC3E}">
        <p14:creationId xmlns:p14="http://schemas.microsoft.com/office/powerpoint/2010/main" val="1356486565"/>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defTabSz="1004626"/>
            <a:r>
              <a:rPr lang="cs-CZ" altLang="cs-CZ" smtClean="0">
                <a:latin typeface="Calibri" panose="020F0502020204030204" pitchFamily="34" charset="0"/>
              </a:rPr>
              <a:t>Case Study - Parallelism</a:t>
            </a:r>
          </a:p>
        </p:txBody>
      </p:sp>
      <p:sp>
        <p:nvSpPr>
          <p:cNvPr id="43011" name="Rectangle 3"/>
          <p:cNvSpPr>
            <a:spLocks noGrp="1" noChangeArrowheads="1"/>
          </p:cNvSpPr>
          <p:nvPr>
            <p:ph idx="1"/>
          </p:nvPr>
        </p:nvSpPr>
        <p:spPr bwMode="auto">
          <a:xfrm>
            <a:off x="813443" y="1344224"/>
            <a:ext cx="8317389" cy="2282381"/>
          </a:xfrm>
        </p:spPr>
        <p:txBody>
          <a:bodyPr wrap="square" numCol="1" anchor="t" anchorCtr="0" compatLnSpc="1">
            <a:prstTxWarp prst="textNoShape">
              <a:avLst/>
            </a:prstTxWarp>
          </a:bodyPr>
          <a:lstStyle/>
          <a:p>
            <a:r>
              <a:rPr lang="en-US" altLang="cs-CZ" sz="2646"/>
              <a:t>Focus on critical path</a:t>
            </a:r>
          </a:p>
          <a:p>
            <a:r>
              <a:rPr lang="en-US" altLang="cs-CZ" sz="2646"/>
              <a:t>Utilize available resources</a:t>
            </a:r>
          </a:p>
        </p:txBody>
      </p:sp>
      <p:grpSp>
        <p:nvGrpSpPr>
          <p:cNvPr id="2" name="Group 4"/>
          <p:cNvGrpSpPr>
            <a:grpSpLocks/>
          </p:cNvGrpSpPr>
          <p:nvPr/>
        </p:nvGrpSpPr>
        <p:grpSpPr bwMode="auto">
          <a:xfrm>
            <a:off x="1181006" y="2520421"/>
            <a:ext cx="3673864" cy="1542008"/>
            <a:chOff x="523" y="1600"/>
            <a:chExt cx="2099" cy="881"/>
          </a:xfrm>
        </p:grpSpPr>
        <p:pic>
          <p:nvPicPr>
            <p:cNvPr id="43022" name="Picture 5" descr="pa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6" y="1875"/>
              <a:ext cx="2016" cy="60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43023" name="Text Box 6"/>
            <p:cNvSpPr txBox="1">
              <a:spLocks noChangeArrowheads="1"/>
            </p:cNvSpPr>
            <p:nvPr/>
          </p:nvSpPr>
          <p:spPr bwMode="auto">
            <a:xfrm>
              <a:off x="523" y="1600"/>
              <a:ext cx="1714"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cs-CZ" sz="2205" b="1">
                  <a:solidFill>
                    <a:srgbClr val="99FF66"/>
                  </a:solidFill>
                </a:rPr>
                <a:t>Memory Constrained</a:t>
              </a:r>
            </a:p>
          </p:txBody>
        </p:sp>
      </p:grpSp>
      <p:grpSp>
        <p:nvGrpSpPr>
          <p:cNvPr id="3" name="Group 7"/>
          <p:cNvGrpSpPr>
            <a:grpSpLocks/>
          </p:cNvGrpSpPr>
          <p:nvPr/>
        </p:nvGrpSpPr>
        <p:grpSpPr bwMode="auto">
          <a:xfrm>
            <a:off x="5511228" y="2530922"/>
            <a:ext cx="4128939" cy="1927072"/>
            <a:chOff x="2997" y="1606"/>
            <a:chExt cx="2359" cy="1101"/>
          </a:xfrm>
        </p:grpSpPr>
        <p:pic>
          <p:nvPicPr>
            <p:cNvPr id="43020" name="Picture 8" descr="par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77" y="1873"/>
              <a:ext cx="2107" cy="83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43021" name="Text Box 9"/>
            <p:cNvSpPr txBox="1">
              <a:spLocks noChangeArrowheads="1"/>
            </p:cNvSpPr>
            <p:nvPr/>
          </p:nvSpPr>
          <p:spPr bwMode="auto">
            <a:xfrm>
              <a:off x="2997" y="1606"/>
              <a:ext cx="2359"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cs-CZ" sz="2205" b="1">
                  <a:solidFill>
                    <a:srgbClr val="99FF66"/>
                  </a:solidFill>
                </a:rPr>
                <a:t>Reader and CPU Constrained</a:t>
              </a:r>
            </a:p>
          </p:txBody>
        </p:sp>
      </p:grpSp>
      <p:grpSp>
        <p:nvGrpSpPr>
          <p:cNvPr id="4" name="Group 10"/>
          <p:cNvGrpSpPr>
            <a:grpSpLocks/>
          </p:cNvGrpSpPr>
          <p:nvPr/>
        </p:nvGrpSpPr>
        <p:grpSpPr bwMode="auto">
          <a:xfrm>
            <a:off x="1193257" y="4694283"/>
            <a:ext cx="3771879" cy="1519254"/>
            <a:chOff x="530" y="2842"/>
            <a:chExt cx="2155" cy="868"/>
          </a:xfrm>
        </p:grpSpPr>
        <p:pic>
          <p:nvPicPr>
            <p:cNvPr id="43018" name="Picture 11" descr="par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8" y="3114"/>
              <a:ext cx="2097" cy="59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43019" name="Text Box 12"/>
            <p:cNvSpPr txBox="1">
              <a:spLocks noChangeArrowheads="1"/>
            </p:cNvSpPr>
            <p:nvPr/>
          </p:nvSpPr>
          <p:spPr bwMode="auto">
            <a:xfrm>
              <a:off x="530" y="2842"/>
              <a:ext cx="798"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cs-CZ" sz="2205" b="1">
                  <a:solidFill>
                    <a:srgbClr val="99FF66"/>
                  </a:solidFill>
                </a:rPr>
                <a:t>Let it rip!</a:t>
              </a:r>
            </a:p>
          </p:txBody>
        </p:sp>
      </p:grpSp>
      <p:grpSp>
        <p:nvGrpSpPr>
          <p:cNvPr id="5" name="Group 13"/>
          <p:cNvGrpSpPr>
            <a:grpSpLocks/>
          </p:cNvGrpSpPr>
          <p:nvPr/>
        </p:nvGrpSpPr>
        <p:grpSpPr bwMode="auto">
          <a:xfrm>
            <a:off x="5540982" y="4736291"/>
            <a:ext cx="3738624" cy="2292883"/>
            <a:chOff x="3014" y="2866"/>
            <a:chExt cx="2136" cy="1310"/>
          </a:xfrm>
        </p:grpSpPr>
        <p:pic>
          <p:nvPicPr>
            <p:cNvPr id="43016"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64" y="3114"/>
              <a:ext cx="2086" cy="1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7" name="Text Box 15"/>
            <p:cNvSpPr txBox="1">
              <a:spLocks noChangeArrowheads="1"/>
            </p:cNvSpPr>
            <p:nvPr/>
          </p:nvSpPr>
          <p:spPr bwMode="auto">
            <a:xfrm>
              <a:off x="3014" y="2866"/>
              <a:ext cx="1713"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cs-CZ" sz="2205" b="1">
                  <a:solidFill>
                    <a:srgbClr val="99FF66"/>
                  </a:solidFill>
                </a:rPr>
                <a:t>Optimize the slowest</a:t>
              </a:r>
            </a:p>
          </p:txBody>
        </p:sp>
      </p:grpSp>
    </p:spTree>
    <p:custDataLst>
      <p:tags r:id="rId1"/>
    </p:custDataLst>
    <p:extLst>
      <p:ext uri="{BB962C8B-B14F-4D97-AF65-F5344CB8AC3E}">
        <p14:creationId xmlns:p14="http://schemas.microsoft.com/office/powerpoint/2010/main" val="2090549088"/>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defTabSz="1004626"/>
            <a:r>
              <a:rPr lang="cs-CZ" altLang="cs-CZ" smtClean="0">
                <a:latin typeface="Calibri" panose="020F0502020204030204" pitchFamily="34" charset="0"/>
              </a:rPr>
              <a:t>Summary</a:t>
            </a:r>
          </a:p>
        </p:txBody>
      </p:sp>
      <p:sp>
        <p:nvSpPr>
          <p:cNvPr id="45059" name="Rectangle 3"/>
          <p:cNvSpPr>
            <a:spLocks noGrp="1" noChangeArrowheads="1"/>
          </p:cNvSpPr>
          <p:nvPr>
            <p:ph idx="1"/>
          </p:nvPr>
        </p:nvSpPr>
        <p:spPr bwMode="auto"/>
        <p:txBody>
          <a:bodyPr wrap="square" numCol="1" anchor="t" anchorCtr="0" compatLnSpc="1">
            <a:prstTxWarp prst="textNoShape">
              <a:avLst/>
            </a:prstTxWarp>
          </a:bodyPr>
          <a:lstStyle/>
          <a:p>
            <a:pPr>
              <a:lnSpc>
                <a:spcPct val="80000"/>
              </a:lnSpc>
            </a:pPr>
            <a:r>
              <a:rPr lang="en-US" altLang="cs-CZ" sz="2205"/>
              <a:t>Follow best practice development methods</a:t>
            </a:r>
          </a:p>
          <a:p>
            <a:pPr>
              <a:lnSpc>
                <a:spcPct val="80000"/>
              </a:lnSpc>
            </a:pPr>
            <a:r>
              <a:rPr lang="en-US" altLang="cs-CZ" sz="2205"/>
              <a:t>Understand how SSIS architecture influences performance</a:t>
            </a:r>
          </a:p>
          <a:p>
            <a:pPr lvl="1">
              <a:lnSpc>
                <a:spcPct val="80000"/>
              </a:lnSpc>
            </a:pPr>
            <a:r>
              <a:rPr lang="en-US" altLang="cs-CZ" smtClean="0"/>
              <a:t>Buffers, component types</a:t>
            </a:r>
          </a:p>
          <a:p>
            <a:pPr lvl="1">
              <a:lnSpc>
                <a:spcPct val="80000"/>
              </a:lnSpc>
            </a:pPr>
            <a:r>
              <a:rPr lang="en-US" altLang="cs-CZ" smtClean="0"/>
              <a:t>Design Patterns</a:t>
            </a:r>
          </a:p>
          <a:p>
            <a:pPr>
              <a:lnSpc>
                <a:spcPct val="80000"/>
              </a:lnSpc>
            </a:pPr>
            <a:r>
              <a:rPr lang="en-US" altLang="cs-CZ" sz="2205"/>
              <a:t>Learn the new features</a:t>
            </a:r>
          </a:p>
          <a:p>
            <a:pPr lvl="1">
              <a:lnSpc>
                <a:spcPct val="80000"/>
              </a:lnSpc>
            </a:pPr>
            <a:r>
              <a:rPr lang="en-US" altLang="cs-CZ" smtClean="0"/>
              <a:t>But do not forget the existing principles</a:t>
            </a:r>
          </a:p>
          <a:p>
            <a:pPr>
              <a:lnSpc>
                <a:spcPct val="80000"/>
              </a:lnSpc>
            </a:pPr>
            <a:r>
              <a:rPr lang="en-US" altLang="cs-CZ" sz="2205"/>
              <a:t>Use the native functionality</a:t>
            </a:r>
          </a:p>
          <a:p>
            <a:pPr lvl="1">
              <a:lnSpc>
                <a:spcPct val="80000"/>
              </a:lnSpc>
            </a:pPr>
            <a:r>
              <a:rPr lang="en-US" altLang="cs-CZ" smtClean="0"/>
              <a:t>But do not be afraid to extend</a:t>
            </a:r>
          </a:p>
          <a:p>
            <a:pPr>
              <a:lnSpc>
                <a:spcPct val="80000"/>
              </a:lnSpc>
            </a:pPr>
            <a:r>
              <a:rPr lang="en-US" altLang="cs-CZ" sz="2205"/>
              <a:t>Measure performance</a:t>
            </a:r>
          </a:p>
          <a:p>
            <a:pPr lvl="1">
              <a:lnSpc>
                <a:spcPct val="80000"/>
              </a:lnSpc>
            </a:pPr>
            <a:r>
              <a:rPr lang="en-US" altLang="cs-CZ" smtClean="0"/>
              <a:t>Focus on the bottlenecks</a:t>
            </a:r>
          </a:p>
          <a:p>
            <a:pPr>
              <a:lnSpc>
                <a:spcPct val="80000"/>
              </a:lnSpc>
            </a:pPr>
            <a:r>
              <a:rPr lang="en-US" altLang="cs-CZ" sz="2205"/>
              <a:t>Maximize parallelism and memory use where appropriate</a:t>
            </a:r>
          </a:p>
          <a:p>
            <a:pPr lvl="1">
              <a:lnSpc>
                <a:spcPct val="80000"/>
              </a:lnSpc>
            </a:pPr>
            <a:r>
              <a:rPr lang="en-US" altLang="cs-CZ" smtClean="0"/>
              <a:t>Be aware of different platforms capabilities (64bit RAM)</a:t>
            </a:r>
          </a:p>
          <a:p>
            <a:pPr>
              <a:lnSpc>
                <a:spcPct val="80000"/>
              </a:lnSpc>
            </a:pPr>
            <a:r>
              <a:rPr lang="en-US" altLang="cs-CZ" sz="2205"/>
              <a:t>Testing is key</a:t>
            </a:r>
          </a:p>
        </p:txBody>
      </p:sp>
    </p:spTree>
    <p:extLst>
      <p:ext uri="{BB962C8B-B14F-4D97-AF65-F5344CB8AC3E}">
        <p14:creationId xmlns:p14="http://schemas.microsoft.com/office/powerpoint/2010/main" val="1930571595"/>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2"/>
          <p:cNvSpPr>
            <a:spLocks noGrp="1" noChangeArrowheads="1"/>
          </p:cNvSpPr>
          <p:nvPr>
            <p:ph type="ctrTitle"/>
          </p:nvPr>
        </p:nvSpPr>
        <p:spPr/>
        <p:txBody>
          <a:bodyPr/>
          <a:lstStyle/>
          <a:p>
            <a:pPr defTabSz="1004626"/>
            <a:r>
              <a:rPr lang="en-GB" altLang="cs-CZ" smtClean="0"/>
              <a:t>Analysis Services</a:t>
            </a:r>
          </a:p>
        </p:txBody>
      </p:sp>
      <p:sp>
        <p:nvSpPr>
          <p:cNvPr id="46083" name="Subtitle 1"/>
          <p:cNvSpPr>
            <a:spLocks noGrp="1" noChangeArrowheads="1"/>
          </p:cNvSpPr>
          <p:nvPr>
            <p:ph type="subTitle" idx="1"/>
          </p:nvPr>
        </p:nvSpPr>
        <p:spPr bwMode="auto"/>
        <p:txBody>
          <a:bodyPr wrap="square" numCol="1" anchor="t" anchorCtr="0" compatLnSpc="1">
            <a:prstTxWarp prst="textNoShape">
              <a:avLst/>
            </a:prstTxWarp>
          </a:bodyPr>
          <a:lstStyle/>
          <a:p>
            <a:pPr defTabSz="1004626"/>
            <a:endParaRPr lang="en-GB" altLang="cs-CZ" smtClean="0"/>
          </a:p>
        </p:txBody>
      </p:sp>
    </p:spTree>
    <p:extLst>
      <p:ext uri="{BB962C8B-B14F-4D97-AF65-F5344CB8AC3E}">
        <p14:creationId xmlns:p14="http://schemas.microsoft.com/office/powerpoint/2010/main" val="2045713603"/>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8" name="Rectangle 8">
            <a:extLst>
              <a:ext uri="{FF2B5EF4-FFF2-40B4-BE49-F238E27FC236}">
                <a16:creationId xmlns:a16="http://schemas.microsoft.com/office/drawing/2014/main" id="{26329C11-F058-4A5D-9E77-E95F5A9B0C23}"/>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Agenda</a:t>
            </a:r>
          </a:p>
        </p:txBody>
      </p:sp>
      <p:sp>
        <p:nvSpPr>
          <p:cNvPr id="5129" name="Rectangle 9">
            <a:extLst>
              <a:ext uri="{FF2B5EF4-FFF2-40B4-BE49-F238E27FC236}">
                <a16:creationId xmlns:a16="http://schemas.microsoft.com/office/drawing/2014/main" id="{3AF181F8-ABB9-45BA-AA24-349B5ADE01A8}"/>
              </a:ext>
            </a:extLst>
          </p:cNvPr>
          <p:cNvSpPr>
            <a:spLocks noGrp="1" noChangeArrowheads="1"/>
          </p:cNvSpPr>
          <p:nvPr>
            <p:ph type="body" idx="4294967295"/>
          </p:nvPr>
        </p:nvSpPr>
        <p:spPr>
          <a:xfrm>
            <a:off x="305858" y="1792300"/>
            <a:ext cx="9073515" cy="3512837"/>
          </a:xfrm>
        </p:spPr>
        <p:txBody>
          <a:bodyPr/>
          <a:lstStyle/>
          <a:p>
            <a:pPr marL="421754" indent="-421754" defTabSz="1006255" fontAlgn="auto">
              <a:spcAft>
                <a:spcPts val="0"/>
              </a:spcAft>
              <a:buBlip>
                <a:blip r:embed="rId3"/>
              </a:buBlip>
              <a:defRPr/>
            </a:pPr>
            <a:r>
              <a:rPr lang="en-US" dirty="0">
                <a:effectLst>
                  <a:outerShdw blurRad="38100" dist="38100" dir="2700000" algn="tl">
                    <a:srgbClr val="000000"/>
                  </a:outerShdw>
                </a:effectLst>
              </a:rPr>
              <a:t>Server architecture and UDM basics</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Optimizing the cube design</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Partitioning and Aggregations</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Processing</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Queries and calculations</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Conclusion</a:t>
            </a:r>
          </a:p>
        </p:txBody>
      </p:sp>
    </p:spTree>
    <p:extLst>
      <p:ext uri="{BB962C8B-B14F-4D97-AF65-F5344CB8AC3E}">
        <p14:creationId xmlns:p14="http://schemas.microsoft.com/office/powerpoint/2010/main" val="3265063052"/>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4294967295">
            <a:extLst>
              <a:ext uri="{FF2B5EF4-FFF2-40B4-BE49-F238E27FC236}">
                <a16:creationId xmlns:a16="http://schemas.microsoft.com/office/drawing/2014/main" id="{77B53F1E-79B8-48D6-8C41-14827F63B928}"/>
              </a:ext>
            </a:extLst>
          </p:cNvPr>
          <p:cNvSpPr>
            <a:spLocks noChangeArrowheads="1"/>
          </p:cNvSpPr>
          <p:nvPr/>
        </p:nvSpPr>
        <p:spPr bwMode="auto">
          <a:xfrm>
            <a:off x="8035149" y="1680280"/>
            <a:ext cx="1848309" cy="4956828"/>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a:solidFill>
                <a:srgbClr val="000000"/>
              </a:solidFill>
            </a:endParaRPr>
          </a:p>
        </p:txBody>
      </p:sp>
      <p:sp>
        <p:nvSpPr>
          <p:cNvPr id="49155" name="TextBox 4294967295"/>
          <p:cNvSpPr txBox="1">
            <a:spLocks noChangeArrowheads="1"/>
          </p:cNvSpPr>
          <p:nvPr/>
        </p:nvSpPr>
        <p:spPr bwMode="auto">
          <a:xfrm>
            <a:off x="8287191" y="3108519"/>
            <a:ext cx="1344224" cy="373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endParaRPr lang="en-GB" altLang="cs-CZ" sz="1764"/>
          </a:p>
        </p:txBody>
      </p:sp>
      <p:sp>
        <p:nvSpPr>
          <p:cNvPr id="160772" name="TextBox 4294967295"/>
          <p:cNvSpPr txBox="1">
            <a:spLocks noChangeArrowheads="1"/>
          </p:cNvSpPr>
          <p:nvPr/>
        </p:nvSpPr>
        <p:spPr bwMode="auto">
          <a:xfrm>
            <a:off x="8119163" y="3812136"/>
            <a:ext cx="1680281" cy="91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2646"/>
              <a:t>Analysis Server</a:t>
            </a:r>
          </a:p>
        </p:txBody>
      </p:sp>
      <p:sp>
        <p:nvSpPr>
          <p:cNvPr id="160773" name="Rectangle 4294967295">
            <a:extLst>
              <a:ext uri="{FF2B5EF4-FFF2-40B4-BE49-F238E27FC236}">
                <a16:creationId xmlns:a16="http://schemas.microsoft.com/office/drawing/2014/main" id="{E602AD97-101E-49CD-A033-9F32F12D765B}"/>
              </a:ext>
            </a:extLst>
          </p:cNvPr>
          <p:cNvSpPr>
            <a:spLocks noChangeArrowheads="1"/>
          </p:cNvSpPr>
          <p:nvPr/>
        </p:nvSpPr>
        <p:spPr bwMode="auto">
          <a:xfrm>
            <a:off x="678671" y="1680280"/>
            <a:ext cx="1307468" cy="4956828"/>
          </a:xfrm>
          <a:prstGeom prst="rect">
            <a:avLst/>
          </a:prstGeom>
          <a:gradFill rotWithShape="1">
            <a:gsLst>
              <a:gs pos="0">
                <a:schemeClr val="accent2">
                  <a:gamma/>
                  <a:shade val="46275"/>
                  <a:invGamma/>
                </a:schemeClr>
              </a:gs>
              <a:gs pos="50000">
                <a:schemeClr val="accent2">
                  <a:alpha val="60001"/>
                </a:schemeClr>
              </a:gs>
              <a:gs pos="100000">
                <a:schemeClr val="accent2">
                  <a:gamma/>
                  <a:shade val="46275"/>
                  <a:invGamma/>
                </a:schemeClr>
              </a:gs>
            </a:gsLst>
            <a:lin ang="2700000" scaled="1"/>
          </a:gradFill>
          <a:ln w="9525" cap="flat" cmpd="sng" algn="ctr">
            <a:solidFill>
              <a:schemeClr val="accent2"/>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a:solidFill>
                <a:srgbClr val="000000"/>
              </a:solidFill>
            </a:endParaRPr>
          </a:p>
        </p:txBody>
      </p:sp>
      <p:sp>
        <p:nvSpPr>
          <p:cNvPr id="49158" name="Rectangle 4294967295"/>
          <p:cNvSpPr>
            <a:spLocks noChangeArrowheads="1"/>
          </p:cNvSpPr>
          <p:nvPr/>
        </p:nvSpPr>
        <p:spPr bwMode="auto">
          <a:xfrm>
            <a:off x="2238181" y="2037854"/>
            <a:ext cx="203633" cy="3787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0800" tIns="50401" rIns="100800" bIns="50401"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solidFill>
                <a:srgbClr val="000000"/>
              </a:solidFill>
            </a:endParaRPr>
          </a:p>
        </p:txBody>
      </p:sp>
      <p:sp>
        <p:nvSpPr>
          <p:cNvPr id="160775" name="Rectangle 4294967295">
            <a:extLst>
              <a:ext uri="{FF2B5EF4-FFF2-40B4-BE49-F238E27FC236}">
                <a16:creationId xmlns:a16="http://schemas.microsoft.com/office/drawing/2014/main" id="{8BB1836B-D4BC-42D1-8DF2-AF9D2DDD4C88}"/>
              </a:ext>
            </a:extLst>
          </p:cNvPr>
          <p:cNvSpPr>
            <a:spLocks noChangeArrowheads="1"/>
          </p:cNvSpPr>
          <p:nvPr/>
        </p:nvSpPr>
        <p:spPr bwMode="auto">
          <a:xfrm>
            <a:off x="3162335" y="1764295"/>
            <a:ext cx="924154" cy="1428238"/>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a:solidFill>
                <a:srgbClr val="000000"/>
              </a:solidFill>
            </a:endParaRPr>
          </a:p>
        </p:txBody>
      </p:sp>
      <p:sp>
        <p:nvSpPr>
          <p:cNvPr id="160776" name="TextBox 4294967295"/>
          <p:cNvSpPr txBox="1">
            <a:spLocks noChangeArrowheads="1"/>
          </p:cNvSpPr>
          <p:nvPr/>
        </p:nvSpPr>
        <p:spPr bwMode="auto">
          <a:xfrm>
            <a:off x="3078321" y="2268379"/>
            <a:ext cx="1092182" cy="373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764"/>
              <a:t>OLEDB</a:t>
            </a:r>
          </a:p>
        </p:txBody>
      </p:sp>
      <p:sp>
        <p:nvSpPr>
          <p:cNvPr id="160777" name="Rectangle 4294967295">
            <a:extLst>
              <a:ext uri="{FF2B5EF4-FFF2-40B4-BE49-F238E27FC236}">
                <a16:creationId xmlns:a16="http://schemas.microsoft.com/office/drawing/2014/main" id="{EE88D7F9-6AF2-477B-9AFC-BC47DD9667DD}"/>
              </a:ext>
            </a:extLst>
          </p:cNvPr>
          <p:cNvSpPr>
            <a:spLocks noChangeArrowheads="1"/>
          </p:cNvSpPr>
          <p:nvPr/>
        </p:nvSpPr>
        <p:spPr bwMode="auto">
          <a:xfrm>
            <a:off x="2248683" y="5796968"/>
            <a:ext cx="1092182" cy="840140"/>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a:solidFill>
                <a:srgbClr val="000000"/>
              </a:solidFill>
            </a:endParaRPr>
          </a:p>
        </p:txBody>
      </p:sp>
      <p:sp>
        <p:nvSpPr>
          <p:cNvPr id="160778" name="TextBox 4294967295"/>
          <p:cNvSpPr txBox="1">
            <a:spLocks noChangeArrowheads="1"/>
          </p:cNvSpPr>
          <p:nvPr/>
        </p:nvSpPr>
        <p:spPr bwMode="auto">
          <a:xfrm>
            <a:off x="2248683" y="5880982"/>
            <a:ext cx="1092182" cy="644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764"/>
              <a:t>ADOMD .NET</a:t>
            </a:r>
          </a:p>
        </p:txBody>
      </p:sp>
      <p:sp>
        <p:nvSpPr>
          <p:cNvPr id="160779" name="Rectangle 4294967295">
            <a:extLst>
              <a:ext uri="{FF2B5EF4-FFF2-40B4-BE49-F238E27FC236}">
                <a16:creationId xmlns:a16="http://schemas.microsoft.com/office/drawing/2014/main" id="{4980B240-97CC-454F-A2F2-958C84BC0B03}"/>
              </a:ext>
            </a:extLst>
          </p:cNvPr>
          <p:cNvSpPr>
            <a:spLocks noChangeArrowheads="1"/>
          </p:cNvSpPr>
          <p:nvPr/>
        </p:nvSpPr>
        <p:spPr bwMode="auto">
          <a:xfrm>
            <a:off x="2248683" y="4452743"/>
            <a:ext cx="1092182" cy="840140"/>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a:solidFill>
                <a:srgbClr val="000000"/>
              </a:solidFill>
            </a:endParaRPr>
          </a:p>
        </p:txBody>
      </p:sp>
      <p:sp>
        <p:nvSpPr>
          <p:cNvPr id="160780" name="TextBox 4294967295"/>
          <p:cNvSpPr txBox="1">
            <a:spLocks noChangeArrowheads="1"/>
          </p:cNvSpPr>
          <p:nvPr/>
        </p:nvSpPr>
        <p:spPr bwMode="auto">
          <a:xfrm>
            <a:off x="2248683" y="4669780"/>
            <a:ext cx="1092182" cy="373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764"/>
              <a:t>AMO</a:t>
            </a:r>
          </a:p>
        </p:txBody>
      </p:sp>
      <p:sp>
        <p:nvSpPr>
          <p:cNvPr id="160781" name="Up-Down Arrow 4294967295"/>
          <p:cNvSpPr>
            <a:spLocks noChangeArrowheads="1"/>
          </p:cNvSpPr>
          <p:nvPr/>
        </p:nvSpPr>
        <p:spPr bwMode="auto">
          <a:xfrm rot="5400000">
            <a:off x="2406209" y="1596266"/>
            <a:ext cx="336056" cy="1176196"/>
          </a:xfrm>
          <a:prstGeom prst="upDownArrow">
            <a:avLst>
              <a:gd name="adj1" fmla="val 50000"/>
              <a:gd name="adj2" fmla="val 70000"/>
            </a:avLst>
          </a:prstGeom>
          <a:solidFill>
            <a:schemeClr val="accent1"/>
          </a:solidFill>
          <a:ln w="9525" algn="ctr">
            <a:solidFill>
              <a:schemeClr val="tx1"/>
            </a:solidFill>
            <a:miter lim="800000"/>
            <a:headEnd/>
            <a:tailEnd/>
          </a:ln>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solidFill>
                <a:srgbClr val="000000"/>
              </a:solidFill>
            </a:endParaRPr>
          </a:p>
        </p:txBody>
      </p:sp>
      <p:sp>
        <p:nvSpPr>
          <p:cNvPr id="160782" name="Up-Down Arrow 4294967295"/>
          <p:cNvSpPr>
            <a:spLocks noChangeArrowheads="1"/>
          </p:cNvSpPr>
          <p:nvPr/>
        </p:nvSpPr>
        <p:spPr bwMode="auto">
          <a:xfrm rot="5400000">
            <a:off x="1943258" y="4663653"/>
            <a:ext cx="336056" cy="250292"/>
          </a:xfrm>
          <a:prstGeom prst="upDownArrow">
            <a:avLst>
              <a:gd name="adj1" fmla="val 50000"/>
              <a:gd name="adj2" fmla="val 20000"/>
            </a:avLst>
          </a:prstGeom>
          <a:solidFill>
            <a:schemeClr val="accent1"/>
          </a:solidFill>
          <a:ln w="9525" algn="ctr">
            <a:solidFill>
              <a:schemeClr val="tx1"/>
            </a:solidFill>
            <a:miter lim="800000"/>
            <a:headEnd/>
            <a:tailEnd/>
          </a:ln>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solidFill>
                <a:srgbClr val="000000"/>
              </a:solidFill>
            </a:endParaRPr>
          </a:p>
        </p:txBody>
      </p:sp>
      <p:sp>
        <p:nvSpPr>
          <p:cNvPr id="160783" name="Straight Connector 4294967295"/>
          <p:cNvSpPr>
            <a:spLocks noChangeShapeType="1"/>
          </p:cNvSpPr>
          <p:nvPr/>
        </p:nvSpPr>
        <p:spPr bwMode="auto">
          <a:xfrm>
            <a:off x="1996641" y="4116687"/>
            <a:ext cx="2543175" cy="12253"/>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txBody>
          <a:bodyPr lIns="100800" tIns="50401" rIns="100800" bIns="50401">
            <a:spAutoFit/>
          </a:bodyPr>
          <a:lstStyle/>
          <a:p>
            <a:endParaRPr lang="cs-CZ"/>
          </a:p>
        </p:txBody>
      </p:sp>
      <p:sp>
        <p:nvSpPr>
          <p:cNvPr id="160784" name="Straight Connector 4294967295"/>
          <p:cNvSpPr>
            <a:spLocks noChangeShapeType="1"/>
          </p:cNvSpPr>
          <p:nvPr/>
        </p:nvSpPr>
        <p:spPr bwMode="auto">
          <a:xfrm>
            <a:off x="3340866" y="4867563"/>
            <a:ext cx="241540" cy="5250"/>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txBody>
          <a:bodyPr lIns="100800" tIns="50401" rIns="100800" bIns="50401">
            <a:spAutoFit/>
          </a:bodyPr>
          <a:lstStyle/>
          <a:p>
            <a:endParaRPr lang="cs-CZ"/>
          </a:p>
        </p:txBody>
      </p:sp>
      <p:sp>
        <p:nvSpPr>
          <p:cNvPr id="160785" name="Straight Connector 4294967295"/>
          <p:cNvSpPr>
            <a:spLocks noChangeShapeType="1"/>
          </p:cNvSpPr>
          <p:nvPr/>
        </p:nvSpPr>
        <p:spPr bwMode="auto">
          <a:xfrm>
            <a:off x="4086490" y="2100350"/>
            <a:ext cx="168028" cy="0"/>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txBody>
          <a:bodyPr lIns="100800" tIns="50401" rIns="100800" bIns="50401">
            <a:spAutoFit/>
          </a:bodyPr>
          <a:lstStyle/>
          <a:p>
            <a:endParaRPr lang="cs-CZ"/>
          </a:p>
        </p:txBody>
      </p:sp>
      <p:sp>
        <p:nvSpPr>
          <p:cNvPr id="160786" name="Straight Connector 4294967295"/>
          <p:cNvSpPr>
            <a:spLocks noChangeShapeType="1"/>
          </p:cNvSpPr>
          <p:nvPr/>
        </p:nvSpPr>
        <p:spPr bwMode="auto">
          <a:xfrm>
            <a:off x="3361869" y="6185533"/>
            <a:ext cx="892649" cy="0"/>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txBody>
          <a:bodyPr lIns="100800" tIns="50401" rIns="100800" bIns="50401">
            <a:spAutoFit/>
          </a:bodyPr>
          <a:lstStyle/>
          <a:p>
            <a:endParaRPr lang="cs-CZ"/>
          </a:p>
        </p:txBody>
      </p:sp>
      <p:sp>
        <p:nvSpPr>
          <p:cNvPr id="160787" name="Straight Connector 4294967295"/>
          <p:cNvSpPr>
            <a:spLocks noChangeShapeType="1"/>
          </p:cNvSpPr>
          <p:nvPr/>
        </p:nvSpPr>
        <p:spPr bwMode="auto">
          <a:xfrm>
            <a:off x="3582405" y="4116687"/>
            <a:ext cx="0" cy="756126"/>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txBody>
          <a:bodyPr lIns="100800" tIns="50401" rIns="100800" bIns="50401">
            <a:spAutoFit/>
          </a:bodyPr>
          <a:lstStyle/>
          <a:p>
            <a:endParaRPr lang="cs-CZ"/>
          </a:p>
        </p:txBody>
      </p:sp>
      <p:sp>
        <p:nvSpPr>
          <p:cNvPr id="160788" name="Straight Connector 4294967295"/>
          <p:cNvSpPr>
            <a:spLocks noChangeShapeType="1"/>
          </p:cNvSpPr>
          <p:nvPr/>
        </p:nvSpPr>
        <p:spPr bwMode="auto">
          <a:xfrm>
            <a:off x="4254518" y="4116687"/>
            <a:ext cx="0" cy="2081098"/>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txBody>
          <a:bodyPr lIns="100800" tIns="50401" rIns="100800" bIns="50401">
            <a:spAutoFit/>
          </a:bodyPr>
          <a:lstStyle/>
          <a:p>
            <a:endParaRPr lang="cs-CZ"/>
          </a:p>
        </p:txBody>
      </p:sp>
      <p:sp>
        <p:nvSpPr>
          <p:cNvPr id="160789" name="Straight Connector 4294967295"/>
          <p:cNvSpPr>
            <a:spLocks noChangeShapeType="1"/>
          </p:cNvSpPr>
          <p:nvPr/>
        </p:nvSpPr>
        <p:spPr bwMode="auto">
          <a:xfrm>
            <a:off x="4254518" y="2100350"/>
            <a:ext cx="0" cy="2016337"/>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txBody>
          <a:bodyPr lIns="100800" tIns="50401" rIns="100800" bIns="50401">
            <a:spAutoFit/>
          </a:bodyPr>
          <a:lstStyle/>
          <a:p>
            <a:endParaRPr lang="cs-CZ"/>
          </a:p>
        </p:txBody>
      </p:sp>
      <p:sp>
        <p:nvSpPr>
          <p:cNvPr id="160790" name="Straight Connector 4294967295"/>
          <p:cNvSpPr>
            <a:spLocks noChangeShapeType="1"/>
          </p:cNvSpPr>
          <p:nvPr/>
        </p:nvSpPr>
        <p:spPr bwMode="auto">
          <a:xfrm>
            <a:off x="6554402" y="4116687"/>
            <a:ext cx="0" cy="756126"/>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txBody>
          <a:bodyPr lIns="100800" tIns="50401" rIns="100800" bIns="50401">
            <a:spAutoFit/>
          </a:bodyPr>
          <a:lstStyle/>
          <a:p>
            <a:endParaRPr lang="cs-CZ"/>
          </a:p>
        </p:txBody>
      </p:sp>
      <p:sp>
        <p:nvSpPr>
          <p:cNvPr id="160791" name="Straight Connector 4294967295"/>
          <p:cNvSpPr>
            <a:spLocks noChangeShapeType="1"/>
          </p:cNvSpPr>
          <p:nvPr/>
        </p:nvSpPr>
        <p:spPr bwMode="auto">
          <a:xfrm>
            <a:off x="6554402" y="3360561"/>
            <a:ext cx="0" cy="756126"/>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txBody>
          <a:bodyPr lIns="100800" tIns="50401" rIns="100800" bIns="50401">
            <a:spAutoFit/>
          </a:bodyPr>
          <a:lstStyle/>
          <a:p>
            <a:endParaRPr lang="cs-CZ"/>
          </a:p>
        </p:txBody>
      </p:sp>
      <p:sp>
        <p:nvSpPr>
          <p:cNvPr id="160792" name="Straight Connector 4294967295"/>
          <p:cNvSpPr>
            <a:spLocks noChangeShapeType="1"/>
          </p:cNvSpPr>
          <p:nvPr/>
        </p:nvSpPr>
        <p:spPr bwMode="auto">
          <a:xfrm>
            <a:off x="6556153" y="4872813"/>
            <a:ext cx="260793" cy="0"/>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txBody>
          <a:bodyPr lIns="100800" tIns="50401" rIns="100800" bIns="50401">
            <a:spAutoFit/>
          </a:bodyPr>
          <a:lstStyle/>
          <a:p>
            <a:endParaRPr lang="cs-CZ"/>
          </a:p>
        </p:txBody>
      </p:sp>
      <p:sp>
        <p:nvSpPr>
          <p:cNvPr id="160793" name="Straight Connector 4294967295"/>
          <p:cNvSpPr>
            <a:spLocks noChangeShapeType="1"/>
          </p:cNvSpPr>
          <p:nvPr/>
        </p:nvSpPr>
        <p:spPr bwMode="auto">
          <a:xfrm>
            <a:off x="6559653" y="3360561"/>
            <a:ext cx="1475496" cy="0"/>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txBody>
          <a:bodyPr lIns="100800" tIns="50401" rIns="100800" bIns="50401">
            <a:spAutoFit/>
          </a:bodyPr>
          <a:lstStyle/>
          <a:p>
            <a:endParaRPr lang="cs-CZ"/>
          </a:p>
        </p:txBody>
      </p:sp>
      <p:sp>
        <p:nvSpPr>
          <p:cNvPr id="160794" name="Rectangle 4294967295">
            <a:extLst>
              <a:ext uri="{FF2B5EF4-FFF2-40B4-BE49-F238E27FC236}">
                <a16:creationId xmlns:a16="http://schemas.microsoft.com/office/drawing/2014/main" id="{4F32F5A0-4754-4DBD-B507-7C5F2A736208}"/>
              </a:ext>
            </a:extLst>
          </p:cNvPr>
          <p:cNvSpPr>
            <a:spLocks noChangeArrowheads="1"/>
          </p:cNvSpPr>
          <p:nvPr/>
        </p:nvSpPr>
        <p:spPr bwMode="auto">
          <a:xfrm>
            <a:off x="6837949" y="4679045"/>
            <a:ext cx="924154" cy="378785"/>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lIns="100800" tIns="50401" rIns="100800" bIns="50401" anchor="ctr">
            <a:spAutoFit/>
          </a:bodyPr>
          <a:lstStyle/>
          <a:p>
            <a:pPr eaLnBrk="1" hangingPunct="1">
              <a:defRPr/>
            </a:pPr>
            <a:endParaRPr lang="en-US">
              <a:solidFill>
                <a:srgbClr val="000000"/>
              </a:solidFill>
            </a:endParaRPr>
          </a:p>
        </p:txBody>
      </p:sp>
      <p:sp>
        <p:nvSpPr>
          <p:cNvPr id="160795" name="TextBox 4294967295"/>
          <p:cNvSpPr txBox="1">
            <a:spLocks noChangeArrowheads="1"/>
          </p:cNvSpPr>
          <p:nvPr/>
        </p:nvSpPr>
        <p:spPr bwMode="auto">
          <a:xfrm>
            <a:off x="6921963" y="4704786"/>
            <a:ext cx="756126" cy="373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764"/>
              <a:t>IIS</a:t>
            </a:r>
          </a:p>
        </p:txBody>
      </p:sp>
      <p:sp>
        <p:nvSpPr>
          <p:cNvPr id="160796" name="Straight Connector 4294967295"/>
          <p:cNvSpPr>
            <a:spLocks noChangeShapeType="1"/>
          </p:cNvSpPr>
          <p:nvPr/>
        </p:nvSpPr>
        <p:spPr bwMode="auto">
          <a:xfrm>
            <a:off x="7776106" y="4872813"/>
            <a:ext cx="259043" cy="0"/>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txBody>
          <a:bodyPr lIns="100800" tIns="50401" rIns="100800" bIns="50401">
            <a:spAutoFit/>
          </a:bodyPr>
          <a:lstStyle/>
          <a:p>
            <a:endParaRPr lang="cs-CZ"/>
          </a:p>
        </p:txBody>
      </p:sp>
      <p:sp>
        <p:nvSpPr>
          <p:cNvPr id="160797" name="TextBox 4294967295"/>
          <p:cNvSpPr txBox="1">
            <a:spLocks noChangeArrowheads="1"/>
          </p:cNvSpPr>
          <p:nvPr/>
        </p:nvSpPr>
        <p:spPr bwMode="auto">
          <a:xfrm>
            <a:off x="7016479" y="2856477"/>
            <a:ext cx="840140" cy="373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764"/>
              <a:t>TCP</a:t>
            </a:r>
          </a:p>
        </p:txBody>
      </p:sp>
      <p:sp>
        <p:nvSpPr>
          <p:cNvPr id="160798" name="TextBox 4294967295"/>
          <p:cNvSpPr txBox="1">
            <a:spLocks noChangeArrowheads="1"/>
          </p:cNvSpPr>
          <p:nvPr/>
        </p:nvSpPr>
        <p:spPr bwMode="auto">
          <a:xfrm>
            <a:off x="6921963" y="5376898"/>
            <a:ext cx="840140" cy="373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764"/>
              <a:t>HTTP</a:t>
            </a:r>
          </a:p>
        </p:txBody>
      </p:sp>
      <p:sp>
        <p:nvSpPr>
          <p:cNvPr id="160799" name="Shape 4294967295">
            <a:extLst>
              <a:ext uri="{FF2B5EF4-FFF2-40B4-BE49-F238E27FC236}">
                <a16:creationId xmlns:a16="http://schemas.microsoft.com/office/drawing/2014/main" id="{5857E4CB-06FC-4329-A655-7668390F3B6B}"/>
              </a:ext>
            </a:extLst>
          </p:cNvPr>
          <p:cNvSpPr>
            <a:spLocks noChangeAspect="1" noEditPoints="1" noChangeArrowheads="1"/>
          </p:cNvSpPr>
          <p:nvPr/>
        </p:nvSpPr>
        <p:spPr bwMode="auto">
          <a:xfrm>
            <a:off x="4548567" y="3780631"/>
            <a:ext cx="1680281" cy="756126"/>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0 1 256"/>
              <a:gd name="T9" fmla="*/ 0 1 256"/>
              <a:gd name="T10" fmla="*/ 0 1 256"/>
              <a:gd name="T11" fmla="*/ 0 1 25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28575" cap="flat" cmpd="sng" algn="ctr">
            <a:solidFill>
              <a:schemeClr val="folHlink"/>
            </a:solidFill>
            <a:prstDash val="solid"/>
            <a:miter lim="800000"/>
            <a:headEnd type="none" w="med" len="med"/>
            <a:tailEnd type="none" w="med" len="med"/>
          </a:ln>
          <a:effectLst/>
        </p:spPr>
        <p:txBody>
          <a:bodyPr lIns="100800" tIns="50401" rIns="100800" bIns="50401"/>
          <a:lstStyle/>
          <a:p>
            <a:pPr>
              <a:defRPr/>
            </a:pPr>
            <a:endParaRPr lang="en-US" sz="2646" dirty="0">
              <a:solidFill>
                <a:schemeClr val="bg1"/>
              </a:solidFill>
            </a:endParaRPr>
          </a:p>
        </p:txBody>
      </p:sp>
      <p:sp>
        <p:nvSpPr>
          <p:cNvPr id="160800" name="TextBox 4294967295"/>
          <p:cNvSpPr txBox="1">
            <a:spLocks noChangeArrowheads="1"/>
          </p:cNvSpPr>
          <p:nvPr/>
        </p:nvSpPr>
        <p:spPr bwMode="auto">
          <a:xfrm>
            <a:off x="4968637" y="3948659"/>
            <a:ext cx="840140" cy="373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764"/>
              <a:t>XMLA</a:t>
            </a:r>
          </a:p>
        </p:txBody>
      </p:sp>
      <p:sp>
        <p:nvSpPr>
          <p:cNvPr id="160802" name="Rectangle 4294967295">
            <a:extLst>
              <a:ext uri="{FF2B5EF4-FFF2-40B4-BE49-F238E27FC236}">
                <a16:creationId xmlns:a16="http://schemas.microsoft.com/office/drawing/2014/main" id="{E60E7352-08A4-42C3-A258-3CF0570E4C09}"/>
              </a:ext>
            </a:extLst>
          </p:cNvPr>
          <p:cNvSpPr>
            <a:spLocks noChangeArrowheads="1"/>
          </p:cNvSpPr>
          <p:nvPr/>
        </p:nvSpPr>
        <p:spPr bwMode="auto">
          <a:xfrm>
            <a:off x="2238181" y="2520421"/>
            <a:ext cx="924154" cy="672112"/>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a:solidFill>
                <a:srgbClr val="000000"/>
              </a:solidFill>
            </a:endParaRPr>
          </a:p>
        </p:txBody>
      </p:sp>
      <p:sp>
        <p:nvSpPr>
          <p:cNvPr id="160803" name="TextBox 4294967295"/>
          <p:cNvSpPr txBox="1">
            <a:spLocks noChangeArrowheads="1"/>
          </p:cNvSpPr>
          <p:nvPr/>
        </p:nvSpPr>
        <p:spPr bwMode="auto">
          <a:xfrm>
            <a:off x="2154167" y="2688449"/>
            <a:ext cx="1092182" cy="373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764"/>
              <a:t>ADOMD</a:t>
            </a:r>
          </a:p>
        </p:txBody>
      </p:sp>
      <p:sp>
        <p:nvSpPr>
          <p:cNvPr id="160804" name="Up-Down Arrow 4294967295"/>
          <p:cNvSpPr>
            <a:spLocks noChangeArrowheads="1"/>
          </p:cNvSpPr>
          <p:nvPr/>
        </p:nvSpPr>
        <p:spPr bwMode="auto">
          <a:xfrm rot="5400000">
            <a:off x="1944132" y="2730456"/>
            <a:ext cx="336056" cy="252042"/>
          </a:xfrm>
          <a:prstGeom prst="upDownArrow">
            <a:avLst>
              <a:gd name="adj1" fmla="val 50000"/>
              <a:gd name="adj2" fmla="val 20000"/>
            </a:avLst>
          </a:prstGeom>
          <a:solidFill>
            <a:schemeClr val="accent1"/>
          </a:solidFill>
          <a:ln w="9525" algn="ctr">
            <a:solidFill>
              <a:schemeClr val="tx1"/>
            </a:solidFill>
            <a:miter lim="800000"/>
            <a:headEnd/>
            <a:tailEnd/>
          </a:ln>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solidFill>
                <a:srgbClr val="000000"/>
              </a:solidFill>
            </a:endParaRPr>
          </a:p>
        </p:txBody>
      </p:sp>
      <p:sp>
        <p:nvSpPr>
          <p:cNvPr id="160805" name="Up-Down Arrow 4294967295"/>
          <p:cNvSpPr>
            <a:spLocks noChangeArrowheads="1"/>
          </p:cNvSpPr>
          <p:nvPr/>
        </p:nvSpPr>
        <p:spPr bwMode="auto">
          <a:xfrm rot="5400000">
            <a:off x="1942382" y="6085766"/>
            <a:ext cx="336056" cy="248541"/>
          </a:xfrm>
          <a:prstGeom prst="upDownArrow">
            <a:avLst>
              <a:gd name="adj1" fmla="val 50000"/>
              <a:gd name="adj2" fmla="val 20000"/>
            </a:avLst>
          </a:prstGeom>
          <a:solidFill>
            <a:schemeClr val="accent1"/>
          </a:solidFill>
          <a:ln w="9525" algn="ctr">
            <a:solidFill>
              <a:schemeClr val="tx1"/>
            </a:solidFill>
            <a:miter lim="800000"/>
            <a:headEnd/>
            <a:tailEnd/>
          </a:ln>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solidFill>
                <a:srgbClr val="000000"/>
              </a:solidFill>
            </a:endParaRPr>
          </a:p>
        </p:txBody>
      </p:sp>
      <p:sp>
        <p:nvSpPr>
          <p:cNvPr id="160806" name="TextBox 4294967295"/>
          <p:cNvSpPr txBox="1">
            <a:spLocks noChangeArrowheads="1"/>
          </p:cNvSpPr>
          <p:nvPr/>
        </p:nvSpPr>
        <p:spPr bwMode="auto">
          <a:xfrm>
            <a:off x="785439" y="3794634"/>
            <a:ext cx="1092182" cy="644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764"/>
              <a:t>Client Apps</a:t>
            </a:r>
          </a:p>
        </p:txBody>
      </p:sp>
      <p:sp>
        <p:nvSpPr>
          <p:cNvPr id="160807" name="Rectangle 4294967295"/>
          <p:cNvSpPr>
            <a:spLocks noChangeArrowheads="1"/>
          </p:cNvSpPr>
          <p:nvPr/>
        </p:nvSpPr>
        <p:spPr bwMode="blackWhite">
          <a:xfrm>
            <a:off x="778437" y="4823806"/>
            <a:ext cx="1092182" cy="381564"/>
          </a:xfrm>
          <a:prstGeom prst="rect">
            <a:avLst/>
          </a:prstGeom>
          <a:solidFill>
            <a:srgbClr val="003366"/>
          </a:solidFill>
          <a:ln w="9525" algn="ctr">
            <a:solidFill>
              <a:schemeClr val="tx1"/>
            </a:solidFill>
            <a:miter lim="800000"/>
            <a:headEnd/>
            <a:tailEnd/>
          </a:ln>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solidFill>
                <a:srgbClr val="000000"/>
              </a:solidFill>
            </a:endParaRPr>
          </a:p>
        </p:txBody>
      </p:sp>
      <p:sp>
        <p:nvSpPr>
          <p:cNvPr id="160808" name="TextBox 4294967295"/>
          <p:cNvSpPr txBox="1">
            <a:spLocks noChangeArrowheads="1"/>
          </p:cNvSpPr>
          <p:nvPr/>
        </p:nvSpPr>
        <p:spPr bwMode="auto">
          <a:xfrm>
            <a:off x="778437" y="4816804"/>
            <a:ext cx="1092182" cy="373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764"/>
              <a:t>BIDS</a:t>
            </a:r>
          </a:p>
        </p:txBody>
      </p:sp>
      <p:sp>
        <p:nvSpPr>
          <p:cNvPr id="160809" name="Rectangle 4294967295"/>
          <p:cNvSpPr>
            <a:spLocks noChangeArrowheads="1"/>
          </p:cNvSpPr>
          <p:nvPr/>
        </p:nvSpPr>
        <p:spPr bwMode="blackWhite">
          <a:xfrm>
            <a:off x="778437" y="5369897"/>
            <a:ext cx="1092182" cy="381564"/>
          </a:xfrm>
          <a:prstGeom prst="rect">
            <a:avLst/>
          </a:prstGeom>
          <a:solidFill>
            <a:srgbClr val="003366"/>
          </a:solidFill>
          <a:ln w="9525" algn="ctr">
            <a:solidFill>
              <a:schemeClr val="tx1"/>
            </a:solidFill>
            <a:miter lim="800000"/>
            <a:headEnd/>
            <a:tailEnd/>
          </a:ln>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solidFill>
                <a:srgbClr val="000000"/>
              </a:solidFill>
            </a:endParaRPr>
          </a:p>
        </p:txBody>
      </p:sp>
      <p:sp>
        <p:nvSpPr>
          <p:cNvPr id="160810" name="TextBox 4294967295"/>
          <p:cNvSpPr txBox="1">
            <a:spLocks noChangeArrowheads="1"/>
          </p:cNvSpPr>
          <p:nvPr/>
        </p:nvSpPr>
        <p:spPr bwMode="auto">
          <a:xfrm>
            <a:off x="778437" y="5362896"/>
            <a:ext cx="1092182" cy="373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764"/>
              <a:t>SSMS</a:t>
            </a:r>
          </a:p>
        </p:txBody>
      </p:sp>
      <p:sp>
        <p:nvSpPr>
          <p:cNvPr id="160811" name="Rectangle 4294967295"/>
          <p:cNvSpPr>
            <a:spLocks noChangeArrowheads="1"/>
          </p:cNvSpPr>
          <p:nvPr/>
        </p:nvSpPr>
        <p:spPr bwMode="auto">
          <a:xfrm>
            <a:off x="778437" y="5915988"/>
            <a:ext cx="1092182" cy="381564"/>
          </a:xfrm>
          <a:prstGeom prst="rect">
            <a:avLst/>
          </a:prstGeom>
          <a:solidFill>
            <a:srgbClr val="003366"/>
          </a:solidFill>
          <a:ln w="9525" algn="ctr">
            <a:solidFill>
              <a:schemeClr val="tx1"/>
            </a:solidFill>
            <a:miter lim="800000"/>
            <a:headEnd/>
            <a:tailEnd/>
          </a:ln>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solidFill>
                <a:srgbClr val="000000"/>
              </a:solidFill>
            </a:endParaRPr>
          </a:p>
        </p:txBody>
      </p:sp>
      <p:sp>
        <p:nvSpPr>
          <p:cNvPr id="160812" name="TextBox 4294967295"/>
          <p:cNvSpPr txBox="1">
            <a:spLocks noChangeArrowheads="1"/>
          </p:cNvSpPr>
          <p:nvPr/>
        </p:nvSpPr>
        <p:spPr bwMode="white">
          <a:xfrm>
            <a:off x="778437" y="5908987"/>
            <a:ext cx="1092182" cy="373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764"/>
              <a:t>Profiler</a:t>
            </a:r>
          </a:p>
        </p:txBody>
      </p:sp>
      <p:sp>
        <p:nvSpPr>
          <p:cNvPr id="160813" name="Rectangle 4294967295"/>
          <p:cNvSpPr>
            <a:spLocks noChangeArrowheads="1"/>
          </p:cNvSpPr>
          <p:nvPr/>
        </p:nvSpPr>
        <p:spPr bwMode="blackWhite">
          <a:xfrm>
            <a:off x="778437" y="2009336"/>
            <a:ext cx="1092182" cy="381564"/>
          </a:xfrm>
          <a:prstGeom prst="rect">
            <a:avLst/>
          </a:prstGeom>
          <a:solidFill>
            <a:srgbClr val="003366"/>
          </a:solidFill>
          <a:ln w="9525" algn="ctr">
            <a:solidFill>
              <a:schemeClr val="tx1"/>
            </a:solidFill>
            <a:miter lim="800000"/>
            <a:headEnd/>
            <a:tailEnd/>
          </a:ln>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solidFill>
                <a:srgbClr val="000000"/>
              </a:solidFill>
            </a:endParaRPr>
          </a:p>
        </p:txBody>
      </p:sp>
      <p:sp>
        <p:nvSpPr>
          <p:cNvPr id="160814" name="TextBox 4294967295"/>
          <p:cNvSpPr txBox="1">
            <a:spLocks noChangeArrowheads="1"/>
          </p:cNvSpPr>
          <p:nvPr/>
        </p:nvSpPr>
        <p:spPr bwMode="auto">
          <a:xfrm>
            <a:off x="778437" y="2002334"/>
            <a:ext cx="1092182" cy="373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764"/>
              <a:t>Excel</a:t>
            </a:r>
          </a:p>
        </p:txBody>
      </p:sp>
      <p:sp>
        <p:nvSpPr>
          <p:cNvPr id="160815" name="Straight Connector 4294967295"/>
          <p:cNvSpPr>
            <a:spLocks noChangeShapeType="1"/>
          </p:cNvSpPr>
          <p:nvPr/>
        </p:nvSpPr>
        <p:spPr bwMode="auto">
          <a:xfrm>
            <a:off x="6209595" y="4128940"/>
            <a:ext cx="336056" cy="10502"/>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txBody>
          <a:bodyPr lIns="100800" tIns="50401" rIns="100800" bIns="50401">
            <a:spAutoFit/>
          </a:bodyPr>
          <a:lstStyle/>
          <a:p>
            <a:endParaRPr lang="cs-CZ"/>
          </a:p>
        </p:txBody>
      </p:sp>
      <p:sp>
        <p:nvSpPr>
          <p:cNvPr id="160818" name="Rectangle 50">
            <a:extLst>
              <a:ext uri="{FF2B5EF4-FFF2-40B4-BE49-F238E27FC236}">
                <a16:creationId xmlns:a16="http://schemas.microsoft.com/office/drawing/2014/main" id="{D3221438-104E-4755-B1D5-F581134513EF}"/>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Client Server Architecture</a:t>
            </a:r>
          </a:p>
        </p:txBody>
      </p:sp>
    </p:spTree>
    <p:extLst>
      <p:ext uri="{BB962C8B-B14F-4D97-AF65-F5344CB8AC3E}">
        <p14:creationId xmlns:p14="http://schemas.microsoft.com/office/powerpoint/2010/main" val="877433079"/>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077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077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077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080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08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08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080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08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08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080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080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0811"/>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160815"/>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6079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079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6078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60800"/>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60799"/>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0797"/>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60794"/>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60795"/>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60798"/>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160796"/>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60792"/>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160790"/>
                                        </p:tgtEl>
                                        <p:attrNameLst>
                                          <p:attrName>style.visibility</p:attrName>
                                        </p:attrNameLst>
                                      </p:cBhvr>
                                      <p:to>
                                        <p:strVal val="visible"/>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160781"/>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60775"/>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60776"/>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60789"/>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160785"/>
                                        </p:tgtEl>
                                        <p:attrNameLst>
                                          <p:attrName>style.visibility</p:attrName>
                                        </p:attrNameLst>
                                      </p:cBhvr>
                                      <p:to>
                                        <p:strVal val="visible"/>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160803"/>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160802"/>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160804"/>
                                        </p:tgtEl>
                                        <p:attrNameLst>
                                          <p:attrName>style.visibility</p:attrName>
                                        </p:attrNameLst>
                                      </p:cBhvr>
                                      <p:to>
                                        <p:strVal val="visible"/>
                                      </p:to>
                                    </p:set>
                                  </p:childTnLst>
                                </p:cTn>
                              </p:par>
                            </p:childTnLst>
                          </p:cTn>
                        </p:par>
                      </p:childTnLst>
                    </p:cTn>
                  </p:par>
                  <p:par>
                    <p:cTn id="85" fill="hold" nodeType="clickPar">
                      <p:stCondLst>
                        <p:cond delay="indefinite"/>
                      </p:stCondLst>
                      <p:childTnLst>
                        <p:par>
                          <p:cTn id="86" fill="hold" nodeType="withGroup">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160805"/>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160778"/>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60777"/>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160786"/>
                                        </p:tgtEl>
                                        <p:attrNameLst>
                                          <p:attrName>style.visibility</p:attrName>
                                        </p:attrNameLst>
                                      </p:cBhvr>
                                      <p:to>
                                        <p:strVal val="visible"/>
                                      </p:to>
                                    </p:set>
                                  </p:childTnLst>
                                </p:cTn>
                              </p:par>
                              <p:par>
                                <p:cTn id="95" presetID="1" presetClass="entr" presetSubtype="0" fill="hold" nodeType="withEffect">
                                  <p:stCondLst>
                                    <p:cond delay="0"/>
                                  </p:stCondLst>
                                  <p:childTnLst>
                                    <p:set>
                                      <p:cBhvr>
                                        <p:cTn id="96" dur="1" fill="hold">
                                          <p:stCondLst>
                                            <p:cond delay="0"/>
                                          </p:stCondLst>
                                        </p:cTn>
                                        <p:tgtEl>
                                          <p:spTgt spid="160788"/>
                                        </p:tgtEl>
                                        <p:attrNameLst>
                                          <p:attrName>style.visibility</p:attrName>
                                        </p:attrNameLst>
                                      </p:cBhvr>
                                      <p:to>
                                        <p:strVal val="visible"/>
                                      </p:to>
                                    </p:set>
                                  </p:childTnLst>
                                </p:cTn>
                              </p:par>
                            </p:childTnLst>
                          </p:cTn>
                        </p:par>
                      </p:childTnLst>
                    </p:cTn>
                  </p:par>
                  <p:par>
                    <p:cTn id="97" fill="hold" nodeType="clickPar">
                      <p:stCondLst>
                        <p:cond delay="indefinite"/>
                      </p:stCondLst>
                      <p:childTnLst>
                        <p:par>
                          <p:cTn id="98" fill="hold" nodeType="withGroup">
                            <p:stCondLst>
                              <p:cond delay="0"/>
                            </p:stCondLst>
                            <p:childTnLst>
                              <p:par>
                                <p:cTn id="99" presetID="1" presetClass="entr" presetSubtype="0" fill="hold" nodeType="clickEffect">
                                  <p:stCondLst>
                                    <p:cond delay="0"/>
                                  </p:stCondLst>
                                  <p:childTnLst>
                                    <p:set>
                                      <p:cBhvr>
                                        <p:cTn id="100" dur="1" fill="hold">
                                          <p:stCondLst>
                                            <p:cond delay="0"/>
                                          </p:stCondLst>
                                        </p:cTn>
                                        <p:tgtEl>
                                          <p:spTgt spid="160787"/>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160784"/>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160779"/>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160780"/>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1607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0" grpId="0" animBg="1"/>
      <p:bldP spid="160772" grpId="0"/>
      <p:bldP spid="160773" grpId="0" animBg="1"/>
      <p:bldP spid="160775" grpId="0" animBg="1"/>
      <p:bldP spid="160776" grpId="0"/>
      <p:bldP spid="160777" grpId="0" animBg="1"/>
      <p:bldP spid="160778" grpId="0"/>
      <p:bldP spid="160779" grpId="0" animBg="1"/>
      <p:bldP spid="160780" grpId="0"/>
      <p:bldP spid="160781" grpId="0" animBg="1"/>
      <p:bldP spid="160782" grpId="0" animBg="1"/>
      <p:bldP spid="160794" grpId="0" animBg="1"/>
      <p:bldP spid="160795" grpId="0"/>
      <p:bldP spid="160797" grpId="0"/>
      <p:bldP spid="160798" grpId="0"/>
      <p:bldP spid="160800" grpId="0"/>
      <p:bldP spid="160802" grpId="0" animBg="1"/>
      <p:bldP spid="160803" grpId="0"/>
      <p:bldP spid="160804" grpId="0" animBg="1"/>
      <p:bldP spid="160805" grpId="0" animBg="1"/>
      <p:bldP spid="160806" grpId="0"/>
      <p:bldP spid="160807" grpId="0" animBg="1"/>
      <p:bldP spid="160808" grpId="0"/>
      <p:bldP spid="160809" grpId="0" animBg="1"/>
      <p:bldP spid="160810" grpId="0"/>
      <p:bldP spid="160811" grpId="0" animBg="1"/>
      <p:bldP spid="160812" grpId="0"/>
      <p:bldP spid="160813" grpId="0" animBg="1"/>
      <p:bldP spid="16081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1" name="Rectangle 57">
            <a:extLst>
              <a:ext uri="{FF2B5EF4-FFF2-40B4-BE49-F238E27FC236}">
                <a16:creationId xmlns:a16="http://schemas.microsoft.com/office/drawing/2014/main" id="{65D8BB7B-CD11-4EDB-ACBD-B2BC1B8146C6}"/>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Dimension</a:t>
            </a:r>
          </a:p>
        </p:txBody>
      </p:sp>
      <p:sp>
        <p:nvSpPr>
          <p:cNvPr id="11322" name="Rectangle 58">
            <a:extLst>
              <a:ext uri="{FF2B5EF4-FFF2-40B4-BE49-F238E27FC236}">
                <a16:creationId xmlns:a16="http://schemas.microsoft.com/office/drawing/2014/main" id="{9A0B5CE6-3720-4D2E-A637-832CAB8FC084}"/>
              </a:ext>
            </a:extLst>
          </p:cNvPr>
          <p:cNvSpPr>
            <a:spLocks noGrp="1" noChangeArrowheads="1"/>
          </p:cNvSpPr>
          <p:nvPr>
            <p:ph type="body" idx="4294967295"/>
          </p:nvPr>
        </p:nvSpPr>
        <p:spPr>
          <a:xfrm>
            <a:off x="1114494" y="1563012"/>
            <a:ext cx="9273048" cy="3019254"/>
          </a:xfrm>
        </p:spPr>
        <p:txBody>
          <a:bodyPr/>
          <a:lstStyle/>
          <a:p>
            <a:pPr marL="421754" indent="-421754" defTabSz="1006255" fontAlgn="auto">
              <a:spcAft>
                <a:spcPts val="0"/>
              </a:spcAft>
              <a:buBlip>
                <a:blip r:embed="rId3"/>
              </a:buBlip>
              <a:defRPr/>
            </a:pPr>
            <a:r>
              <a:rPr lang="en-US">
                <a:effectLst>
                  <a:outerShdw blurRad="38100" dist="38100" dir="2700000" algn="tl">
                    <a:srgbClr val="000000"/>
                  </a:outerShdw>
                </a:effectLst>
              </a:rPr>
              <a:t>An entity on which analysis is to be performed (e.g. Customers)</a:t>
            </a:r>
          </a:p>
          <a:p>
            <a:pPr marL="421754" indent="-421754" defTabSz="1006255" fontAlgn="auto">
              <a:spcAft>
                <a:spcPts val="0"/>
              </a:spcAft>
              <a:buBlip>
                <a:blip r:embed="rId3"/>
              </a:buBlip>
              <a:defRPr/>
            </a:pPr>
            <a:r>
              <a:rPr lang="en-US">
                <a:effectLst>
                  <a:outerShdw blurRad="38100" dist="38100" dir="2700000" algn="tl">
                    <a:srgbClr val="000000"/>
                  </a:outerShdw>
                </a:effectLst>
              </a:rPr>
              <a:t>Consists of:</a:t>
            </a:r>
          </a:p>
          <a:p>
            <a:pPr marL="777003" lvl="1" indent="-350001" defTabSz="1006255" fontAlgn="auto">
              <a:spcAft>
                <a:spcPts val="0"/>
              </a:spcAft>
              <a:buBlip>
                <a:blip r:embed="rId3"/>
              </a:buBlip>
              <a:defRPr/>
            </a:pPr>
            <a:r>
              <a:rPr lang="en-US">
                <a:effectLst>
                  <a:outerShdw blurRad="38100" dist="38100" dir="2700000" algn="tl">
                    <a:srgbClr val="000000"/>
                  </a:outerShdw>
                </a:effectLst>
              </a:rPr>
              <a:t>Attributes that describe the entity</a:t>
            </a:r>
          </a:p>
          <a:p>
            <a:pPr marL="777003" lvl="1" indent="-350001" defTabSz="1006255" fontAlgn="auto">
              <a:spcAft>
                <a:spcPts val="0"/>
              </a:spcAft>
              <a:buBlip>
                <a:blip r:embed="rId3"/>
              </a:buBlip>
              <a:defRPr/>
            </a:pPr>
            <a:r>
              <a:rPr lang="en-US">
                <a:effectLst>
                  <a:outerShdw blurRad="38100" dist="38100" dir="2700000" algn="tl">
                    <a:srgbClr val="000000"/>
                  </a:outerShdw>
                </a:effectLst>
              </a:rPr>
              <a:t>Hierarchies that organize dimension members in meaningful ways</a:t>
            </a:r>
          </a:p>
        </p:txBody>
      </p:sp>
      <p:graphicFrame>
        <p:nvGraphicFramePr>
          <p:cNvPr id="12345" name="Group 57">
            <a:extLst>
              <a:ext uri="{FF2B5EF4-FFF2-40B4-BE49-F238E27FC236}">
                <a16:creationId xmlns:a16="http://schemas.microsoft.com/office/drawing/2014/main" id="{2261B7CE-F834-4FF5-9187-F310A9ED1FAB}"/>
              </a:ext>
            </a:extLst>
          </p:cNvPr>
          <p:cNvGraphicFramePr>
            <a:graphicFrameLocks noGrp="1"/>
          </p:cNvGraphicFramePr>
          <p:nvPr/>
        </p:nvGraphicFramePr>
        <p:xfrm>
          <a:off x="1061985" y="4918321"/>
          <a:ext cx="8644694" cy="1485999"/>
        </p:xfrm>
        <a:graphic>
          <a:graphicData uri="http://schemas.openxmlformats.org/drawingml/2006/table">
            <a:tbl>
              <a:tblPr/>
              <a:tblGrid>
                <a:gridCol w="1260210">
                  <a:extLst>
                    <a:ext uri="{9D8B030D-6E8A-4147-A177-3AD203B41FA5}">
                      <a16:colId xmlns:a16="http://schemas.microsoft.com/office/drawing/2014/main" val="20000"/>
                    </a:ext>
                  </a:extLst>
                </a:gridCol>
                <a:gridCol w="838391">
                  <a:extLst>
                    <a:ext uri="{9D8B030D-6E8A-4147-A177-3AD203B41FA5}">
                      <a16:colId xmlns:a16="http://schemas.microsoft.com/office/drawing/2014/main" val="20001"/>
                    </a:ext>
                  </a:extLst>
                </a:gridCol>
                <a:gridCol w="1361727">
                  <a:extLst>
                    <a:ext uri="{9D8B030D-6E8A-4147-A177-3AD203B41FA5}">
                      <a16:colId xmlns:a16="http://schemas.microsoft.com/office/drawing/2014/main" val="20002"/>
                    </a:ext>
                  </a:extLst>
                </a:gridCol>
                <a:gridCol w="782380">
                  <a:extLst>
                    <a:ext uri="{9D8B030D-6E8A-4147-A177-3AD203B41FA5}">
                      <a16:colId xmlns:a16="http://schemas.microsoft.com/office/drawing/2014/main" val="20003"/>
                    </a:ext>
                  </a:extLst>
                </a:gridCol>
                <a:gridCol w="1135940">
                  <a:extLst>
                    <a:ext uri="{9D8B030D-6E8A-4147-A177-3AD203B41FA5}">
                      <a16:colId xmlns:a16="http://schemas.microsoft.com/office/drawing/2014/main" val="20004"/>
                    </a:ext>
                  </a:extLst>
                </a:gridCol>
                <a:gridCol w="1240957">
                  <a:extLst>
                    <a:ext uri="{9D8B030D-6E8A-4147-A177-3AD203B41FA5}">
                      <a16:colId xmlns:a16="http://schemas.microsoft.com/office/drawing/2014/main" val="20005"/>
                    </a:ext>
                  </a:extLst>
                </a:gridCol>
                <a:gridCol w="995917">
                  <a:extLst>
                    <a:ext uri="{9D8B030D-6E8A-4147-A177-3AD203B41FA5}">
                      <a16:colId xmlns:a16="http://schemas.microsoft.com/office/drawing/2014/main" val="20006"/>
                    </a:ext>
                  </a:extLst>
                </a:gridCol>
                <a:gridCol w="407818">
                  <a:extLst>
                    <a:ext uri="{9D8B030D-6E8A-4147-A177-3AD203B41FA5}">
                      <a16:colId xmlns:a16="http://schemas.microsoft.com/office/drawing/2014/main" val="20007"/>
                    </a:ext>
                  </a:extLst>
                </a:gridCol>
                <a:gridCol w="621354">
                  <a:extLst>
                    <a:ext uri="{9D8B030D-6E8A-4147-A177-3AD203B41FA5}">
                      <a16:colId xmlns:a16="http://schemas.microsoft.com/office/drawing/2014/main" val="20008"/>
                    </a:ext>
                  </a:extLst>
                </a:gridCol>
              </a:tblGrid>
              <a:tr h="576761">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Customer</a:t>
                      </a:r>
                    </a:p>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ID</a:t>
                      </a:r>
                    </a:p>
                  </a:txBody>
                  <a:tcPr marL="100817" marR="100817" marT="50396" marB="50396" horzOverflow="overflow">
                    <a:lnL w="28575"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B601">
                        <a:alpha val="70195"/>
                      </a:srgbClr>
                    </a:solid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First</a:t>
                      </a:r>
                    </a:p>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Name</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B601">
                        <a:alpha val="70195"/>
                      </a:srgbClr>
                    </a:solid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Last</a:t>
                      </a:r>
                    </a:p>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Name</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B601">
                        <a:alpha val="70195"/>
                      </a:srgbClr>
                    </a:solid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State</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B601">
                        <a:alpha val="70195"/>
                      </a:srgbClr>
                    </a:solid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City</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B601">
                        <a:alpha val="70195"/>
                      </a:srgbClr>
                    </a:solid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Marital</a:t>
                      </a:r>
                    </a:p>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Status</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B601">
                        <a:alpha val="70195"/>
                      </a:srgbClr>
                    </a:solid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Gender</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B601">
                        <a:alpha val="70195"/>
                      </a:srgbClr>
                    </a:solid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B601">
                        <a:alpha val="70195"/>
                      </a:srgbClr>
                    </a:solid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Age</a:t>
                      </a:r>
                    </a:p>
                  </a:txBody>
                  <a:tcPr marL="100817" marR="100817" marT="50396" marB="50396" horzOverflow="overflow">
                    <a:lnL w="12700"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B601">
                        <a:alpha val="70195"/>
                      </a:srgbClr>
                    </a:solidFill>
                  </a:tcPr>
                </a:tc>
                <a:extLst>
                  <a:ext uri="{0D108BD9-81ED-4DB2-BD59-A6C34878D82A}">
                    <a16:rowId xmlns:a16="http://schemas.microsoft.com/office/drawing/2014/main" val="10000"/>
                  </a:ext>
                </a:extLst>
              </a:tr>
              <a:tr h="303079">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123</a:t>
                      </a:r>
                    </a:p>
                  </a:txBody>
                  <a:tcPr marL="100817" marR="100817" marT="50396" marB="50396" horzOverflow="overflow">
                    <a:lnL w="28575"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John</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Doe</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WA</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Seattle</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Married</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Male</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42</a:t>
                      </a:r>
                    </a:p>
                  </a:txBody>
                  <a:tcPr marL="100817" marR="100817" marT="50396" marB="50396" horzOverflow="overflow">
                    <a:lnL w="12700"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3079">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456</a:t>
                      </a:r>
                    </a:p>
                  </a:txBody>
                  <a:tcPr marL="100817" marR="100817" marT="50396" marB="50396" horzOverflow="overflow">
                    <a:lnL w="28575"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Lance</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Smith</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WA</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Redmond</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Unmarried</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Male</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34</a:t>
                      </a:r>
                    </a:p>
                  </a:txBody>
                  <a:tcPr marL="100817" marR="100817" marT="50396" marB="50396" horzOverflow="overflow">
                    <a:lnL w="12700"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3079">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789</a:t>
                      </a:r>
                    </a:p>
                  </a:txBody>
                  <a:tcPr marL="100817" marR="100817" marT="50396" marB="50396" horzOverflow="overflow">
                    <a:lnL w="28575"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Jill</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Thompson</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OR</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Portland</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Married</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Female</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a:t>
                      </a:r>
                    </a:p>
                  </a:txBody>
                  <a:tcPr marL="100817" marR="100817" marT="50396" marB="50396"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l" defTabSz="-13873163" rtl="0" eaLnBrk="1" fontAlgn="base" latinLnBrk="0" hangingPunct="1">
                        <a:lnSpc>
                          <a:spcPct val="85000"/>
                        </a:lnSpc>
                        <a:spcBef>
                          <a:spcPct val="30000"/>
                        </a:spcBef>
                        <a:spcAft>
                          <a:spcPct val="0"/>
                        </a:spcAft>
                        <a:buClr>
                          <a:schemeClr val="tx2"/>
                        </a:buClr>
                        <a:buSzPct val="75000"/>
                        <a:buFont typeface="Wingdings 2" pitchFamily="18" charset="2"/>
                        <a:buNone/>
                        <a:tabLst/>
                      </a:pPr>
                      <a:r>
                        <a:rPr kumimoji="0" lang="en-US" sz="1500" b="0" i="0" u="none" strike="noStrike" cap="none" normalizeH="0" baseline="0">
                          <a:ln>
                            <a:noFill/>
                          </a:ln>
                          <a:solidFill>
                            <a:schemeClr val="tx1"/>
                          </a:solidFill>
                          <a:effectLst/>
                          <a:latin typeface="Segoe" pitchFamily="34" charset="0"/>
                        </a:rPr>
                        <a:t>21</a:t>
                      </a:r>
                    </a:p>
                  </a:txBody>
                  <a:tcPr marL="100817" marR="100817" marT="50396" marB="50396" horzOverflow="overflow">
                    <a:lnL w="12700"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563873787"/>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hape 4294967295">
            <a:extLst>
              <a:ext uri="{FF2B5EF4-FFF2-40B4-BE49-F238E27FC236}">
                <a16:creationId xmlns:a16="http://schemas.microsoft.com/office/drawing/2014/main" id="{0F94CAD0-0EB6-4750-84E7-99F2169872E6}"/>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Attribute</a:t>
            </a:r>
          </a:p>
        </p:txBody>
      </p:sp>
      <p:sp>
        <p:nvSpPr>
          <p:cNvPr id="6" name="Shape 4294967295">
            <a:extLst>
              <a:ext uri="{FF2B5EF4-FFF2-40B4-BE49-F238E27FC236}">
                <a16:creationId xmlns:a16="http://schemas.microsoft.com/office/drawing/2014/main" id="{51582E08-F53C-496E-88E2-770DF1B7746D}"/>
              </a:ext>
            </a:extLst>
          </p:cNvPr>
          <p:cNvSpPr>
            <a:spLocks noGrp="1" noChangeArrowheads="1"/>
          </p:cNvSpPr>
          <p:nvPr>
            <p:ph type="body" idx="4294967295"/>
          </p:nvPr>
        </p:nvSpPr>
        <p:spPr>
          <a:xfrm>
            <a:off x="1114494" y="1563011"/>
            <a:ext cx="9273048" cy="4920071"/>
          </a:xfrm>
        </p:spPr>
        <p:txBody>
          <a:bodyPr/>
          <a:lstStyle/>
          <a:p>
            <a:pPr marL="421754" indent="-421754" defTabSz="1006255" fontAlgn="auto">
              <a:spcAft>
                <a:spcPts val="0"/>
              </a:spcAft>
              <a:defRPr/>
            </a:pPr>
            <a:r>
              <a:rPr lang="en-US">
                <a:effectLst>
                  <a:outerShdw blurRad="38100" dist="38100" dir="2700000" algn="tl">
                    <a:srgbClr val="000000"/>
                  </a:outerShdw>
                </a:effectLst>
              </a:rPr>
              <a:t>Containers of dimension members.</a:t>
            </a:r>
          </a:p>
          <a:p>
            <a:pPr marL="421754" indent="-421754" defTabSz="1006255" fontAlgn="auto">
              <a:spcAft>
                <a:spcPts val="0"/>
              </a:spcAft>
              <a:defRPr/>
            </a:pPr>
            <a:r>
              <a:rPr lang="en-US">
                <a:effectLst>
                  <a:outerShdw blurRad="38100" dist="38100" dir="2700000" algn="tl">
                    <a:srgbClr val="000000"/>
                  </a:outerShdw>
                </a:effectLst>
              </a:rPr>
              <a:t>Completely define the dimensional space.</a:t>
            </a:r>
          </a:p>
          <a:p>
            <a:pPr marL="421754" indent="-421754" defTabSz="1006255" fontAlgn="auto">
              <a:spcAft>
                <a:spcPts val="0"/>
              </a:spcAft>
              <a:defRPr/>
            </a:pPr>
            <a:r>
              <a:rPr lang="en-US">
                <a:effectLst>
                  <a:outerShdw blurRad="38100" dist="38100" dir="2700000" algn="tl">
                    <a:srgbClr val="000000"/>
                  </a:outerShdw>
                </a:effectLst>
              </a:rPr>
              <a:t>Enable slicing and grouping the dimensional space in interesting ways.</a:t>
            </a:r>
          </a:p>
          <a:p>
            <a:pPr marL="777003" lvl="1" indent="-350001" defTabSz="1006255" fontAlgn="auto">
              <a:spcAft>
                <a:spcPts val="0"/>
              </a:spcAft>
              <a:defRPr/>
            </a:pPr>
            <a:r>
              <a:rPr lang="en-US">
                <a:effectLst>
                  <a:outerShdw blurRad="38100" dist="38100" dir="2700000" algn="tl">
                    <a:srgbClr val="000000"/>
                  </a:outerShdw>
                </a:effectLst>
              </a:rPr>
              <a:t>Customers in </a:t>
            </a:r>
            <a:r>
              <a:rPr lang="en-US" b="1">
                <a:solidFill>
                  <a:srgbClr val="FF9966"/>
                </a:solidFill>
                <a:effectLst>
                  <a:outerShdw blurRad="38100" dist="38100" dir="2700000" algn="tl">
                    <a:srgbClr val="000000"/>
                  </a:outerShdw>
                </a:effectLst>
              </a:rPr>
              <a:t>state WA</a:t>
            </a:r>
            <a:r>
              <a:rPr lang="en-US">
                <a:effectLst>
                  <a:outerShdw blurRad="38100" dist="38100" dir="2700000" algn="tl">
                    <a:srgbClr val="000000"/>
                  </a:outerShdw>
                </a:effectLst>
              </a:rPr>
              <a:t> and </a:t>
            </a:r>
            <a:r>
              <a:rPr lang="en-US" b="1">
                <a:solidFill>
                  <a:srgbClr val="FF9966"/>
                </a:solidFill>
                <a:effectLst>
                  <a:outerShdw blurRad="38100" dist="38100" dir="2700000" algn="tl">
                    <a:srgbClr val="000000"/>
                  </a:outerShdw>
                </a:effectLst>
              </a:rPr>
              <a:t>age &gt; 50</a:t>
            </a:r>
            <a:endParaRPr lang="en-US" b="1">
              <a:solidFill>
                <a:schemeClr val="tx2"/>
              </a:solidFill>
              <a:effectLst>
                <a:outerShdw blurRad="38100" dist="38100" dir="2700000" algn="tl">
                  <a:srgbClr val="000000"/>
                </a:outerShdw>
              </a:effectLst>
            </a:endParaRPr>
          </a:p>
          <a:p>
            <a:pPr marL="777003" lvl="1" indent="-350001" defTabSz="1006255" fontAlgn="auto">
              <a:spcAft>
                <a:spcPts val="0"/>
              </a:spcAft>
              <a:defRPr/>
            </a:pPr>
            <a:r>
              <a:rPr lang="en-US">
                <a:effectLst>
                  <a:outerShdw blurRad="38100" dist="38100" dir="2700000" algn="tl">
                    <a:srgbClr val="000000"/>
                  </a:outerShdw>
                </a:effectLst>
              </a:rPr>
              <a:t>Customers who are </a:t>
            </a:r>
            <a:r>
              <a:rPr lang="en-US" b="1">
                <a:solidFill>
                  <a:srgbClr val="FF9966"/>
                </a:solidFill>
                <a:effectLst>
                  <a:outerShdw blurRad="38100" dist="38100" dir="2700000" algn="tl">
                    <a:srgbClr val="000000"/>
                  </a:outerShdw>
                </a:effectLst>
              </a:rPr>
              <a:t>married</a:t>
            </a:r>
            <a:r>
              <a:rPr lang="en-US" b="1">
                <a:solidFill>
                  <a:srgbClr val="FF6600"/>
                </a:solidFill>
                <a:effectLst>
                  <a:outerShdw blurRad="38100" dist="38100" dir="2700000" algn="tl">
                    <a:srgbClr val="000000"/>
                  </a:outerShdw>
                </a:effectLst>
              </a:rPr>
              <a:t> </a:t>
            </a:r>
            <a:r>
              <a:rPr lang="en-US">
                <a:effectLst>
                  <a:outerShdw blurRad="38100" dist="38100" dir="2700000" algn="tl">
                    <a:srgbClr val="000000"/>
                  </a:outerShdw>
                </a:effectLst>
              </a:rPr>
              <a:t>and </a:t>
            </a:r>
            <a:r>
              <a:rPr lang="en-US" b="1">
                <a:solidFill>
                  <a:srgbClr val="FF9966"/>
                </a:solidFill>
                <a:effectLst>
                  <a:outerShdw blurRad="38100" dist="38100" dir="2700000" algn="tl">
                    <a:srgbClr val="000000"/>
                  </a:outerShdw>
                </a:effectLst>
              </a:rPr>
              <a:t>male</a:t>
            </a:r>
            <a:endParaRPr lang="en-US">
              <a:effectLst>
                <a:outerShdw blurRad="38100" dist="38100" dir="2700000" algn="tl">
                  <a:srgbClr val="000000"/>
                </a:outerShdw>
              </a:effectLst>
            </a:endParaRPr>
          </a:p>
          <a:p>
            <a:pPr marL="421754" indent="-421754" defTabSz="1006255" fontAlgn="auto">
              <a:spcAft>
                <a:spcPts val="0"/>
              </a:spcAft>
              <a:defRPr/>
            </a:pPr>
            <a:r>
              <a:rPr lang="en-US">
                <a:effectLst>
                  <a:outerShdw blurRad="38100" dist="38100" dir="2700000" algn="tl">
                    <a:srgbClr val="000000"/>
                  </a:outerShdw>
                </a:effectLst>
              </a:rPr>
              <a:t>Typically have one-many relationships</a:t>
            </a:r>
          </a:p>
          <a:p>
            <a:pPr marL="777003" lvl="1" indent="-350001" defTabSz="1006255" fontAlgn="auto">
              <a:spcAft>
                <a:spcPts val="0"/>
              </a:spcAft>
              <a:defRPr/>
            </a:pPr>
            <a:r>
              <a:rPr lang="en-US">
                <a:effectLst>
                  <a:outerShdw blurRad="38100" dist="38100" dir="2700000" algn="tl">
                    <a:srgbClr val="000000"/>
                  </a:outerShdw>
                </a:effectLst>
              </a:rPr>
              <a:t>City </a:t>
            </a:r>
            <a:r>
              <a:rPr lang="en-US">
                <a:effectLst>
                  <a:outerShdw blurRad="38100" dist="38100" dir="2700000" algn="tl">
                    <a:srgbClr val="000000"/>
                  </a:outerShdw>
                </a:effectLst>
                <a:sym typeface="Wingdings" pitchFamily="2" charset="2"/>
              </a:rPr>
              <a:t> State, </a:t>
            </a:r>
            <a:r>
              <a:rPr lang="en-US">
                <a:effectLst>
                  <a:outerShdw blurRad="38100" dist="38100" dir="2700000" algn="tl">
                    <a:srgbClr val="000000"/>
                  </a:outerShdw>
                </a:effectLst>
              </a:rPr>
              <a:t>State </a:t>
            </a:r>
            <a:r>
              <a:rPr lang="en-US">
                <a:effectLst>
                  <a:outerShdw blurRad="38100" dist="38100" dir="2700000" algn="tl">
                    <a:srgbClr val="000000"/>
                  </a:outerShdw>
                </a:effectLst>
                <a:sym typeface="Wingdings" pitchFamily="2" charset="2"/>
              </a:rPr>
              <a:t> Country, etc.</a:t>
            </a:r>
          </a:p>
          <a:p>
            <a:pPr marL="777003" lvl="1" indent="-350001" defTabSz="1006255" fontAlgn="auto">
              <a:spcAft>
                <a:spcPts val="0"/>
              </a:spcAft>
              <a:defRPr/>
            </a:pPr>
            <a:r>
              <a:rPr lang="en-US">
                <a:effectLst>
                  <a:outerShdw blurRad="38100" dist="38100" dir="2700000" algn="tl">
                    <a:srgbClr val="000000"/>
                  </a:outerShdw>
                </a:effectLst>
                <a:sym typeface="Wingdings" pitchFamily="2" charset="2"/>
              </a:rPr>
              <a:t>All attributes implicitly related to the key</a:t>
            </a:r>
            <a:endParaRPr lang="en-US">
              <a:effectLst>
                <a:outerShdw blurRad="38100" dist="38100" dir="2700000" algn="tl">
                  <a:srgbClr val="000000"/>
                </a:outerShdw>
              </a:effectLst>
            </a:endParaRPr>
          </a:p>
        </p:txBody>
      </p:sp>
    </p:spTree>
    <p:extLst>
      <p:ext uri="{BB962C8B-B14F-4D97-AF65-F5344CB8AC3E}">
        <p14:creationId xmlns:p14="http://schemas.microsoft.com/office/powerpoint/2010/main" val="3660552482"/>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4" name="Rectangle 8">
            <a:extLst>
              <a:ext uri="{FF2B5EF4-FFF2-40B4-BE49-F238E27FC236}">
                <a16:creationId xmlns:a16="http://schemas.microsoft.com/office/drawing/2014/main" id="{291B556F-3E15-4C14-8F90-5E82CBA44300}"/>
              </a:ext>
            </a:extLst>
          </p:cNvPr>
          <p:cNvSpPr>
            <a:spLocks noGrp="1" noChangeArrowheads="1"/>
          </p:cNvSpPr>
          <p:nvPr>
            <p:ph type="title"/>
          </p:nvPr>
        </p:nvSpPr>
        <p:spPr/>
        <p:txBody>
          <a:bodyPr rtlCol="0">
            <a:normAutofit/>
          </a:bodyPr>
          <a:lstStyle/>
          <a:p>
            <a:pPr defTabSz="1006255" fontAlgn="auto">
              <a:spcAft>
                <a:spcPts val="0"/>
              </a:spcAft>
              <a:defRPr/>
            </a:pPr>
            <a:r>
              <a:rPr>
                <a:effectLst>
                  <a:outerShdw blurRad="38100" dist="38100" dir="2700000" algn="tl">
                    <a:srgbClr val="000000"/>
                  </a:outerShdw>
                </a:effectLst>
                <a:latin typeface="Calibri" pitchFamily="34" charset="0"/>
              </a:rPr>
              <a:t>Session Objectives</a:t>
            </a:r>
          </a:p>
        </p:txBody>
      </p:sp>
      <p:sp>
        <p:nvSpPr>
          <p:cNvPr id="4105" name="Rectangle 9">
            <a:extLst>
              <a:ext uri="{FF2B5EF4-FFF2-40B4-BE49-F238E27FC236}">
                <a16:creationId xmlns:a16="http://schemas.microsoft.com/office/drawing/2014/main" id="{EAB436DC-7E40-4861-B433-58D4ADC49AB5}"/>
              </a:ext>
            </a:extLst>
          </p:cNvPr>
          <p:cNvSpPr>
            <a:spLocks noGrp="1" noChangeArrowheads="1"/>
          </p:cNvSpPr>
          <p:nvPr>
            <p:ph idx="1"/>
          </p:nvPr>
        </p:nvSpPr>
        <p:spPr>
          <a:xfrm>
            <a:off x="727679" y="1559511"/>
            <a:ext cx="9239792" cy="4337224"/>
          </a:xfrm>
        </p:spPr>
        <p:txBody>
          <a:bodyPr/>
          <a:lstStyle/>
          <a:p>
            <a:pPr marL="421754" indent="-421754" defTabSz="1006255" fontAlgn="auto">
              <a:spcAft>
                <a:spcPts val="0"/>
              </a:spcAft>
              <a:buBlip>
                <a:blip r:embed="rId3"/>
              </a:buBlip>
              <a:defRPr/>
            </a:pPr>
            <a:r>
              <a:rPr lang="en-US" sz="3087" dirty="0">
                <a:effectLst>
                  <a:outerShdw blurRad="38100" dist="38100" dir="2700000" algn="tl">
                    <a:srgbClr val="000000"/>
                  </a:outerShdw>
                </a:effectLst>
              </a:rPr>
              <a:t>Assumptions</a:t>
            </a:r>
          </a:p>
          <a:p>
            <a:pPr marL="777003" lvl="1" indent="-350001" defTabSz="1006255" fontAlgn="auto">
              <a:spcAft>
                <a:spcPts val="0"/>
              </a:spcAft>
              <a:buBlip>
                <a:blip r:embed="rId3"/>
              </a:buBlip>
              <a:defRPr/>
            </a:pPr>
            <a:r>
              <a:rPr lang="en-US" sz="2756" dirty="0">
                <a:effectLst>
                  <a:outerShdw blurRad="38100" dist="38100" dir="2700000" algn="tl">
                    <a:srgbClr val="000000"/>
                  </a:outerShdw>
                </a:effectLst>
              </a:rPr>
              <a:t>Experience with SSIS and SSAS</a:t>
            </a:r>
          </a:p>
          <a:p>
            <a:pPr marL="777003" lvl="1" indent="-350001" defTabSz="1006255" fontAlgn="auto">
              <a:spcAft>
                <a:spcPts val="0"/>
              </a:spcAft>
              <a:buNone/>
              <a:defRPr/>
            </a:pPr>
            <a:endParaRPr lang="en-US" sz="2756" dirty="0">
              <a:effectLst>
                <a:outerShdw blurRad="38100" dist="38100" dir="2700000" algn="tl">
                  <a:srgbClr val="000000"/>
                </a:outerShdw>
              </a:effectLst>
            </a:endParaRP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Goals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Discuss design, performance, and scalability for building ETL packages and cubes (UDMs)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Best practices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Common mistakes</a:t>
            </a:r>
          </a:p>
          <a:p>
            <a:pPr marL="777003" lvl="1" indent="-350001" defTabSz="1006255" fontAlgn="auto">
              <a:spcAft>
                <a:spcPts val="0"/>
              </a:spcAft>
              <a:buBlip>
                <a:blip r:embed="rId3"/>
              </a:buBlip>
              <a:defRPr/>
            </a:pPr>
            <a:endParaRPr lang="en-US" sz="2646" dirty="0">
              <a:effectLst>
                <a:outerShdw blurRad="38100" dist="38100" dir="2700000" algn="tl">
                  <a:srgbClr val="000000"/>
                </a:outerShdw>
              </a:effectLst>
            </a:endParaRPr>
          </a:p>
        </p:txBody>
      </p:sp>
    </p:spTree>
    <p:extLst>
      <p:ext uri="{BB962C8B-B14F-4D97-AF65-F5344CB8AC3E}">
        <p14:creationId xmlns:p14="http://schemas.microsoft.com/office/powerpoint/2010/main" val="2036897305"/>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94" name="Rectangle 30">
            <a:extLst>
              <a:ext uri="{FF2B5EF4-FFF2-40B4-BE49-F238E27FC236}">
                <a16:creationId xmlns:a16="http://schemas.microsoft.com/office/drawing/2014/main" id="{69C7599E-FF27-41C5-9C0B-0F0503EA9D74}"/>
              </a:ext>
            </a:extLst>
          </p:cNvPr>
          <p:cNvSpPr>
            <a:spLocks noGrp="1" noChangeArrowheads="1"/>
          </p:cNvSpPr>
          <p:nvPr>
            <p:ph type="body" idx="4294967295"/>
          </p:nvPr>
        </p:nvSpPr>
        <p:spPr>
          <a:xfrm>
            <a:off x="1114494" y="1260210"/>
            <a:ext cx="9273048" cy="3206535"/>
          </a:xfrm>
        </p:spPr>
        <p:txBody>
          <a:bodyPr/>
          <a:lstStyle/>
          <a:p>
            <a:pPr marL="421754" indent="-421754" defTabSz="1006255" fontAlgn="auto">
              <a:spcAft>
                <a:spcPts val="0"/>
              </a:spcAft>
              <a:buBlip>
                <a:blip r:embed="rId3"/>
              </a:buBlip>
              <a:defRPr/>
            </a:pPr>
            <a:r>
              <a:rPr lang="en-US" dirty="0">
                <a:effectLst>
                  <a:outerShdw blurRad="38100" dist="38100" dir="2700000" algn="tl">
                    <a:srgbClr val="000000"/>
                  </a:outerShdw>
                </a:effectLst>
              </a:rPr>
              <a:t>Ordered collection of attributes into levels</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Navigation path through dimensional space</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User defined hierarchies – typically multiple levels</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Attribute hierarchies – implicitly created for each  attribute – single level</a:t>
            </a:r>
          </a:p>
        </p:txBody>
      </p:sp>
      <p:sp>
        <p:nvSpPr>
          <p:cNvPr id="164898" name="Rectangle 34">
            <a:extLst>
              <a:ext uri="{FF2B5EF4-FFF2-40B4-BE49-F238E27FC236}">
                <a16:creationId xmlns:a16="http://schemas.microsoft.com/office/drawing/2014/main" id="{F670CA89-257E-413F-B029-0D49FA081FD4}"/>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Hierarchy</a:t>
            </a:r>
          </a:p>
        </p:txBody>
      </p:sp>
      <p:sp>
        <p:nvSpPr>
          <p:cNvPr id="26" name="TextBox 4294967295"/>
          <p:cNvSpPr txBox="1">
            <a:spLocks noChangeArrowheads="1"/>
          </p:cNvSpPr>
          <p:nvPr/>
        </p:nvSpPr>
        <p:spPr bwMode="auto">
          <a:xfrm>
            <a:off x="1650083" y="4447493"/>
            <a:ext cx="3201285" cy="3787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a:t>Customers by Geography</a:t>
            </a:r>
          </a:p>
        </p:txBody>
      </p:sp>
      <p:sp>
        <p:nvSpPr>
          <p:cNvPr id="164869" name="Rectangle 4294967295">
            <a:extLst>
              <a:ext uri="{FF2B5EF4-FFF2-40B4-BE49-F238E27FC236}">
                <a16:creationId xmlns:a16="http://schemas.microsoft.com/office/drawing/2014/main" id="{89F4CA1D-4626-44A2-89F6-4E2D058FA812}"/>
              </a:ext>
            </a:extLst>
          </p:cNvPr>
          <p:cNvSpPr>
            <a:spLocks noChangeArrowheads="1"/>
          </p:cNvSpPr>
          <p:nvPr/>
        </p:nvSpPr>
        <p:spPr bwMode="auto">
          <a:xfrm>
            <a:off x="2439465" y="4997085"/>
            <a:ext cx="1092182" cy="336056"/>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4870" name="TextBox 4294967295"/>
          <p:cNvSpPr txBox="1">
            <a:spLocks noChangeArrowheads="1"/>
          </p:cNvSpPr>
          <p:nvPr/>
        </p:nvSpPr>
        <p:spPr bwMode="auto">
          <a:xfrm>
            <a:off x="2523479" y="4997264"/>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Country</a:t>
            </a:r>
          </a:p>
        </p:txBody>
      </p:sp>
      <p:sp>
        <p:nvSpPr>
          <p:cNvPr id="164871" name="Rectangle 4294967295">
            <a:extLst>
              <a:ext uri="{FF2B5EF4-FFF2-40B4-BE49-F238E27FC236}">
                <a16:creationId xmlns:a16="http://schemas.microsoft.com/office/drawing/2014/main" id="{E5BEEA5A-B9CA-4A5B-AD9E-3177BA09FC08}"/>
              </a:ext>
            </a:extLst>
          </p:cNvPr>
          <p:cNvSpPr>
            <a:spLocks noChangeArrowheads="1"/>
          </p:cNvSpPr>
          <p:nvPr/>
        </p:nvSpPr>
        <p:spPr bwMode="auto">
          <a:xfrm>
            <a:off x="2439465" y="5501169"/>
            <a:ext cx="1092182" cy="336056"/>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4872" name="TextBox 4294967295"/>
          <p:cNvSpPr txBox="1">
            <a:spLocks noChangeArrowheads="1"/>
          </p:cNvSpPr>
          <p:nvPr/>
        </p:nvSpPr>
        <p:spPr bwMode="auto">
          <a:xfrm>
            <a:off x="2523479" y="5501348"/>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State</a:t>
            </a:r>
          </a:p>
        </p:txBody>
      </p:sp>
      <p:sp>
        <p:nvSpPr>
          <p:cNvPr id="164873" name="Rectangle 4294967295">
            <a:extLst>
              <a:ext uri="{FF2B5EF4-FFF2-40B4-BE49-F238E27FC236}">
                <a16:creationId xmlns:a16="http://schemas.microsoft.com/office/drawing/2014/main" id="{7C1AACA0-10D2-47E4-9FF3-39DF03F7DC38}"/>
              </a:ext>
            </a:extLst>
          </p:cNvPr>
          <p:cNvSpPr>
            <a:spLocks noChangeArrowheads="1"/>
          </p:cNvSpPr>
          <p:nvPr/>
        </p:nvSpPr>
        <p:spPr bwMode="auto">
          <a:xfrm>
            <a:off x="2439465" y="6005253"/>
            <a:ext cx="1092182" cy="336056"/>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4874" name="TextBox 4294967295"/>
          <p:cNvSpPr txBox="1">
            <a:spLocks noChangeArrowheads="1"/>
          </p:cNvSpPr>
          <p:nvPr/>
        </p:nvSpPr>
        <p:spPr bwMode="auto">
          <a:xfrm>
            <a:off x="2523479" y="6005432"/>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City</a:t>
            </a:r>
          </a:p>
        </p:txBody>
      </p:sp>
      <p:sp>
        <p:nvSpPr>
          <p:cNvPr id="164875" name="Rectangle 4294967295">
            <a:extLst>
              <a:ext uri="{FF2B5EF4-FFF2-40B4-BE49-F238E27FC236}">
                <a16:creationId xmlns:a16="http://schemas.microsoft.com/office/drawing/2014/main" id="{739293E6-3F08-453F-A902-16674DBFE377}"/>
              </a:ext>
            </a:extLst>
          </p:cNvPr>
          <p:cNvSpPr>
            <a:spLocks noChangeArrowheads="1"/>
          </p:cNvSpPr>
          <p:nvPr/>
        </p:nvSpPr>
        <p:spPr bwMode="auto">
          <a:xfrm>
            <a:off x="2439465" y="6509337"/>
            <a:ext cx="1092182" cy="336056"/>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4876" name="TextBox 4294967295"/>
          <p:cNvSpPr txBox="1">
            <a:spLocks noChangeArrowheads="1"/>
          </p:cNvSpPr>
          <p:nvPr/>
        </p:nvSpPr>
        <p:spPr bwMode="auto">
          <a:xfrm>
            <a:off x="2523479" y="6509516"/>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Customer</a:t>
            </a:r>
          </a:p>
        </p:txBody>
      </p:sp>
      <p:sp>
        <p:nvSpPr>
          <p:cNvPr id="164877" name="Rectangle 4294967295"/>
          <p:cNvSpPr>
            <a:spLocks noChangeArrowheads="1"/>
          </p:cNvSpPr>
          <p:nvPr/>
        </p:nvSpPr>
        <p:spPr bwMode="auto">
          <a:xfrm>
            <a:off x="2355451" y="4913070"/>
            <a:ext cx="1260210" cy="2016337"/>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sz="1323">
              <a:solidFill>
                <a:srgbClr val="000000"/>
              </a:solidFill>
            </a:endParaRPr>
          </a:p>
        </p:txBody>
      </p:sp>
      <p:sp>
        <p:nvSpPr>
          <p:cNvPr id="164878" name="Straight Connector 4294967295"/>
          <p:cNvSpPr>
            <a:spLocks noChangeShapeType="1"/>
          </p:cNvSpPr>
          <p:nvPr/>
        </p:nvSpPr>
        <p:spPr bwMode="auto">
          <a:xfrm>
            <a:off x="3027563" y="5333141"/>
            <a:ext cx="0" cy="168028"/>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4879" name="Straight Connector 4294967295"/>
          <p:cNvSpPr>
            <a:spLocks noChangeShapeType="1"/>
          </p:cNvSpPr>
          <p:nvPr/>
        </p:nvSpPr>
        <p:spPr bwMode="auto">
          <a:xfrm>
            <a:off x="3027563" y="5837225"/>
            <a:ext cx="0" cy="168028"/>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4880" name="Straight Connector 4294967295"/>
          <p:cNvSpPr>
            <a:spLocks noChangeShapeType="1"/>
          </p:cNvSpPr>
          <p:nvPr/>
        </p:nvSpPr>
        <p:spPr bwMode="auto">
          <a:xfrm>
            <a:off x="3027563" y="6341309"/>
            <a:ext cx="0" cy="168028"/>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6" name="TextBox 4294967295"/>
          <p:cNvSpPr txBox="1">
            <a:spLocks noChangeArrowheads="1"/>
          </p:cNvSpPr>
          <p:nvPr/>
        </p:nvSpPr>
        <p:spPr bwMode="auto">
          <a:xfrm>
            <a:off x="5190925" y="4477247"/>
            <a:ext cx="3504085" cy="3787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a:t>Customers by Demographics</a:t>
            </a:r>
          </a:p>
        </p:txBody>
      </p:sp>
      <p:sp>
        <p:nvSpPr>
          <p:cNvPr id="164882" name="Rectangle 4294967295">
            <a:extLst>
              <a:ext uri="{FF2B5EF4-FFF2-40B4-BE49-F238E27FC236}">
                <a16:creationId xmlns:a16="http://schemas.microsoft.com/office/drawing/2014/main" id="{48525FEF-5D9C-42E7-9C20-FEF0DA9A6AD7}"/>
              </a:ext>
            </a:extLst>
          </p:cNvPr>
          <p:cNvSpPr>
            <a:spLocks noChangeArrowheads="1"/>
          </p:cNvSpPr>
          <p:nvPr/>
        </p:nvSpPr>
        <p:spPr bwMode="auto">
          <a:xfrm>
            <a:off x="6344367" y="5191367"/>
            <a:ext cx="1092182" cy="336056"/>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4883" name="TextBox 4294967295"/>
          <p:cNvSpPr txBox="1">
            <a:spLocks noChangeArrowheads="1"/>
          </p:cNvSpPr>
          <p:nvPr/>
        </p:nvSpPr>
        <p:spPr bwMode="auto">
          <a:xfrm>
            <a:off x="6428381" y="5191547"/>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Marital</a:t>
            </a:r>
          </a:p>
        </p:txBody>
      </p:sp>
      <p:sp>
        <p:nvSpPr>
          <p:cNvPr id="164884" name="Rectangle 4294967295">
            <a:extLst>
              <a:ext uri="{FF2B5EF4-FFF2-40B4-BE49-F238E27FC236}">
                <a16:creationId xmlns:a16="http://schemas.microsoft.com/office/drawing/2014/main" id="{47EB0AB3-EB96-4414-963F-4FB610DB32D5}"/>
              </a:ext>
            </a:extLst>
          </p:cNvPr>
          <p:cNvSpPr>
            <a:spLocks noChangeArrowheads="1"/>
          </p:cNvSpPr>
          <p:nvPr/>
        </p:nvSpPr>
        <p:spPr bwMode="auto">
          <a:xfrm>
            <a:off x="6344367" y="5695451"/>
            <a:ext cx="1092182" cy="336056"/>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4885" name="TextBox 4294967295"/>
          <p:cNvSpPr txBox="1">
            <a:spLocks noChangeArrowheads="1"/>
          </p:cNvSpPr>
          <p:nvPr/>
        </p:nvSpPr>
        <p:spPr bwMode="auto">
          <a:xfrm>
            <a:off x="6428381" y="5695631"/>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Gender</a:t>
            </a:r>
          </a:p>
        </p:txBody>
      </p:sp>
      <p:sp>
        <p:nvSpPr>
          <p:cNvPr id="164886" name="Rectangle 4294967295">
            <a:extLst>
              <a:ext uri="{FF2B5EF4-FFF2-40B4-BE49-F238E27FC236}">
                <a16:creationId xmlns:a16="http://schemas.microsoft.com/office/drawing/2014/main" id="{89ADDCA2-1F15-4375-B57C-46FC317D2E30}"/>
              </a:ext>
            </a:extLst>
          </p:cNvPr>
          <p:cNvSpPr>
            <a:spLocks noChangeArrowheads="1"/>
          </p:cNvSpPr>
          <p:nvPr/>
        </p:nvSpPr>
        <p:spPr bwMode="auto">
          <a:xfrm>
            <a:off x="6344367" y="6199535"/>
            <a:ext cx="1092182" cy="336056"/>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4887" name="TextBox 4294967295"/>
          <p:cNvSpPr txBox="1">
            <a:spLocks noChangeArrowheads="1"/>
          </p:cNvSpPr>
          <p:nvPr/>
        </p:nvSpPr>
        <p:spPr bwMode="auto">
          <a:xfrm>
            <a:off x="6428381" y="6199713"/>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Customer</a:t>
            </a:r>
          </a:p>
        </p:txBody>
      </p:sp>
      <p:sp>
        <p:nvSpPr>
          <p:cNvPr id="164888" name="Rectangle 4294967295"/>
          <p:cNvSpPr>
            <a:spLocks noChangeArrowheads="1"/>
          </p:cNvSpPr>
          <p:nvPr/>
        </p:nvSpPr>
        <p:spPr bwMode="auto">
          <a:xfrm>
            <a:off x="6260353" y="5107352"/>
            <a:ext cx="1260210" cy="1512253"/>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sz="1213">
              <a:solidFill>
                <a:srgbClr val="000000"/>
              </a:solidFill>
            </a:endParaRPr>
          </a:p>
        </p:txBody>
      </p:sp>
      <p:sp>
        <p:nvSpPr>
          <p:cNvPr id="164889" name="Straight Connector 4294967295"/>
          <p:cNvSpPr>
            <a:spLocks noChangeShapeType="1"/>
          </p:cNvSpPr>
          <p:nvPr/>
        </p:nvSpPr>
        <p:spPr bwMode="auto">
          <a:xfrm>
            <a:off x="6932465" y="5527423"/>
            <a:ext cx="0" cy="168028"/>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4890" name="Straight Connector 4294967295"/>
          <p:cNvSpPr>
            <a:spLocks noChangeShapeType="1"/>
          </p:cNvSpPr>
          <p:nvPr/>
        </p:nvSpPr>
        <p:spPr bwMode="auto">
          <a:xfrm>
            <a:off x="6932465" y="6031507"/>
            <a:ext cx="0" cy="168028"/>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Tree>
    <p:extLst>
      <p:ext uri="{BB962C8B-B14F-4D97-AF65-F5344CB8AC3E}">
        <p14:creationId xmlns:p14="http://schemas.microsoft.com/office/powerpoint/2010/main" val="2756554371"/>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486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487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487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487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487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487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487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487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487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487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487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6488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488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488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6488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488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488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6488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64888"/>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64889"/>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648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64869" grpId="0" animBg="1"/>
      <p:bldP spid="164870" grpId="0"/>
      <p:bldP spid="164871" grpId="0" animBg="1"/>
      <p:bldP spid="164872" grpId="0"/>
      <p:bldP spid="164873" grpId="0" animBg="1"/>
      <p:bldP spid="164874" grpId="0"/>
      <p:bldP spid="164875" grpId="0" animBg="1"/>
      <p:bldP spid="164876" grpId="0"/>
      <p:bldP spid="164877" grpId="0" animBg="1"/>
      <p:bldP spid="6" grpId="0"/>
      <p:bldP spid="164882" grpId="0" animBg="1"/>
      <p:bldP spid="164883" grpId="0"/>
      <p:bldP spid="164884" grpId="0" animBg="1"/>
      <p:bldP spid="164885" grpId="0"/>
      <p:bldP spid="164886" grpId="0" animBg="1"/>
      <p:bldP spid="164887" grpId="0"/>
      <p:bldP spid="164888"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5" name="Rectangle 4294967295">
            <a:extLst>
              <a:ext uri="{FF2B5EF4-FFF2-40B4-BE49-F238E27FC236}">
                <a16:creationId xmlns:a16="http://schemas.microsoft.com/office/drawing/2014/main" id="{E00AF77A-F316-452D-95F5-78D58F0B4B67}"/>
              </a:ext>
            </a:extLst>
          </p:cNvPr>
          <p:cNvSpPr>
            <a:spLocks noChangeArrowheads="1"/>
          </p:cNvSpPr>
          <p:nvPr/>
        </p:nvSpPr>
        <p:spPr bwMode="auto">
          <a:xfrm>
            <a:off x="2406209" y="5628940"/>
            <a:ext cx="1092182" cy="336056"/>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16" name="TextBox 4294967295"/>
          <p:cNvSpPr txBox="1">
            <a:spLocks noChangeArrowheads="1"/>
          </p:cNvSpPr>
          <p:nvPr/>
        </p:nvSpPr>
        <p:spPr bwMode="auto">
          <a:xfrm>
            <a:off x="2490223" y="5629118"/>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Customer</a:t>
            </a:r>
          </a:p>
        </p:txBody>
      </p:sp>
      <p:sp>
        <p:nvSpPr>
          <p:cNvPr id="166917" name="Rectangle 4294967295">
            <a:extLst>
              <a:ext uri="{FF2B5EF4-FFF2-40B4-BE49-F238E27FC236}">
                <a16:creationId xmlns:a16="http://schemas.microsoft.com/office/drawing/2014/main" id="{8B88E7C3-2E6C-45DE-828B-D77095FE7AA2}"/>
              </a:ext>
            </a:extLst>
          </p:cNvPr>
          <p:cNvSpPr>
            <a:spLocks noChangeArrowheads="1"/>
          </p:cNvSpPr>
          <p:nvPr/>
        </p:nvSpPr>
        <p:spPr bwMode="auto">
          <a:xfrm>
            <a:off x="557901" y="4620771"/>
            <a:ext cx="1092182" cy="336056"/>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18" name="TextBox 4294967295"/>
          <p:cNvSpPr txBox="1">
            <a:spLocks noChangeArrowheads="1"/>
          </p:cNvSpPr>
          <p:nvPr/>
        </p:nvSpPr>
        <p:spPr bwMode="auto">
          <a:xfrm>
            <a:off x="641915" y="4620951"/>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City</a:t>
            </a:r>
          </a:p>
        </p:txBody>
      </p:sp>
      <p:sp>
        <p:nvSpPr>
          <p:cNvPr id="166919" name="Rectangle 4294967295">
            <a:extLst>
              <a:ext uri="{FF2B5EF4-FFF2-40B4-BE49-F238E27FC236}">
                <a16:creationId xmlns:a16="http://schemas.microsoft.com/office/drawing/2014/main" id="{A981E0BF-4942-4F63-BA59-853758EA6275}"/>
              </a:ext>
            </a:extLst>
          </p:cNvPr>
          <p:cNvSpPr>
            <a:spLocks noChangeArrowheads="1"/>
          </p:cNvSpPr>
          <p:nvPr/>
        </p:nvSpPr>
        <p:spPr bwMode="auto">
          <a:xfrm>
            <a:off x="557901" y="3612603"/>
            <a:ext cx="1092182" cy="336056"/>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20" name="TextBox 4294967295"/>
          <p:cNvSpPr txBox="1">
            <a:spLocks noChangeArrowheads="1"/>
          </p:cNvSpPr>
          <p:nvPr/>
        </p:nvSpPr>
        <p:spPr bwMode="auto">
          <a:xfrm>
            <a:off x="641915" y="3612783"/>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State</a:t>
            </a:r>
          </a:p>
        </p:txBody>
      </p:sp>
      <p:sp>
        <p:nvSpPr>
          <p:cNvPr id="166921" name="Rectangle 4294967295">
            <a:extLst>
              <a:ext uri="{FF2B5EF4-FFF2-40B4-BE49-F238E27FC236}">
                <a16:creationId xmlns:a16="http://schemas.microsoft.com/office/drawing/2014/main" id="{520759A1-375F-473A-AC23-92631E8AD661}"/>
              </a:ext>
            </a:extLst>
          </p:cNvPr>
          <p:cNvSpPr>
            <a:spLocks noChangeArrowheads="1"/>
          </p:cNvSpPr>
          <p:nvPr/>
        </p:nvSpPr>
        <p:spPr bwMode="auto">
          <a:xfrm>
            <a:off x="557901" y="2604435"/>
            <a:ext cx="1092182" cy="336056"/>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22" name="TextBox 4294967295"/>
          <p:cNvSpPr txBox="1">
            <a:spLocks noChangeArrowheads="1"/>
          </p:cNvSpPr>
          <p:nvPr/>
        </p:nvSpPr>
        <p:spPr bwMode="auto">
          <a:xfrm>
            <a:off x="641915" y="2604615"/>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Country</a:t>
            </a:r>
          </a:p>
        </p:txBody>
      </p:sp>
      <p:sp>
        <p:nvSpPr>
          <p:cNvPr id="166923" name="Rectangle 4294967295">
            <a:extLst>
              <a:ext uri="{FF2B5EF4-FFF2-40B4-BE49-F238E27FC236}">
                <a16:creationId xmlns:a16="http://schemas.microsoft.com/office/drawing/2014/main" id="{6DF1964D-2E62-48EF-8636-29D2012BC726}"/>
              </a:ext>
            </a:extLst>
          </p:cNvPr>
          <p:cNvSpPr>
            <a:spLocks noChangeArrowheads="1"/>
          </p:cNvSpPr>
          <p:nvPr/>
        </p:nvSpPr>
        <p:spPr bwMode="auto">
          <a:xfrm>
            <a:off x="1818111" y="4620771"/>
            <a:ext cx="1092182" cy="336056"/>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24" name="TextBox 4294967295"/>
          <p:cNvSpPr txBox="1">
            <a:spLocks noChangeArrowheads="1"/>
          </p:cNvSpPr>
          <p:nvPr/>
        </p:nvSpPr>
        <p:spPr bwMode="auto">
          <a:xfrm>
            <a:off x="1902125" y="4605198"/>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Gender</a:t>
            </a:r>
          </a:p>
        </p:txBody>
      </p:sp>
      <p:sp>
        <p:nvSpPr>
          <p:cNvPr id="166925" name="Rectangle 4294967295">
            <a:extLst>
              <a:ext uri="{FF2B5EF4-FFF2-40B4-BE49-F238E27FC236}">
                <a16:creationId xmlns:a16="http://schemas.microsoft.com/office/drawing/2014/main" id="{E2DC0E7B-701A-486C-9C07-2839D6D31661}"/>
              </a:ext>
            </a:extLst>
          </p:cNvPr>
          <p:cNvSpPr>
            <a:spLocks noChangeArrowheads="1"/>
          </p:cNvSpPr>
          <p:nvPr/>
        </p:nvSpPr>
        <p:spPr bwMode="auto">
          <a:xfrm>
            <a:off x="3078321" y="4620771"/>
            <a:ext cx="1092182" cy="336056"/>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26" name="TextBox 4294967295"/>
          <p:cNvSpPr txBox="1">
            <a:spLocks noChangeArrowheads="1"/>
          </p:cNvSpPr>
          <p:nvPr/>
        </p:nvSpPr>
        <p:spPr bwMode="auto">
          <a:xfrm>
            <a:off x="3162335" y="4605198"/>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Marital</a:t>
            </a:r>
          </a:p>
        </p:txBody>
      </p:sp>
      <p:sp>
        <p:nvSpPr>
          <p:cNvPr id="166927" name="Straight Connector 4294967295"/>
          <p:cNvSpPr>
            <a:spLocks noChangeShapeType="1"/>
          </p:cNvSpPr>
          <p:nvPr/>
        </p:nvSpPr>
        <p:spPr bwMode="auto">
          <a:xfrm flipH="1" flipV="1">
            <a:off x="2406209" y="5040842"/>
            <a:ext cx="588098" cy="504084"/>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6928" name="Straight Connector 4294967295"/>
          <p:cNvSpPr>
            <a:spLocks noChangeShapeType="1"/>
          </p:cNvSpPr>
          <p:nvPr/>
        </p:nvSpPr>
        <p:spPr bwMode="auto">
          <a:xfrm flipV="1">
            <a:off x="3078321" y="5040842"/>
            <a:ext cx="588098" cy="504084"/>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6929" name="Straight Connector 4294967295"/>
          <p:cNvSpPr>
            <a:spLocks noChangeShapeType="1"/>
          </p:cNvSpPr>
          <p:nvPr/>
        </p:nvSpPr>
        <p:spPr bwMode="auto">
          <a:xfrm flipH="1" flipV="1">
            <a:off x="1145998" y="5040842"/>
            <a:ext cx="1764295" cy="504084"/>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6930" name="Straight Connector 4294967295"/>
          <p:cNvSpPr>
            <a:spLocks noChangeShapeType="1"/>
          </p:cNvSpPr>
          <p:nvPr/>
        </p:nvSpPr>
        <p:spPr bwMode="auto">
          <a:xfrm flipV="1">
            <a:off x="1145999" y="4032673"/>
            <a:ext cx="0" cy="504084"/>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6931" name="Straight Connector 4294967295"/>
          <p:cNvSpPr>
            <a:spLocks noChangeShapeType="1"/>
          </p:cNvSpPr>
          <p:nvPr/>
        </p:nvSpPr>
        <p:spPr bwMode="auto">
          <a:xfrm flipV="1">
            <a:off x="1145999" y="3024505"/>
            <a:ext cx="0" cy="504084"/>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6932" name="Rectangle 4294967295">
            <a:extLst>
              <a:ext uri="{FF2B5EF4-FFF2-40B4-BE49-F238E27FC236}">
                <a16:creationId xmlns:a16="http://schemas.microsoft.com/office/drawing/2014/main" id="{85D90821-9EE4-431C-9C46-AE46CF596B05}"/>
              </a:ext>
            </a:extLst>
          </p:cNvPr>
          <p:cNvSpPr>
            <a:spLocks noChangeArrowheads="1"/>
          </p:cNvSpPr>
          <p:nvPr/>
        </p:nvSpPr>
        <p:spPr bwMode="auto">
          <a:xfrm>
            <a:off x="5766770" y="2184365"/>
            <a:ext cx="1092182" cy="336056"/>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33" name="TextBox 4294967295"/>
          <p:cNvSpPr txBox="1">
            <a:spLocks noChangeArrowheads="1"/>
          </p:cNvSpPr>
          <p:nvPr/>
        </p:nvSpPr>
        <p:spPr bwMode="auto">
          <a:xfrm>
            <a:off x="5850784" y="2184544"/>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Country</a:t>
            </a:r>
          </a:p>
        </p:txBody>
      </p:sp>
      <p:sp>
        <p:nvSpPr>
          <p:cNvPr id="166934" name="Rectangle 4294967295">
            <a:extLst>
              <a:ext uri="{FF2B5EF4-FFF2-40B4-BE49-F238E27FC236}">
                <a16:creationId xmlns:a16="http://schemas.microsoft.com/office/drawing/2014/main" id="{736512DC-B871-4724-8E8F-E8B45FE8F8DC}"/>
              </a:ext>
            </a:extLst>
          </p:cNvPr>
          <p:cNvSpPr>
            <a:spLocks noChangeArrowheads="1"/>
          </p:cNvSpPr>
          <p:nvPr/>
        </p:nvSpPr>
        <p:spPr bwMode="auto">
          <a:xfrm>
            <a:off x="5766770" y="2688449"/>
            <a:ext cx="1092182" cy="336056"/>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35" name="TextBox 4294967295"/>
          <p:cNvSpPr txBox="1">
            <a:spLocks noChangeArrowheads="1"/>
          </p:cNvSpPr>
          <p:nvPr/>
        </p:nvSpPr>
        <p:spPr bwMode="auto">
          <a:xfrm>
            <a:off x="5850784" y="2688629"/>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State</a:t>
            </a:r>
          </a:p>
        </p:txBody>
      </p:sp>
      <p:sp>
        <p:nvSpPr>
          <p:cNvPr id="166936" name="Rectangle 4294967295">
            <a:extLst>
              <a:ext uri="{FF2B5EF4-FFF2-40B4-BE49-F238E27FC236}">
                <a16:creationId xmlns:a16="http://schemas.microsoft.com/office/drawing/2014/main" id="{A692EA65-2F58-4A80-9F1A-B34D54E168EE}"/>
              </a:ext>
            </a:extLst>
          </p:cNvPr>
          <p:cNvSpPr>
            <a:spLocks noChangeArrowheads="1"/>
          </p:cNvSpPr>
          <p:nvPr/>
        </p:nvSpPr>
        <p:spPr bwMode="auto">
          <a:xfrm>
            <a:off x="5766770" y="3192533"/>
            <a:ext cx="1092182" cy="336056"/>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37" name="TextBox 4294967295"/>
          <p:cNvSpPr txBox="1">
            <a:spLocks noChangeArrowheads="1"/>
          </p:cNvSpPr>
          <p:nvPr/>
        </p:nvSpPr>
        <p:spPr bwMode="auto">
          <a:xfrm>
            <a:off x="5850784" y="3192713"/>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City</a:t>
            </a:r>
          </a:p>
        </p:txBody>
      </p:sp>
      <p:sp>
        <p:nvSpPr>
          <p:cNvPr id="166938" name="Rectangle 4294967295">
            <a:extLst>
              <a:ext uri="{FF2B5EF4-FFF2-40B4-BE49-F238E27FC236}">
                <a16:creationId xmlns:a16="http://schemas.microsoft.com/office/drawing/2014/main" id="{B389FF9F-37A9-41E6-9F3E-956F75908BE5}"/>
              </a:ext>
            </a:extLst>
          </p:cNvPr>
          <p:cNvSpPr>
            <a:spLocks noChangeArrowheads="1"/>
          </p:cNvSpPr>
          <p:nvPr/>
        </p:nvSpPr>
        <p:spPr bwMode="auto">
          <a:xfrm>
            <a:off x="5766770" y="3696617"/>
            <a:ext cx="1092182" cy="336056"/>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39" name="TextBox 4294967295"/>
          <p:cNvSpPr txBox="1">
            <a:spLocks noChangeArrowheads="1"/>
          </p:cNvSpPr>
          <p:nvPr/>
        </p:nvSpPr>
        <p:spPr bwMode="auto">
          <a:xfrm>
            <a:off x="5850784" y="3696795"/>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Customer</a:t>
            </a:r>
          </a:p>
        </p:txBody>
      </p:sp>
      <p:sp>
        <p:nvSpPr>
          <p:cNvPr id="166940" name="Rectangle 4294967295"/>
          <p:cNvSpPr>
            <a:spLocks noChangeArrowheads="1"/>
          </p:cNvSpPr>
          <p:nvPr/>
        </p:nvSpPr>
        <p:spPr bwMode="auto">
          <a:xfrm>
            <a:off x="5682756" y="2100350"/>
            <a:ext cx="1260210" cy="2016337"/>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sz="1213">
              <a:solidFill>
                <a:srgbClr val="000000"/>
              </a:solidFill>
            </a:endParaRPr>
          </a:p>
        </p:txBody>
      </p:sp>
      <p:sp>
        <p:nvSpPr>
          <p:cNvPr id="166941" name="Straight Connector 4294967295"/>
          <p:cNvSpPr>
            <a:spLocks noChangeShapeType="1"/>
          </p:cNvSpPr>
          <p:nvPr/>
        </p:nvSpPr>
        <p:spPr bwMode="auto">
          <a:xfrm>
            <a:off x="6354868" y="2520421"/>
            <a:ext cx="0" cy="168028"/>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6942" name="Straight Connector 4294967295"/>
          <p:cNvSpPr>
            <a:spLocks noChangeShapeType="1"/>
          </p:cNvSpPr>
          <p:nvPr/>
        </p:nvSpPr>
        <p:spPr bwMode="auto">
          <a:xfrm>
            <a:off x="6354868" y="3024505"/>
            <a:ext cx="0" cy="168028"/>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6943" name="Straight Connector 4294967295"/>
          <p:cNvSpPr>
            <a:spLocks noChangeShapeType="1"/>
          </p:cNvSpPr>
          <p:nvPr/>
        </p:nvSpPr>
        <p:spPr bwMode="auto">
          <a:xfrm>
            <a:off x="6354868" y="3528589"/>
            <a:ext cx="0" cy="168028"/>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6944" name="Rectangle 4294967295">
            <a:extLst>
              <a:ext uri="{FF2B5EF4-FFF2-40B4-BE49-F238E27FC236}">
                <a16:creationId xmlns:a16="http://schemas.microsoft.com/office/drawing/2014/main" id="{43D2701C-9EE1-4695-8F81-122EF0C06BAA}"/>
              </a:ext>
            </a:extLst>
          </p:cNvPr>
          <p:cNvSpPr>
            <a:spLocks noChangeArrowheads="1"/>
          </p:cNvSpPr>
          <p:nvPr/>
        </p:nvSpPr>
        <p:spPr bwMode="auto">
          <a:xfrm>
            <a:off x="7363037" y="3192533"/>
            <a:ext cx="1092182" cy="336056"/>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45" name="TextBox 4294967295"/>
          <p:cNvSpPr txBox="1">
            <a:spLocks noChangeArrowheads="1"/>
          </p:cNvSpPr>
          <p:nvPr/>
        </p:nvSpPr>
        <p:spPr bwMode="auto">
          <a:xfrm>
            <a:off x="7447051" y="3192713"/>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Gender</a:t>
            </a:r>
          </a:p>
        </p:txBody>
      </p:sp>
      <p:sp>
        <p:nvSpPr>
          <p:cNvPr id="166946" name="Rectangle 4294967295">
            <a:extLst>
              <a:ext uri="{FF2B5EF4-FFF2-40B4-BE49-F238E27FC236}">
                <a16:creationId xmlns:a16="http://schemas.microsoft.com/office/drawing/2014/main" id="{FE8243DA-73D0-45D5-AAEE-E43989D45012}"/>
              </a:ext>
            </a:extLst>
          </p:cNvPr>
          <p:cNvSpPr>
            <a:spLocks noChangeArrowheads="1"/>
          </p:cNvSpPr>
          <p:nvPr/>
        </p:nvSpPr>
        <p:spPr bwMode="auto">
          <a:xfrm>
            <a:off x="7363037" y="3696617"/>
            <a:ext cx="1092182" cy="336056"/>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47" name="TextBox 4294967295"/>
          <p:cNvSpPr txBox="1">
            <a:spLocks noChangeArrowheads="1"/>
          </p:cNvSpPr>
          <p:nvPr/>
        </p:nvSpPr>
        <p:spPr bwMode="auto">
          <a:xfrm>
            <a:off x="7447051" y="3696795"/>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Customer</a:t>
            </a:r>
          </a:p>
        </p:txBody>
      </p:sp>
      <p:sp>
        <p:nvSpPr>
          <p:cNvPr id="166948" name="Rectangle 4294967295"/>
          <p:cNvSpPr>
            <a:spLocks noChangeArrowheads="1"/>
          </p:cNvSpPr>
          <p:nvPr/>
        </p:nvSpPr>
        <p:spPr bwMode="auto">
          <a:xfrm>
            <a:off x="7279023" y="3108519"/>
            <a:ext cx="1260210" cy="1008168"/>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sz="1213">
              <a:solidFill>
                <a:srgbClr val="000000"/>
              </a:solidFill>
            </a:endParaRPr>
          </a:p>
        </p:txBody>
      </p:sp>
      <p:sp>
        <p:nvSpPr>
          <p:cNvPr id="166949" name="Straight Connector 4294967295"/>
          <p:cNvSpPr>
            <a:spLocks noChangeShapeType="1"/>
          </p:cNvSpPr>
          <p:nvPr/>
        </p:nvSpPr>
        <p:spPr bwMode="auto">
          <a:xfrm>
            <a:off x="7951135" y="3528589"/>
            <a:ext cx="0" cy="168028"/>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6950" name="Rectangle 4294967295">
            <a:extLst>
              <a:ext uri="{FF2B5EF4-FFF2-40B4-BE49-F238E27FC236}">
                <a16:creationId xmlns:a16="http://schemas.microsoft.com/office/drawing/2014/main" id="{5825A89F-C88E-4F16-819A-62CDBA173546}"/>
              </a:ext>
            </a:extLst>
          </p:cNvPr>
          <p:cNvSpPr>
            <a:spLocks noChangeArrowheads="1"/>
          </p:cNvSpPr>
          <p:nvPr/>
        </p:nvSpPr>
        <p:spPr bwMode="auto">
          <a:xfrm>
            <a:off x="8959303" y="2688449"/>
            <a:ext cx="1092182" cy="336056"/>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51" name="TextBox 4294967295"/>
          <p:cNvSpPr txBox="1">
            <a:spLocks noChangeArrowheads="1"/>
          </p:cNvSpPr>
          <p:nvPr/>
        </p:nvSpPr>
        <p:spPr bwMode="auto">
          <a:xfrm>
            <a:off x="9043317" y="2688629"/>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Marital</a:t>
            </a:r>
          </a:p>
        </p:txBody>
      </p:sp>
      <p:sp>
        <p:nvSpPr>
          <p:cNvPr id="166952" name="Rectangle 4294967295">
            <a:extLst>
              <a:ext uri="{FF2B5EF4-FFF2-40B4-BE49-F238E27FC236}">
                <a16:creationId xmlns:a16="http://schemas.microsoft.com/office/drawing/2014/main" id="{F13FB122-2D1C-43A0-A20F-57F419DB3550}"/>
              </a:ext>
            </a:extLst>
          </p:cNvPr>
          <p:cNvSpPr>
            <a:spLocks noChangeArrowheads="1"/>
          </p:cNvSpPr>
          <p:nvPr/>
        </p:nvSpPr>
        <p:spPr bwMode="auto">
          <a:xfrm>
            <a:off x="8959303" y="3192533"/>
            <a:ext cx="1092182" cy="336056"/>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53" name="TextBox 4294967295"/>
          <p:cNvSpPr txBox="1">
            <a:spLocks noChangeArrowheads="1"/>
          </p:cNvSpPr>
          <p:nvPr/>
        </p:nvSpPr>
        <p:spPr bwMode="auto">
          <a:xfrm>
            <a:off x="9043317" y="3192713"/>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Gender</a:t>
            </a:r>
          </a:p>
        </p:txBody>
      </p:sp>
      <p:sp>
        <p:nvSpPr>
          <p:cNvPr id="166954" name="Rectangle 4294967295">
            <a:extLst>
              <a:ext uri="{FF2B5EF4-FFF2-40B4-BE49-F238E27FC236}">
                <a16:creationId xmlns:a16="http://schemas.microsoft.com/office/drawing/2014/main" id="{64148625-0B28-4049-839E-6C9E6582771D}"/>
              </a:ext>
            </a:extLst>
          </p:cNvPr>
          <p:cNvSpPr>
            <a:spLocks noChangeArrowheads="1"/>
          </p:cNvSpPr>
          <p:nvPr/>
        </p:nvSpPr>
        <p:spPr bwMode="auto">
          <a:xfrm>
            <a:off x="8959303" y="3696617"/>
            <a:ext cx="1092182" cy="336056"/>
          </a:xfrm>
          <a:prstGeom prst="rect">
            <a:avLst/>
          </a:prstGeom>
          <a:gradFill rotWithShape="1">
            <a:gsLst>
              <a:gs pos="0">
                <a:schemeClr val="hlink">
                  <a:gamma/>
                  <a:shade val="46275"/>
                  <a:invGamma/>
                  <a:alpha val="60001"/>
                </a:schemeClr>
              </a:gs>
              <a:gs pos="50000">
                <a:schemeClr val="hlink">
                  <a:alpha val="30000"/>
                </a:schemeClr>
              </a:gs>
              <a:gs pos="100000">
                <a:schemeClr val="hlink">
                  <a:gamma/>
                  <a:shade val="46275"/>
                  <a:invGamma/>
                  <a:alpha val="60001"/>
                </a:schemeClr>
              </a:gs>
            </a:gsLst>
            <a:lin ang="2700000" scaled="1"/>
          </a:gradFill>
          <a:ln w="9525" cap="flat" cmpd="sng" algn="ctr">
            <a:solidFill>
              <a:schemeClr va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55" name="TextBox 4294967295"/>
          <p:cNvSpPr txBox="1">
            <a:spLocks noChangeArrowheads="1"/>
          </p:cNvSpPr>
          <p:nvPr/>
        </p:nvSpPr>
        <p:spPr bwMode="auto">
          <a:xfrm>
            <a:off x="9043317" y="3696795"/>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Customer</a:t>
            </a:r>
          </a:p>
        </p:txBody>
      </p:sp>
      <p:sp>
        <p:nvSpPr>
          <p:cNvPr id="166956" name="Rectangle 4294967295"/>
          <p:cNvSpPr>
            <a:spLocks noChangeArrowheads="1"/>
          </p:cNvSpPr>
          <p:nvPr/>
        </p:nvSpPr>
        <p:spPr bwMode="auto">
          <a:xfrm>
            <a:off x="8875289" y="2604434"/>
            <a:ext cx="1260210" cy="1512253"/>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sz="1213">
              <a:solidFill>
                <a:srgbClr val="000000"/>
              </a:solidFill>
            </a:endParaRPr>
          </a:p>
        </p:txBody>
      </p:sp>
      <p:sp>
        <p:nvSpPr>
          <p:cNvPr id="166957" name="Straight Connector 4294967295"/>
          <p:cNvSpPr>
            <a:spLocks noChangeShapeType="1"/>
          </p:cNvSpPr>
          <p:nvPr/>
        </p:nvSpPr>
        <p:spPr bwMode="auto">
          <a:xfrm>
            <a:off x="9547401" y="3024505"/>
            <a:ext cx="0" cy="168028"/>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6958" name="Straight Connector 4294967295"/>
          <p:cNvSpPr>
            <a:spLocks noChangeShapeType="1"/>
          </p:cNvSpPr>
          <p:nvPr/>
        </p:nvSpPr>
        <p:spPr bwMode="auto">
          <a:xfrm>
            <a:off x="9547401" y="3528589"/>
            <a:ext cx="0" cy="168028"/>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6959" name="Rectangle 4294967295">
            <a:extLst>
              <a:ext uri="{FF2B5EF4-FFF2-40B4-BE49-F238E27FC236}">
                <a16:creationId xmlns:a16="http://schemas.microsoft.com/office/drawing/2014/main" id="{19B22D04-F065-4D4E-B52E-8DB531F06A7B}"/>
              </a:ext>
            </a:extLst>
          </p:cNvPr>
          <p:cNvSpPr>
            <a:spLocks noChangeArrowheads="1"/>
          </p:cNvSpPr>
          <p:nvPr/>
        </p:nvSpPr>
        <p:spPr bwMode="auto">
          <a:xfrm>
            <a:off x="5766770" y="4620771"/>
            <a:ext cx="1092182" cy="336056"/>
          </a:xfrm>
          <a:prstGeom prst="rect">
            <a:avLst/>
          </a:prstGeom>
          <a:gradFill rotWithShape="1">
            <a:gsLst>
              <a:gs pos="0">
                <a:schemeClr val="accent2">
                  <a:gamma/>
                  <a:shade val="46275"/>
                  <a:invGamma/>
                </a:schemeClr>
              </a:gs>
              <a:gs pos="50000">
                <a:schemeClr val="accent2">
                  <a:alpha val="60001"/>
                </a:schemeClr>
              </a:gs>
              <a:gs pos="100000">
                <a:schemeClr val="accent2">
                  <a:gamma/>
                  <a:shade val="46275"/>
                  <a:invGamma/>
                </a:schemeClr>
              </a:gs>
            </a:gsLst>
            <a:lin ang="2700000" scaled="1"/>
          </a:gradFill>
          <a:ln w="9525" cap="flat" cmpd="sng" algn="ctr">
            <a:solidFill>
              <a:schemeClr val="accent2"/>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60" name="TextBox 4294967295"/>
          <p:cNvSpPr txBox="1">
            <a:spLocks noChangeArrowheads="1"/>
          </p:cNvSpPr>
          <p:nvPr/>
        </p:nvSpPr>
        <p:spPr bwMode="auto">
          <a:xfrm>
            <a:off x="5850784" y="4620950"/>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Customer</a:t>
            </a:r>
          </a:p>
        </p:txBody>
      </p:sp>
      <p:sp>
        <p:nvSpPr>
          <p:cNvPr id="166961" name="Rectangle 4294967295"/>
          <p:cNvSpPr>
            <a:spLocks noChangeArrowheads="1"/>
          </p:cNvSpPr>
          <p:nvPr/>
        </p:nvSpPr>
        <p:spPr bwMode="auto">
          <a:xfrm>
            <a:off x="5682756" y="4536757"/>
            <a:ext cx="1260210" cy="504084"/>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sz="1213">
              <a:solidFill>
                <a:srgbClr val="000000"/>
              </a:solidFill>
            </a:endParaRPr>
          </a:p>
        </p:txBody>
      </p:sp>
      <p:sp>
        <p:nvSpPr>
          <p:cNvPr id="166962" name="Rectangle 4294967295">
            <a:extLst>
              <a:ext uri="{FF2B5EF4-FFF2-40B4-BE49-F238E27FC236}">
                <a16:creationId xmlns:a16="http://schemas.microsoft.com/office/drawing/2014/main" id="{02D52F8F-C0DE-4B43-A543-8BB478CC4B7C}"/>
              </a:ext>
            </a:extLst>
          </p:cNvPr>
          <p:cNvSpPr>
            <a:spLocks noChangeArrowheads="1"/>
          </p:cNvSpPr>
          <p:nvPr/>
        </p:nvSpPr>
        <p:spPr bwMode="auto">
          <a:xfrm>
            <a:off x="5766770" y="5544926"/>
            <a:ext cx="1092182" cy="336056"/>
          </a:xfrm>
          <a:prstGeom prst="rect">
            <a:avLst/>
          </a:prstGeom>
          <a:gradFill rotWithShape="1">
            <a:gsLst>
              <a:gs pos="0">
                <a:schemeClr val="accent2">
                  <a:gamma/>
                  <a:shade val="46275"/>
                  <a:invGamma/>
                </a:schemeClr>
              </a:gs>
              <a:gs pos="50000">
                <a:schemeClr val="accent2">
                  <a:alpha val="60001"/>
                </a:schemeClr>
              </a:gs>
              <a:gs pos="100000">
                <a:schemeClr val="accent2">
                  <a:gamma/>
                  <a:shade val="46275"/>
                  <a:invGamma/>
                </a:schemeClr>
              </a:gs>
            </a:gsLst>
            <a:lin ang="2700000" scaled="1"/>
          </a:gradFill>
          <a:ln w="9525" cap="flat" cmpd="sng" algn="ctr">
            <a:solidFill>
              <a:schemeClr val="accent2"/>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63" name="TextBox 4294967295"/>
          <p:cNvSpPr txBox="1">
            <a:spLocks noChangeArrowheads="1"/>
          </p:cNvSpPr>
          <p:nvPr/>
        </p:nvSpPr>
        <p:spPr bwMode="auto">
          <a:xfrm>
            <a:off x="5850784" y="5545106"/>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City</a:t>
            </a:r>
          </a:p>
        </p:txBody>
      </p:sp>
      <p:sp>
        <p:nvSpPr>
          <p:cNvPr id="166964" name="Rectangle 4294967295"/>
          <p:cNvSpPr>
            <a:spLocks noChangeArrowheads="1"/>
          </p:cNvSpPr>
          <p:nvPr/>
        </p:nvSpPr>
        <p:spPr bwMode="auto">
          <a:xfrm>
            <a:off x="5682756" y="5460912"/>
            <a:ext cx="1260210" cy="504084"/>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sz="1213">
              <a:solidFill>
                <a:srgbClr val="000000"/>
              </a:solidFill>
            </a:endParaRPr>
          </a:p>
        </p:txBody>
      </p:sp>
      <p:sp>
        <p:nvSpPr>
          <p:cNvPr id="166965" name="Rectangle 4294967295">
            <a:extLst>
              <a:ext uri="{FF2B5EF4-FFF2-40B4-BE49-F238E27FC236}">
                <a16:creationId xmlns:a16="http://schemas.microsoft.com/office/drawing/2014/main" id="{A1B17F3F-1FE6-49B5-A94C-E3CC1B8068F3}"/>
              </a:ext>
            </a:extLst>
          </p:cNvPr>
          <p:cNvSpPr>
            <a:spLocks noChangeArrowheads="1"/>
          </p:cNvSpPr>
          <p:nvPr/>
        </p:nvSpPr>
        <p:spPr bwMode="auto">
          <a:xfrm>
            <a:off x="7363037" y="4620771"/>
            <a:ext cx="1092182" cy="336056"/>
          </a:xfrm>
          <a:prstGeom prst="rect">
            <a:avLst/>
          </a:prstGeom>
          <a:gradFill rotWithShape="1">
            <a:gsLst>
              <a:gs pos="0">
                <a:schemeClr val="accent2">
                  <a:gamma/>
                  <a:shade val="46275"/>
                  <a:invGamma/>
                </a:schemeClr>
              </a:gs>
              <a:gs pos="50000">
                <a:schemeClr val="accent2">
                  <a:alpha val="60001"/>
                </a:schemeClr>
              </a:gs>
              <a:gs pos="100000">
                <a:schemeClr val="accent2">
                  <a:gamma/>
                  <a:shade val="46275"/>
                  <a:invGamma/>
                </a:schemeClr>
              </a:gs>
            </a:gsLst>
            <a:lin ang="2700000" scaled="1"/>
          </a:gradFill>
          <a:ln w="9525" cap="flat" cmpd="sng" algn="ctr">
            <a:solidFill>
              <a:schemeClr val="accent2"/>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66" name="TextBox 4294967295"/>
          <p:cNvSpPr txBox="1">
            <a:spLocks noChangeArrowheads="1"/>
          </p:cNvSpPr>
          <p:nvPr/>
        </p:nvSpPr>
        <p:spPr bwMode="auto">
          <a:xfrm>
            <a:off x="7447051" y="4620951"/>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State</a:t>
            </a:r>
          </a:p>
        </p:txBody>
      </p:sp>
      <p:sp>
        <p:nvSpPr>
          <p:cNvPr id="166967" name="Rectangle 4294967295"/>
          <p:cNvSpPr>
            <a:spLocks noChangeArrowheads="1"/>
          </p:cNvSpPr>
          <p:nvPr/>
        </p:nvSpPr>
        <p:spPr bwMode="auto">
          <a:xfrm>
            <a:off x="7279023" y="4536757"/>
            <a:ext cx="1260210" cy="504084"/>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sz="1213">
              <a:solidFill>
                <a:srgbClr val="000000"/>
              </a:solidFill>
            </a:endParaRPr>
          </a:p>
        </p:txBody>
      </p:sp>
      <p:sp>
        <p:nvSpPr>
          <p:cNvPr id="166968" name="Rectangle 4294967295">
            <a:extLst>
              <a:ext uri="{FF2B5EF4-FFF2-40B4-BE49-F238E27FC236}">
                <a16:creationId xmlns:a16="http://schemas.microsoft.com/office/drawing/2014/main" id="{3F14DEF5-1D7A-46DD-BE32-DA90D104AF8F}"/>
              </a:ext>
            </a:extLst>
          </p:cNvPr>
          <p:cNvSpPr>
            <a:spLocks noChangeArrowheads="1"/>
          </p:cNvSpPr>
          <p:nvPr/>
        </p:nvSpPr>
        <p:spPr bwMode="auto">
          <a:xfrm>
            <a:off x="7363037" y="5544926"/>
            <a:ext cx="1092182" cy="336056"/>
          </a:xfrm>
          <a:prstGeom prst="rect">
            <a:avLst/>
          </a:prstGeom>
          <a:gradFill rotWithShape="1">
            <a:gsLst>
              <a:gs pos="0">
                <a:schemeClr val="accent2">
                  <a:gamma/>
                  <a:shade val="46275"/>
                  <a:invGamma/>
                </a:schemeClr>
              </a:gs>
              <a:gs pos="50000">
                <a:schemeClr val="accent2">
                  <a:alpha val="60001"/>
                </a:schemeClr>
              </a:gs>
              <a:gs pos="100000">
                <a:schemeClr val="accent2">
                  <a:gamma/>
                  <a:shade val="46275"/>
                  <a:invGamma/>
                </a:schemeClr>
              </a:gs>
            </a:gsLst>
            <a:lin ang="2700000" scaled="1"/>
          </a:gradFill>
          <a:ln w="9525" cap="flat" cmpd="sng" algn="ctr">
            <a:solidFill>
              <a:schemeClr val="accent2"/>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69" name="TextBox 4294967295"/>
          <p:cNvSpPr txBox="1">
            <a:spLocks noChangeArrowheads="1"/>
          </p:cNvSpPr>
          <p:nvPr/>
        </p:nvSpPr>
        <p:spPr bwMode="auto">
          <a:xfrm>
            <a:off x="7447051" y="5545106"/>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Country</a:t>
            </a:r>
          </a:p>
        </p:txBody>
      </p:sp>
      <p:sp>
        <p:nvSpPr>
          <p:cNvPr id="166970" name="Rectangle 4294967295"/>
          <p:cNvSpPr>
            <a:spLocks noChangeArrowheads="1"/>
          </p:cNvSpPr>
          <p:nvPr/>
        </p:nvSpPr>
        <p:spPr bwMode="auto">
          <a:xfrm>
            <a:off x="7279023" y="5460912"/>
            <a:ext cx="1260210" cy="504084"/>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sz="1213">
              <a:solidFill>
                <a:srgbClr val="000000"/>
              </a:solidFill>
            </a:endParaRPr>
          </a:p>
        </p:txBody>
      </p:sp>
      <p:sp>
        <p:nvSpPr>
          <p:cNvPr id="166971" name="Rectangle 4294967295">
            <a:extLst>
              <a:ext uri="{FF2B5EF4-FFF2-40B4-BE49-F238E27FC236}">
                <a16:creationId xmlns:a16="http://schemas.microsoft.com/office/drawing/2014/main" id="{D343CA44-2B7E-4C6A-B218-6A32FE787DE5}"/>
              </a:ext>
            </a:extLst>
          </p:cNvPr>
          <p:cNvSpPr>
            <a:spLocks noChangeArrowheads="1"/>
          </p:cNvSpPr>
          <p:nvPr/>
        </p:nvSpPr>
        <p:spPr bwMode="auto">
          <a:xfrm>
            <a:off x="8959303" y="4620771"/>
            <a:ext cx="1092182" cy="336056"/>
          </a:xfrm>
          <a:prstGeom prst="rect">
            <a:avLst/>
          </a:prstGeom>
          <a:gradFill rotWithShape="1">
            <a:gsLst>
              <a:gs pos="0">
                <a:schemeClr val="accent2">
                  <a:gamma/>
                  <a:shade val="46275"/>
                  <a:invGamma/>
                </a:schemeClr>
              </a:gs>
              <a:gs pos="50000">
                <a:schemeClr val="accent2">
                  <a:alpha val="60001"/>
                </a:schemeClr>
              </a:gs>
              <a:gs pos="100000">
                <a:schemeClr val="accent2">
                  <a:gamma/>
                  <a:shade val="46275"/>
                  <a:invGamma/>
                </a:schemeClr>
              </a:gs>
            </a:gsLst>
            <a:lin ang="2700000" scaled="1"/>
          </a:gradFill>
          <a:ln w="9525" cap="flat" cmpd="sng" algn="ctr">
            <a:solidFill>
              <a:schemeClr val="accent2"/>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72" name="TextBox 4294967295"/>
          <p:cNvSpPr txBox="1">
            <a:spLocks noChangeArrowheads="1"/>
          </p:cNvSpPr>
          <p:nvPr/>
        </p:nvSpPr>
        <p:spPr bwMode="auto">
          <a:xfrm>
            <a:off x="9043317" y="4620951"/>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Gender</a:t>
            </a:r>
          </a:p>
        </p:txBody>
      </p:sp>
      <p:sp>
        <p:nvSpPr>
          <p:cNvPr id="166973" name="Rectangle 4294967295"/>
          <p:cNvSpPr>
            <a:spLocks noChangeArrowheads="1"/>
          </p:cNvSpPr>
          <p:nvPr/>
        </p:nvSpPr>
        <p:spPr bwMode="auto">
          <a:xfrm>
            <a:off x="8875289" y="4536757"/>
            <a:ext cx="1260210" cy="504084"/>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sz="1213">
              <a:solidFill>
                <a:srgbClr val="000000"/>
              </a:solidFill>
            </a:endParaRPr>
          </a:p>
        </p:txBody>
      </p:sp>
      <p:sp>
        <p:nvSpPr>
          <p:cNvPr id="166974" name="Rectangle 4294967295">
            <a:extLst>
              <a:ext uri="{FF2B5EF4-FFF2-40B4-BE49-F238E27FC236}">
                <a16:creationId xmlns:a16="http://schemas.microsoft.com/office/drawing/2014/main" id="{6F032CEB-89D1-49B6-AD67-02C636376EAD}"/>
              </a:ext>
            </a:extLst>
          </p:cNvPr>
          <p:cNvSpPr>
            <a:spLocks noChangeArrowheads="1"/>
          </p:cNvSpPr>
          <p:nvPr/>
        </p:nvSpPr>
        <p:spPr bwMode="auto">
          <a:xfrm>
            <a:off x="8959303" y="5544926"/>
            <a:ext cx="1092182" cy="336056"/>
          </a:xfrm>
          <a:prstGeom prst="rect">
            <a:avLst/>
          </a:prstGeom>
          <a:gradFill rotWithShape="1">
            <a:gsLst>
              <a:gs pos="0">
                <a:schemeClr val="accent2">
                  <a:gamma/>
                  <a:shade val="46275"/>
                  <a:invGamma/>
                </a:schemeClr>
              </a:gs>
              <a:gs pos="50000">
                <a:schemeClr val="accent2">
                  <a:alpha val="60001"/>
                </a:schemeClr>
              </a:gs>
              <a:gs pos="100000">
                <a:schemeClr val="accent2">
                  <a:gamma/>
                  <a:shade val="46275"/>
                  <a:invGamma/>
                </a:schemeClr>
              </a:gs>
            </a:gsLst>
            <a:lin ang="2700000" scaled="1"/>
          </a:gradFill>
          <a:ln w="9525" cap="flat" cmpd="sng" algn="ctr">
            <a:solidFill>
              <a:schemeClr val="accent2"/>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75" name="TextBox 4294967295"/>
          <p:cNvSpPr txBox="1">
            <a:spLocks noChangeArrowheads="1"/>
          </p:cNvSpPr>
          <p:nvPr/>
        </p:nvSpPr>
        <p:spPr bwMode="auto">
          <a:xfrm>
            <a:off x="9043317" y="5545106"/>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Marital</a:t>
            </a:r>
          </a:p>
        </p:txBody>
      </p:sp>
      <p:sp>
        <p:nvSpPr>
          <p:cNvPr id="166976" name="Rectangle 4294967295"/>
          <p:cNvSpPr>
            <a:spLocks noChangeArrowheads="1"/>
          </p:cNvSpPr>
          <p:nvPr/>
        </p:nvSpPr>
        <p:spPr bwMode="auto">
          <a:xfrm>
            <a:off x="8875289" y="5460912"/>
            <a:ext cx="1260210" cy="504084"/>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100800" tIns="50401" rIns="100800" bIns="50401"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sz="1213">
              <a:solidFill>
                <a:srgbClr val="000000"/>
              </a:solidFill>
            </a:endParaRPr>
          </a:p>
        </p:txBody>
      </p:sp>
      <p:sp>
        <p:nvSpPr>
          <p:cNvPr id="166977" name="TextBox 4294967295"/>
          <p:cNvSpPr txBox="1">
            <a:spLocks noChangeArrowheads="1"/>
          </p:cNvSpPr>
          <p:nvPr/>
        </p:nvSpPr>
        <p:spPr bwMode="auto">
          <a:xfrm>
            <a:off x="1902125" y="6638176"/>
            <a:ext cx="2184365" cy="508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2646"/>
              <a:t>Attributes</a:t>
            </a:r>
          </a:p>
        </p:txBody>
      </p:sp>
      <p:sp>
        <p:nvSpPr>
          <p:cNvPr id="166978" name="TextBox 4294967295"/>
          <p:cNvSpPr txBox="1">
            <a:spLocks noChangeArrowheads="1"/>
          </p:cNvSpPr>
          <p:nvPr/>
        </p:nvSpPr>
        <p:spPr bwMode="auto">
          <a:xfrm>
            <a:off x="6774938" y="6638176"/>
            <a:ext cx="2184365" cy="508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2646"/>
              <a:t>Hierarchies</a:t>
            </a:r>
          </a:p>
        </p:txBody>
      </p:sp>
      <p:sp>
        <p:nvSpPr>
          <p:cNvPr id="166979" name="Straight Connector 4294967295"/>
          <p:cNvSpPr>
            <a:spLocks noChangeShapeType="1"/>
          </p:cNvSpPr>
          <p:nvPr/>
        </p:nvSpPr>
        <p:spPr bwMode="auto">
          <a:xfrm flipV="1">
            <a:off x="3162335" y="5040842"/>
            <a:ext cx="1764295" cy="504084"/>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6980" name="Rectangle 4294967295">
            <a:extLst>
              <a:ext uri="{FF2B5EF4-FFF2-40B4-BE49-F238E27FC236}">
                <a16:creationId xmlns:a16="http://schemas.microsoft.com/office/drawing/2014/main" id="{F3D90660-09EC-4305-ACF2-22AADC13D10D}"/>
              </a:ext>
            </a:extLst>
          </p:cNvPr>
          <p:cNvSpPr>
            <a:spLocks noChangeArrowheads="1"/>
          </p:cNvSpPr>
          <p:nvPr/>
        </p:nvSpPr>
        <p:spPr bwMode="auto">
          <a:xfrm>
            <a:off x="4361286" y="4619022"/>
            <a:ext cx="1092182" cy="336056"/>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sz="1213" dirty="0">
              <a:solidFill>
                <a:srgbClr val="000000"/>
              </a:solidFill>
            </a:endParaRPr>
          </a:p>
        </p:txBody>
      </p:sp>
      <p:sp>
        <p:nvSpPr>
          <p:cNvPr id="166981" name="TextBox 4294967295"/>
          <p:cNvSpPr txBox="1">
            <a:spLocks noChangeArrowheads="1"/>
          </p:cNvSpPr>
          <p:nvPr/>
        </p:nvSpPr>
        <p:spPr bwMode="auto">
          <a:xfrm>
            <a:off x="4445300" y="4603448"/>
            <a:ext cx="924154" cy="288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213"/>
              <a:t>Age</a:t>
            </a:r>
          </a:p>
        </p:txBody>
      </p:sp>
      <p:sp>
        <p:nvSpPr>
          <p:cNvPr id="166982" name="Straight Connector 4294967295"/>
          <p:cNvSpPr>
            <a:spLocks noChangeShapeType="1"/>
          </p:cNvSpPr>
          <p:nvPr/>
        </p:nvSpPr>
        <p:spPr bwMode="auto">
          <a:xfrm flipH="1" flipV="1">
            <a:off x="2406209" y="5051343"/>
            <a:ext cx="588098" cy="504084"/>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6983" name="Straight Connector 4294967295"/>
          <p:cNvSpPr>
            <a:spLocks noChangeShapeType="1"/>
          </p:cNvSpPr>
          <p:nvPr/>
        </p:nvSpPr>
        <p:spPr bwMode="auto">
          <a:xfrm flipH="1" flipV="1">
            <a:off x="1145998" y="5051343"/>
            <a:ext cx="1764295" cy="504084"/>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166986" name="Rectangle 74">
            <a:extLst>
              <a:ext uri="{FF2B5EF4-FFF2-40B4-BE49-F238E27FC236}">
                <a16:creationId xmlns:a16="http://schemas.microsoft.com/office/drawing/2014/main" id="{82E4E692-FC90-4035-BC50-6DB4C7C2BF0B}"/>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Dimension Model</a:t>
            </a:r>
          </a:p>
        </p:txBody>
      </p:sp>
    </p:spTree>
    <p:extLst>
      <p:ext uri="{BB962C8B-B14F-4D97-AF65-F5344CB8AC3E}">
        <p14:creationId xmlns:p14="http://schemas.microsoft.com/office/powerpoint/2010/main" val="905414708"/>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69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691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691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69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69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692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69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692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692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692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692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692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6692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692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6692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6693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6693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697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6697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6698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6698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6698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66983"/>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6693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66933"/>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66934"/>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66935"/>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66936"/>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66937"/>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66938"/>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66939"/>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66940"/>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166941"/>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66942"/>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166943"/>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166944"/>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166945"/>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166946"/>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166947"/>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166948"/>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166949"/>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166950"/>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166951"/>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166952"/>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166953"/>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166954"/>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166955"/>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166956"/>
                                        </p:tgtEl>
                                        <p:attrNameLst>
                                          <p:attrName>style.visibility</p:attrName>
                                        </p:attrNameLst>
                                      </p:cBhvr>
                                      <p:to>
                                        <p:strVal val="visible"/>
                                      </p:to>
                                    </p:set>
                                  </p:childTnLst>
                                </p:cTn>
                              </p:par>
                              <p:par>
                                <p:cTn id="103" presetID="1" presetClass="entr" presetSubtype="0" fill="hold" nodeType="withEffect">
                                  <p:stCondLst>
                                    <p:cond delay="0"/>
                                  </p:stCondLst>
                                  <p:childTnLst>
                                    <p:set>
                                      <p:cBhvr>
                                        <p:cTn id="104" dur="1" fill="hold">
                                          <p:stCondLst>
                                            <p:cond delay="0"/>
                                          </p:stCondLst>
                                        </p:cTn>
                                        <p:tgtEl>
                                          <p:spTgt spid="166957"/>
                                        </p:tgtEl>
                                        <p:attrNameLst>
                                          <p:attrName>style.visibility</p:attrName>
                                        </p:attrNameLst>
                                      </p:cBhvr>
                                      <p:to>
                                        <p:strVal val="visible"/>
                                      </p:to>
                                    </p:set>
                                  </p:childTnLst>
                                </p:cTn>
                              </p:par>
                              <p:par>
                                <p:cTn id="105" presetID="1" presetClass="entr" presetSubtype="0" fill="hold" nodeType="withEffect">
                                  <p:stCondLst>
                                    <p:cond delay="0"/>
                                  </p:stCondLst>
                                  <p:childTnLst>
                                    <p:set>
                                      <p:cBhvr>
                                        <p:cTn id="106" dur="1" fill="hold">
                                          <p:stCondLst>
                                            <p:cond delay="0"/>
                                          </p:stCondLst>
                                        </p:cTn>
                                        <p:tgtEl>
                                          <p:spTgt spid="166958"/>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166978"/>
                                        </p:tgtEl>
                                        <p:attrNameLst>
                                          <p:attrName>style.visibility</p:attrName>
                                        </p:attrNameLst>
                                      </p:cBhvr>
                                      <p:to>
                                        <p:strVal val="visible"/>
                                      </p:to>
                                    </p:se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166959"/>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166960"/>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166961"/>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166962"/>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166963"/>
                                        </p:tgtEl>
                                        <p:attrNameLst>
                                          <p:attrName>style.visibility</p:attrName>
                                        </p:attrNameLst>
                                      </p:cBhvr>
                                      <p:to>
                                        <p:strVal val="visible"/>
                                      </p:to>
                                    </p:set>
                                  </p:childTnLst>
                                </p:cTn>
                              </p:par>
                              <p:par>
                                <p:cTn id="121" presetID="1" presetClass="entr" presetSubtype="0" fill="hold" grpId="0" nodeType="withEffect">
                                  <p:stCondLst>
                                    <p:cond delay="0"/>
                                  </p:stCondLst>
                                  <p:childTnLst>
                                    <p:set>
                                      <p:cBhvr>
                                        <p:cTn id="122" dur="1" fill="hold">
                                          <p:stCondLst>
                                            <p:cond delay="0"/>
                                          </p:stCondLst>
                                        </p:cTn>
                                        <p:tgtEl>
                                          <p:spTgt spid="166964"/>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166965"/>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166966"/>
                                        </p:tgtEl>
                                        <p:attrNameLst>
                                          <p:attrName>style.visibility</p:attrName>
                                        </p:attrNameLst>
                                      </p:cBhvr>
                                      <p:to>
                                        <p:strVal val="visible"/>
                                      </p:to>
                                    </p:set>
                                  </p:childTnLst>
                                </p:cTn>
                              </p:par>
                              <p:par>
                                <p:cTn id="127" presetID="1" presetClass="entr" presetSubtype="0" fill="hold" grpId="0" nodeType="withEffect">
                                  <p:stCondLst>
                                    <p:cond delay="0"/>
                                  </p:stCondLst>
                                  <p:childTnLst>
                                    <p:set>
                                      <p:cBhvr>
                                        <p:cTn id="128" dur="1" fill="hold">
                                          <p:stCondLst>
                                            <p:cond delay="0"/>
                                          </p:stCondLst>
                                        </p:cTn>
                                        <p:tgtEl>
                                          <p:spTgt spid="166967"/>
                                        </p:tgtEl>
                                        <p:attrNameLst>
                                          <p:attrName>style.visibility</p:attrName>
                                        </p:attrNameLst>
                                      </p:cBhvr>
                                      <p:to>
                                        <p:strVal val="visible"/>
                                      </p:to>
                                    </p:set>
                                  </p:childTnLst>
                                </p:cTn>
                              </p:par>
                              <p:par>
                                <p:cTn id="129" presetID="1" presetClass="entr" presetSubtype="0" fill="hold" grpId="0" nodeType="withEffect">
                                  <p:stCondLst>
                                    <p:cond delay="0"/>
                                  </p:stCondLst>
                                  <p:childTnLst>
                                    <p:set>
                                      <p:cBhvr>
                                        <p:cTn id="130" dur="1" fill="hold">
                                          <p:stCondLst>
                                            <p:cond delay="0"/>
                                          </p:stCondLst>
                                        </p:cTn>
                                        <p:tgtEl>
                                          <p:spTgt spid="166968"/>
                                        </p:tgtEl>
                                        <p:attrNameLst>
                                          <p:attrName>style.visibility</p:attrName>
                                        </p:attrNameLst>
                                      </p:cBhvr>
                                      <p:to>
                                        <p:strVal val="visible"/>
                                      </p:to>
                                    </p:set>
                                  </p:childTnLst>
                                </p:cTn>
                              </p:par>
                              <p:par>
                                <p:cTn id="131" presetID="1" presetClass="entr" presetSubtype="0" fill="hold" grpId="0" nodeType="withEffect">
                                  <p:stCondLst>
                                    <p:cond delay="0"/>
                                  </p:stCondLst>
                                  <p:childTnLst>
                                    <p:set>
                                      <p:cBhvr>
                                        <p:cTn id="132" dur="1" fill="hold">
                                          <p:stCondLst>
                                            <p:cond delay="0"/>
                                          </p:stCondLst>
                                        </p:cTn>
                                        <p:tgtEl>
                                          <p:spTgt spid="166969"/>
                                        </p:tgtEl>
                                        <p:attrNameLst>
                                          <p:attrName>style.visibility</p:attrName>
                                        </p:attrNameLst>
                                      </p:cBhvr>
                                      <p:to>
                                        <p:strVal val="visible"/>
                                      </p:to>
                                    </p:set>
                                  </p:childTnLst>
                                </p:cTn>
                              </p:par>
                              <p:par>
                                <p:cTn id="133" presetID="1" presetClass="entr" presetSubtype="0" fill="hold" grpId="0" nodeType="withEffect">
                                  <p:stCondLst>
                                    <p:cond delay="0"/>
                                  </p:stCondLst>
                                  <p:childTnLst>
                                    <p:set>
                                      <p:cBhvr>
                                        <p:cTn id="134" dur="1" fill="hold">
                                          <p:stCondLst>
                                            <p:cond delay="0"/>
                                          </p:stCondLst>
                                        </p:cTn>
                                        <p:tgtEl>
                                          <p:spTgt spid="166970"/>
                                        </p:tgtEl>
                                        <p:attrNameLst>
                                          <p:attrName>style.visibility</p:attrName>
                                        </p:attrNameLst>
                                      </p:cBhvr>
                                      <p:to>
                                        <p:strVal val="visible"/>
                                      </p:to>
                                    </p:set>
                                  </p:childTnLst>
                                </p:cTn>
                              </p:par>
                              <p:par>
                                <p:cTn id="135" presetID="1" presetClass="entr" presetSubtype="0" fill="hold" grpId="0" nodeType="withEffect">
                                  <p:stCondLst>
                                    <p:cond delay="0"/>
                                  </p:stCondLst>
                                  <p:childTnLst>
                                    <p:set>
                                      <p:cBhvr>
                                        <p:cTn id="136" dur="1" fill="hold">
                                          <p:stCondLst>
                                            <p:cond delay="0"/>
                                          </p:stCondLst>
                                        </p:cTn>
                                        <p:tgtEl>
                                          <p:spTgt spid="166971"/>
                                        </p:tgtEl>
                                        <p:attrNameLst>
                                          <p:attrName>style.visibility</p:attrName>
                                        </p:attrNameLst>
                                      </p:cBhvr>
                                      <p:to>
                                        <p:strVal val="visible"/>
                                      </p:to>
                                    </p:set>
                                  </p:childTnLst>
                                </p:cTn>
                              </p:par>
                              <p:par>
                                <p:cTn id="137" presetID="1" presetClass="entr" presetSubtype="0" fill="hold" grpId="0" nodeType="withEffect">
                                  <p:stCondLst>
                                    <p:cond delay="0"/>
                                  </p:stCondLst>
                                  <p:childTnLst>
                                    <p:set>
                                      <p:cBhvr>
                                        <p:cTn id="138" dur="1" fill="hold">
                                          <p:stCondLst>
                                            <p:cond delay="0"/>
                                          </p:stCondLst>
                                        </p:cTn>
                                        <p:tgtEl>
                                          <p:spTgt spid="166972"/>
                                        </p:tgtEl>
                                        <p:attrNameLst>
                                          <p:attrName>style.visibility</p:attrName>
                                        </p:attrNameLst>
                                      </p:cBhvr>
                                      <p:to>
                                        <p:strVal val="visible"/>
                                      </p:to>
                                    </p:set>
                                  </p:childTnLst>
                                </p:cTn>
                              </p:par>
                              <p:par>
                                <p:cTn id="139" presetID="1" presetClass="entr" presetSubtype="0" fill="hold" grpId="0" nodeType="withEffect">
                                  <p:stCondLst>
                                    <p:cond delay="0"/>
                                  </p:stCondLst>
                                  <p:childTnLst>
                                    <p:set>
                                      <p:cBhvr>
                                        <p:cTn id="140" dur="1" fill="hold">
                                          <p:stCondLst>
                                            <p:cond delay="0"/>
                                          </p:stCondLst>
                                        </p:cTn>
                                        <p:tgtEl>
                                          <p:spTgt spid="166973"/>
                                        </p:tgtEl>
                                        <p:attrNameLst>
                                          <p:attrName>style.visibility</p:attrName>
                                        </p:attrNameLst>
                                      </p:cBhvr>
                                      <p:to>
                                        <p:strVal val="visible"/>
                                      </p:to>
                                    </p:set>
                                  </p:childTnLst>
                                </p:cTn>
                              </p:par>
                              <p:par>
                                <p:cTn id="141" presetID="1" presetClass="entr" presetSubtype="0" fill="hold" grpId="0" nodeType="withEffect">
                                  <p:stCondLst>
                                    <p:cond delay="0"/>
                                  </p:stCondLst>
                                  <p:childTnLst>
                                    <p:set>
                                      <p:cBhvr>
                                        <p:cTn id="142" dur="1" fill="hold">
                                          <p:stCondLst>
                                            <p:cond delay="0"/>
                                          </p:stCondLst>
                                        </p:cTn>
                                        <p:tgtEl>
                                          <p:spTgt spid="166974"/>
                                        </p:tgtEl>
                                        <p:attrNameLst>
                                          <p:attrName>style.visibility</p:attrName>
                                        </p:attrNameLst>
                                      </p:cBhvr>
                                      <p:to>
                                        <p:strVal val="visible"/>
                                      </p:to>
                                    </p:set>
                                  </p:childTnLst>
                                </p:cTn>
                              </p:par>
                              <p:par>
                                <p:cTn id="143" presetID="1" presetClass="entr" presetSubtype="0" fill="hold" grpId="0" nodeType="withEffect">
                                  <p:stCondLst>
                                    <p:cond delay="0"/>
                                  </p:stCondLst>
                                  <p:childTnLst>
                                    <p:set>
                                      <p:cBhvr>
                                        <p:cTn id="144" dur="1" fill="hold">
                                          <p:stCondLst>
                                            <p:cond delay="0"/>
                                          </p:stCondLst>
                                        </p:cTn>
                                        <p:tgtEl>
                                          <p:spTgt spid="166975"/>
                                        </p:tgtEl>
                                        <p:attrNameLst>
                                          <p:attrName>style.visibility</p:attrName>
                                        </p:attrNameLst>
                                      </p:cBhvr>
                                      <p:to>
                                        <p:strVal val="visible"/>
                                      </p:to>
                                    </p:set>
                                  </p:childTnLst>
                                </p:cTn>
                              </p:par>
                              <p:par>
                                <p:cTn id="145" presetID="1" presetClass="entr" presetSubtype="0" fill="hold" grpId="0" nodeType="withEffect">
                                  <p:stCondLst>
                                    <p:cond delay="0"/>
                                  </p:stCondLst>
                                  <p:childTnLst>
                                    <p:set>
                                      <p:cBhvr>
                                        <p:cTn id="146" dur="1" fill="hold">
                                          <p:stCondLst>
                                            <p:cond delay="0"/>
                                          </p:stCondLst>
                                        </p:cTn>
                                        <p:tgtEl>
                                          <p:spTgt spid="1669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5" grpId="0" animBg="1"/>
      <p:bldP spid="166916" grpId="0"/>
      <p:bldP spid="166917" grpId="0" animBg="1"/>
      <p:bldP spid="166918" grpId="0"/>
      <p:bldP spid="166919" grpId="0" animBg="1"/>
      <p:bldP spid="166920" grpId="0"/>
      <p:bldP spid="166921" grpId="0" animBg="1"/>
      <p:bldP spid="166922" grpId="0"/>
      <p:bldP spid="166923" grpId="0" animBg="1"/>
      <p:bldP spid="166924" grpId="0"/>
      <p:bldP spid="166925" grpId="0" animBg="1"/>
      <p:bldP spid="166926" grpId="0"/>
      <p:bldP spid="166932" grpId="0" animBg="1"/>
      <p:bldP spid="166933" grpId="0"/>
      <p:bldP spid="166934" grpId="0" animBg="1"/>
      <p:bldP spid="166935" grpId="0"/>
      <p:bldP spid="166936" grpId="0" animBg="1"/>
      <p:bldP spid="166937" grpId="0"/>
      <p:bldP spid="166938" grpId="0" animBg="1"/>
      <p:bldP spid="166939" grpId="0"/>
      <p:bldP spid="166940" grpId="0" animBg="1"/>
      <p:bldP spid="166944" grpId="0" animBg="1"/>
      <p:bldP spid="166945" grpId="0"/>
      <p:bldP spid="166946" grpId="0" animBg="1"/>
      <p:bldP spid="166947" grpId="0"/>
      <p:bldP spid="166948" grpId="0" animBg="1"/>
      <p:bldP spid="166950" grpId="0" animBg="1"/>
      <p:bldP spid="166951" grpId="0"/>
      <p:bldP spid="166952" grpId="0" animBg="1"/>
      <p:bldP spid="166953" grpId="0"/>
      <p:bldP spid="166954" grpId="0" animBg="1"/>
      <p:bldP spid="166955" grpId="0"/>
      <p:bldP spid="166956" grpId="0" animBg="1"/>
      <p:bldP spid="166959" grpId="0" animBg="1"/>
      <p:bldP spid="166960" grpId="0"/>
      <p:bldP spid="166961" grpId="0" animBg="1"/>
      <p:bldP spid="166962" grpId="0" animBg="1"/>
      <p:bldP spid="166963" grpId="0"/>
      <p:bldP spid="166964" grpId="0" animBg="1"/>
      <p:bldP spid="166965" grpId="0" animBg="1"/>
      <p:bldP spid="166966" grpId="0"/>
      <p:bldP spid="166967" grpId="0" animBg="1"/>
      <p:bldP spid="166968" grpId="0" animBg="1"/>
      <p:bldP spid="166969" grpId="0"/>
      <p:bldP spid="166970" grpId="0" animBg="1"/>
      <p:bldP spid="166971" grpId="0" animBg="1"/>
      <p:bldP spid="166972" grpId="0"/>
      <p:bldP spid="166973" grpId="0" animBg="1"/>
      <p:bldP spid="166974" grpId="0" animBg="1"/>
      <p:bldP spid="166975" grpId="0"/>
      <p:bldP spid="166976" grpId="0" animBg="1"/>
      <p:bldP spid="166977" grpId="0"/>
      <p:bldP spid="166978" grpId="0"/>
      <p:bldP spid="166980" grpId="0" animBg="1"/>
      <p:bldP spid="16698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a:extLst>
              <a:ext uri="{FF2B5EF4-FFF2-40B4-BE49-F238E27FC236}">
                <a16:creationId xmlns:a16="http://schemas.microsoft.com/office/drawing/2014/main" id="{6E4314A3-EC68-4A5E-9DF1-522F9826BB03}"/>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Cube</a:t>
            </a:r>
          </a:p>
        </p:txBody>
      </p:sp>
      <p:sp>
        <p:nvSpPr>
          <p:cNvPr id="15365" name="Rectangle 5">
            <a:extLst>
              <a:ext uri="{FF2B5EF4-FFF2-40B4-BE49-F238E27FC236}">
                <a16:creationId xmlns:a16="http://schemas.microsoft.com/office/drawing/2014/main" id="{5653673F-20A1-472D-AA00-34EA2CF2CACD}"/>
              </a:ext>
            </a:extLst>
          </p:cNvPr>
          <p:cNvSpPr>
            <a:spLocks noGrp="1" noChangeArrowheads="1"/>
          </p:cNvSpPr>
          <p:nvPr>
            <p:ph type="body" idx="4294967295"/>
          </p:nvPr>
        </p:nvSpPr>
        <p:spPr>
          <a:xfrm>
            <a:off x="305858" y="1792299"/>
            <a:ext cx="9073515" cy="5733957"/>
          </a:xfrm>
        </p:spPr>
        <p:txBody>
          <a:bodyPr/>
          <a:lstStyle/>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Collection of dimensions and measures</a:t>
            </a:r>
            <a:endParaRPr lang="en-US" dirty="0">
              <a:effectLst>
                <a:outerShdw blurRad="38100" dist="38100" dir="2700000" algn="tl">
                  <a:srgbClr val="000000"/>
                </a:outerShdw>
              </a:effectLst>
            </a:endParaRPr>
          </a:p>
          <a:p>
            <a:pPr marL="421754" indent="-421754" defTabSz="1006255" fontAlgn="auto">
              <a:spcAft>
                <a:spcPts val="0"/>
              </a:spcAft>
              <a:buBlip>
                <a:blip r:embed="rId3"/>
              </a:buBlip>
              <a:defRPr/>
            </a:pPr>
            <a:r>
              <a:rPr lang="en-US" dirty="0">
                <a:effectLst>
                  <a:outerShdw blurRad="38100" dist="38100" dir="2700000" algn="tl">
                    <a:srgbClr val="000000"/>
                  </a:outerShdw>
                </a:effectLst>
              </a:rPr>
              <a:t>Measure </a:t>
            </a:r>
            <a:r>
              <a:rPr lang="en-US" dirty="0">
                <a:effectLst>
                  <a:outerShdw blurRad="38100" dist="38100" dir="2700000" algn="tl">
                    <a:srgbClr val="000000"/>
                  </a:outerShdw>
                </a:effectLst>
                <a:sym typeface="Wingdings" pitchFamily="2" charset="2"/>
              </a:rPr>
              <a:t> n</a:t>
            </a:r>
            <a:r>
              <a:rPr lang="en-US" dirty="0">
                <a:effectLst>
                  <a:outerShdw blurRad="38100" dist="38100" dir="2700000" algn="tl">
                    <a:srgbClr val="000000"/>
                  </a:outerShdw>
                </a:effectLst>
              </a:rPr>
              <a:t>umeric data associated with a set of dimensions (e.g. Qty Sold, Sales Amount, Cost)</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Multi-dimensional space</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Defined by dimensions and measures</a:t>
            </a:r>
          </a:p>
          <a:p>
            <a:pPr marL="1090257" lvl="2" indent="-311503" defTabSz="1006255" fontAlgn="auto">
              <a:spcAft>
                <a:spcPts val="0"/>
              </a:spcAft>
              <a:buBlip>
                <a:blip r:embed="rId3"/>
              </a:buBlip>
              <a:defRPr/>
            </a:pPr>
            <a:r>
              <a:rPr lang="en-US" sz="1544" dirty="0">
                <a:effectLst>
                  <a:outerShdw blurRad="38100" dist="38100" dir="2700000" algn="tl">
                    <a:srgbClr val="000000"/>
                  </a:outerShdw>
                </a:effectLst>
              </a:rPr>
              <a:t>E.g. (Customers, Products, Time, Measures)</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Intersection of dimension members and measures is </a:t>
            </a:r>
            <a:br>
              <a:rPr lang="en-US" dirty="0">
                <a:effectLst>
                  <a:outerShdw blurRad="38100" dist="38100" dir="2700000" algn="tl">
                    <a:srgbClr val="000000"/>
                  </a:outerShdw>
                </a:effectLst>
              </a:rPr>
            </a:br>
            <a:r>
              <a:rPr lang="en-US" dirty="0">
                <a:effectLst>
                  <a:outerShdw blurRad="38100" dist="38100" dir="2700000" algn="tl">
                    <a:srgbClr val="000000"/>
                  </a:outerShdw>
                </a:effectLst>
              </a:rPr>
              <a:t>a cell (USA, Bikes, 2004, Sales Amount) = $1,523,374.83</a:t>
            </a:r>
          </a:p>
          <a:p>
            <a:pPr marL="777003" lvl="1" indent="-350001" defTabSz="1006255" fontAlgn="auto">
              <a:spcAft>
                <a:spcPts val="0"/>
              </a:spcAft>
              <a:buBlip>
                <a:blip r:embed="rId3"/>
              </a:buBlip>
              <a:defRPr/>
            </a:pPr>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2345190574"/>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2" name="Rectangle 4">
            <a:extLst>
              <a:ext uri="{FF2B5EF4-FFF2-40B4-BE49-F238E27FC236}">
                <a16:creationId xmlns:a16="http://schemas.microsoft.com/office/drawing/2014/main" id="{506B8138-0D21-4EFD-8B02-876E300F66E5}"/>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A Cube</a:t>
            </a:r>
          </a:p>
        </p:txBody>
      </p:sp>
      <p:grpSp>
        <p:nvGrpSpPr>
          <p:cNvPr id="61443" name="Group 68"/>
          <p:cNvGrpSpPr>
            <a:grpSpLocks/>
          </p:cNvGrpSpPr>
          <p:nvPr/>
        </p:nvGrpSpPr>
        <p:grpSpPr bwMode="auto">
          <a:xfrm>
            <a:off x="2070153" y="2203618"/>
            <a:ext cx="6035008" cy="3917154"/>
            <a:chOff x="771" y="1234"/>
            <a:chExt cx="3448" cy="2238"/>
          </a:xfrm>
        </p:grpSpPr>
        <p:grpSp>
          <p:nvGrpSpPr>
            <p:cNvPr id="61463" name="Group 25"/>
            <p:cNvGrpSpPr>
              <a:grpSpLocks/>
            </p:cNvGrpSpPr>
            <p:nvPr/>
          </p:nvGrpSpPr>
          <p:grpSpPr bwMode="auto">
            <a:xfrm>
              <a:off x="1133" y="1234"/>
              <a:ext cx="3086" cy="1868"/>
              <a:chOff x="1133" y="1725"/>
              <a:chExt cx="3086" cy="1868"/>
            </a:xfrm>
          </p:grpSpPr>
          <p:sp>
            <p:nvSpPr>
              <p:cNvPr id="61506" name="AutoShape 5"/>
              <p:cNvSpPr>
                <a:spLocks noChangeArrowheads="1"/>
              </p:cNvSpPr>
              <p:nvPr/>
            </p:nvSpPr>
            <p:spPr bwMode="auto">
              <a:xfrm>
                <a:off x="1133" y="3305"/>
                <a:ext cx="726" cy="288"/>
              </a:xfrm>
              <a:prstGeom prst="cube">
                <a:avLst>
                  <a:gd name="adj" fmla="val 25000"/>
                </a:avLst>
              </a:prstGeom>
              <a:solidFill>
                <a:schemeClr val="bg1"/>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07" name="AutoShape 6"/>
              <p:cNvSpPr>
                <a:spLocks noChangeArrowheads="1"/>
              </p:cNvSpPr>
              <p:nvPr/>
            </p:nvSpPr>
            <p:spPr bwMode="auto">
              <a:xfrm>
                <a:off x="1723" y="3305"/>
                <a:ext cx="726" cy="288"/>
              </a:xfrm>
              <a:prstGeom prst="cube">
                <a:avLst>
                  <a:gd name="adj" fmla="val 25000"/>
                </a:avLst>
              </a:prstGeom>
              <a:solidFill>
                <a:schemeClr val="bg1"/>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08" name="AutoShape 7"/>
              <p:cNvSpPr>
                <a:spLocks noChangeArrowheads="1"/>
              </p:cNvSpPr>
              <p:nvPr/>
            </p:nvSpPr>
            <p:spPr bwMode="auto">
              <a:xfrm>
                <a:off x="2313" y="3305"/>
                <a:ext cx="726" cy="288"/>
              </a:xfrm>
              <a:prstGeom prst="cube">
                <a:avLst>
                  <a:gd name="adj" fmla="val 25000"/>
                </a:avLst>
              </a:prstGeom>
              <a:solidFill>
                <a:schemeClr val="bg1"/>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09" name="AutoShape 8"/>
              <p:cNvSpPr>
                <a:spLocks noChangeArrowheads="1"/>
              </p:cNvSpPr>
              <p:nvPr/>
            </p:nvSpPr>
            <p:spPr bwMode="auto">
              <a:xfrm>
                <a:off x="2903" y="3305"/>
                <a:ext cx="726" cy="288"/>
              </a:xfrm>
              <a:prstGeom prst="cube">
                <a:avLst>
                  <a:gd name="adj" fmla="val 25000"/>
                </a:avLst>
              </a:prstGeom>
              <a:solidFill>
                <a:schemeClr val="bg1"/>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10" name="AutoShape 9"/>
              <p:cNvSpPr>
                <a:spLocks noChangeArrowheads="1"/>
              </p:cNvSpPr>
              <p:nvPr/>
            </p:nvSpPr>
            <p:spPr bwMode="auto">
              <a:xfrm>
                <a:off x="3492" y="3305"/>
                <a:ext cx="726" cy="288"/>
              </a:xfrm>
              <a:prstGeom prst="cube">
                <a:avLst>
                  <a:gd name="adj" fmla="val 25000"/>
                </a:avLst>
              </a:prstGeom>
              <a:solidFill>
                <a:schemeClr val="bg1"/>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11" name="AutoShape 10"/>
              <p:cNvSpPr>
                <a:spLocks noChangeArrowheads="1"/>
              </p:cNvSpPr>
              <p:nvPr/>
            </p:nvSpPr>
            <p:spPr bwMode="auto">
              <a:xfrm>
                <a:off x="1134" y="2769"/>
                <a:ext cx="726" cy="288"/>
              </a:xfrm>
              <a:prstGeom prst="cube">
                <a:avLst>
                  <a:gd name="adj" fmla="val 25000"/>
                </a:avLst>
              </a:prstGeom>
              <a:solidFill>
                <a:schemeClr val="accent2"/>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12" name="AutoShape 11"/>
              <p:cNvSpPr>
                <a:spLocks noChangeArrowheads="1"/>
              </p:cNvSpPr>
              <p:nvPr/>
            </p:nvSpPr>
            <p:spPr bwMode="auto">
              <a:xfrm>
                <a:off x="1724" y="2769"/>
                <a:ext cx="726" cy="288"/>
              </a:xfrm>
              <a:prstGeom prst="cube">
                <a:avLst>
                  <a:gd name="adj" fmla="val 25000"/>
                </a:avLst>
              </a:prstGeom>
              <a:solidFill>
                <a:schemeClr val="accent2"/>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13" name="AutoShape 12"/>
              <p:cNvSpPr>
                <a:spLocks noChangeArrowheads="1"/>
              </p:cNvSpPr>
              <p:nvPr/>
            </p:nvSpPr>
            <p:spPr bwMode="auto">
              <a:xfrm>
                <a:off x="2314" y="2769"/>
                <a:ext cx="726" cy="288"/>
              </a:xfrm>
              <a:prstGeom prst="cube">
                <a:avLst>
                  <a:gd name="adj" fmla="val 25000"/>
                </a:avLst>
              </a:prstGeom>
              <a:solidFill>
                <a:schemeClr val="accent2"/>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14" name="AutoShape 13"/>
              <p:cNvSpPr>
                <a:spLocks noChangeArrowheads="1"/>
              </p:cNvSpPr>
              <p:nvPr/>
            </p:nvSpPr>
            <p:spPr bwMode="auto">
              <a:xfrm>
                <a:off x="2904" y="2769"/>
                <a:ext cx="726" cy="288"/>
              </a:xfrm>
              <a:prstGeom prst="cube">
                <a:avLst>
                  <a:gd name="adj" fmla="val 25000"/>
                </a:avLst>
              </a:prstGeom>
              <a:solidFill>
                <a:schemeClr val="accent2"/>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15" name="AutoShape 14"/>
              <p:cNvSpPr>
                <a:spLocks noChangeArrowheads="1"/>
              </p:cNvSpPr>
              <p:nvPr/>
            </p:nvSpPr>
            <p:spPr bwMode="auto">
              <a:xfrm>
                <a:off x="3493" y="2769"/>
                <a:ext cx="726" cy="288"/>
              </a:xfrm>
              <a:prstGeom prst="cube">
                <a:avLst>
                  <a:gd name="adj" fmla="val 25000"/>
                </a:avLst>
              </a:prstGeom>
              <a:solidFill>
                <a:schemeClr val="accent2"/>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16" name="AutoShape 15"/>
              <p:cNvSpPr>
                <a:spLocks noChangeArrowheads="1"/>
              </p:cNvSpPr>
              <p:nvPr/>
            </p:nvSpPr>
            <p:spPr bwMode="auto">
              <a:xfrm>
                <a:off x="1134" y="2247"/>
                <a:ext cx="726" cy="288"/>
              </a:xfrm>
              <a:prstGeom prst="cube">
                <a:avLst>
                  <a:gd name="adj" fmla="val 25000"/>
                </a:avLst>
              </a:prstGeom>
              <a:solidFill>
                <a:schemeClr va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17" name="AutoShape 16"/>
              <p:cNvSpPr>
                <a:spLocks noChangeArrowheads="1"/>
              </p:cNvSpPr>
              <p:nvPr/>
            </p:nvSpPr>
            <p:spPr bwMode="auto">
              <a:xfrm>
                <a:off x="1724" y="2247"/>
                <a:ext cx="726" cy="288"/>
              </a:xfrm>
              <a:prstGeom prst="cube">
                <a:avLst>
                  <a:gd name="adj" fmla="val 25000"/>
                </a:avLst>
              </a:prstGeom>
              <a:solidFill>
                <a:schemeClr va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18" name="AutoShape 17"/>
              <p:cNvSpPr>
                <a:spLocks noChangeArrowheads="1"/>
              </p:cNvSpPr>
              <p:nvPr/>
            </p:nvSpPr>
            <p:spPr bwMode="auto">
              <a:xfrm>
                <a:off x="2314" y="2247"/>
                <a:ext cx="726" cy="288"/>
              </a:xfrm>
              <a:prstGeom prst="cube">
                <a:avLst>
                  <a:gd name="adj" fmla="val 25000"/>
                </a:avLst>
              </a:prstGeom>
              <a:solidFill>
                <a:schemeClr va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19" name="AutoShape 18"/>
              <p:cNvSpPr>
                <a:spLocks noChangeArrowheads="1"/>
              </p:cNvSpPr>
              <p:nvPr/>
            </p:nvSpPr>
            <p:spPr bwMode="auto">
              <a:xfrm>
                <a:off x="2904" y="2247"/>
                <a:ext cx="726" cy="288"/>
              </a:xfrm>
              <a:prstGeom prst="cube">
                <a:avLst>
                  <a:gd name="adj" fmla="val 25000"/>
                </a:avLst>
              </a:prstGeom>
              <a:solidFill>
                <a:schemeClr va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20" name="AutoShape 19"/>
              <p:cNvSpPr>
                <a:spLocks noChangeArrowheads="1"/>
              </p:cNvSpPr>
              <p:nvPr/>
            </p:nvSpPr>
            <p:spPr bwMode="auto">
              <a:xfrm>
                <a:off x="3493" y="2247"/>
                <a:ext cx="726" cy="288"/>
              </a:xfrm>
              <a:prstGeom prst="cube">
                <a:avLst>
                  <a:gd name="adj" fmla="val 25000"/>
                </a:avLst>
              </a:prstGeom>
              <a:solidFill>
                <a:schemeClr va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21" name="AutoShape 20"/>
              <p:cNvSpPr>
                <a:spLocks noChangeArrowheads="1"/>
              </p:cNvSpPr>
              <p:nvPr/>
            </p:nvSpPr>
            <p:spPr bwMode="auto">
              <a:xfrm>
                <a:off x="1134" y="1725"/>
                <a:ext cx="726" cy="288"/>
              </a:xfrm>
              <a:prstGeom prst="cube">
                <a:avLst>
                  <a:gd name="adj" fmla="val 25000"/>
                </a:avLst>
              </a:prstGeom>
              <a:solidFill>
                <a:schemeClr val="fo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22" name="AutoShape 21"/>
              <p:cNvSpPr>
                <a:spLocks noChangeArrowheads="1"/>
              </p:cNvSpPr>
              <p:nvPr/>
            </p:nvSpPr>
            <p:spPr bwMode="auto">
              <a:xfrm>
                <a:off x="1724" y="1725"/>
                <a:ext cx="726" cy="288"/>
              </a:xfrm>
              <a:prstGeom prst="cube">
                <a:avLst>
                  <a:gd name="adj" fmla="val 25000"/>
                </a:avLst>
              </a:prstGeom>
              <a:solidFill>
                <a:schemeClr val="fo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23" name="AutoShape 22"/>
              <p:cNvSpPr>
                <a:spLocks noChangeArrowheads="1"/>
              </p:cNvSpPr>
              <p:nvPr/>
            </p:nvSpPr>
            <p:spPr bwMode="auto">
              <a:xfrm>
                <a:off x="2314" y="1725"/>
                <a:ext cx="726" cy="288"/>
              </a:xfrm>
              <a:prstGeom prst="cube">
                <a:avLst>
                  <a:gd name="adj" fmla="val 25000"/>
                </a:avLst>
              </a:prstGeom>
              <a:solidFill>
                <a:schemeClr val="fo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24" name="AutoShape 23"/>
              <p:cNvSpPr>
                <a:spLocks noChangeArrowheads="1"/>
              </p:cNvSpPr>
              <p:nvPr/>
            </p:nvSpPr>
            <p:spPr bwMode="auto">
              <a:xfrm>
                <a:off x="2904" y="1725"/>
                <a:ext cx="726" cy="288"/>
              </a:xfrm>
              <a:prstGeom prst="cube">
                <a:avLst>
                  <a:gd name="adj" fmla="val 25000"/>
                </a:avLst>
              </a:prstGeom>
              <a:solidFill>
                <a:schemeClr val="fo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25" name="AutoShape 24"/>
              <p:cNvSpPr>
                <a:spLocks noChangeArrowheads="1"/>
              </p:cNvSpPr>
              <p:nvPr/>
            </p:nvSpPr>
            <p:spPr bwMode="auto">
              <a:xfrm>
                <a:off x="3493" y="1725"/>
                <a:ext cx="726" cy="288"/>
              </a:xfrm>
              <a:prstGeom prst="cube">
                <a:avLst>
                  <a:gd name="adj" fmla="val 25000"/>
                </a:avLst>
              </a:prstGeom>
              <a:solidFill>
                <a:schemeClr val="fo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grpSp>
        <p:grpSp>
          <p:nvGrpSpPr>
            <p:cNvPr id="61464" name="Group 26"/>
            <p:cNvGrpSpPr>
              <a:grpSpLocks/>
            </p:cNvGrpSpPr>
            <p:nvPr/>
          </p:nvGrpSpPr>
          <p:grpSpPr bwMode="auto">
            <a:xfrm>
              <a:off x="951" y="1423"/>
              <a:ext cx="3086" cy="1868"/>
              <a:chOff x="1133" y="1725"/>
              <a:chExt cx="3086" cy="1868"/>
            </a:xfrm>
          </p:grpSpPr>
          <p:sp>
            <p:nvSpPr>
              <p:cNvPr id="61486" name="AutoShape 27"/>
              <p:cNvSpPr>
                <a:spLocks noChangeArrowheads="1"/>
              </p:cNvSpPr>
              <p:nvPr/>
            </p:nvSpPr>
            <p:spPr bwMode="auto">
              <a:xfrm>
                <a:off x="1133" y="3305"/>
                <a:ext cx="726" cy="288"/>
              </a:xfrm>
              <a:prstGeom prst="cube">
                <a:avLst>
                  <a:gd name="adj" fmla="val 25000"/>
                </a:avLst>
              </a:prstGeom>
              <a:solidFill>
                <a:schemeClr val="bg1"/>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87" name="AutoShape 28"/>
              <p:cNvSpPr>
                <a:spLocks noChangeArrowheads="1"/>
              </p:cNvSpPr>
              <p:nvPr/>
            </p:nvSpPr>
            <p:spPr bwMode="auto">
              <a:xfrm>
                <a:off x="1723" y="3305"/>
                <a:ext cx="726" cy="288"/>
              </a:xfrm>
              <a:prstGeom prst="cube">
                <a:avLst>
                  <a:gd name="adj" fmla="val 25000"/>
                </a:avLst>
              </a:prstGeom>
              <a:solidFill>
                <a:schemeClr val="bg1"/>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88" name="AutoShape 29"/>
              <p:cNvSpPr>
                <a:spLocks noChangeArrowheads="1"/>
              </p:cNvSpPr>
              <p:nvPr/>
            </p:nvSpPr>
            <p:spPr bwMode="auto">
              <a:xfrm>
                <a:off x="2313" y="3305"/>
                <a:ext cx="726" cy="288"/>
              </a:xfrm>
              <a:prstGeom prst="cube">
                <a:avLst>
                  <a:gd name="adj" fmla="val 25000"/>
                </a:avLst>
              </a:prstGeom>
              <a:solidFill>
                <a:schemeClr val="bg1"/>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89" name="AutoShape 30"/>
              <p:cNvSpPr>
                <a:spLocks noChangeArrowheads="1"/>
              </p:cNvSpPr>
              <p:nvPr/>
            </p:nvSpPr>
            <p:spPr bwMode="auto">
              <a:xfrm>
                <a:off x="2903" y="3305"/>
                <a:ext cx="726" cy="288"/>
              </a:xfrm>
              <a:prstGeom prst="cube">
                <a:avLst>
                  <a:gd name="adj" fmla="val 25000"/>
                </a:avLst>
              </a:prstGeom>
              <a:solidFill>
                <a:schemeClr val="bg1"/>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90" name="AutoShape 31"/>
              <p:cNvSpPr>
                <a:spLocks noChangeArrowheads="1"/>
              </p:cNvSpPr>
              <p:nvPr/>
            </p:nvSpPr>
            <p:spPr bwMode="auto">
              <a:xfrm>
                <a:off x="3492" y="3305"/>
                <a:ext cx="726" cy="288"/>
              </a:xfrm>
              <a:prstGeom prst="cube">
                <a:avLst>
                  <a:gd name="adj" fmla="val 25000"/>
                </a:avLst>
              </a:prstGeom>
              <a:solidFill>
                <a:schemeClr val="bg1"/>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91" name="AutoShape 32"/>
              <p:cNvSpPr>
                <a:spLocks noChangeArrowheads="1"/>
              </p:cNvSpPr>
              <p:nvPr/>
            </p:nvSpPr>
            <p:spPr bwMode="auto">
              <a:xfrm>
                <a:off x="1134" y="2769"/>
                <a:ext cx="726" cy="288"/>
              </a:xfrm>
              <a:prstGeom prst="cube">
                <a:avLst>
                  <a:gd name="adj" fmla="val 25000"/>
                </a:avLst>
              </a:prstGeom>
              <a:solidFill>
                <a:schemeClr val="accent2"/>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92" name="AutoShape 33"/>
              <p:cNvSpPr>
                <a:spLocks noChangeArrowheads="1"/>
              </p:cNvSpPr>
              <p:nvPr/>
            </p:nvSpPr>
            <p:spPr bwMode="auto">
              <a:xfrm>
                <a:off x="1724" y="2769"/>
                <a:ext cx="726" cy="288"/>
              </a:xfrm>
              <a:prstGeom prst="cube">
                <a:avLst>
                  <a:gd name="adj" fmla="val 25000"/>
                </a:avLst>
              </a:prstGeom>
              <a:solidFill>
                <a:schemeClr val="accent2"/>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93" name="AutoShape 34"/>
              <p:cNvSpPr>
                <a:spLocks noChangeArrowheads="1"/>
              </p:cNvSpPr>
              <p:nvPr/>
            </p:nvSpPr>
            <p:spPr bwMode="auto">
              <a:xfrm>
                <a:off x="2314" y="2769"/>
                <a:ext cx="726" cy="288"/>
              </a:xfrm>
              <a:prstGeom prst="cube">
                <a:avLst>
                  <a:gd name="adj" fmla="val 25000"/>
                </a:avLst>
              </a:prstGeom>
              <a:solidFill>
                <a:schemeClr val="accent2"/>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94" name="AutoShape 35"/>
              <p:cNvSpPr>
                <a:spLocks noChangeArrowheads="1"/>
              </p:cNvSpPr>
              <p:nvPr/>
            </p:nvSpPr>
            <p:spPr bwMode="auto">
              <a:xfrm>
                <a:off x="2904" y="2769"/>
                <a:ext cx="726" cy="288"/>
              </a:xfrm>
              <a:prstGeom prst="cube">
                <a:avLst>
                  <a:gd name="adj" fmla="val 25000"/>
                </a:avLst>
              </a:prstGeom>
              <a:solidFill>
                <a:schemeClr val="accent2"/>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95" name="AutoShape 36"/>
              <p:cNvSpPr>
                <a:spLocks noChangeArrowheads="1"/>
              </p:cNvSpPr>
              <p:nvPr/>
            </p:nvSpPr>
            <p:spPr bwMode="auto">
              <a:xfrm>
                <a:off x="3493" y="2769"/>
                <a:ext cx="726" cy="288"/>
              </a:xfrm>
              <a:prstGeom prst="cube">
                <a:avLst>
                  <a:gd name="adj" fmla="val 25000"/>
                </a:avLst>
              </a:prstGeom>
              <a:solidFill>
                <a:schemeClr val="accent2"/>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96" name="AutoShape 37"/>
              <p:cNvSpPr>
                <a:spLocks noChangeArrowheads="1"/>
              </p:cNvSpPr>
              <p:nvPr/>
            </p:nvSpPr>
            <p:spPr bwMode="auto">
              <a:xfrm>
                <a:off x="1134" y="2247"/>
                <a:ext cx="726" cy="288"/>
              </a:xfrm>
              <a:prstGeom prst="cube">
                <a:avLst>
                  <a:gd name="adj" fmla="val 25000"/>
                </a:avLst>
              </a:prstGeom>
              <a:solidFill>
                <a:schemeClr va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97" name="AutoShape 38"/>
              <p:cNvSpPr>
                <a:spLocks noChangeArrowheads="1"/>
              </p:cNvSpPr>
              <p:nvPr/>
            </p:nvSpPr>
            <p:spPr bwMode="auto">
              <a:xfrm>
                <a:off x="1724" y="2247"/>
                <a:ext cx="726" cy="288"/>
              </a:xfrm>
              <a:prstGeom prst="cube">
                <a:avLst>
                  <a:gd name="adj" fmla="val 25000"/>
                </a:avLst>
              </a:prstGeom>
              <a:solidFill>
                <a:schemeClr va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98" name="AutoShape 39"/>
              <p:cNvSpPr>
                <a:spLocks noChangeArrowheads="1"/>
              </p:cNvSpPr>
              <p:nvPr/>
            </p:nvSpPr>
            <p:spPr bwMode="auto">
              <a:xfrm>
                <a:off x="2314" y="2247"/>
                <a:ext cx="726" cy="288"/>
              </a:xfrm>
              <a:prstGeom prst="cube">
                <a:avLst>
                  <a:gd name="adj" fmla="val 25000"/>
                </a:avLst>
              </a:prstGeom>
              <a:solidFill>
                <a:schemeClr va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99" name="AutoShape 40"/>
              <p:cNvSpPr>
                <a:spLocks noChangeArrowheads="1"/>
              </p:cNvSpPr>
              <p:nvPr/>
            </p:nvSpPr>
            <p:spPr bwMode="auto">
              <a:xfrm>
                <a:off x="2904" y="2247"/>
                <a:ext cx="726" cy="288"/>
              </a:xfrm>
              <a:prstGeom prst="cube">
                <a:avLst>
                  <a:gd name="adj" fmla="val 25000"/>
                </a:avLst>
              </a:prstGeom>
              <a:solidFill>
                <a:schemeClr va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00" name="AutoShape 41"/>
              <p:cNvSpPr>
                <a:spLocks noChangeArrowheads="1"/>
              </p:cNvSpPr>
              <p:nvPr/>
            </p:nvSpPr>
            <p:spPr bwMode="auto">
              <a:xfrm>
                <a:off x="3493" y="2247"/>
                <a:ext cx="726" cy="288"/>
              </a:xfrm>
              <a:prstGeom prst="cube">
                <a:avLst>
                  <a:gd name="adj" fmla="val 25000"/>
                </a:avLst>
              </a:prstGeom>
              <a:solidFill>
                <a:schemeClr va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01" name="AutoShape 42"/>
              <p:cNvSpPr>
                <a:spLocks noChangeArrowheads="1"/>
              </p:cNvSpPr>
              <p:nvPr/>
            </p:nvSpPr>
            <p:spPr bwMode="auto">
              <a:xfrm>
                <a:off x="1134" y="1725"/>
                <a:ext cx="726" cy="288"/>
              </a:xfrm>
              <a:prstGeom prst="cube">
                <a:avLst>
                  <a:gd name="adj" fmla="val 25000"/>
                </a:avLst>
              </a:prstGeom>
              <a:solidFill>
                <a:schemeClr val="fo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02" name="AutoShape 43"/>
              <p:cNvSpPr>
                <a:spLocks noChangeArrowheads="1"/>
              </p:cNvSpPr>
              <p:nvPr/>
            </p:nvSpPr>
            <p:spPr bwMode="auto">
              <a:xfrm>
                <a:off x="1724" y="1725"/>
                <a:ext cx="726" cy="288"/>
              </a:xfrm>
              <a:prstGeom prst="cube">
                <a:avLst>
                  <a:gd name="adj" fmla="val 25000"/>
                </a:avLst>
              </a:prstGeom>
              <a:solidFill>
                <a:schemeClr val="fo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03" name="AutoShape 44"/>
              <p:cNvSpPr>
                <a:spLocks noChangeArrowheads="1"/>
              </p:cNvSpPr>
              <p:nvPr/>
            </p:nvSpPr>
            <p:spPr bwMode="auto">
              <a:xfrm>
                <a:off x="2314" y="1725"/>
                <a:ext cx="726" cy="288"/>
              </a:xfrm>
              <a:prstGeom prst="cube">
                <a:avLst>
                  <a:gd name="adj" fmla="val 25000"/>
                </a:avLst>
              </a:prstGeom>
              <a:solidFill>
                <a:schemeClr val="fo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04" name="AutoShape 45"/>
              <p:cNvSpPr>
                <a:spLocks noChangeArrowheads="1"/>
              </p:cNvSpPr>
              <p:nvPr/>
            </p:nvSpPr>
            <p:spPr bwMode="auto">
              <a:xfrm>
                <a:off x="2904" y="1725"/>
                <a:ext cx="726" cy="288"/>
              </a:xfrm>
              <a:prstGeom prst="cube">
                <a:avLst>
                  <a:gd name="adj" fmla="val 25000"/>
                </a:avLst>
              </a:prstGeom>
              <a:solidFill>
                <a:schemeClr val="fo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505" name="AutoShape 46"/>
              <p:cNvSpPr>
                <a:spLocks noChangeArrowheads="1"/>
              </p:cNvSpPr>
              <p:nvPr/>
            </p:nvSpPr>
            <p:spPr bwMode="auto">
              <a:xfrm>
                <a:off x="3493" y="1725"/>
                <a:ext cx="726" cy="288"/>
              </a:xfrm>
              <a:prstGeom prst="cube">
                <a:avLst>
                  <a:gd name="adj" fmla="val 25000"/>
                </a:avLst>
              </a:prstGeom>
              <a:solidFill>
                <a:schemeClr val="fo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grpSp>
        <p:grpSp>
          <p:nvGrpSpPr>
            <p:cNvPr id="61465" name="Group 47"/>
            <p:cNvGrpSpPr>
              <a:grpSpLocks/>
            </p:cNvGrpSpPr>
            <p:nvPr/>
          </p:nvGrpSpPr>
          <p:grpSpPr bwMode="auto">
            <a:xfrm>
              <a:off x="771" y="1604"/>
              <a:ext cx="3086" cy="1868"/>
              <a:chOff x="1133" y="1725"/>
              <a:chExt cx="3086" cy="1868"/>
            </a:xfrm>
          </p:grpSpPr>
          <p:sp>
            <p:nvSpPr>
              <p:cNvPr id="61466" name="AutoShape 48"/>
              <p:cNvSpPr>
                <a:spLocks noChangeArrowheads="1"/>
              </p:cNvSpPr>
              <p:nvPr/>
            </p:nvSpPr>
            <p:spPr bwMode="auto">
              <a:xfrm>
                <a:off x="1133" y="3305"/>
                <a:ext cx="726" cy="288"/>
              </a:xfrm>
              <a:prstGeom prst="cube">
                <a:avLst>
                  <a:gd name="adj" fmla="val 25000"/>
                </a:avLst>
              </a:prstGeom>
              <a:solidFill>
                <a:schemeClr val="bg1"/>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67" name="AutoShape 49"/>
              <p:cNvSpPr>
                <a:spLocks noChangeArrowheads="1"/>
              </p:cNvSpPr>
              <p:nvPr/>
            </p:nvSpPr>
            <p:spPr bwMode="auto">
              <a:xfrm>
                <a:off x="1723" y="3305"/>
                <a:ext cx="726" cy="288"/>
              </a:xfrm>
              <a:prstGeom prst="cube">
                <a:avLst>
                  <a:gd name="adj" fmla="val 25000"/>
                </a:avLst>
              </a:prstGeom>
              <a:solidFill>
                <a:schemeClr val="bg1"/>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68" name="AutoShape 50"/>
              <p:cNvSpPr>
                <a:spLocks noChangeArrowheads="1"/>
              </p:cNvSpPr>
              <p:nvPr/>
            </p:nvSpPr>
            <p:spPr bwMode="auto">
              <a:xfrm>
                <a:off x="2313" y="3305"/>
                <a:ext cx="726" cy="288"/>
              </a:xfrm>
              <a:prstGeom prst="cube">
                <a:avLst>
                  <a:gd name="adj" fmla="val 25000"/>
                </a:avLst>
              </a:prstGeom>
              <a:solidFill>
                <a:schemeClr val="bg1"/>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69" name="AutoShape 51"/>
              <p:cNvSpPr>
                <a:spLocks noChangeArrowheads="1"/>
              </p:cNvSpPr>
              <p:nvPr/>
            </p:nvSpPr>
            <p:spPr bwMode="auto">
              <a:xfrm>
                <a:off x="2903" y="3305"/>
                <a:ext cx="726" cy="288"/>
              </a:xfrm>
              <a:prstGeom prst="cube">
                <a:avLst>
                  <a:gd name="adj" fmla="val 25000"/>
                </a:avLst>
              </a:prstGeom>
              <a:solidFill>
                <a:schemeClr val="bg1"/>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70" name="AutoShape 52"/>
              <p:cNvSpPr>
                <a:spLocks noChangeArrowheads="1"/>
              </p:cNvSpPr>
              <p:nvPr/>
            </p:nvSpPr>
            <p:spPr bwMode="auto">
              <a:xfrm>
                <a:off x="3492" y="3305"/>
                <a:ext cx="726" cy="288"/>
              </a:xfrm>
              <a:prstGeom prst="cube">
                <a:avLst>
                  <a:gd name="adj" fmla="val 25000"/>
                </a:avLst>
              </a:prstGeom>
              <a:solidFill>
                <a:schemeClr val="bg1"/>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71" name="AutoShape 53"/>
              <p:cNvSpPr>
                <a:spLocks noChangeArrowheads="1"/>
              </p:cNvSpPr>
              <p:nvPr/>
            </p:nvSpPr>
            <p:spPr bwMode="auto">
              <a:xfrm>
                <a:off x="1134" y="2769"/>
                <a:ext cx="726" cy="288"/>
              </a:xfrm>
              <a:prstGeom prst="cube">
                <a:avLst>
                  <a:gd name="adj" fmla="val 25000"/>
                </a:avLst>
              </a:prstGeom>
              <a:solidFill>
                <a:schemeClr val="accent2"/>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72" name="AutoShape 54"/>
              <p:cNvSpPr>
                <a:spLocks noChangeArrowheads="1"/>
              </p:cNvSpPr>
              <p:nvPr/>
            </p:nvSpPr>
            <p:spPr bwMode="auto">
              <a:xfrm>
                <a:off x="1724" y="2769"/>
                <a:ext cx="726" cy="288"/>
              </a:xfrm>
              <a:prstGeom prst="cube">
                <a:avLst>
                  <a:gd name="adj" fmla="val 25000"/>
                </a:avLst>
              </a:prstGeom>
              <a:solidFill>
                <a:schemeClr val="accent2"/>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73" name="AutoShape 55"/>
              <p:cNvSpPr>
                <a:spLocks noChangeArrowheads="1"/>
              </p:cNvSpPr>
              <p:nvPr/>
            </p:nvSpPr>
            <p:spPr bwMode="auto">
              <a:xfrm>
                <a:off x="2314" y="2769"/>
                <a:ext cx="726" cy="288"/>
              </a:xfrm>
              <a:prstGeom prst="cube">
                <a:avLst>
                  <a:gd name="adj" fmla="val 25000"/>
                </a:avLst>
              </a:prstGeom>
              <a:solidFill>
                <a:schemeClr val="accent2"/>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74" name="AutoShape 56"/>
              <p:cNvSpPr>
                <a:spLocks noChangeArrowheads="1"/>
              </p:cNvSpPr>
              <p:nvPr/>
            </p:nvSpPr>
            <p:spPr bwMode="auto">
              <a:xfrm>
                <a:off x="2904" y="2769"/>
                <a:ext cx="726" cy="288"/>
              </a:xfrm>
              <a:prstGeom prst="cube">
                <a:avLst>
                  <a:gd name="adj" fmla="val 25000"/>
                </a:avLst>
              </a:prstGeom>
              <a:solidFill>
                <a:schemeClr val="accent2"/>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75" name="AutoShape 57"/>
              <p:cNvSpPr>
                <a:spLocks noChangeArrowheads="1"/>
              </p:cNvSpPr>
              <p:nvPr/>
            </p:nvSpPr>
            <p:spPr bwMode="auto">
              <a:xfrm>
                <a:off x="3493" y="2769"/>
                <a:ext cx="726" cy="288"/>
              </a:xfrm>
              <a:prstGeom prst="cube">
                <a:avLst>
                  <a:gd name="adj" fmla="val 25000"/>
                </a:avLst>
              </a:prstGeom>
              <a:solidFill>
                <a:schemeClr val="accent2"/>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76" name="AutoShape 58"/>
              <p:cNvSpPr>
                <a:spLocks noChangeArrowheads="1"/>
              </p:cNvSpPr>
              <p:nvPr/>
            </p:nvSpPr>
            <p:spPr bwMode="auto">
              <a:xfrm>
                <a:off x="1134" y="2247"/>
                <a:ext cx="726" cy="288"/>
              </a:xfrm>
              <a:prstGeom prst="cube">
                <a:avLst>
                  <a:gd name="adj" fmla="val 25000"/>
                </a:avLst>
              </a:prstGeom>
              <a:solidFill>
                <a:schemeClr va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77" name="AutoShape 59"/>
              <p:cNvSpPr>
                <a:spLocks noChangeArrowheads="1"/>
              </p:cNvSpPr>
              <p:nvPr/>
            </p:nvSpPr>
            <p:spPr bwMode="auto">
              <a:xfrm>
                <a:off x="1724" y="2247"/>
                <a:ext cx="726" cy="288"/>
              </a:xfrm>
              <a:prstGeom prst="cube">
                <a:avLst>
                  <a:gd name="adj" fmla="val 25000"/>
                </a:avLst>
              </a:prstGeom>
              <a:solidFill>
                <a:schemeClr va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78" name="AutoShape 60"/>
              <p:cNvSpPr>
                <a:spLocks noChangeArrowheads="1"/>
              </p:cNvSpPr>
              <p:nvPr/>
            </p:nvSpPr>
            <p:spPr bwMode="auto">
              <a:xfrm>
                <a:off x="2314" y="2247"/>
                <a:ext cx="726" cy="288"/>
              </a:xfrm>
              <a:prstGeom prst="cube">
                <a:avLst>
                  <a:gd name="adj" fmla="val 25000"/>
                </a:avLst>
              </a:prstGeom>
              <a:solidFill>
                <a:schemeClr va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79" name="AutoShape 61"/>
              <p:cNvSpPr>
                <a:spLocks noChangeArrowheads="1"/>
              </p:cNvSpPr>
              <p:nvPr/>
            </p:nvSpPr>
            <p:spPr bwMode="auto">
              <a:xfrm>
                <a:off x="2904" y="2247"/>
                <a:ext cx="726" cy="288"/>
              </a:xfrm>
              <a:prstGeom prst="cube">
                <a:avLst>
                  <a:gd name="adj" fmla="val 25000"/>
                </a:avLst>
              </a:prstGeom>
              <a:solidFill>
                <a:schemeClr va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80" name="AutoShape 62"/>
              <p:cNvSpPr>
                <a:spLocks noChangeArrowheads="1"/>
              </p:cNvSpPr>
              <p:nvPr/>
            </p:nvSpPr>
            <p:spPr bwMode="auto">
              <a:xfrm>
                <a:off x="3493" y="2247"/>
                <a:ext cx="726" cy="288"/>
              </a:xfrm>
              <a:prstGeom prst="cube">
                <a:avLst>
                  <a:gd name="adj" fmla="val 25000"/>
                </a:avLst>
              </a:prstGeom>
              <a:solidFill>
                <a:schemeClr va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81" name="AutoShape 63"/>
              <p:cNvSpPr>
                <a:spLocks noChangeArrowheads="1"/>
              </p:cNvSpPr>
              <p:nvPr/>
            </p:nvSpPr>
            <p:spPr bwMode="auto">
              <a:xfrm>
                <a:off x="1134" y="1725"/>
                <a:ext cx="726" cy="288"/>
              </a:xfrm>
              <a:prstGeom prst="cube">
                <a:avLst>
                  <a:gd name="adj" fmla="val 25000"/>
                </a:avLst>
              </a:prstGeom>
              <a:solidFill>
                <a:schemeClr val="fo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82" name="AutoShape 64"/>
              <p:cNvSpPr>
                <a:spLocks noChangeArrowheads="1"/>
              </p:cNvSpPr>
              <p:nvPr/>
            </p:nvSpPr>
            <p:spPr bwMode="auto">
              <a:xfrm>
                <a:off x="1724" y="1725"/>
                <a:ext cx="726" cy="288"/>
              </a:xfrm>
              <a:prstGeom prst="cube">
                <a:avLst>
                  <a:gd name="adj" fmla="val 25000"/>
                </a:avLst>
              </a:prstGeom>
              <a:solidFill>
                <a:schemeClr val="fo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83" name="AutoShape 65"/>
              <p:cNvSpPr>
                <a:spLocks noChangeArrowheads="1"/>
              </p:cNvSpPr>
              <p:nvPr/>
            </p:nvSpPr>
            <p:spPr bwMode="auto">
              <a:xfrm>
                <a:off x="2314" y="1725"/>
                <a:ext cx="726" cy="288"/>
              </a:xfrm>
              <a:prstGeom prst="cube">
                <a:avLst>
                  <a:gd name="adj" fmla="val 25000"/>
                </a:avLst>
              </a:prstGeom>
              <a:solidFill>
                <a:schemeClr val="fo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84" name="AutoShape 66"/>
              <p:cNvSpPr>
                <a:spLocks noChangeArrowheads="1"/>
              </p:cNvSpPr>
              <p:nvPr/>
            </p:nvSpPr>
            <p:spPr bwMode="auto">
              <a:xfrm>
                <a:off x="2904" y="1725"/>
                <a:ext cx="726" cy="288"/>
              </a:xfrm>
              <a:prstGeom prst="cube">
                <a:avLst>
                  <a:gd name="adj" fmla="val 25000"/>
                </a:avLst>
              </a:prstGeom>
              <a:solidFill>
                <a:schemeClr val="fo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61485" name="AutoShape 67"/>
              <p:cNvSpPr>
                <a:spLocks noChangeArrowheads="1"/>
              </p:cNvSpPr>
              <p:nvPr/>
            </p:nvSpPr>
            <p:spPr bwMode="auto">
              <a:xfrm>
                <a:off x="3493" y="1725"/>
                <a:ext cx="726" cy="288"/>
              </a:xfrm>
              <a:prstGeom prst="cube">
                <a:avLst>
                  <a:gd name="adj" fmla="val 25000"/>
                </a:avLst>
              </a:prstGeom>
              <a:solidFill>
                <a:schemeClr val="folHlink"/>
              </a:solidFill>
              <a:ln w="9525">
                <a:solidFill>
                  <a:srgbClr val="002060"/>
                </a:solidFill>
                <a:miter lim="800000"/>
                <a:headEnd type="none" w="sm" len="sm"/>
                <a:tailEnd type="none" w="sm" len="sm"/>
              </a:ln>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grpSp>
      </p:grpSp>
      <p:sp>
        <p:nvSpPr>
          <p:cNvPr id="222277" name="Text Box 69">
            <a:extLst>
              <a:ext uri="{FF2B5EF4-FFF2-40B4-BE49-F238E27FC236}">
                <a16:creationId xmlns:a16="http://schemas.microsoft.com/office/drawing/2014/main" id="{7C28C2E7-CCA6-4603-9041-727423FB8B1E}"/>
              </a:ext>
            </a:extLst>
          </p:cNvPr>
          <p:cNvSpPr txBox="1">
            <a:spLocks noChangeArrowheads="1"/>
          </p:cNvSpPr>
          <p:nvPr/>
        </p:nvSpPr>
        <p:spPr bwMode="auto">
          <a:xfrm>
            <a:off x="3718929" y="6798135"/>
            <a:ext cx="1567535" cy="577558"/>
          </a:xfrm>
          <a:prstGeom prst="rect">
            <a:avLst/>
          </a:prstGeom>
          <a:noFill/>
          <a:ln w="9525">
            <a:noFill/>
            <a:miter lim="800000"/>
            <a:headEnd type="none" w="sm" len="sm"/>
            <a:tailEnd type="none" w="sm" len="sm"/>
          </a:ln>
          <a:effectLst/>
        </p:spPr>
        <p:txBody>
          <a:bodyPr wrap="none" lIns="101500" tIns="50750" rIns="101500" bIns="50750" anchorCtr="1">
            <a:spAutoFit/>
          </a:bodyPr>
          <a:lstStyle/>
          <a:p>
            <a:pPr eaLnBrk="1" hangingPunct="1">
              <a:defRPr/>
            </a:pPr>
            <a:r>
              <a:rPr lang="en-US" sz="3087" dirty="0">
                <a:effectLst>
                  <a:outerShdw blurRad="38100" dist="38100" dir="2700000" algn="tl">
                    <a:srgbClr val="000000"/>
                  </a:outerShdw>
                </a:effectLst>
                <a:latin typeface="Arial" charset="0"/>
              </a:rPr>
              <a:t>Product</a:t>
            </a:r>
          </a:p>
        </p:txBody>
      </p:sp>
      <p:sp>
        <p:nvSpPr>
          <p:cNvPr id="222278" name="Text Box 70">
            <a:extLst>
              <a:ext uri="{FF2B5EF4-FFF2-40B4-BE49-F238E27FC236}">
                <a16:creationId xmlns:a16="http://schemas.microsoft.com/office/drawing/2014/main" id="{C86B72FA-951C-4655-BD8B-E6CC734C0BD7}"/>
              </a:ext>
            </a:extLst>
          </p:cNvPr>
          <p:cNvSpPr txBox="1">
            <a:spLocks noChangeArrowheads="1"/>
          </p:cNvSpPr>
          <p:nvPr/>
        </p:nvSpPr>
        <p:spPr bwMode="auto">
          <a:xfrm>
            <a:off x="2091157" y="6400820"/>
            <a:ext cx="849390" cy="441815"/>
          </a:xfrm>
          <a:prstGeom prst="rect">
            <a:avLst/>
          </a:prstGeom>
          <a:noFill/>
          <a:ln w="9525">
            <a:noFill/>
            <a:miter lim="800000"/>
            <a:headEnd type="none" w="sm" len="sm"/>
            <a:tailEnd type="none" w="sm" len="sm"/>
          </a:ln>
          <a:effectLst/>
        </p:spPr>
        <p:txBody>
          <a:bodyPr wrap="none" lIns="101500" tIns="50750" rIns="101500" bIns="50750" anchorCtr="1">
            <a:spAutoFit/>
          </a:bodyPr>
          <a:lstStyle/>
          <a:p>
            <a:pPr eaLnBrk="1" hangingPunct="1">
              <a:defRPr/>
            </a:pPr>
            <a:r>
              <a:rPr lang="en-US" sz="2205" dirty="0">
                <a:effectLst>
                  <a:outerShdw blurRad="38100" dist="38100" dir="2700000" algn="tl">
                    <a:srgbClr val="000000"/>
                  </a:outerShdw>
                </a:effectLst>
                <a:latin typeface="Arial" charset="0"/>
              </a:rPr>
              <a:t>Peas</a:t>
            </a:r>
          </a:p>
        </p:txBody>
      </p:sp>
      <p:sp>
        <p:nvSpPr>
          <p:cNvPr id="222279" name="Text Box 71">
            <a:extLst>
              <a:ext uri="{FF2B5EF4-FFF2-40B4-BE49-F238E27FC236}">
                <a16:creationId xmlns:a16="http://schemas.microsoft.com/office/drawing/2014/main" id="{6792303B-B11D-47F7-BE36-FD92111448DA}"/>
              </a:ext>
            </a:extLst>
          </p:cNvPr>
          <p:cNvSpPr txBox="1">
            <a:spLocks noChangeArrowheads="1"/>
          </p:cNvSpPr>
          <p:nvPr/>
        </p:nvSpPr>
        <p:spPr bwMode="auto">
          <a:xfrm>
            <a:off x="3123829" y="6400820"/>
            <a:ext cx="817330" cy="441815"/>
          </a:xfrm>
          <a:prstGeom prst="rect">
            <a:avLst/>
          </a:prstGeom>
          <a:noFill/>
          <a:ln w="9525">
            <a:noFill/>
            <a:miter lim="800000"/>
            <a:headEnd type="none" w="sm" len="sm"/>
            <a:tailEnd type="none" w="sm" len="sm"/>
          </a:ln>
          <a:effectLst/>
        </p:spPr>
        <p:txBody>
          <a:bodyPr wrap="none" lIns="101500" tIns="50750" rIns="101500" bIns="50750" anchorCtr="1">
            <a:spAutoFit/>
          </a:bodyPr>
          <a:lstStyle/>
          <a:p>
            <a:pPr eaLnBrk="1" hangingPunct="1">
              <a:defRPr/>
            </a:pPr>
            <a:r>
              <a:rPr lang="en-US" sz="2205" dirty="0">
                <a:effectLst>
                  <a:outerShdw blurRad="38100" dist="38100" dir="2700000" algn="tl">
                    <a:srgbClr val="000000"/>
                  </a:outerShdw>
                </a:effectLst>
                <a:latin typeface="Arial" charset="0"/>
              </a:rPr>
              <a:t>Corn</a:t>
            </a:r>
          </a:p>
        </p:txBody>
      </p:sp>
      <p:sp>
        <p:nvSpPr>
          <p:cNvPr id="222280" name="Text Box 72">
            <a:extLst>
              <a:ext uri="{FF2B5EF4-FFF2-40B4-BE49-F238E27FC236}">
                <a16:creationId xmlns:a16="http://schemas.microsoft.com/office/drawing/2014/main" id="{24A6FC33-C9E3-4156-9339-8FD4DE126FAA}"/>
              </a:ext>
            </a:extLst>
          </p:cNvPr>
          <p:cNvSpPr txBox="1">
            <a:spLocks noChangeArrowheads="1"/>
          </p:cNvSpPr>
          <p:nvPr/>
        </p:nvSpPr>
        <p:spPr bwMode="auto">
          <a:xfrm>
            <a:off x="4102243" y="6400820"/>
            <a:ext cx="959997" cy="441815"/>
          </a:xfrm>
          <a:prstGeom prst="rect">
            <a:avLst/>
          </a:prstGeom>
          <a:noFill/>
          <a:ln w="9525">
            <a:noFill/>
            <a:miter lim="800000"/>
            <a:headEnd type="none" w="sm" len="sm"/>
            <a:tailEnd type="none" w="sm" len="sm"/>
          </a:ln>
          <a:effectLst/>
        </p:spPr>
        <p:txBody>
          <a:bodyPr wrap="none" lIns="101500" tIns="50750" rIns="101500" bIns="50750" anchorCtr="1">
            <a:spAutoFit/>
          </a:bodyPr>
          <a:lstStyle/>
          <a:p>
            <a:pPr eaLnBrk="1" hangingPunct="1">
              <a:defRPr/>
            </a:pPr>
            <a:r>
              <a:rPr lang="en-US" sz="2205" dirty="0">
                <a:effectLst>
                  <a:outerShdw blurRad="38100" dist="38100" dir="2700000" algn="tl">
                    <a:srgbClr val="000000"/>
                  </a:outerShdw>
                </a:effectLst>
                <a:latin typeface="Arial" charset="0"/>
              </a:rPr>
              <a:t>Bread</a:t>
            </a:r>
          </a:p>
        </p:txBody>
      </p:sp>
      <p:sp>
        <p:nvSpPr>
          <p:cNvPr id="222281" name="Text Box 73">
            <a:extLst>
              <a:ext uri="{FF2B5EF4-FFF2-40B4-BE49-F238E27FC236}">
                <a16:creationId xmlns:a16="http://schemas.microsoft.com/office/drawing/2014/main" id="{48FB4987-22B2-4537-914F-E9CBF612FB11}"/>
              </a:ext>
            </a:extLst>
          </p:cNvPr>
          <p:cNvSpPr txBox="1">
            <a:spLocks noChangeArrowheads="1"/>
          </p:cNvSpPr>
          <p:nvPr/>
        </p:nvSpPr>
        <p:spPr bwMode="auto">
          <a:xfrm>
            <a:off x="5259185" y="6393818"/>
            <a:ext cx="706723" cy="441815"/>
          </a:xfrm>
          <a:prstGeom prst="rect">
            <a:avLst/>
          </a:prstGeom>
          <a:noFill/>
          <a:ln w="9525">
            <a:noFill/>
            <a:miter lim="800000"/>
            <a:headEnd type="none" w="sm" len="sm"/>
            <a:tailEnd type="none" w="sm" len="sm"/>
          </a:ln>
          <a:effectLst/>
        </p:spPr>
        <p:txBody>
          <a:bodyPr wrap="none" lIns="101500" tIns="50750" rIns="101500" bIns="50750" anchorCtr="1">
            <a:spAutoFit/>
          </a:bodyPr>
          <a:lstStyle/>
          <a:p>
            <a:pPr eaLnBrk="1" hangingPunct="1">
              <a:defRPr/>
            </a:pPr>
            <a:r>
              <a:rPr lang="en-US" sz="2205" dirty="0">
                <a:effectLst>
                  <a:outerShdw blurRad="38100" dist="38100" dir="2700000" algn="tl">
                    <a:srgbClr val="000000"/>
                  </a:outerShdw>
                </a:effectLst>
                <a:latin typeface="Arial" charset="0"/>
              </a:rPr>
              <a:t>Milk</a:t>
            </a:r>
          </a:p>
        </p:txBody>
      </p:sp>
      <p:sp>
        <p:nvSpPr>
          <p:cNvPr id="222282" name="Text Box 74">
            <a:extLst>
              <a:ext uri="{FF2B5EF4-FFF2-40B4-BE49-F238E27FC236}">
                <a16:creationId xmlns:a16="http://schemas.microsoft.com/office/drawing/2014/main" id="{88753FA2-DC78-47DF-BDDF-9E5CFFDFDD44}"/>
              </a:ext>
            </a:extLst>
          </p:cNvPr>
          <p:cNvSpPr txBox="1">
            <a:spLocks noChangeArrowheads="1"/>
          </p:cNvSpPr>
          <p:nvPr/>
        </p:nvSpPr>
        <p:spPr bwMode="auto">
          <a:xfrm>
            <a:off x="6251602" y="6393818"/>
            <a:ext cx="802903" cy="441815"/>
          </a:xfrm>
          <a:prstGeom prst="rect">
            <a:avLst/>
          </a:prstGeom>
          <a:noFill/>
          <a:ln w="9525">
            <a:noFill/>
            <a:miter lim="800000"/>
            <a:headEnd type="none" w="sm" len="sm"/>
            <a:tailEnd type="none" w="sm" len="sm"/>
          </a:ln>
          <a:effectLst/>
        </p:spPr>
        <p:txBody>
          <a:bodyPr wrap="none" lIns="101500" tIns="50750" rIns="101500" bIns="50750" anchorCtr="1">
            <a:spAutoFit/>
          </a:bodyPr>
          <a:lstStyle/>
          <a:p>
            <a:pPr eaLnBrk="1" hangingPunct="1">
              <a:defRPr/>
            </a:pPr>
            <a:r>
              <a:rPr lang="en-US" sz="2205" dirty="0">
                <a:effectLst>
                  <a:outerShdw blurRad="38100" dist="38100" dir="2700000" algn="tl">
                    <a:srgbClr val="000000"/>
                  </a:outerShdw>
                </a:effectLst>
                <a:latin typeface="Arial" charset="0"/>
              </a:rPr>
              <a:t>Beer</a:t>
            </a:r>
          </a:p>
        </p:txBody>
      </p:sp>
      <p:sp>
        <p:nvSpPr>
          <p:cNvPr id="222283" name="Text Box 75">
            <a:extLst>
              <a:ext uri="{FF2B5EF4-FFF2-40B4-BE49-F238E27FC236}">
                <a16:creationId xmlns:a16="http://schemas.microsoft.com/office/drawing/2014/main" id="{3E84F555-28AA-4D42-A04F-8338433CCEB2}"/>
              </a:ext>
            </a:extLst>
          </p:cNvPr>
          <p:cNvSpPr txBox="1">
            <a:spLocks noChangeArrowheads="1"/>
          </p:cNvSpPr>
          <p:nvPr/>
        </p:nvSpPr>
        <p:spPr bwMode="auto">
          <a:xfrm>
            <a:off x="425073" y="3105019"/>
            <a:ext cx="535201" cy="2952887"/>
          </a:xfrm>
          <a:prstGeom prst="rect">
            <a:avLst/>
          </a:prstGeom>
          <a:noFill/>
          <a:ln w="9525">
            <a:noFill/>
            <a:miter lim="800000"/>
            <a:headEnd type="none" w="sm" len="sm"/>
            <a:tailEnd type="none" w="sm" len="sm"/>
          </a:ln>
          <a:effectLst/>
        </p:spPr>
        <p:txBody>
          <a:bodyPr wrap="none" lIns="101500" tIns="50750" rIns="101500" bIns="50750" anchorCtr="1">
            <a:spAutoFit/>
          </a:bodyPr>
          <a:lstStyle/>
          <a:p>
            <a:pPr algn="ctr" eaLnBrk="1" hangingPunct="1">
              <a:defRPr/>
            </a:pPr>
            <a:r>
              <a:rPr lang="en-US" sz="3087" dirty="0">
                <a:effectLst>
                  <a:outerShdw blurRad="38100" dist="38100" dir="2700000" algn="tl">
                    <a:srgbClr val="000000"/>
                  </a:outerShdw>
                </a:effectLst>
                <a:latin typeface="Arial" charset="0"/>
              </a:rPr>
              <a:t>M</a:t>
            </a:r>
          </a:p>
          <a:p>
            <a:pPr algn="ctr" eaLnBrk="1" hangingPunct="1">
              <a:defRPr/>
            </a:pPr>
            <a:r>
              <a:rPr lang="en-US" sz="3087" dirty="0">
                <a:effectLst>
                  <a:outerShdw blurRad="38100" dist="38100" dir="2700000" algn="tl">
                    <a:srgbClr val="000000"/>
                  </a:outerShdw>
                </a:effectLst>
                <a:latin typeface="Arial" charset="0"/>
              </a:rPr>
              <a:t>a</a:t>
            </a:r>
          </a:p>
          <a:p>
            <a:pPr algn="ctr" eaLnBrk="1" hangingPunct="1">
              <a:defRPr/>
            </a:pPr>
            <a:r>
              <a:rPr lang="en-US" sz="3087" dirty="0">
                <a:effectLst>
                  <a:outerShdw blurRad="38100" dist="38100" dir="2700000" algn="tl">
                    <a:srgbClr val="000000"/>
                  </a:outerShdw>
                </a:effectLst>
                <a:latin typeface="Arial" charset="0"/>
              </a:rPr>
              <a:t>r</a:t>
            </a:r>
          </a:p>
          <a:p>
            <a:pPr algn="ctr" eaLnBrk="1" hangingPunct="1">
              <a:defRPr/>
            </a:pPr>
            <a:r>
              <a:rPr lang="en-US" sz="3087" dirty="0">
                <a:effectLst>
                  <a:outerShdw blurRad="38100" dist="38100" dir="2700000" algn="tl">
                    <a:srgbClr val="000000"/>
                  </a:outerShdw>
                </a:effectLst>
                <a:latin typeface="Arial" charset="0"/>
              </a:rPr>
              <a:t>k</a:t>
            </a:r>
          </a:p>
          <a:p>
            <a:pPr algn="ctr" eaLnBrk="1" hangingPunct="1">
              <a:defRPr/>
            </a:pPr>
            <a:r>
              <a:rPr lang="en-US" sz="3087" dirty="0">
                <a:effectLst>
                  <a:outerShdw blurRad="38100" dist="38100" dir="2700000" algn="tl">
                    <a:srgbClr val="000000"/>
                  </a:outerShdw>
                </a:effectLst>
                <a:latin typeface="Arial" charset="0"/>
              </a:rPr>
              <a:t>e</a:t>
            </a:r>
          </a:p>
          <a:p>
            <a:pPr algn="ctr" eaLnBrk="1" hangingPunct="1">
              <a:defRPr/>
            </a:pPr>
            <a:r>
              <a:rPr lang="en-US" sz="3087" dirty="0">
                <a:effectLst>
                  <a:outerShdw blurRad="38100" dist="38100" dir="2700000" algn="tl">
                    <a:srgbClr val="000000"/>
                  </a:outerShdw>
                </a:effectLst>
                <a:latin typeface="Arial" charset="0"/>
              </a:rPr>
              <a:t>t</a:t>
            </a:r>
          </a:p>
        </p:txBody>
      </p:sp>
      <p:sp>
        <p:nvSpPr>
          <p:cNvPr id="222284" name="Text Box 76">
            <a:extLst>
              <a:ext uri="{FF2B5EF4-FFF2-40B4-BE49-F238E27FC236}">
                <a16:creationId xmlns:a16="http://schemas.microsoft.com/office/drawing/2014/main" id="{31516F57-32A8-4BB4-A2BC-41C9A953EF19}"/>
              </a:ext>
            </a:extLst>
          </p:cNvPr>
          <p:cNvSpPr txBox="1">
            <a:spLocks noChangeArrowheads="1"/>
          </p:cNvSpPr>
          <p:nvPr/>
        </p:nvSpPr>
        <p:spPr bwMode="auto">
          <a:xfrm>
            <a:off x="1297345" y="2947492"/>
            <a:ext cx="692295" cy="441815"/>
          </a:xfrm>
          <a:prstGeom prst="rect">
            <a:avLst/>
          </a:prstGeom>
          <a:noFill/>
          <a:ln w="9525">
            <a:noFill/>
            <a:miter lim="800000"/>
            <a:headEnd type="none" w="sm" len="sm"/>
            <a:tailEnd type="none" w="sm" len="sm"/>
          </a:ln>
          <a:effectLst/>
        </p:spPr>
        <p:txBody>
          <a:bodyPr wrap="none" lIns="101500" tIns="50750" rIns="101500" bIns="50750" anchorCtr="1">
            <a:spAutoFit/>
          </a:bodyPr>
          <a:lstStyle/>
          <a:p>
            <a:pPr algn="r" eaLnBrk="1" hangingPunct="1">
              <a:defRPr/>
            </a:pPr>
            <a:r>
              <a:rPr lang="en-US" sz="2205" dirty="0" err="1">
                <a:effectLst>
                  <a:outerShdw blurRad="38100" dist="38100" dir="2700000" algn="tl">
                    <a:srgbClr val="000000"/>
                  </a:outerShdw>
                </a:effectLst>
                <a:latin typeface="Arial" charset="0"/>
              </a:rPr>
              <a:t>Bos</a:t>
            </a:r>
            <a:endParaRPr lang="en-US" sz="2205" dirty="0">
              <a:effectLst>
                <a:outerShdw blurRad="38100" dist="38100" dir="2700000" algn="tl">
                  <a:srgbClr val="000000"/>
                </a:outerShdw>
              </a:effectLst>
              <a:latin typeface="Arial" charset="0"/>
            </a:endParaRPr>
          </a:p>
        </p:txBody>
      </p:sp>
      <p:sp>
        <p:nvSpPr>
          <p:cNvPr id="222285" name="Text Box 77">
            <a:extLst>
              <a:ext uri="{FF2B5EF4-FFF2-40B4-BE49-F238E27FC236}">
                <a16:creationId xmlns:a16="http://schemas.microsoft.com/office/drawing/2014/main" id="{014F26CE-4CB8-4600-A96A-12F295662841}"/>
              </a:ext>
            </a:extLst>
          </p:cNvPr>
          <p:cNvSpPr txBox="1">
            <a:spLocks noChangeArrowheads="1"/>
          </p:cNvSpPr>
          <p:nvPr/>
        </p:nvSpPr>
        <p:spPr bwMode="auto">
          <a:xfrm>
            <a:off x="1282855" y="3820889"/>
            <a:ext cx="801300" cy="441815"/>
          </a:xfrm>
          <a:prstGeom prst="rect">
            <a:avLst/>
          </a:prstGeom>
          <a:noFill/>
          <a:ln w="9525">
            <a:noFill/>
            <a:miter lim="800000"/>
            <a:headEnd type="none" w="sm" len="sm"/>
            <a:tailEnd type="none" w="sm" len="sm"/>
          </a:ln>
          <a:effectLst/>
        </p:spPr>
        <p:txBody>
          <a:bodyPr wrap="none" lIns="101500" tIns="50750" rIns="101500" bIns="50750" anchorCtr="1">
            <a:spAutoFit/>
          </a:bodyPr>
          <a:lstStyle/>
          <a:p>
            <a:pPr algn="r" eaLnBrk="1" hangingPunct="1">
              <a:defRPr/>
            </a:pPr>
            <a:r>
              <a:rPr lang="en-US" sz="2205" dirty="0">
                <a:effectLst>
                  <a:outerShdw blurRad="38100" dist="38100" dir="2700000" algn="tl">
                    <a:srgbClr val="000000"/>
                  </a:outerShdw>
                </a:effectLst>
                <a:latin typeface="Arial" charset="0"/>
              </a:rPr>
              <a:t>NYC</a:t>
            </a:r>
          </a:p>
        </p:txBody>
      </p:sp>
      <p:sp>
        <p:nvSpPr>
          <p:cNvPr id="222286" name="Text Box 78">
            <a:extLst>
              <a:ext uri="{FF2B5EF4-FFF2-40B4-BE49-F238E27FC236}">
                <a16:creationId xmlns:a16="http://schemas.microsoft.com/office/drawing/2014/main" id="{F714A836-7B6E-4839-AD57-4AA36325A98B}"/>
              </a:ext>
            </a:extLst>
          </p:cNvPr>
          <p:cNvSpPr txBox="1">
            <a:spLocks noChangeArrowheads="1"/>
          </p:cNvSpPr>
          <p:nvPr/>
        </p:nvSpPr>
        <p:spPr bwMode="auto">
          <a:xfrm>
            <a:off x="1384219" y="4773048"/>
            <a:ext cx="628175" cy="441815"/>
          </a:xfrm>
          <a:prstGeom prst="rect">
            <a:avLst/>
          </a:prstGeom>
          <a:noFill/>
          <a:ln w="9525">
            <a:noFill/>
            <a:miter lim="800000"/>
            <a:headEnd type="none" w="sm" len="sm"/>
            <a:tailEnd type="none" w="sm" len="sm"/>
          </a:ln>
          <a:effectLst/>
        </p:spPr>
        <p:txBody>
          <a:bodyPr wrap="none" lIns="101500" tIns="50750" rIns="101500" bIns="50750" anchorCtr="1">
            <a:spAutoFit/>
          </a:bodyPr>
          <a:lstStyle/>
          <a:p>
            <a:pPr algn="r" eaLnBrk="1" hangingPunct="1">
              <a:defRPr/>
            </a:pPr>
            <a:r>
              <a:rPr lang="en-US" sz="2205" dirty="0">
                <a:effectLst>
                  <a:outerShdw blurRad="38100" dist="38100" dir="2700000" algn="tl">
                    <a:srgbClr val="000000"/>
                  </a:outerShdw>
                </a:effectLst>
                <a:latin typeface="Arial" charset="0"/>
              </a:rPr>
              <a:t>Chi</a:t>
            </a:r>
          </a:p>
        </p:txBody>
      </p:sp>
      <p:sp>
        <p:nvSpPr>
          <p:cNvPr id="222287" name="Text Box 79">
            <a:extLst>
              <a:ext uri="{FF2B5EF4-FFF2-40B4-BE49-F238E27FC236}">
                <a16:creationId xmlns:a16="http://schemas.microsoft.com/office/drawing/2014/main" id="{83ED29B7-6E13-4CB5-AD1D-DB201D1FD329}"/>
              </a:ext>
            </a:extLst>
          </p:cNvPr>
          <p:cNvSpPr txBox="1">
            <a:spLocks noChangeArrowheads="1"/>
          </p:cNvSpPr>
          <p:nvPr/>
        </p:nvSpPr>
        <p:spPr bwMode="auto">
          <a:xfrm>
            <a:off x="1328573" y="5686700"/>
            <a:ext cx="708325" cy="441815"/>
          </a:xfrm>
          <a:prstGeom prst="rect">
            <a:avLst/>
          </a:prstGeom>
          <a:noFill/>
          <a:ln w="9525">
            <a:noFill/>
            <a:miter lim="800000"/>
            <a:headEnd type="none" w="sm" len="sm"/>
            <a:tailEnd type="none" w="sm" len="sm"/>
          </a:ln>
          <a:effectLst/>
        </p:spPr>
        <p:txBody>
          <a:bodyPr wrap="none" lIns="101500" tIns="50750" rIns="101500" bIns="50750" anchorCtr="1">
            <a:spAutoFit/>
          </a:bodyPr>
          <a:lstStyle/>
          <a:p>
            <a:pPr algn="r" eaLnBrk="1" hangingPunct="1">
              <a:defRPr/>
            </a:pPr>
            <a:r>
              <a:rPr lang="en-US" sz="2205" dirty="0">
                <a:effectLst>
                  <a:outerShdw blurRad="38100" dist="38100" dir="2700000" algn="tl">
                    <a:srgbClr val="000000"/>
                  </a:outerShdw>
                </a:effectLst>
                <a:latin typeface="Arial" charset="0"/>
              </a:rPr>
              <a:t>Sea</a:t>
            </a:r>
          </a:p>
        </p:txBody>
      </p:sp>
      <p:sp>
        <p:nvSpPr>
          <p:cNvPr id="222288" name="Text Box 80">
            <a:extLst>
              <a:ext uri="{FF2B5EF4-FFF2-40B4-BE49-F238E27FC236}">
                <a16:creationId xmlns:a16="http://schemas.microsoft.com/office/drawing/2014/main" id="{A543A182-7AD1-4A45-BDE8-47F8531F2B42}"/>
              </a:ext>
            </a:extLst>
          </p:cNvPr>
          <p:cNvSpPr txBox="1">
            <a:spLocks noChangeArrowheads="1"/>
          </p:cNvSpPr>
          <p:nvPr/>
        </p:nvSpPr>
        <p:spPr bwMode="auto">
          <a:xfrm>
            <a:off x="7473306" y="5996502"/>
            <a:ext cx="660235" cy="441815"/>
          </a:xfrm>
          <a:prstGeom prst="rect">
            <a:avLst/>
          </a:prstGeom>
          <a:noFill/>
          <a:ln w="9525">
            <a:noFill/>
            <a:miter lim="800000"/>
            <a:headEnd type="none" w="sm" len="sm"/>
            <a:tailEnd type="none" w="sm" len="sm"/>
          </a:ln>
          <a:effectLst/>
        </p:spPr>
        <p:txBody>
          <a:bodyPr wrap="none" lIns="101500" tIns="50750" rIns="101500" bIns="50750" anchorCtr="1">
            <a:spAutoFit/>
          </a:bodyPr>
          <a:lstStyle/>
          <a:p>
            <a:pPr eaLnBrk="1" hangingPunct="1">
              <a:defRPr/>
            </a:pPr>
            <a:r>
              <a:rPr lang="en-US" sz="2205" dirty="0">
                <a:effectLst>
                  <a:outerShdw blurRad="38100" dist="38100" dir="2700000" algn="tl">
                    <a:srgbClr val="000000"/>
                  </a:outerShdw>
                </a:effectLst>
                <a:latin typeface="Arial" charset="0"/>
              </a:rPr>
              <a:t>Jan</a:t>
            </a:r>
          </a:p>
        </p:txBody>
      </p:sp>
      <p:sp>
        <p:nvSpPr>
          <p:cNvPr id="222289" name="Text Box 81">
            <a:extLst>
              <a:ext uri="{FF2B5EF4-FFF2-40B4-BE49-F238E27FC236}">
                <a16:creationId xmlns:a16="http://schemas.microsoft.com/office/drawing/2014/main" id="{AC05F0BD-4BA0-4970-BDC6-2B6214CCEA3B}"/>
              </a:ext>
            </a:extLst>
          </p:cNvPr>
          <p:cNvSpPr txBox="1">
            <a:spLocks noChangeArrowheads="1"/>
          </p:cNvSpPr>
          <p:nvPr/>
        </p:nvSpPr>
        <p:spPr bwMode="auto">
          <a:xfrm>
            <a:off x="8101661" y="5289383"/>
            <a:ext cx="692295" cy="441815"/>
          </a:xfrm>
          <a:prstGeom prst="rect">
            <a:avLst/>
          </a:prstGeom>
          <a:noFill/>
          <a:ln w="9525">
            <a:noFill/>
            <a:miter lim="800000"/>
            <a:headEnd type="none" w="sm" len="sm"/>
            <a:tailEnd type="none" w="sm" len="sm"/>
          </a:ln>
          <a:effectLst/>
        </p:spPr>
        <p:txBody>
          <a:bodyPr wrap="none" lIns="101500" tIns="50750" rIns="101500" bIns="50750" anchorCtr="1">
            <a:spAutoFit/>
          </a:bodyPr>
          <a:lstStyle/>
          <a:p>
            <a:pPr eaLnBrk="1" hangingPunct="1">
              <a:defRPr/>
            </a:pPr>
            <a:r>
              <a:rPr lang="en-US" sz="2205" dirty="0">
                <a:effectLst>
                  <a:outerShdw blurRad="38100" dist="38100" dir="2700000" algn="tl">
                    <a:srgbClr val="000000"/>
                  </a:outerShdw>
                </a:effectLst>
                <a:latin typeface="Arial" charset="0"/>
              </a:rPr>
              <a:t>Mar</a:t>
            </a:r>
          </a:p>
        </p:txBody>
      </p:sp>
      <p:sp>
        <p:nvSpPr>
          <p:cNvPr id="222290" name="Text Box 82">
            <a:extLst>
              <a:ext uri="{FF2B5EF4-FFF2-40B4-BE49-F238E27FC236}">
                <a16:creationId xmlns:a16="http://schemas.microsoft.com/office/drawing/2014/main" id="{990F4EC4-E082-4A25-BD86-AC847FA94F98}"/>
              </a:ext>
            </a:extLst>
          </p:cNvPr>
          <p:cNvSpPr txBox="1">
            <a:spLocks noChangeArrowheads="1"/>
          </p:cNvSpPr>
          <p:nvPr/>
        </p:nvSpPr>
        <p:spPr bwMode="auto">
          <a:xfrm>
            <a:off x="7744601" y="5646443"/>
            <a:ext cx="692295" cy="441815"/>
          </a:xfrm>
          <a:prstGeom prst="rect">
            <a:avLst/>
          </a:prstGeom>
          <a:noFill/>
          <a:ln w="9525">
            <a:noFill/>
            <a:miter lim="800000"/>
            <a:headEnd type="none" w="sm" len="sm"/>
            <a:tailEnd type="none" w="sm" len="sm"/>
          </a:ln>
          <a:effectLst/>
        </p:spPr>
        <p:txBody>
          <a:bodyPr wrap="none" lIns="101500" tIns="50750" rIns="101500" bIns="50750" anchorCtr="1">
            <a:spAutoFit/>
          </a:bodyPr>
          <a:lstStyle/>
          <a:p>
            <a:pPr eaLnBrk="1" hangingPunct="1">
              <a:defRPr/>
            </a:pPr>
            <a:r>
              <a:rPr lang="en-US" sz="2205" dirty="0">
                <a:effectLst>
                  <a:outerShdw blurRad="38100" dist="38100" dir="2700000" algn="tl">
                    <a:srgbClr val="000000"/>
                  </a:outerShdw>
                </a:effectLst>
                <a:latin typeface="Arial" charset="0"/>
              </a:rPr>
              <a:t>Feb</a:t>
            </a:r>
          </a:p>
        </p:txBody>
      </p:sp>
      <p:sp>
        <p:nvSpPr>
          <p:cNvPr id="222291" name="Text Box 83">
            <a:extLst>
              <a:ext uri="{FF2B5EF4-FFF2-40B4-BE49-F238E27FC236}">
                <a16:creationId xmlns:a16="http://schemas.microsoft.com/office/drawing/2014/main" id="{A1BB3214-6ADB-4A2E-8EB2-9505F6E1B228}"/>
              </a:ext>
            </a:extLst>
          </p:cNvPr>
          <p:cNvSpPr txBox="1">
            <a:spLocks noChangeArrowheads="1"/>
          </p:cNvSpPr>
          <p:nvPr/>
        </p:nvSpPr>
        <p:spPr bwMode="auto">
          <a:xfrm>
            <a:off x="8521731" y="5875732"/>
            <a:ext cx="1070348" cy="577558"/>
          </a:xfrm>
          <a:prstGeom prst="rect">
            <a:avLst/>
          </a:prstGeom>
          <a:noFill/>
          <a:ln w="9525">
            <a:noFill/>
            <a:miter lim="800000"/>
            <a:headEnd type="none" w="sm" len="sm"/>
            <a:tailEnd type="none" w="sm" len="sm"/>
          </a:ln>
          <a:effectLst/>
        </p:spPr>
        <p:txBody>
          <a:bodyPr wrap="none" lIns="101500" tIns="50750" rIns="101500" bIns="50750" anchorCtr="1">
            <a:spAutoFit/>
          </a:bodyPr>
          <a:lstStyle/>
          <a:p>
            <a:pPr eaLnBrk="1" hangingPunct="1">
              <a:defRPr/>
            </a:pPr>
            <a:r>
              <a:rPr lang="en-US" sz="3087" dirty="0">
                <a:effectLst>
                  <a:outerShdw blurRad="38100" dist="38100" dir="2700000" algn="tl">
                    <a:srgbClr val="000000"/>
                  </a:outerShdw>
                </a:effectLst>
                <a:latin typeface="Arial" charset="0"/>
              </a:rPr>
              <a:t>Time</a:t>
            </a:r>
          </a:p>
        </p:txBody>
      </p:sp>
      <p:grpSp>
        <p:nvGrpSpPr>
          <p:cNvPr id="6" name="Group 90"/>
          <p:cNvGrpSpPr>
            <a:grpSpLocks/>
          </p:cNvGrpSpPr>
          <p:nvPr/>
        </p:nvGrpSpPr>
        <p:grpSpPr bwMode="auto">
          <a:xfrm>
            <a:off x="4511811" y="479580"/>
            <a:ext cx="4326723" cy="2931740"/>
            <a:chOff x="2403" y="274"/>
            <a:chExt cx="2472" cy="1675"/>
          </a:xfrm>
        </p:grpSpPr>
        <p:sp>
          <p:nvSpPr>
            <p:cNvPr id="61460" name="Oval 84"/>
            <p:cNvSpPr>
              <a:spLocks noChangeArrowheads="1"/>
            </p:cNvSpPr>
            <p:nvPr/>
          </p:nvSpPr>
          <p:spPr bwMode="auto">
            <a:xfrm>
              <a:off x="3360" y="1644"/>
              <a:ext cx="670" cy="305"/>
            </a:xfrm>
            <a:prstGeom prst="ellipse">
              <a:avLst/>
            </a:prstGeom>
            <a:noFill/>
            <a:ln w="44450">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lIns="101517" tIns="50759" rIns="101517" bIns="50759"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GB" altLang="cs-CZ"/>
            </a:p>
          </p:txBody>
        </p:sp>
        <p:sp>
          <p:nvSpPr>
            <p:cNvPr id="222294" name="Text Box 86">
              <a:extLst>
                <a:ext uri="{FF2B5EF4-FFF2-40B4-BE49-F238E27FC236}">
                  <a16:creationId xmlns:a16="http://schemas.microsoft.com/office/drawing/2014/main" id="{48FBBE0C-C621-4AB3-A5A1-C6EA1FA8F63A}"/>
                </a:ext>
              </a:extLst>
            </p:cNvPr>
            <p:cNvSpPr txBox="1">
              <a:spLocks noChangeArrowheads="1"/>
            </p:cNvSpPr>
            <p:nvPr/>
          </p:nvSpPr>
          <p:spPr bwMode="auto">
            <a:xfrm>
              <a:off x="2403" y="274"/>
              <a:ext cx="2472" cy="679"/>
            </a:xfrm>
            <a:prstGeom prst="rect">
              <a:avLst/>
            </a:prstGeom>
            <a:noFill/>
            <a:ln w="9525">
              <a:solidFill>
                <a:schemeClr val="tx2"/>
              </a:solidFill>
              <a:miter lim="800000"/>
              <a:headEnd type="none" w="sm" len="sm"/>
              <a:tailEnd type="none" w="sm" len="sm"/>
            </a:ln>
            <a:effectLst/>
          </p:spPr>
          <p:txBody>
            <a:bodyPr wrap="none" lIns="101517" tIns="50759" rIns="101517" bIns="50759" anchorCtr="1">
              <a:spAutoFit/>
            </a:bodyPr>
            <a:lstStyle/>
            <a:p>
              <a:pPr algn="ctr" eaLnBrk="1" hangingPunct="1">
                <a:defRPr/>
              </a:pPr>
              <a:r>
                <a:rPr lang="en-US" sz="3528" dirty="0">
                  <a:effectLst>
                    <a:outerShdw blurRad="38100" dist="38100" dir="2700000" algn="tl">
                      <a:srgbClr val="000000"/>
                    </a:outerShdw>
                  </a:effectLst>
                  <a:latin typeface="Arial" charset="0"/>
                </a:rPr>
                <a:t>Units of beer sold in </a:t>
              </a:r>
            </a:p>
            <a:p>
              <a:pPr algn="ctr" eaLnBrk="1" hangingPunct="1">
                <a:defRPr/>
              </a:pPr>
              <a:r>
                <a:rPr lang="en-US" sz="3528" dirty="0">
                  <a:effectLst>
                    <a:outerShdw blurRad="38100" dist="38100" dir="2700000" algn="tl">
                      <a:srgbClr val="000000"/>
                    </a:outerShdw>
                  </a:effectLst>
                  <a:latin typeface="Arial" charset="0"/>
                </a:rPr>
                <a:t>Boston in January</a:t>
              </a:r>
            </a:p>
          </p:txBody>
        </p:sp>
        <p:cxnSp>
          <p:nvCxnSpPr>
            <p:cNvPr id="61462" name="AutoShape 89"/>
            <p:cNvCxnSpPr>
              <a:cxnSpLocks noChangeShapeType="1"/>
              <a:stCxn id="61460" idx="0"/>
              <a:endCxn id="222294" idx="2"/>
            </p:cNvCxnSpPr>
            <p:nvPr/>
          </p:nvCxnSpPr>
          <p:spPr bwMode="auto">
            <a:xfrm rot="16200000" flipV="1">
              <a:off x="3327" y="1264"/>
              <a:ext cx="679" cy="56"/>
            </a:xfrm>
            <a:prstGeom prst="straightConnector1">
              <a:avLst/>
            </a:prstGeom>
            <a:noFill/>
            <a:ln w="44450">
              <a:solidFill>
                <a:schemeClr val="tx2"/>
              </a:solidFill>
              <a:round/>
              <a:headEnd type="none" w="sm" len="sm"/>
              <a:tailEnd type="triangle" w="lg" len="me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2219606418"/>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4" name="Rectangle 6">
            <a:extLst>
              <a:ext uri="{FF2B5EF4-FFF2-40B4-BE49-F238E27FC236}">
                <a16:creationId xmlns:a16="http://schemas.microsoft.com/office/drawing/2014/main" id="{0870E0A3-2525-4FD8-9EE9-B324D9FA61BE}"/>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Measure Group</a:t>
            </a:r>
          </a:p>
        </p:txBody>
      </p:sp>
      <p:sp>
        <p:nvSpPr>
          <p:cNvPr id="17415" name="Rectangle 7">
            <a:extLst>
              <a:ext uri="{FF2B5EF4-FFF2-40B4-BE49-F238E27FC236}">
                <a16:creationId xmlns:a16="http://schemas.microsoft.com/office/drawing/2014/main" id="{6924BD5C-D576-4DC4-993D-46F9D1B5E0E2}"/>
              </a:ext>
            </a:extLst>
          </p:cNvPr>
          <p:cNvSpPr>
            <a:spLocks noGrp="1" noChangeArrowheads="1"/>
          </p:cNvSpPr>
          <p:nvPr>
            <p:ph type="body" idx="4294967295"/>
          </p:nvPr>
        </p:nvSpPr>
        <p:spPr>
          <a:xfrm>
            <a:off x="1114494" y="1563012"/>
            <a:ext cx="9273048" cy="5530923"/>
          </a:xfrm>
        </p:spPr>
        <p:txBody>
          <a:bodyPr/>
          <a:lstStyle/>
          <a:p>
            <a:pPr marL="421754" indent="-421754" defTabSz="1006255" fontAlgn="auto">
              <a:spcAft>
                <a:spcPts val="0"/>
              </a:spcAft>
              <a:buBlip>
                <a:blip r:embed="rId3"/>
              </a:buBlip>
              <a:defRPr/>
            </a:pPr>
            <a:r>
              <a:rPr lang="en-US">
                <a:effectLst>
                  <a:outerShdw blurRad="38100" dist="38100" dir="2700000" algn="tl">
                    <a:srgbClr val="000000"/>
                  </a:outerShdw>
                </a:effectLst>
                <a:sym typeface="Wingdings" pitchFamily="2" charset="2"/>
              </a:rPr>
              <a:t>Group of measures with same dimensionality</a:t>
            </a:r>
            <a:endParaRPr lang="en-US">
              <a:effectLst>
                <a:outerShdw blurRad="38100" dist="38100" dir="2700000" algn="tl">
                  <a:srgbClr val="000000"/>
                </a:outerShdw>
              </a:effectLst>
            </a:endParaRPr>
          </a:p>
          <a:p>
            <a:pPr marL="421754" indent="-421754" defTabSz="1006255" fontAlgn="auto">
              <a:spcAft>
                <a:spcPts val="0"/>
              </a:spcAft>
              <a:buBlip>
                <a:blip r:embed="rId3"/>
              </a:buBlip>
              <a:defRPr/>
            </a:pPr>
            <a:r>
              <a:rPr lang="en-US">
                <a:effectLst>
                  <a:outerShdw blurRad="38100" dist="38100" dir="2700000" algn="tl">
                    <a:srgbClr val="000000"/>
                  </a:outerShdw>
                </a:effectLst>
                <a:sym typeface="Wingdings" pitchFamily="2" charset="2"/>
              </a:rPr>
              <a:t>Analogous to fact table</a:t>
            </a:r>
            <a:endParaRPr lang="en-US">
              <a:effectLst>
                <a:outerShdw blurRad="38100" dist="38100" dir="2700000" algn="tl">
                  <a:srgbClr val="000000"/>
                </a:outerShdw>
              </a:effectLst>
            </a:endParaRPr>
          </a:p>
          <a:p>
            <a:pPr marL="421754" indent="-421754" defTabSz="1006255" fontAlgn="auto">
              <a:spcAft>
                <a:spcPts val="0"/>
              </a:spcAft>
              <a:buBlip>
                <a:blip r:embed="rId3"/>
              </a:buBlip>
              <a:defRPr/>
            </a:pPr>
            <a:r>
              <a:rPr lang="en-US">
                <a:effectLst>
                  <a:outerShdw blurRad="38100" dist="38100" dir="2700000" algn="tl">
                    <a:srgbClr val="000000"/>
                  </a:outerShdw>
                </a:effectLst>
                <a:sym typeface="Wingdings" pitchFamily="2" charset="2"/>
              </a:rPr>
              <a:t>Cube can contain more than one measure group</a:t>
            </a:r>
          </a:p>
          <a:p>
            <a:pPr marL="777003" lvl="1" indent="-350001" defTabSz="1006255" fontAlgn="auto">
              <a:spcAft>
                <a:spcPts val="0"/>
              </a:spcAft>
              <a:buBlip>
                <a:blip r:embed="rId3"/>
              </a:buBlip>
              <a:defRPr/>
            </a:pPr>
            <a:r>
              <a:rPr lang="en-US">
                <a:effectLst>
                  <a:outerShdw blurRad="38100" dist="38100" dir="2700000" algn="tl">
                    <a:srgbClr val="000000"/>
                  </a:outerShdw>
                </a:effectLst>
                <a:sym typeface="Wingdings" pitchFamily="2" charset="2"/>
              </a:rPr>
              <a:t>E.g. Sales, Inventory, Finance</a:t>
            </a:r>
          </a:p>
          <a:p>
            <a:pPr marL="421754" indent="-421754" defTabSz="1006255" fontAlgn="auto">
              <a:spcAft>
                <a:spcPts val="0"/>
              </a:spcAft>
              <a:buBlip>
                <a:blip r:embed="rId3"/>
              </a:buBlip>
              <a:defRPr/>
            </a:pPr>
            <a:r>
              <a:rPr lang="en-US">
                <a:effectLst>
                  <a:outerShdw blurRad="38100" dist="38100" dir="2700000" algn="tl">
                    <a:srgbClr val="000000"/>
                  </a:outerShdw>
                </a:effectLst>
                <a:sym typeface="Wingdings" pitchFamily="2" charset="2"/>
              </a:rPr>
              <a:t>Multi-dimensional space</a:t>
            </a:r>
          </a:p>
          <a:p>
            <a:pPr marL="777003" lvl="1" indent="-350001" defTabSz="1006255" fontAlgn="auto">
              <a:spcAft>
                <a:spcPts val="0"/>
              </a:spcAft>
              <a:buBlip>
                <a:blip r:embed="rId3"/>
              </a:buBlip>
              <a:defRPr/>
            </a:pPr>
            <a:r>
              <a:rPr lang="en-US">
                <a:effectLst>
                  <a:outerShdw blurRad="38100" dist="38100" dir="2700000" algn="tl">
                    <a:srgbClr val="000000"/>
                  </a:outerShdw>
                </a:effectLst>
                <a:sym typeface="Wingdings" pitchFamily="2" charset="2"/>
              </a:rPr>
              <a:t>Subset of dimensions and measures in the cube</a:t>
            </a:r>
          </a:p>
          <a:p>
            <a:pPr marL="421754" indent="-421754" defTabSz="1006255" fontAlgn="auto">
              <a:spcAft>
                <a:spcPts val="0"/>
              </a:spcAft>
              <a:buBlip>
                <a:blip r:embed="rId3"/>
              </a:buBlip>
              <a:defRPr/>
            </a:pPr>
            <a:r>
              <a:rPr lang="en-US">
                <a:effectLst>
                  <a:outerShdw blurRad="38100" dist="38100" dir="2700000" algn="tl">
                    <a:srgbClr val="000000"/>
                  </a:outerShdw>
                </a:effectLst>
                <a:sym typeface="Wingdings" pitchFamily="2" charset="2"/>
              </a:rPr>
              <a:t>AS2000 comparison</a:t>
            </a:r>
          </a:p>
          <a:p>
            <a:pPr marL="777003" lvl="1" indent="-350001" defTabSz="1006255" fontAlgn="auto">
              <a:spcAft>
                <a:spcPts val="0"/>
              </a:spcAft>
              <a:buBlip>
                <a:blip r:embed="rId3"/>
              </a:buBlip>
              <a:defRPr/>
            </a:pPr>
            <a:r>
              <a:rPr lang="en-US">
                <a:effectLst>
                  <a:outerShdw blurRad="38100" dist="38100" dir="2700000" algn="tl">
                    <a:srgbClr val="000000"/>
                  </a:outerShdw>
                </a:effectLst>
                <a:sym typeface="Wingdings" pitchFamily="2" charset="2"/>
              </a:rPr>
              <a:t>Virtual Cube  Cube</a:t>
            </a:r>
          </a:p>
          <a:p>
            <a:pPr marL="777003" lvl="1" indent="-350001" defTabSz="1006255" fontAlgn="auto">
              <a:spcAft>
                <a:spcPts val="0"/>
              </a:spcAft>
              <a:buBlip>
                <a:blip r:embed="rId3"/>
              </a:buBlip>
              <a:defRPr/>
            </a:pPr>
            <a:r>
              <a:rPr lang="en-US">
                <a:effectLst>
                  <a:outerShdw blurRad="38100" dist="38100" dir="2700000" algn="tl">
                    <a:srgbClr val="000000"/>
                  </a:outerShdw>
                </a:effectLst>
                <a:sym typeface="Wingdings" pitchFamily="2" charset="2"/>
              </a:rPr>
              <a:t>Cube  Measure Group</a:t>
            </a:r>
          </a:p>
        </p:txBody>
      </p:sp>
    </p:spTree>
    <p:extLst>
      <p:ext uri="{BB962C8B-B14F-4D97-AF65-F5344CB8AC3E}">
        <p14:creationId xmlns:p14="http://schemas.microsoft.com/office/powerpoint/2010/main" val="2666671454"/>
      </p:ext>
    </p:extLst>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514" name="Group 58">
            <a:extLst>
              <a:ext uri="{FF2B5EF4-FFF2-40B4-BE49-F238E27FC236}">
                <a16:creationId xmlns:a16="http://schemas.microsoft.com/office/drawing/2014/main" id="{564E581A-F554-4BBD-A297-251B84877640}"/>
              </a:ext>
            </a:extLst>
          </p:cNvPr>
          <p:cNvGraphicFramePr>
            <a:graphicFrameLocks noGrp="1"/>
          </p:cNvGraphicFramePr>
          <p:nvPr/>
        </p:nvGraphicFramePr>
        <p:xfrm>
          <a:off x="1986139" y="2284132"/>
          <a:ext cx="6721122" cy="3679114"/>
        </p:xfrm>
        <a:graphic>
          <a:graphicData uri="http://schemas.openxmlformats.org/drawingml/2006/table">
            <a:tbl>
              <a:tblPr/>
              <a:tblGrid>
                <a:gridCol w="1680281">
                  <a:extLst>
                    <a:ext uri="{9D8B030D-6E8A-4147-A177-3AD203B41FA5}">
                      <a16:colId xmlns:a16="http://schemas.microsoft.com/office/drawing/2014/main" val="20000"/>
                    </a:ext>
                  </a:extLst>
                </a:gridCol>
                <a:gridCol w="1680281">
                  <a:extLst>
                    <a:ext uri="{9D8B030D-6E8A-4147-A177-3AD203B41FA5}">
                      <a16:colId xmlns:a16="http://schemas.microsoft.com/office/drawing/2014/main" val="20001"/>
                    </a:ext>
                  </a:extLst>
                </a:gridCol>
                <a:gridCol w="1680281">
                  <a:extLst>
                    <a:ext uri="{9D8B030D-6E8A-4147-A177-3AD203B41FA5}">
                      <a16:colId xmlns:a16="http://schemas.microsoft.com/office/drawing/2014/main" val="20002"/>
                    </a:ext>
                  </a:extLst>
                </a:gridCol>
                <a:gridCol w="1680281">
                  <a:extLst>
                    <a:ext uri="{9D8B030D-6E8A-4147-A177-3AD203B41FA5}">
                      <a16:colId xmlns:a16="http://schemas.microsoft.com/office/drawing/2014/main" val="20003"/>
                    </a:ext>
                  </a:extLst>
                </a:gridCol>
              </a:tblGrid>
              <a:tr h="408790">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a:ln>
                          <a:noFill/>
                        </a:ln>
                        <a:solidFill>
                          <a:schemeClr val="tx1"/>
                        </a:solidFill>
                        <a:effectLst/>
                        <a:latin typeface="Segoe" pitchFamily="34" charset="0"/>
                      </a:endParaRP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Sales</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Inventory</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Finance</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08790">
                <a:tc>
                  <a:txBody>
                    <a:bodyPr/>
                    <a:lstStyle/>
                    <a:p>
                      <a:pPr marL="447675" marR="0" lvl="0" indent="-447675" algn="l"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Customers</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X</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a:ln>
                          <a:noFill/>
                        </a:ln>
                        <a:solidFill>
                          <a:schemeClr val="tx1"/>
                        </a:solidFill>
                        <a:effectLst/>
                        <a:latin typeface="Segoe" pitchFamily="34" charset="0"/>
                      </a:endParaRP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a:ln>
                          <a:noFill/>
                        </a:ln>
                        <a:solidFill>
                          <a:schemeClr val="tx1"/>
                        </a:solidFill>
                        <a:effectLst/>
                        <a:latin typeface="Segoe" pitchFamily="34" charset="0"/>
                      </a:endParaRP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8790">
                <a:tc>
                  <a:txBody>
                    <a:bodyPr/>
                    <a:lstStyle/>
                    <a:p>
                      <a:pPr marL="447675" marR="0" lvl="0" indent="-447675" algn="l"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Products</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X</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X</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a:ln>
                          <a:noFill/>
                        </a:ln>
                        <a:solidFill>
                          <a:schemeClr val="tx1"/>
                        </a:solidFill>
                        <a:effectLst/>
                        <a:latin typeface="Segoe" pitchFamily="34" charset="0"/>
                      </a:endParaRP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08790">
                <a:tc>
                  <a:txBody>
                    <a:bodyPr/>
                    <a:lstStyle/>
                    <a:p>
                      <a:pPr marL="447675" marR="0" lvl="0" indent="-447675" algn="l"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Time</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X</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X</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X</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08790">
                <a:tc>
                  <a:txBody>
                    <a:bodyPr/>
                    <a:lstStyle/>
                    <a:p>
                      <a:pPr marL="447675" marR="0" lvl="0" indent="-447675" algn="l"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Promotions</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X</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a:ln>
                          <a:noFill/>
                        </a:ln>
                        <a:solidFill>
                          <a:schemeClr val="tx1"/>
                        </a:solidFill>
                        <a:effectLst/>
                        <a:latin typeface="Segoe" pitchFamily="34" charset="0"/>
                      </a:endParaRP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a:ln>
                          <a:noFill/>
                        </a:ln>
                        <a:solidFill>
                          <a:schemeClr val="tx1"/>
                        </a:solidFill>
                        <a:effectLst/>
                        <a:latin typeface="Segoe" pitchFamily="34" charset="0"/>
                      </a:endParaRP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08790">
                <a:tc>
                  <a:txBody>
                    <a:bodyPr/>
                    <a:lstStyle/>
                    <a:p>
                      <a:pPr marL="447675" marR="0" lvl="0" indent="-447675" algn="l"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Warehouse</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a:ln>
                          <a:noFill/>
                        </a:ln>
                        <a:solidFill>
                          <a:schemeClr val="tx1"/>
                        </a:solidFill>
                        <a:effectLst/>
                        <a:latin typeface="Segoe" pitchFamily="34" charset="0"/>
                      </a:endParaRP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X</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a:ln>
                          <a:noFill/>
                        </a:ln>
                        <a:solidFill>
                          <a:schemeClr val="tx1"/>
                        </a:solidFill>
                        <a:effectLst/>
                        <a:latin typeface="Segoe" pitchFamily="34" charset="0"/>
                      </a:endParaRP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08790">
                <a:tc>
                  <a:txBody>
                    <a:bodyPr/>
                    <a:lstStyle/>
                    <a:p>
                      <a:pPr marL="447675" marR="0" lvl="0" indent="-447675" algn="l"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Department</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a:ln>
                          <a:noFill/>
                        </a:ln>
                        <a:solidFill>
                          <a:schemeClr val="tx1"/>
                        </a:solidFill>
                        <a:effectLst/>
                        <a:latin typeface="Segoe" pitchFamily="34" charset="0"/>
                      </a:endParaRP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a:ln>
                          <a:noFill/>
                        </a:ln>
                        <a:solidFill>
                          <a:schemeClr val="tx1"/>
                        </a:solidFill>
                        <a:effectLst/>
                        <a:latin typeface="Segoe" pitchFamily="34" charset="0"/>
                      </a:endParaRP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X</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08790">
                <a:tc>
                  <a:txBody>
                    <a:bodyPr/>
                    <a:lstStyle/>
                    <a:p>
                      <a:pPr marL="447675" marR="0" lvl="0" indent="-447675" algn="l"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Account</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a:ln>
                          <a:noFill/>
                        </a:ln>
                        <a:solidFill>
                          <a:schemeClr val="tx1"/>
                        </a:solidFill>
                        <a:effectLst/>
                        <a:latin typeface="Segoe" pitchFamily="34" charset="0"/>
                      </a:endParaRP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a:ln>
                          <a:noFill/>
                        </a:ln>
                        <a:solidFill>
                          <a:schemeClr val="tx1"/>
                        </a:solidFill>
                        <a:effectLst/>
                        <a:latin typeface="Segoe" pitchFamily="34" charset="0"/>
                      </a:endParaRP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X</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08790">
                <a:tc>
                  <a:txBody>
                    <a:bodyPr/>
                    <a:lstStyle/>
                    <a:p>
                      <a:pPr marL="447675" marR="0" lvl="0" indent="-447675" algn="l"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Scenario</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a:ln>
                          <a:noFill/>
                        </a:ln>
                        <a:solidFill>
                          <a:schemeClr val="tx1"/>
                        </a:solidFill>
                        <a:effectLst/>
                        <a:latin typeface="Segoe" pitchFamily="34" charset="0"/>
                      </a:endParaRP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endParaRPr kumimoji="0" lang="en-GB" sz="2000" b="0" i="0" u="none" strike="noStrike" cap="none" normalizeH="0" baseline="0">
                        <a:ln>
                          <a:noFill/>
                        </a:ln>
                        <a:solidFill>
                          <a:schemeClr val="tx1"/>
                        </a:solidFill>
                        <a:effectLst/>
                        <a:latin typeface="Segoe" pitchFamily="34" charset="0"/>
                      </a:endParaRP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447675" marR="0" lvl="0" indent="-447675" algn="ctr" defTabSz="-138731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a:ln>
                            <a:noFill/>
                          </a:ln>
                          <a:solidFill>
                            <a:schemeClr val="tx1"/>
                          </a:solidFill>
                          <a:effectLst/>
                          <a:latin typeface="Segoe" pitchFamily="34" charset="0"/>
                        </a:rPr>
                        <a:t>X</a:t>
                      </a:r>
                    </a:p>
                  </a:txBody>
                  <a:tcPr marL="100817" marR="100817" marT="50398" marB="50398"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30" name="TextBox 4294967295">
            <a:extLst>
              <a:ext uri="{FF2B5EF4-FFF2-40B4-BE49-F238E27FC236}">
                <a16:creationId xmlns:a16="http://schemas.microsoft.com/office/drawing/2014/main" id="{307CF480-5353-4246-B50D-B64C2DA53136}"/>
              </a:ext>
            </a:extLst>
          </p:cNvPr>
          <p:cNvSpPr txBox="1">
            <a:spLocks noChangeArrowheads="1"/>
          </p:cNvSpPr>
          <p:nvPr/>
        </p:nvSpPr>
        <p:spPr bwMode="auto">
          <a:xfrm>
            <a:off x="4797109" y="1792299"/>
            <a:ext cx="2279458" cy="441110"/>
          </a:xfrm>
          <a:prstGeom prst="rect">
            <a:avLst/>
          </a:prstGeom>
          <a:noFill/>
          <a:ln w="12700" cap="flat" cmpd="sng" algn="ctr">
            <a:noFill/>
            <a:prstDash val="solid"/>
            <a:miter lim="800000"/>
            <a:headEnd type="none" w="sm" len="sm"/>
            <a:tailEnd type="none" w="sm" len="sm"/>
          </a:ln>
          <a:effectLst/>
        </p:spPr>
        <p:txBody>
          <a:bodyPr wrap="none" lIns="100800" tIns="50401" rIns="100800" bIns="50401">
            <a:spAutoFit/>
          </a:bodyPr>
          <a:lstStyle/>
          <a:p>
            <a:pPr>
              <a:defRPr/>
            </a:pPr>
            <a:r>
              <a:rPr lang="en-US" sz="2205" b="1" dirty="0">
                <a:solidFill>
                  <a:schemeClr val="hlink"/>
                </a:solidFill>
                <a:effectLst>
                  <a:outerShdw blurRad="38100" dist="38100" dir="2700000" algn="tl">
                    <a:srgbClr val="000000"/>
                  </a:outerShdw>
                </a:effectLst>
              </a:rPr>
              <a:t>Measure Group</a:t>
            </a:r>
            <a:endParaRPr lang="en-US" dirty="0">
              <a:solidFill>
                <a:srgbClr val="000000"/>
              </a:solidFill>
            </a:endParaRPr>
          </a:p>
        </p:txBody>
      </p:sp>
      <p:pic>
        <p:nvPicPr>
          <p:cNvPr id="65591" name="Picture 5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black">
          <a:xfrm>
            <a:off x="1441798" y="3192533"/>
            <a:ext cx="565344" cy="1822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93" name="Rectangle 61">
            <a:extLst>
              <a:ext uri="{FF2B5EF4-FFF2-40B4-BE49-F238E27FC236}">
                <a16:creationId xmlns:a16="http://schemas.microsoft.com/office/drawing/2014/main" id="{45DFFAFD-B4FA-4C46-88B8-1F5CB999D4BB}"/>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Measure Group</a:t>
            </a:r>
          </a:p>
        </p:txBody>
      </p:sp>
    </p:spTree>
    <p:extLst>
      <p:ext uri="{BB962C8B-B14F-4D97-AF65-F5344CB8AC3E}">
        <p14:creationId xmlns:p14="http://schemas.microsoft.com/office/powerpoint/2010/main" val="292444598"/>
      </p:ext>
    </p:extLst>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4294967295">
            <a:extLst>
              <a:ext uri="{FF2B5EF4-FFF2-40B4-BE49-F238E27FC236}">
                <a16:creationId xmlns:a16="http://schemas.microsoft.com/office/drawing/2014/main" id="{B4DEDBAE-D9B1-41D8-846D-887E20DAE069}"/>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Agenda</a:t>
            </a:r>
          </a:p>
        </p:txBody>
      </p:sp>
      <p:sp>
        <p:nvSpPr>
          <p:cNvPr id="6" name="Shape 4294967295">
            <a:extLst>
              <a:ext uri="{FF2B5EF4-FFF2-40B4-BE49-F238E27FC236}">
                <a16:creationId xmlns:a16="http://schemas.microsoft.com/office/drawing/2014/main" id="{41398AD3-75D5-4C0C-BC24-0EC0B045F1A0}"/>
              </a:ext>
            </a:extLst>
          </p:cNvPr>
          <p:cNvSpPr>
            <a:spLocks noGrp="1" noChangeArrowheads="1"/>
          </p:cNvSpPr>
          <p:nvPr>
            <p:ph type="body" idx="4294967295"/>
          </p:nvPr>
        </p:nvSpPr>
        <p:spPr>
          <a:xfrm>
            <a:off x="1114494" y="1563011"/>
            <a:ext cx="9273048" cy="3512836"/>
          </a:xfrm>
        </p:spPr>
        <p:txBody>
          <a:bodyPr/>
          <a:lstStyle/>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Server architecture and UDM Basics</a:t>
            </a:r>
          </a:p>
          <a:p>
            <a:pPr marL="421754" indent="-421754" defTabSz="1006255" fontAlgn="auto">
              <a:spcAft>
                <a:spcPts val="0"/>
              </a:spcAft>
              <a:defRPr/>
            </a:pPr>
            <a:r>
              <a:rPr lang="en-US" dirty="0">
                <a:effectLst>
                  <a:outerShdw blurRad="38100" dist="38100" dir="2700000" algn="tl">
                    <a:srgbClr val="000000"/>
                  </a:outerShdw>
                </a:effectLst>
              </a:rPr>
              <a:t>Optimizing the cube design</a:t>
            </a: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Partitioning and Aggregations</a:t>
            </a: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Processing</a:t>
            </a: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Queries and calculations</a:t>
            </a: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Conclusion</a:t>
            </a:r>
          </a:p>
        </p:txBody>
      </p:sp>
    </p:spTree>
    <p:extLst>
      <p:ext uri="{BB962C8B-B14F-4D97-AF65-F5344CB8AC3E}">
        <p14:creationId xmlns:p14="http://schemas.microsoft.com/office/powerpoint/2010/main" val="248102403"/>
      </p:ext>
    </p:extLst>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6" name="Rectangle 6">
            <a:extLst>
              <a:ext uri="{FF2B5EF4-FFF2-40B4-BE49-F238E27FC236}">
                <a16:creationId xmlns:a16="http://schemas.microsoft.com/office/drawing/2014/main" id="{17E0094A-1035-4334-A511-A1C9EA9E0B60}"/>
              </a:ext>
            </a:extLst>
          </p:cNvPr>
          <p:cNvSpPr>
            <a:spLocks noGrp="1" noChangeArrowheads="1"/>
          </p:cNvSpPr>
          <p:nvPr>
            <p:ph type="title" idx="4294967295"/>
          </p:nvPr>
        </p:nvSpPr>
        <p:spPr>
          <a:xfrm>
            <a:off x="305858" y="336056"/>
            <a:ext cx="9073515" cy="610853"/>
          </a:xfrm>
        </p:spPr>
        <p:txBody>
          <a:bodyPr rtlCol="0">
            <a:normAutofit fontScale="90000"/>
          </a:bodyPr>
          <a:lstStyle/>
          <a:p>
            <a:pPr defTabSz="1006255" fontAlgn="auto">
              <a:spcAft>
                <a:spcPts val="0"/>
              </a:spcAft>
              <a:defRPr/>
            </a:pPr>
            <a:r>
              <a:rPr sz="4410">
                <a:effectLst>
                  <a:outerShdw blurRad="38100" dist="38100" dir="2700000" algn="tl">
                    <a:srgbClr val="000000"/>
                  </a:outerShdw>
                </a:effectLst>
              </a:rPr>
              <a:t>Top 3 Tenets of Good Cube Design</a:t>
            </a:r>
          </a:p>
        </p:txBody>
      </p:sp>
      <p:sp>
        <p:nvSpPr>
          <p:cNvPr id="20487" name="Rectangle 7">
            <a:extLst>
              <a:ext uri="{FF2B5EF4-FFF2-40B4-BE49-F238E27FC236}">
                <a16:creationId xmlns:a16="http://schemas.microsoft.com/office/drawing/2014/main" id="{A22224CB-8686-4AB0-B142-C0213767A5C0}"/>
              </a:ext>
            </a:extLst>
          </p:cNvPr>
          <p:cNvSpPr>
            <a:spLocks noGrp="1" noChangeArrowheads="1"/>
          </p:cNvSpPr>
          <p:nvPr>
            <p:ph type="body" idx="4294967295"/>
          </p:nvPr>
        </p:nvSpPr>
        <p:spPr>
          <a:xfrm>
            <a:off x="1314027" y="1764294"/>
            <a:ext cx="9073515" cy="1680281"/>
          </a:xfrm>
        </p:spPr>
        <p:txBody>
          <a:bodyPr/>
          <a:lstStyle/>
          <a:p>
            <a:pPr marL="421754" indent="-421754" defTabSz="1006255" fontAlgn="auto">
              <a:spcAft>
                <a:spcPts val="0"/>
              </a:spcAft>
              <a:buBlip>
                <a:blip r:embed="rId3"/>
              </a:buBlip>
              <a:defRPr/>
            </a:pPr>
            <a:r>
              <a:rPr lang="en-US" dirty="0">
                <a:effectLst>
                  <a:outerShdw blurRad="38100" dist="38100" dir="2700000" algn="tl">
                    <a:srgbClr val="000000"/>
                  </a:outerShdw>
                </a:effectLst>
              </a:rPr>
              <a:t>Attribute relationships</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Attribute relationships</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Attribute relationships</a:t>
            </a:r>
          </a:p>
        </p:txBody>
      </p:sp>
    </p:spTree>
    <p:extLst>
      <p:ext uri="{BB962C8B-B14F-4D97-AF65-F5344CB8AC3E}">
        <p14:creationId xmlns:p14="http://schemas.microsoft.com/office/powerpoint/2010/main" val="2188306770"/>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0487">
                                            <p:txEl>
                                              <p:pRg st="0" end="0"/>
                                            </p:txEl>
                                          </p:spTgt>
                                        </p:tgtEl>
                                        <p:attrNameLst>
                                          <p:attrName>style.visibility</p:attrName>
                                        </p:attrNameLst>
                                      </p:cBhvr>
                                      <p:to>
                                        <p:strVal val="visible"/>
                                      </p:to>
                                    </p:set>
                                    <p:animEffect transition="in" filter="fade">
                                      <p:cBhvr>
                                        <p:cTn id="7" dur="500"/>
                                        <p:tgtEl>
                                          <p:spTgt spid="204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0487">
                                            <p:txEl>
                                              <p:pRg st="1" end="1"/>
                                            </p:txEl>
                                          </p:spTgt>
                                        </p:tgtEl>
                                        <p:attrNameLst>
                                          <p:attrName>style.visibility</p:attrName>
                                        </p:attrNameLst>
                                      </p:cBhvr>
                                      <p:to>
                                        <p:strVal val="visible"/>
                                      </p:to>
                                    </p:set>
                                    <p:animEffect transition="in" filter="fade">
                                      <p:cBhvr>
                                        <p:cTn id="12" dur="500"/>
                                        <p:tgtEl>
                                          <p:spTgt spid="204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0487">
                                            <p:txEl>
                                              <p:pRg st="2" end="2"/>
                                            </p:txEl>
                                          </p:spTgt>
                                        </p:tgtEl>
                                        <p:attrNameLst>
                                          <p:attrName>style.visibility</p:attrName>
                                        </p:attrNameLst>
                                      </p:cBhvr>
                                      <p:to>
                                        <p:strVal val="visible"/>
                                      </p:to>
                                    </p:set>
                                    <p:animEffect transition="in" filter="fade">
                                      <p:cBhvr>
                                        <p:cTn id="17" dur="500"/>
                                        <p:tgtEl>
                                          <p:spTgt spid="204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0" name="Rectangle 6">
            <a:extLst>
              <a:ext uri="{FF2B5EF4-FFF2-40B4-BE49-F238E27FC236}">
                <a16:creationId xmlns:a16="http://schemas.microsoft.com/office/drawing/2014/main" id="{1FE51077-3421-4864-AB25-4A1DA8121DD9}"/>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Attribute Relationships</a:t>
            </a:r>
          </a:p>
        </p:txBody>
      </p:sp>
      <p:sp>
        <p:nvSpPr>
          <p:cNvPr id="21511" name="Rectangle 7">
            <a:extLst>
              <a:ext uri="{FF2B5EF4-FFF2-40B4-BE49-F238E27FC236}">
                <a16:creationId xmlns:a16="http://schemas.microsoft.com/office/drawing/2014/main" id="{20866D42-D48E-479D-BABF-312D7732260C}"/>
              </a:ext>
            </a:extLst>
          </p:cNvPr>
          <p:cNvSpPr>
            <a:spLocks noGrp="1" noChangeArrowheads="1"/>
          </p:cNvSpPr>
          <p:nvPr>
            <p:ph type="body" idx="4294967295"/>
          </p:nvPr>
        </p:nvSpPr>
        <p:spPr>
          <a:xfrm>
            <a:off x="1114494" y="1596266"/>
            <a:ext cx="9273048" cy="5679699"/>
          </a:xfrm>
        </p:spPr>
        <p:txBody>
          <a:bodyPr/>
          <a:lstStyle/>
          <a:p>
            <a:pPr marL="421754" indent="-421754" defTabSz="1006255" fontAlgn="auto">
              <a:spcAft>
                <a:spcPts val="0"/>
              </a:spcAft>
              <a:buBlip>
                <a:blip r:embed="rId3"/>
              </a:buBlip>
              <a:defRPr/>
            </a:pPr>
            <a:r>
              <a:rPr lang="en-US" sz="3087" dirty="0">
                <a:effectLst>
                  <a:outerShdw blurRad="38100" dist="38100" dir="2700000" algn="tl">
                    <a:srgbClr val="000000"/>
                  </a:outerShdw>
                </a:effectLst>
              </a:rPr>
              <a:t>One-to-many relationships between attributes</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Server simply “works better” if you define them where applicable</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Examples: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City </a:t>
            </a:r>
            <a:r>
              <a:rPr lang="en-US" sz="2646" dirty="0">
                <a:effectLst>
                  <a:outerShdw blurRad="38100" dist="38100" dir="2700000" algn="tl">
                    <a:srgbClr val="000000"/>
                  </a:outerShdw>
                </a:effectLst>
                <a:sym typeface="Wingdings" pitchFamily="2" charset="2"/>
              </a:rPr>
              <a:t> State, State  Country</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sym typeface="Wingdings" pitchFamily="2" charset="2"/>
              </a:rPr>
              <a:t>Day  Month, Month  Quarter, Quarter  Year </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Product Subcategory </a:t>
            </a:r>
            <a:r>
              <a:rPr lang="en-US" sz="2646" dirty="0">
                <a:effectLst>
                  <a:outerShdw blurRad="38100" dist="38100" dir="2700000" algn="tl">
                    <a:srgbClr val="000000"/>
                  </a:outerShdw>
                </a:effectLst>
                <a:sym typeface="Wingdings" pitchFamily="2" charset="2"/>
              </a:rPr>
              <a:t> Product Category</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Rigid v/s flexible relationships (default is flexible)</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Customer </a:t>
            </a:r>
            <a:r>
              <a:rPr lang="en-US" sz="2646" dirty="0">
                <a:effectLst>
                  <a:outerShdw blurRad="38100" dist="38100" dir="2700000" algn="tl">
                    <a:srgbClr val="000000"/>
                  </a:outerShdw>
                </a:effectLst>
                <a:sym typeface="Wingdings" pitchFamily="2" charset="2"/>
              </a:rPr>
              <a:t> City, Customer  </a:t>
            </a:r>
            <a:r>
              <a:rPr lang="en-US" sz="2646" dirty="0" err="1">
                <a:effectLst>
                  <a:outerShdw blurRad="38100" dist="38100" dir="2700000" algn="tl">
                    <a:srgbClr val="000000"/>
                  </a:outerShdw>
                </a:effectLst>
                <a:sym typeface="Wingdings" pitchFamily="2" charset="2"/>
              </a:rPr>
              <a:t>PhoneNo</a:t>
            </a:r>
            <a:r>
              <a:rPr lang="en-US" sz="2646" dirty="0">
                <a:effectLst>
                  <a:outerShdw blurRad="38100" dist="38100" dir="2700000" algn="tl">
                    <a:srgbClr val="000000"/>
                  </a:outerShdw>
                </a:effectLst>
                <a:sym typeface="Wingdings" pitchFamily="2" charset="2"/>
              </a:rPr>
              <a:t> are flexible</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sym typeface="Wingdings" pitchFamily="2" charset="2"/>
              </a:rPr>
              <a:t>Customer  </a:t>
            </a:r>
            <a:r>
              <a:rPr lang="en-US" sz="2646" dirty="0" err="1">
                <a:effectLst>
                  <a:outerShdw blurRad="38100" dist="38100" dir="2700000" algn="tl">
                    <a:srgbClr val="000000"/>
                  </a:outerShdw>
                </a:effectLst>
                <a:sym typeface="Wingdings" pitchFamily="2" charset="2"/>
              </a:rPr>
              <a:t>BirthDate</a:t>
            </a:r>
            <a:r>
              <a:rPr lang="en-US" sz="2646" dirty="0">
                <a:effectLst>
                  <a:outerShdw blurRad="38100" dist="38100" dir="2700000" algn="tl">
                    <a:srgbClr val="000000"/>
                  </a:outerShdw>
                </a:effectLst>
                <a:sym typeface="Wingdings" pitchFamily="2" charset="2"/>
              </a:rPr>
              <a:t>, City  State are rigid</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All attributes implicitly related to key attribute</a:t>
            </a:r>
            <a:endParaRPr lang="en-US" sz="3087" dirty="0">
              <a:effectLst>
                <a:outerShdw blurRad="38100" dist="38100" dir="2700000" algn="tl">
                  <a:srgbClr val="000000"/>
                </a:outerShdw>
              </a:effectLst>
              <a:sym typeface="Wingdings" pitchFamily="2" charset="2"/>
            </a:endParaRPr>
          </a:p>
        </p:txBody>
      </p:sp>
    </p:spTree>
    <p:extLst>
      <p:ext uri="{BB962C8B-B14F-4D97-AF65-F5344CB8AC3E}">
        <p14:creationId xmlns:p14="http://schemas.microsoft.com/office/powerpoint/2010/main" val="2175426710"/>
      </p:ext>
    </p:extLst>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52" name="Rectangle 4294967295">
            <a:extLst>
              <a:ext uri="{FF2B5EF4-FFF2-40B4-BE49-F238E27FC236}">
                <a16:creationId xmlns:a16="http://schemas.microsoft.com/office/drawing/2014/main" id="{A63D25B1-70A0-4B5B-9C11-CF3A1D70743D}"/>
              </a:ext>
            </a:extLst>
          </p:cNvPr>
          <p:cNvSpPr>
            <a:spLocks noChangeArrowheads="1"/>
          </p:cNvSpPr>
          <p:nvPr/>
        </p:nvSpPr>
        <p:spPr bwMode="black">
          <a:xfrm>
            <a:off x="4422546" y="6469080"/>
            <a:ext cx="1645275" cy="505835"/>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b="1">
              <a:solidFill>
                <a:srgbClr val="000000"/>
              </a:solidFill>
            </a:endParaRPr>
          </a:p>
        </p:txBody>
      </p:sp>
      <p:sp>
        <p:nvSpPr>
          <p:cNvPr id="73731" name="TextBox 4294967295"/>
          <p:cNvSpPr txBox="1">
            <a:spLocks noChangeArrowheads="1"/>
          </p:cNvSpPr>
          <p:nvPr/>
        </p:nvSpPr>
        <p:spPr bwMode="white">
          <a:xfrm>
            <a:off x="4550317" y="6585367"/>
            <a:ext cx="1391482" cy="2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103" b="1"/>
              <a:t>Customer</a:t>
            </a:r>
          </a:p>
        </p:txBody>
      </p:sp>
      <p:sp>
        <p:nvSpPr>
          <p:cNvPr id="22554" name="Rectangle 4294967295">
            <a:extLst>
              <a:ext uri="{FF2B5EF4-FFF2-40B4-BE49-F238E27FC236}">
                <a16:creationId xmlns:a16="http://schemas.microsoft.com/office/drawing/2014/main" id="{B6E293B4-541F-477F-8531-DCE53B038B66}"/>
              </a:ext>
            </a:extLst>
          </p:cNvPr>
          <p:cNvSpPr>
            <a:spLocks noChangeArrowheads="1"/>
          </p:cNvSpPr>
          <p:nvPr/>
        </p:nvSpPr>
        <p:spPr bwMode="black">
          <a:xfrm>
            <a:off x="1557318" y="4972581"/>
            <a:ext cx="1645275" cy="505834"/>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b="1">
              <a:solidFill>
                <a:srgbClr val="000000"/>
              </a:solidFill>
            </a:endParaRPr>
          </a:p>
        </p:txBody>
      </p:sp>
      <p:sp>
        <p:nvSpPr>
          <p:cNvPr id="73733" name="TextBox 4294967295"/>
          <p:cNvSpPr txBox="1">
            <a:spLocks noChangeArrowheads="1"/>
          </p:cNvSpPr>
          <p:nvPr/>
        </p:nvSpPr>
        <p:spPr bwMode="white">
          <a:xfrm>
            <a:off x="1683339" y="5061737"/>
            <a:ext cx="1391482" cy="2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103" b="1"/>
              <a:t>City</a:t>
            </a:r>
          </a:p>
        </p:txBody>
      </p:sp>
      <p:grpSp>
        <p:nvGrpSpPr>
          <p:cNvPr id="73734" name="Group 22"/>
          <p:cNvGrpSpPr>
            <a:grpSpLocks/>
          </p:cNvGrpSpPr>
          <p:nvPr/>
        </p:nvGrpSpPr>
        <p:grpSpPr bwMode="auto">
          <a:xfrm>
            <a:off x="1546816" y="6470831"/>
            <a:ext cx="1645275" cy="505834"/>
            <a:chOff x="1228725" y="3130550"/>
            <a:chExt cx="1492250" cy="458788"/>
          </a:xfrm>
        </p:grpSpPr>
        <p:sp>
          <p:nvSpPr>
            <p:cNvPr id="22556" name="Rectangle 4294967295">
              <a:extLst>
                <a:ext uri="{FF2B5EF4-FFF2-40B4-BE49-F238E27FC236}">
                  <a16:creationId xmlns:a16="http://schemas.microsoft.com/office/drawing/2014/main" id="{0B3A1643-9B66-4D72-8A61-B7F232D8B7B0}"/>
                </a:ext>
              </a:extLst>
            </p:cNvPr>
            <p:cNvSpPr>
              <a:spLocks noChangeArrowheads="1"/>
            </p:cNvSpPr>
            <p:nvPr/>
          </p:nvSpPr>
          <p:spPr bwMode="black">
            <a:xfrm>
              <a:off x="1228725" y="3130550"/>
              <a:ext cx="1492250" cy="458788"/>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anchor="ctr"/>
            <a:lstStyle/>
            <a:p>
              <a:pPr eaLnBrk="1" hangingPunct="1">
                <a:defRPr/>
              </a:pPr>
              <a:endParaRPr lang="en-US" b="1">
                <a:solidFill>
                  <a:srgbClr val="000000"/>
                </a:solidFill>
              </a:endParaRPr>
            </a:p>
          </p:txBody>
        </p:sp>
        <p:sp>
          <p:nvSpPr>
            <p:cNvPr id="73752" name="TextBox 4294967295"/>
            <p:cNvSpPr txBox="1">
              <a:spLocks noChangeArrowheads="1"/>
            </p:cNvSpPr>
            <p:nvPr/>
          </p:nvSpPr>
          <p:spPr bwMode="white">
            <a:xfrm>
              <a:off x="1343025" y="3218956"/>
              <a:ext cx="1262063" cy="237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103" b="1"/>
                <a:t>State</a:t>
              </a:r>
            </a:p>
          </p:txBody>
        </p:sp>
      </p:grpSp>
      <p:grpSp>
        <p:nvGrpSpPr>
          <p:cNvPr id="73735" name="Group 23"/>
          <p:cNvGrpSpPr>
            <a:grpSpLocks/>
          </p:cNvGrpSpPr>
          <p:nvPr/>
        </p:nvGrpSpPr>
        <p:grpSpPr bwMode="auto">
          <a:xfrm>
            <a:off x="7259770" y="6470831"/>
            <a:ext cx="1645275" cy="505834"/>
            <a:chOff x="1228725" y="1754188"/>
            <a:chExt cx="1492250" cy="458787"/>
          </a:xfrm>
        </p:grpSpPr>
        <p:sp>
          <p:nvSpPr>
            <p:cNvPr id="22558" name="Rectangle 4294967295">
              <a:extLst>
                <a:ext uri="{FF2B5EF4-FFF2-40B4-BE49-F238E27FC236}">
                  <a16:creationId xmlns:a16="http://schemas.microsoft.com/office/drawing/2014/main" id="{F7F9DAD0-451C-4811-AE86-1729283BA40D}"/>
                </a:ext>
              </a:extLst>
            </p:cNvPr>
            <p:cNvSpPr>
              <a:spLocks noChangeArrowheads="1"/>
            </p:cNvSpPr>
            <p:nvPr/>
          </p:nvSpPr>
          <p:spPr bwMode="black">
            <a:xfrm>
              <a:off x="1228725" y="1754188"/>
              <a:ext cx="1492250" cy="458787"/>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anchor="ctr"/>
            <a:lstStyle/>
            <a:p>
              <a:pPr eaLnBrk="1" hangingPunct="1">
                <a:defRPr/>
              </a:pPr>
              <a:endParaRPr lang="en-US" b="1">
                <a:solidFill>
                  <a:srgbClr val="000000"/>
                </a:solidFill>
              </a:endParaRPr>
            </a:p>
          </p:txBody>
        </p:sp>
        <p:sp>
          <p:nvSpPr>
            <p:cNvPr id="73750" name="TextBox 4294967295"/>
            <p:cNvSpPr txBox="1">
              <a:spLocks noChangeArrowheads="1"/>
            </p:cNvSpPr>
            <p:nvPr/>
          </p:nvSpPr>
          <p:spPr bwMode="white">
            <a:xfrm>
              <a:off x="1343025" y="1839417"/>
              <a:ext cx="1262063" cy="237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103" b="1"/>
                <a:t>Country</a:t>
              </a:r>
            </a:p>
          </p:txBody>
        </p:sp>
      </p:grpSp>
      <p:sp>
        <p:nvSpPr>
          <p:cNvPr id="22560" name="Rectangle 4294967295">
            <a:extLst>
              <a:ext uri="{FF2B5EF4-FFF2-40B4-BE49-F238E27FC236}">
                <a16:creationId xmlns:a16="http://schemas.microsoft.com/office/drawing/2014/main" id="{EECA7101-624B-4A00-A739-04E60FEF5493}"/>
              </a:ext>
            </a:extLst>
          </p:cNvPr>
          <p:cNvSpPr>
            <a:spLocks noChangeArrowheads="1"/>
          </p:cNvSpPr>
          <p:nvPr/>
        </p:nvSpPr>
        <p:spPr bwMode="black">
          <a:xfrm>
            <a:off x="3454634" y="4972581"/>
            <a:ext cx="1645275" cy="505834"/>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b="1">
              <a:solidFill>
                <a:srgbClr val="000000"/>
              </a:solidFill>
            </a:endParaRPr>
          </a:p>
        </p:txBody>
      </p:sp>
      <p:sp>
        <p:nvSpPr>
          <p:cNvPr id="73737" name="TextBox 4294967295"/>
          <p:cNvSpPr txBox="1">
            <a:spLocks noChangeArrowheads="1"/>
          </p:cNvSpPr>
          <p:nvPr/>
        </p:nvSpPr>
        <p:spPr bwMode="white">
          <a:xfrm>
            <a:off x="3582406" y="5040733"/>
            <a:ext cx="1391483" cy="2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103" b="1"/>
              <a:t>Gender</a:t>
            </a:r>
          </a:p>
        </p:txBody>
      </p:sp>
      <p:sp>
        <p:nvSpPr>
          <p:cNvPr id="22562" name="Rectangle 4294967295">
            <a:extLst>
              <a:ext uri="{FF2B5EF4-FFF2-40B4-BE49-F238E27FC236}">
                <a16:creationId xmlns:a16="http://schemas.microsoft.com/office/drawing/2014/main" id="{D6138A8A-1EFC-4046-AEA5-668DBA0D879C}"/>
              </a:ext>
            </a:extLst>
          </p:cNvPr>
          <p:cNvSpPr>
            <a:spLocks noChangeArrowheads="1"/>
          </p:cNvSpPr>
          <p:nvPr/>
        </p:nvSpPr>
        <p:spPr bwMode="black">
          <a:xfrm>
            <a:off x="5351951" y="4972581"/>
            <a:ext cx="1645275" cy="505834"/>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b="1">
              <a:solidFill>
                <a:srgbClr val="000000"/>
              </a:solidFill>
            </a:endParaRPr>
          </a:p>
        </p:txBody>
      </p:sp>
      <p:sp>
        <p:nvSpPr>
          <p:cNvPr id="73739" name="TextBox 4294967295"/>
          <p:cNvSpPr txBox="1">
            <a:spLocks noChangeArrowheads="1"/>
          </p:cNvSpPr>
          <p:nvPr/>
        </p:nvSpPr>
        <p:spPr bwMode="white">
          <a:xfrm>
            <a:off x="5479723" y="5040733"/>
            <a:ext cx="1391483" cy="2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103" b="1"/>
              <a:t>Marital</a:t>
            </a:r>
          </a:p>
        </p:txBody>
      </p:sp>
      <p:sp>
        <p:nvSpPr>
          <p:cNvPr id="73740" name="Straight Connector 4294967295"/>
          <p:cNvSpPr>
            <a:spLocks noChangeShapeType="1"/>
          </p:cNvSpPr>
          <p:nvPr/>
        </p:nvSpPr>
        <p:spPr bwMode="auto">
          <a:xfrm flipH="1" flipV="1">
            <a:off x="4340283" y="5604436"/>
            <a:ext cx="885648" cy="759627"/>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73741" name="Straight Connector 4294967295"/>
          <p:cNvSpPr>
            <a:spLocks noChangeShapeType="1"/>
          </p:cNvSpPr>
          <p:nvPr/>
        </p:nvSpPr>
        <p:spPr bwMode="auto">
          <a:xfrm flipV="1">
            <a:off x="5351952" y="5604436"/>
            <a:ext cx="885648" cy="759627"/>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73742" name="Straight Connector 4294967295"/>
          <p:cNvSpPr>
            <a:spLocks noChangeShapeType="1"/>
          </p:cNvSpPr>
          <p:nvPr/>
        </p:nvSpPr>
        <p:spPr bwMode="auto">
          <a:xfrm flipH="1" flipV="1">
            <a:off x="2442966" y="5604436"/>
            <a:ext cx="2656944" cy="759627"/>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73743" name="Straight Connector 4294967295"/>
          <p:cNvSpPr>
            <a:spLocks noChangeShapeType="1"/>
          </p:cNvSpPr>
          <p:nvPr/>
        </p:nvSpPr>
        <p:spPr bwMode="auto">
          <a:xfrm flipV="1">
            <a:off x="5479723" y="5604436"/>
            <a:ext cx="2656944" cy="759627"/>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22570" name="Rectangle 4294967295">
            <a:extLst>
              <a:ext uri="{FF2B5EF4-FFF2-40B4-BE49-F238E27FC236}">
                <a16:creationId xmlns:a16="http://schemas.microsoft.com/office/drawing/2014/main" id="{424AFD1D-27C5-412D-AC53-3B1F40A93AE5}"/>
              </a:ext>
            </a:extLst>
          </p:cNvPr>
          <p:cNvSpPr>
            <a:spLocks noChangeArrowheads="1"/>
          </p:cNvSpPr>
          <p:nvPr/>
        </p:nvSpPr>
        <p:spPr bwMode="black">
          <a:xfrm>
            <a:off x="7284274" y="4969080"/>
            <a:ext cx="1645275" cy="505834"/>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b="1">
              <a:solidFill>
                <a:srgbClr val="000000"/>
              </a:solidFill>
            </a:endParaRPr>
          </a:p>
        </p:txBody>
      </p:sp>
      <p:sp>
        <p:nvSpPr>
          <p:cNvPr id="73745" name="TextBox 4294967295"/>
          <p:cNvSpPr txBox="1">
            <a:spLocks noChangeArrowheads="1"/>
          </p:cNvSpPr>
          <p:nvPr/>
        </p:nvSpPr>
        <p:spPr bwMode="white">
          <a:xfrm>
            <a:off x="7412045" y="5035483"/>
            <a:ext cx="1391483" cy="2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103" b="1"/>
              <a:t>Age</a:t>
            </a:r>
          </a:p>
        </p:txBody>
      </p:sp>
      <p:sp>
        <p:nvSpPr>
          <p:cNvPr id="22576" name="Rectangle 48">
            <a:extLst>
              <a:ext uri="{FF2B5EF4-FFF2-40B4-BE49-F238E27FC236}">
                <a16:creationId xmlns:a16="http://schemas.microsoft.com/office/drawing/2014/main" id="{717538A7-0EED-4DDD-A6A4-677A41361698}"/>
              </a:ext>
            </a:extLst>
          </p:cNvPr>
          <p:cNvSpPr>
            <a:spLocks noGrp="1" noChangeArrowheads="1"/>
          </p:cNvSpPr>
          <p:nvPr>
            <p:ph type="title" idx="4294967295"/>
          </p:nvPr>
        </p:nvSpPr>
        <p:spPr>
          <a:xfrm>
            <a:off x="305858" y="252042"/>
            <a:ext cx="9241543" cy="1466745"/>
          </a:xfrm>
        </p:spPr>
        <p:txBody>
          <a:bodyPr rtlCol="0">
            <a:normAutofit fontScale="90000"/>
          </a:bodyPr>
          <a:lstStyle/>
          <a:p>
            <a:pPr defTabSz="1006255" fontAlgn="auto">
              <a:spcAft>
                <a:spcPts val="0"/>
              </a:spcAft>
              <a:defRPr/>
            </a:pPr>
            <a:r>
              <a:rPr sz="5292">
                <a:effectLst>
                  <a:outerShdw blurRad="38100" dist="38100" dir="2700000" algn="tl">
                    <a:srgbClr val="000000"/>
                  </a:outerShdw>
                </a:effectLst>
              </a:rPr>
              <a:t>Attribute Relationships </a:t>
            </a:r>
            <a:r>
              <a:rPr sz="3528">
                <a:effectLst>
                  <a:outerShdw blurRad="38100" dist="38100" dir="2700000" algn="tl">
                    <a:srgbClr val="000000"/>
                  </a:outerShdw>
                </a:effectLst>
              </a:rPr>
              <a:t>(continued)</a:t>
            </a:r>
            <a:r>
              <a:rPr sz="5292">
                <a:effectLst>
                  <a:outerShdw blurRad="38100" dist="38100" dir="2700000" algn="tl">
                    <a:srgbClr val="000000"/>
                  </a:outerShdw>
                </a:effectLst>
              </a:rPr>
              <a:t/>
            </a:r>
            <a:br>
              <a:rPr sz="5292">
                <a:effectLst>
                  <a:outerShdw blurRad="38100" dist="38100" dir="2700000" algn="tl">
                    <a:srgbClr val="000000"/>
                  </a:outerShdw>
                </a:effectLst>
              </a:rPr>
            </a:br>
            <a:endParaRPr sz="5292">
              <a:effectLst>
                <a:outerShdw blurRad="38100" dist="38100" dir="2700000" algn="tl">
                  <a:srgbClr val="000000"/>
                </a:outerShdw>
              </a:effectLst>
            </a:endParaRPr>
          </a:p>
        </p:txBody>
      </p:sp>
      <p:cxnSp>
        <p:nvCxnSpPr>
          <p:cNvPr id="73747" name="Straight Arrow Connector 25"/>
          <p:cNvCxnSpPr>
            <a:cxnSpLocks noChangeShapeType="1"/>
          </p:cNvCxnSpPr>
          <p:nvPr/>
        </p:nvCxnSpPr>
        <p:spPr bwMode="auto">
          <a:xfrm>
            <a:off x="3395125" y="6722873"/>
            <a:ext cx="840140" cy="1750"/>
          </a:xfrm>
          <a:prstGeom prst="straightConnector1">
            <a:avLst/>
          </a:prstGeom>
          <a:noFill/>
          <a:ln w="12700" algn="ctr">
            <a:solidFill>
              <a:schemeClr val="tx1"/>
            </a:solidFill>
            <a:round/>
            <a:headEnd type="triangle" w="med" len="med"/>
            <a:tailEnd/>
          </a:ln>
          <a:extLst>
            <a:ext uri="{909E8E84-426E-40DD-AFC4-6F175D3DCCD1}">
              <a14:hiddenFill xmlns:a14="http://schemas.microsoft.com/office/drawing/2010/main">
                <a:noFill/>
              </a14:hiddenFill>
            </a:ext>
          </a:extLst>
        </p:spPr>
      </p:cxnSp>
      <p:cxnSp>
        <p:nvCxnSpPr>
          <p:cNvPr id="73748" name="Straight Arrow Connector 27"/>
          <p:cNvCxnSpPr>
            <a:cxnSpLocks noChangeShapeType="1"/>
          </p:cNvCxnSpPr>
          <p:nvPr/>
        </p:nvCxnSpPr>
        <p:spPr bwMode="auto">
          <a:xfrm rot="10800000">
            <a:off x="6251602" y="6722873"/>
            <a:ext cx="756126" cy="1750"/>
          </a:xfrm>
          <a:prstGeom prst="straightConnector1">
            <a:avLst/>
          </a:prstGeom>
          <a:noFill/>
          <a:ln w="12700" algn="ctr">
            <a:solidFill>
              <a:schemeClr val="tx1"/>
            </a:solidFill>
            <a:round/>
            <a:headEnd type="triangle" w="med" len="me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20631743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DF967-9E47-447E-803B-D898CE0139B7}"/>
              </a:ext>
            </a:extLst>
          </p:cNvPr>
          <p:cNvSpPr>
            <a:spLocks noGrp="1"/>
          </p:cNvSpPr>
          <p:nvPr>
            <p:ph type="title"/>
          </p:nvPr>
        </p:nvSpPr>
        <p:spPr>
          <a:xfrm>
            <a:off x="727680" y="252042"/>
            <a:ext cx="9245708" cy="1649182"/>
          </a:xfrm>
        </p:spPr>
        <p:txBody>
          <a:bodyPr rtlCol="0">
            <a:normAutofit fontScale="90000"/>
          </a:bodyPr>
          <a:lstStyle/>
          <a:p>
            <a:pPr defTabSz="1006255">
              <a:defRPr/>
            </a:pPr>
            <a:r>
              <a:rPr lang="en-GB"/>
              <a:t>SQL Server 2005 BPA availability!</a:t>
            </a:r>
          </a:p>
        </p:txBody>
      </p:sp>
      <p:sp>
        <p:nvSpPr>
          <p:cNvPr id="12291" name="Text Placeholder 2"/>
          <p:cNvSpPr>
            <a:spLocks noGrp="1" noChangeArrowheads="1"/>
          </p:cNvSpPr>
          <p:nvPr>
            <p:ph type="body" idx="1"/>
          </p:nvPr>
        </p:nvSpPr>
        <p:spPr bwMode="auto">
          <a:xfrm>
            <a:off x="727679" y="1955077"/>
            <a:ext cx="9239792" cy="6292300"/>
          </a:xfrm>
        </p:spPr>
        <p:txBody>
          <a:bodyPr wrap="square" numCol="1" anchor="t" anchorCtr="0" compatLnSpc="1">
            <a:prstTxWarp prst="textNoShape">
              <a:avLst/>
            </a:prstTxWarp>
          </a:bodyPr>
          <a:lstStyle/>
          <a:p>
            <a:r>
              <a:rPr lang="en-GB" altLang="cs-CZ" sz="2646"/>
              <a:t>BPA = Best Practice Analyzer</a:t>
            </a:r>
          </a:p>
          <a:p>
            <a:r>
              <a:rPr lang="en-GB" altLang="cs-CZ" sz="2646"/>
              <a:t>Utility that scans your SQL Server metadata and recommends best practices</a:t>
            </a:r>
          </a:p>
          <a:p>
            <a:r>
              <a:rPr lang="en-GB" altLang="cs-CZ" sz="2646"/>
              <a:t>Best practices from dev team and Customer Support Services</a:t>
            </a:r>
          </a:p>
          <a:p>
            <a:r>
              <a:rPr lang="en-GB" altLang="cs-CZ" sz="2646"/>
              <a:t>What’s new:</a:t>
            </a:r>
          </a:p>
          <a:p>
            <a:pPr lvl="1"/>
            <a:r>
              <a:rPr lang="en-GB" altLang="cs-CZ" sz="2205"/>
              <a:t>Support for SQL Server 2005</a:t>
            </a:r>
          </a:p>
          <a:p>
            <a:pPr lvl="1"/>
            <a:r>
              <a:rPr lang="en-GB" altLang="cs-CZ" sz="2205"/>
              <a:t>Support for Analysis Services and Integration Services</a:t>
            </a:r>
          </a:p>
          <a:p>
            <a:pPr lvl="1"/>
            <a:r>
              <a:rPr lang="en-GB" altLang="cs-CZ" sz="2205"/>
              <a:t>Scan scheduling</a:t>
            </a:r>
          </a:p>
          <a:p>
            <a:pPr lvl="1"/>
            <a:r>
              <a:rPr lang="en-GB" altLang="cs-CZ" sz="2205"/>
              <a:t>Auto update framework</a:t>
            </a:r>
          </a:p>
          <a:p>
            <a:pPr lvl="1"/>
            <a:r>
              <a:rPr lang="en-GB" altLang="cs-CZ" sz="2205"/>
              <a:t>CTP available now, RTM April </a:t>
            </a:r>
          </a:p>
          <a:p>
            <a:r>
              <a:rPr lang="en-US" altLang="cs-CZ" sz="2205" u="sng">
                <a:hlinkClick r:id="rId2"/>
              </a:rPr>
              <a:t>http://www.microsoft.com/downloads/details.aspx?FamilyId=DA0531E4-E94C-4991-82FA-F0E3FBD05E63&amp;displaylang=en</a:t>
            </a:r>
            <a:endParaRPr lang="en-GB" altLang="cs-CZ" sz="2205"/>
          </a:p>
          <a:p>
            <a:endParaRPr lang="en-GB" altLang="cs-CZ" sz="2646"/>
          </a:p>
          <a:p>
            <a:endParaRPr lang="en-GB" altLang="cs-CZ" sz="2646"/>
          </a:p>
        </p:txBody>
      </p:sp>
    </p:spTree>
    <p:extLst>
      <p:ext uri="{BB962C8B-B14F-4D97-AF65-F5344CB8AC3E}">
        <p14:creationId xmlns:p14="http://schemas.microsoft.com/office/powerpoint/2010/main" val="3175073182"/>
      </p:ext>
    </p:extLst>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52" name="Rectangle 4294967295">
            <a:extLst>
              <a:ext uri="{FF2B5EF4-FFF2-40B4-BE49-F238E27FC236}">
                <a16:creationId xmlns:a16="http://schemas.microsoft.com/office/drawing/2014/main" id="{D77E661F-4124-4202-8AD1-C8B40F2A6162}"/>
              </a:ext>
            </a:extLst>
          </p:cNvPr>
          <p:cNvSpPr>
            <a:spLocks noChangeArrowheads="1"/>
          </p:cNvSpPr>
          <p:nvPr/>
        </p:nvSpPr>
        <p:spPr bwMode="black">
          <a:xfrm>
            <a:off x="4443549" y="6488334"/>
            <a:ext cx="1645275" cy="505834"/>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b="1">
              <a:solidFill>
                <a:srgbClr val="000000"/>
              </a:solidFill>
            </a:endParaRPr>
          </a:p>
        </p:txBody>
      </p:sp>
      <p:sp>
        <p:nvSpPr>
          <p:cNvPr id="75779" name="TextBox 4294967295"/>
          <p:cNvSpPr txBox="1">
            <a:spLocks noChangeArrowheads="1"/>
          </p:cNvSpPr>
          <p:nvPr/>
        </p:nvSpPr>
        <p:spPr bwMode="white">
          <a:xfrm>
            <a:off x="4571321" y="6576615"/>
            <a:ext cx="1391482" cy="2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103" b="1"/>
              <a:t>Customer</a:t>
            </a:r>
          </a:p>
        </p:txBody>
      </p:sp>
      <p:sp>
        <p:nvSpPr>
          <p:cNvPr id="22554" name="Rectangle 4294967295">
            <a:extLst>
              <a:ext uri="{FF2B5EF4-FFF2-40B4-BE49-F238E27FC236}">
                <a16:creationId xmlns:a16="http://schemas.microsoft.com/office/drawing/2014/main" id="{5A53FCDA-140E-47BD-8788-FB34CFCA3320}"/>
              </a:ext>
            </a:extLst>
          </p:cNvPr>
          <p:cNvSpPr>
            <a:spLocks noChangeArrowheads="1"/>
          </p:cNvSpPr>
          <p:nvPr/>
        </p:nvSpPr>
        <p:spPr bwMode="black">
          <a:xfrm>
            <a:off x="1660584" y="4970830"/>
            <a:ext cx="1645275" cy="505835"/>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b="1">
              <a:solidFill>
                <a:srgbClr val="000000"/>
              </a:solidFill>
            </a:endParaRPr>
          </a:p>
        </p:txBody>
      </p:sp>
      <p:sp>
        <p:nvSpPr>
          <p:cNvPr id="75781" name="TextBox 4294967295"/>
          <p:cNvSpPr txBox="1">
            <a:spLocks noChangeArrowheads="1"/>
          </p:cNvSpPr>
          <p:nvPr/>
        </p:nvSpPr>
        <p:spPr bwMode="white">
          <a:xfrm>
            <a:off x="1786606" y="5059987"/>
            <a:ext cx="1391483" cy="2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103" b="1"/>
              <a:t>City</a:t>
            </a:r>
          </a:p>
        </p:txBody>
      </p:sp>
      <p:sp>
        <p:nvSpPr>
          <p:cNvPr id="22556" name="Rectangle 4294967295">
            <a:extLst>
              <a:ext uri="{FF2B5EF4-FFF2-40B4-BE49-F238E27FC236}">
                <a16:creationId xmlns:a16="http://schemas.microsoft.com/office/drawing/2014/main" id="{9FAAEC3E-C6F4-4DFE-83D2-0135CA5F1F52}"/>
              </a:ext>
            </a:extLst>
          </p:cNvPr>
          <p:cNvSpPr>
            <a:spLocks noChangeArrowheads="1"/>
          </p:cNvSpPr>
          <p:nvPr/>
        </p:nvSpPr>
        <p:spPr bwMode="black">
          <a:xfrm>
            <a:off x="1660584" y="3451576"/>
            <a:ext cx="1645275" cy="505835"/>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b="1">
              <a:solidFill>
                <a:srgbClr val="000000"/>
              </a:solidFill>
            </a:endParaRPr>
          </a:p>
        </p:txBody>
      </p:sp>
      <p:sp>
        <p:nvSpPr>
          <p:cNvPr id="75783" name="TextBox 4294967295"/>
          <p:cNvSpPr txBox="1">
            <a:spLocks noChangeArrowheads="1"/>
          </p:cNvSpPr>
          <p:nvPr/>
        </p:nvSpPr>
        <p:spPr bwMode="white">
          <a:xfrm>
            <a:off x="1786606" y="3543359"/>
            <a:ext cx="1391483" cy="2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103" b="1"/>
              <a:t>State</a:t>
            </a:r>
          </a:p>
        </p:txBody>
      </p:sp>
      <p:sp>
        <p:nvSpPr>
          <p:cNvPr id="22558" name="Rectangle 4294967295">
            <a:extLst>
              <a:ext uri="{FF2B5EF4-FFF2-40B4-BE49-F238E27FC236}">
                <a16:creationId xmlns:a16="http://schemas.microsoft.com/office/drawing/2014/main" id="{997C130D-52A8-4304-B881-96051C4FBC7E}"/>
              </a:ext>
            </a:extLst>
          </p:cNvPr>
          <p:cNvSpPr>
            <a:spLocks noChangeArrowheads="1"/>
          </p:cNvSpPr>
          <p:nvPr/>
        </p:nvSpPr>
        <p:spPr bwMode="black">
          <a:xfrm>
            <a:off x="1660584" y="1934074"/>
            <a:ext cx="1645275" cy="505834"/>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b="1">
              <a:solidFill>
                <a:srgbClr val="000000"/>
              </a:solidFill>
            </a:endParaRPr>
          </a:p>
        </p:txBody>
      </p:sp>
      <p:sp>
        <p:nvSpPr>
          <p:cNvPr id="75785" name="TextBox 4294967295"/>
          <p:cNvSpPr txBox="1">
            <a:spLocks noChangeArrowheads="1"/>
          </p:cNvSpPr>
          <p:nvPr/>
        </p:nvSpPr>
        <p:spPr bwMode="white">
          <a:xfrm>
            <a:off x="1786606" y="2022354"/>
            <a:ext cx="1391483" cy="2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103" b="1"/>
              <a:t>Country</a:t>
            </a:r>
          </a:p>
        </p:txBody>
      </p:sp>
      <p:sp>
        <p:nvSpPr>
          <p:cNvPr id="22560" name="Rectangle 4294967295">
            <a:extLst>
              <a:ext uri="{FF2B5EF4-FFF2-40B4-BE49-F238E27FC236}">
                <a16:creationId xmlns:a16="http://schemas.microsoft.com/office/drawing/2014/main" id="{360B06CB-4467-4A85-A601-9BA2D7D8192D}"/>
              </a:ext>
            </a:extLst>
          </p:cNvPr>
          <p:cNvSpPr>
            <a:spLocks noChangeArrowheads="1"/>
          </p:cNvSpPr>
          <p:nvPr/>
        </p:nvSpPr>
        <p:spPr bwMode="black">
          <a:xfrm>
            <a:off x="3557901" y="4970830"/>
            <a:ext cx="1645275" cy="505835"/>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b="1">
              <a:solidFill>
                <a:srgbClr val="000000"/>
              </a:solidFill>
            </a:endParaRPr>
          </a:p>
        </p:txBody>
      </p:sp>
      <p:sp>
        <p:nvSpPr>
          <p:cNvPr id="75787" name="TextBox 4294967295"/>
          <p:cNvSpPr txBox="1">
            <a:spLocks noChangeArrowheads="1"/>
          </p:cNvSpPr>
          <p:nvPr/>
        </p:nvSpPr>
        <p:spPr bwMode="white">
          <a:xfrm>
            <a:off x="3685673" y="5038984"/>
            <a:ext cx="1391482" cy="2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103" b="1"/>
              <a:t>Gender</a:t>
            </a:r>
          </a:p>
        </p:txBody>
      </p:sp>
      <p:sp>
        <p:nvSpPr>
          <p:cNvPr id="22562" name="Rectangle 4294967295">
            <a:extLst>
              <a:ext uri="{FF2B5EF4-FFF2-40B4-BE49-F238E27FC236}">
                <a16:creationId xmlns:a16="http://schemas.microsoft.com/office/drawing/2014/main" id="{FC9DA12C-8DC8-474D-A2BF-8D1BC44EBF59}"/>
              </a:ext>
            </a:extLst>
          </p:cNvPr>
          <p:cNvSpPr>
            <a:spLocks noChangeArrowheads="1"/>
          </p:cNvSpPr>
          <p:nvPr/>
        </p:nvSpPr>
        <p:spPr bwMode="black">
          <a:xfrm>
            <a:off x="5455218" y="4970830"/>
            <a:ext cx="1645275" cy="505835"/>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b="1">
              <a:solidFill>
                <a:srgbClr val="000000"/>
              </a:solidFill>
            </a:endParaRPr>
          </a:p>
        </p:txBody>
      </p:sp>
      <p:sp>
        <p:nvSpPr>
          <p:cNvPr id="75789" name="TextBox 4294967295"/>
          <p:cNvSpPr txBox="1">
            <a:spLocks noChangeArrowheads="1"/>
          </p:cNvSpPr>
          <p:nvPr/>
        </p:nvSpPr>
        <p:spPr bwMode="white">
          <a:xfrm>
            <a:off x="5582990" y="5038984"/>
            <a:ext cx="1391482" cy="2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103" b="1"/>
              <a:t>Marital</a:t>
            </a:r>
          </a:p>
        </p:txBody>
      </p:sp>
      <p:sp>
        <p:nvSpPr>
          <p:cNvPr id="75790" name="Straight Connector 4294967295"/>
          <p:cNvSpPr>
            <a:spLocks noChangeShapeType="1"/>
          </p:cNvSpPr>
          <p:nvPr/>
        </p:nvSpPr>
        <p:spPr bwMode="auto">
          <a:xfrm flipH="1" flipV="1">
            <a:off x="4443550" y="5602686"/>
            <a:ext cx="885648" cy="759627"/>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75791" name="Straight Connector 4294967295"/>
          <p:cNvSpPr>
            <a:spLocks noChangeShapeType="1"/>
          </p:cNvSpPr>
          <p:nvPr/>
        </p:nvSpPr>
        <p:spPr bwMode="auto">
          <a:xfrm flipV="1">
            <a:off x="5455219" y="5602686"/>
            <a:ext cx="885648" cy="759627"/>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75792" name="Straight Connector 4294967295"/>
          <p:cNvSpPr>
            <a:spLocks noChangeShapeType="1"/>
          </p:cNvSpPr>
          <p:nvPr/>
        </p:nvSpPr>
        <p:spPr bwMode="auto">
          <a:xfrm flipH="1" flipV="1">
            <a:off x="2546233" y="5602686"/>
            <a:ext cx="2656944" cy="759627"/>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75793" name="Straight Connector 4294967295"/>
          <p:cNvSpPr>
            <a:spLocks noChangeShapeType="1"/>
          </p:cNvSpPr>
          <p:nvPr/>
        </p:nvSpPr>
        <p:spPr bwMode="auto">
          <a:xfrm flipV="1">
            <a:off x="2546232" y="4085182"/>
            <a:ext cx="1751" cy="757877"/>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75794" name="Straight Connector 4294967295"/>
          <p:cNvSpPr>
            <a:spLocks noChangeShapeType="1"/>
          </p:cNvSpPr>
          <p:nvPr/>
        </p:nvSpPr>
        <p:spPr bwMode="auto">
          <a:xfrm flipV="1">
            <a:off x="2546232" y="2565929"/>
            <a:ext cx="1751" cy="759627"/>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75795" name="Straight Connector 4294967295"/>
          <p:cNvSpPr>
            <a:spLocks noChangeShapeType="1"/>
          </p:cNvSpPr>
          <p:nvPr/>
        </p:nvSpPr>
        <p:spPr bwMode="auto">
          <a:xfrm flipV="1">
            <a:off x="5582990" y="5602686"/>
            <a:ext cx="2656944" cy="759627"/>
          </a:xfrm>
          <a:prstGeom prst="line">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txBody>
          <a:bodyPr lIns="100800" tIns="50401" rIns="100800" bIns="50401"/>
          <a:lstStyle/>
          <a:p>
            <a:endParaRPr lang="cs-CZ"/>
          </a:p>
        </p:txBody>
      </p:sp>
      <p:sp>
        <p:nvSpPr>
          <p:cNvPr id="22570" name="Rectangle 4294967295">
            <a:extLst>
              <a:ext uri="{FF2B5EF4-FFF2-40B4-BE49-F238E27FC236}">
                <a16:creationId xmlns:a16="http://schemas.microsoft.com/office/drawing/2014/main" id="{4F1A66DD-7C00-42EA-97EA-0F9F847CDC3D}"/>
              </a:ext>
            </a:extLst>
          </p:cNvPr>
          <p:cNvSpPr>
            <a:spLocks noChangeArrowheads="1"/>
          </p:cNvSpPr>
          <p:nvPr/>
        </p:nvSpPr>
        <p:spPr bwMode="black">
          <a:xfrm>
            <a:off x="7387541" y="4967329"/>
            <a:ext cx="1645275" cy="505835"/>
          </a:xfrm>
          <a:prstGeom prst="rect">
            <a:avLst/>
          </a:prstGeom>
          <a:gradFill rotWithShape="1">
            <a:gsLst>
              <a:gs pos="0">
                <a:schemeClr val="folHlink">
                  <a:gamma/>
                  <a:shade val="46275"/>
                  <a:invGamma/>
                </a:schemeClr>
              </a:gs>
              <a:gs pos="50000">
                <a:schemeClr val="folHlink">
                  <a:alpha val="50000"/>
                </a:schemeClr>
              </a:gs>
              <a:gs pos="100000">
                <a:schemeClr val="folHlink">
                  <a:gamma/>
                  <a:shade val="46275"/>
                  <a:invGamma/>
                </a:schemeClr>
              </a:gs>
            </a:gsLst>
            <a:lin ang="2700000" scaled="1"/>
          </a:gradFill>
          <a:ln w="9525" cap="flat" cmpd="sng" algn="ctr">
            <a:solidFill>
              <a:schemeClr val="folHlink"/>
            </a:solidFill>
            <a:prstDash val="solid"/>
            <a:miter lim="800000"/>
            <a:headEnd type="none" w="med" len="med"/>
            <a:tailEnd type="none" w="med" len="med"/>
          </a:ln>
          <a:effectLst/>
        </p:spPr>
        <p:txBody>
          <a:bodyPr wrap="none" lIns="100800" tIns="50401" rIns="100800" bIns="50401" anchor="ctr"/>
          <a:lstStyle/>
          <a:p>
            <a:pPr eaLnBrk="1" hangingPunct="1">
              <a:defRPr/>
            </a:pPr>
            <a:endParaRPr lang="en-US" b="1">
              <a:solidFill>
                <a:srgbClr val="000000"/>
              </a:solidFill>
            </a:endParaRPr>
          </a:p>
        </p:txBody>
      </p:sp>
      <p:sp>
        <p:nvSpPr>
          <p:cNvPr id="75797" name="TextBox 4294967295"/>
          <p:cNvSpPr txBox="1">
            <a:spLocks noChangeArrowheads="1"/>
          </p:cNvSpPr>
          <p:nvPr/>
        </p:nvSpPr>
        <p:spPr bwMode="white">
          <a:xfrm>
            <a:off x="7515313" y="5033732"/>
            <a:ext cx="1391482" cy="27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0800" tIns="50401" rIns="100800" bIns="50401" anchor="ctr" anchorCtr="1">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cs-CZ" sz="1103" b="1"/>
              <a:t>Age</a:t>
            </a:r>
          </a:p>
        </p:txBody>
      </p:sp>
      <p:sp>
        <p:nvSpPr>
          <p:cNvPr id="22576" name="Rectangle 48">
            <a:extLst>
              <a:ext uri="{FF2B5EF4-FFF2-40B4-BE49-F238E27FC236}">
                <a16:creationId xmlns:a16="http://schemas.microsoft.com/office/drawing/2014/main" id="{3DECDE8F-A2DB-43AF-96EA-3FDD8FF9BE02}"/>
              </a:ext>
            </a:extLst>
          </p:cNvPr>
          <p:cNvSpPr>
            <a:spLocks noGrp="1" noChangeArrowheads="1"/>
          </p:cNvSpPr>
          <p:nvPr>
            <p:ph type="title" idx="4294967295"/>
          </p:nvPr>
        </p:nvSpPr>
        <p:spPr>
          <a:xfrm>
            <a:off x="305858" y="252042"/>
            <a:ext cx="9241543" cy="733373"/>
          </a:xfrm>
        </p:spPr>
        <p:txBody>
          <a:bodyPr rtlCol="0">
            <a:normAutofit fontScale="90000"/>
          </a:bodyPr>
          <a:lstStyle/>
          <a:p>
            <a:pPr defTabSz="1006255" fontAlgn="auto">
              <a:spcAft>
                <a:spcPts val="0"/>
              </a:spcAft>
              <a:defRPr/>
            </a:pPr>
            <a:r>
              <a:rPr sz="5292">
                <a:effectLst>
                  <a:outerShdw blurRad="38100" dist="38100" dir="2700000" algn="tl">
                    <a:srgbClr val="000000"/>
                  </a:outerShdw>
                </a:effectLst>
              </a:rPr>
              <a:t>Attribute Relationships </a:t>
            </a:r>
            <a:r>
              <a:rPr sz="4410">
                <a:effectLst>
                  <a:outerShdw blurRad="38100" dist="38100" dir="2700000" algn="tl">
                    <a:srgbClr val="000000"/>
                  </a:outerShdw>
                </a:effectLst>
              </a:rPr>
              <a:t>(continued)</a:t>
            </a:r>
            <a:endParaRPr sz="5292">
              <a:effectLst>
                <a:outerShdw blurRad="38100" dist="38100" dir="2700000" algn="tl">
                  <a:srgbClr val="000000"/>
                </a:outerShdw>
              </a:effectLst>
            </a:endParaRPr>
          </a:p>
        </p:txBody>
      </p:sp>
    </p:spTree>
    <p:extLst>
      <p:ext uri="{BB962C8B-B14F-4D97-AF65-F5344CB8AC3E}">
        <p14:creationId xmlns:p14="http://schemas.microsoft.com/office/powerpoint/2010/main" val="3179891455"/>
      </p:ext>
    </p:extLst>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6" name="Rectangle 6">
            <a:extLst>
              <a:ext uri="{FF2B5EF4-FFF2-40B4-BE49-F238E27FC236}">
                <a16:creationId xmlns:a16="http://schemas.microsoft.com/office/drawing/2014/main" id="{4F22B435-143C-4BDF-AFFA-B441E5BF7AD9}"/>
              </a:ext>
            </a:extLst>
          </p:cNvPr>
          <p:cNvSpPr>
            <a:spLocks noGrp="1" noChangeArrowheads="1"/>
          </p:cNvSpPr>
          <p:nvPr>
            <p:ph type="title" idx="4294967295"/>
          </p:nvPr>
        </p:nvSpPr>
        <p:spPr>
          <a:xfrm>
            <a:off x="305858" y="252042"/>
            <a:ext cx="9241543" cy="1037924"/>
          </a:xfrm>
        </p:spPr>
        <p:txBody>
          <a:bodyPr rtlCol="0">
            <a:normAutofit fontScale="90000"/>
          </a:bodyPr>
          <a:lstStyle/>
          <a:p>
            <a:pPr defTabSz="1006255" fontAlgn="auto">
              <a:spcAft>
                <a:spcPts val="0"/>
              </a:spcAft>
              <a:defRPr/>
            </a:pPr>
            <a:r>
              <a:rPr sz="5292">
                <a:effectLst>
                  <a:outerShdw blurRad="38100" dist="38100" dir="2700000" algn="tl">
                    <a:srgbClr val="000000"/>
                  </a:outerShdw>
                </a:effectLst>
              </a:rPr>
              <a:t>Attribute Relationships </a:t>
            </a:r>
            <a:r>
              <a:rPr sz="4851">
                <a:effectLst>
                  <a:outerShdw blurRad="38100" dist="38100" dir="2700000" algn="tl">
                    <a:srgbClr val="000000"/>
                  </a:outerShdw>
                </a:effectLst>
              </a:rPr>
              <a:t/>
            </a:r>
            <a:br>
              <a:rPr sz="4851">
                <a:effectLst>
                  <a:outerShdw blurRad="38100" dist="38100" dir="2700000" algn="tl">
                    <a:srgbClr val="000000"/>
                  </a:outerShdw>
                </a:effectLst>
              </a:rPr>
            </a:br>
            <a:r>
              <a:rPr sz="2205">
                <a:effectLst>
                  <a:outerShdw blurRad="38100" dist="38100" dir="2700000" algn="tl">
                    <a:srgbClr val="000000"/>
                  </a:outerShdw>
                </a:effectLst>
              </a:rPr>
              <a:t>Where are they used?</a:t>
            </a:r>
          </a:p>
        </p:txBody>
      </p:sp>
      <p:sp>
        <p:nvSpPr>
          <p:cNvPr id="25607" name="Rectangle 7">
            <a:extLst>
              <a:ext uri="{FF2B5EF4-FFF2-40B4-BE49-F238E27FC236}">
                <a16:creationId xmlns:a16="http://schemas.microsoft.com/office/drawing/2014/main" id="{18CF1705-BF82-4A38-910A-1E49B345DA81}"/>
              </a:ext>
            </a:extLst>
          </p:cNvPr>
          <p:cNvSpPr>
            <a:spLocks noGrp="1" noChangeArrowheads="1"/>
          </p:cNvSpPr>
          <p:nvPr>
            <p:ph type="body" idx="4294967295"/>
          </p:nvPr>
        </p:nvSpPr>
        <p:spPr>
          <a:xfrm>
            <a:off x="1450550" y="1563011"/>
            <a:ext cx="8936992" cy="2891483"/>
          </a:xfrm>
        </p:spPr>
        <p:txBody>
          <a:bodyPr/>
          <a:lstStyle/>
          <a:p>
            <a:pPr marL="421754" indent="-421754" defTabSz="1006255" fontAlgn="auto">
              <a:spcAft>
                <a:spcPts val="0"/>
              </a:spcAft>
              <a:buBlip>
                <a:blip r:embed="rId3"/>
              </a:buBlip>
              <a:defRPr/>
            </a:pPr>
            <a:r>
              <a:rPr lang="en-US" sz="3087" dirty="0">
                <a:effectLst>
                  <a:outerShdw blurRad="38100" dist="38100" dir="2700000" algn="tl">
                    <a:srgbClr val="000000"/>
                  </a:outerShdw>
                </a:effectLst>
              </a:rPr>
              <a:t>MDX Semantics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Tells the formula engine how to roll up measure values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If the grain of the measure group is different from the key attribute (e.g. Sales by Month)</a:t>
            </a:r>
          </a:p>
          <a:p>
            <a:pPr marL="1090257" lvl="2" indent="-311503" defTabSz="1006255" fontAlgn="auto">
              <a:spcAft>
                <a:spcPts val="0"/>
              </a:spcAft>
              <a:buBlip>
                <a:blip r:embed="rId3"/>
              </a:buBlip>
              <a:defRPr/>
            </a:pPr>
            <a:r>
              <a:rPr lang="en-US" sz="2205" dirty="0">
                <a:effectLst>
                  <a:outerShdw blurRad="38100" dist="38100" dir="2700000" algn="tl">
                    <a:srgbClr val="000000"/>
                  </a:outerShdw>
                </a:effectLst>
              </a:rPr>
              <a:t>Attribute relationships from grain to other attributes required (e.g. Month </a:t>
            </a:r>
            <a:r>
              <a:rPr lang="en-US" sz="2205" dirty="0">
                <a:effectLst>
                  <a:outerShdw blurRad="38100" dist="38100" dir="2700000" algn="tl">
                    <a:srgbClr val="000000"/>
                  </a:outerShdw>
                </a:effectLst>
                <a:sym typeface="Wingdings" pitchFamily="2" charset="2"/>
              </a:rPr>
              <a:t> Quarter, Quarter  Year)</a:t>
            </a:r>
          </a:p>
          <a:p>
            <a:pPr marL="1090257" lvl="2" indent="-311503" defTabSz="1006255" fontAlgn="auto">
              <a:spcAft>
                <a:spcPts val="0"/>
              </a:spcAft>
              <a:buBlip>
                <a:blip r:embed="rId3"/>
              </a:buBlip>
              <a:defRPr/>
            </a:pPr>
            <a:r>
              <a:rPr lang="en-US" sz="2205" dirty="0">
                <a:effectLst>
                  <a:outerShdw blurRad="38100" dist="38100" dir="2700000" algn="tl">
                    <a:srgbClr val="000000"/>
                  </a:outerShdw>
                </a:effectLst>
              </a:rPr>
              <a:t>Otherwise no data (NULL) returned for Quarter and Year</a:t>
            </a:r>
          </a:p>
        </p:txBody>
      </p:sp>
      <p:sp>
        <p:nvSpPr>
          <p:cNvPr id="4" name="TextBox 3">
            <a:extLst>
              <a:ext uri="{FF2B5EF4-FFF2-40B4-BE49-F238E27FC236}">
                <a16:creationId xmlns:a16="http://schemas.microsoft.com/office/drawing/2014/main" id="{0E489BC9-604E-46B8-B34D-9525F289CFA7}"/>
              </a:ext>
            </a:extLst>
          </p:cNvPr>
          <p:cNvSpPr txBox="1"/>
          <p:nvPr/>
        </p:nvSpPr>
        <p:spPr>
          <a:xfrm>
            <a:off x="305858" y="6385067"/>
            <a:ext cx="9745627" cy="916240"/>
          </a:xfrm>
          <a:prstGeom prst="rect">
            <a:avLst/>
          </a:prstGeom>
          <a:noFill/>
        </p:spPr>
        <p:txBody>
          <a:bodyPr lIns="100800" tIns="50401" rIns="100800" bIns="50401">
            <a:spAutoFit/>
          </a:bodyPr>
          <a:lstStyle/>
          <a:p>
            <a:pPr marL="0" lvl="2">
              <a:defRPr/>
            </a:pPr>
            <a:r>
              <a:rPr lang="en-US" sz="1764" dirty="0">
                <a:solidFill>
                  <a:schemeClr val="tx2"/>
                </a:solidFill>
                <a:effectLst>
                  <a:outerShdw blurRad="38100" dist="38100" dir="2700000" algn="tl">
                    <a:srgbClr val="000000"/>
                  </a:outerShdw>
                </a:effectLst>
                <a:latin typeface="Arial" charset="0"/>
              </a:rPr>
              <a:t>MDX Semantics explained in detail at:</a:t>
            </a:r>
          </a:p>
          <a:p>
            <a:pPr eaLnBrk="1" hangingPunct="1">
              <a:defRPr/>
            </a:pPr>
            <a:r>
              <a:rPr lang="en-US" sz="1764" dirty="0">
                <a:solidFill>
                  <a:schemeClr val="tx2"/>
                </a:solidFill>
                <a:effectLst>
                  <a:outerShdw blurRad="38100" dist="38100" dir="2700000" algn="tl">
                    <a:srgbClr val="000000"/>
                  </a:outerShdw>
                </a:effectLst>
                <a:latin typeface="Arial" charset="0"/>
                <a:hlinkClick r:id="rId4"/>
              </a:rPr>
              <a:t>http://www.sqlserveranalysisservices.com/OLAPPapers/AttributeRelationships.htm</a:t>
            </a:r>
            <a:endParaRPr lang="en-US" sz="1764" dirty="0">
              <a:solidFill>
                <a:schemeClr val="tx2"/>
              </a:solidFill>
              <a:effectLst>
                <a:outerShdw blurRad="38100" dist="38100" dir="2700000" algn="tl">
                  <a:srgbClr val="000000"/>
                </a:outerShdw>
              </a:effectLst>
              <a:latin typeface="Arial" charset="0"/>
            </a:endParaRPr>
          </a:p>
          <a:p>
            <a:pPr eaLnBrk="1" hangingPunct="1">
              <a:defRPr/>
            </a:pPr>
            <a:endParaRPr lang="en-US" sz="1764" dirty="0">
              <a:solidFill>
                <a:schemeClr val="tx2"/>
              </a:solidFill>
              <a:latin typeface="Arial" charset="0"/>
            </a:endParaRPr>
          </a:p>
        </p:txBody>
      </p:sp>
    </p:spTree>
    <p:extLst>
      <p:ext uri="{BB962C8B-B14F-4D97-AF65-F5344CB8AC3E}">
        <p14:creationId xmlns:p14="http://schemas.microsoft.com/office/powerpoint/2010/main" val="918712640"/>
      </p:ext>
    </p:extLst>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2" name="Rectangle 6">
            <a:extLst>
              <a:ext uri="{FF2B5EF4-FFF2-40B4-BE49-F238E27FC236}">
                <a16:creationId xmlns:a16="http://schemas.microsoft.com/office/drawing/2014/main" id="{202380B0-0734-4FE4-8A87-63EEEDA8F298}"/>
              </a:ext>
            </a:extLst>
          </p:cNvPr>
          <p:cNvSpPr>
            <a:spLocks noGrp="1" noChangeArrowheads="1"/>
          </p:cNvSpPr>
          <p:nvPr>
            <p:ph type="title" idx="4294967295"/>
          </p:nvPr>
        </p:nvSpPr>
        <p:spPr>
          <a:xfrm>
            <a:off x="305858" y="252042"/>
            <a:ext cx="9241543" cy="976663"/>
          </a:xfrm>
        </p:spPr>
        <p:txBody>
          <a:bodyPr rtlCol="0">
            <a:normAutofit fontScale="90000"/>
          </a:bodyPr>
          <a:lstStyle/>
          <a:p>
            <a:pPr defTabSz="1006255" fontAlgn="auto">
              <a:spcAft>
                <a:spcPts val="0"/>
              </a:spcAft>
              <a:defRPr/>
            </a:pPr>
            <a:r>
              <a:rPr sz="4851">
                <a:effectLst>
                  <a:outerShdw blurRad="38100" dist="38100" dir="2700000" algn="tl">
                    <a:srgbClr val="000000"/>
                  </a:outerShdw>
                </a:effectLst>
              </a:rPr>
              <a:t>Attribute Relationships</a:t>
            </a:r>
            <a:br>
              <a:rPr sz="4851">
                <a:effectLst>
                  <a:outerShdw blurRad="38100" dist="38100" dir="2700000" algn="tl">
                    <a:srgbClr val="000000"/>
                  </a:outerShdw>
                </a:effectLst>
              </a:rPr>
            </a:br>
            <a:r>
              <a:rPr sz="2205">
                <a:effectLst>
                  <a:outerShdw blurRad="38100" dist="38100" dir="2700000" algn="tl">
                    <a:srgbClr val="000000"/>
                  </a:outerShdw>
                </a:effectLst>
              </a:rPr>
              <a:t>Where are they used?</a:t>
            </a:r>
          </a:p>
        </p:txBody>
      </p:sp>
      <p:sp>
        <p:nvSpPr>
          <p:cNvPr id="24583" name="Rectangle 7">
            <a:extLst>
              <a:ext uri="{FF2B5EF4-FFF2-40B4-BE49-F238E27FC236}">
                <a16:creationId xmlns:a16="http://schemas.microsoft.com/office/drawing/2014/main" id="{4A9A99A2-9566-4FFB-9A06-46CCDACBFE51}"/>
              </a:ext>
            </a:extLst>
          </p:cNvPr>
          <p:cNvSpPr>
            <a:spLocks noGrp="1" noChangeArrowheads="1"/>
          </p:cNvSpPr>
          <p:nvPr>
            <p:ph type="body" idx="4294967295"/>
          </p:nvPr>
        </p:nvSpPr>
        <p:spPr>
          <a:xfrm>
            <a:off x="1114494" y="1563012"/>
            <a:ext cx="9273048" cy="4540258"/>
          </a:xfrm>
        </p:spPr>
        <p:txBody>
          <a:bodyPr/>
          <a:lstStyle/>
          <a:p>
            <a:pPr marL="421754" indent="-421754" defTabSz="1006255" fontAlgn="auto">
              <a:spcAft>
                <a:spcPts val="0"/>
              </a:spcAft>
              <a:buBlip>
                <a:blip r:embed="rId3"/>
              </a:buBlip>
              <a:defRPr/>
            </a:pPr>
            <a:r>
              <a:rPr lang="en-US" sz="3087" dirty="0">
                <a:effectLst>
                  <a:outerShdw blurRad="38100" dist="38100" dir="2700000" algn="tl">
                    <a:srgbClr val="000000"/>
                  </a:outerShdw>
                </a:effectLst>
              </a:rPr>
              <a:t>Storage</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Reduces redundant relationships between dimension members – normalizes dimension storage</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Enables clustering of records within partition segments (e.g. store facts for a month together)</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Processing</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Reduces memory consumption in dimension processing – less hash tables to fit in memory</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Allows large dimensions to push 32-bit barrier</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Speeds up dimension and partition processing overall</a:t>
            </a:r>
          </a:p>
        </p:txBody>
      </p:sp>
    </p:spTree>
    <p:extLst>
      <p:ext uri="{BB962C8B-B14F-4D97-AF65-F5344CB8AC3E}">
        <p14:creationId xmlns:p14="http://schemas.microsoft.com/office/powerpoint/2010/main" val="26161999"/>
      </p:ext>
    </p:extLst>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31" name="Rectangle 7">
            <a:extLst>
              <a:ext uri="{FF2B5EF4-FFF2-40B4-BE49-F238E27FC236}">
                <a16:creationId xmlns:a16="http://schemas.microsoft.com/office/drawing/2014/main" id="{A733EB0B-CF6C-4A01-8FAB-7C91206D40EB}"/>
              </a:ext>
            </a:extLst>
          </p:cNvPr>
          <p:cNvSpPr>
            <a:spLocks noGrp="1" noChangeArrowheads="1"/>
          </p:cNvSpPr>
          <p:nvPr>
            <p:ph type="title" idx="4294967295"/>
          </p:nvPr>
        </p:nvSpPr>
        <p:spPr>
          <a:xfrm>
            <a:off x="305858" y="252042"/>
            <a:ext cx="9241543" cy="976663"/>
          </a:xfrm>
        </p:spPr>
        <p:txBody>
          <a:bodyPr rtlCol="0">
            <a:normAutofit fontScale="90000"/>
          </a:bodyPr>
          <a:lstStyle/>
          <a:p>
            <a:pPr defTabSz="1006255" fontAlgn="auto">
              <a:spcAft>
                <a:spcPts val="0"/>
              </a:spcAft>
              <a:defRPr/>
            </a:pPr>
            <a:r>
              <a:rPr sz="4851">
                <a:effectLst>
                  <a:outerShdw blurRad="38100" dist="38100" dir="2700000" algn="tl">
                    <a:srgbClr val="000000"/>
                  </a:outerShdw>
                </a:effectLst>
              </a:rPr>
              <a:t>Attribute Relationships</a:t>
            </a:r>
            <a:br>
              <a:rPr sz="4851">
                <a:effectLst>
                  <a:outerShdw blurRad="38100" dist="38100" dir="2700000" algn="tl">
                    <a:srgbClr val="000000"/>
                  </a:outerShdw>
                </a:effectLst>
              </a:rPr>
            </a:br>
            <a:r>
              <a:rPr sz="2205">
                <a:effectLst>
                  <a:outerShdw blurRad="38100" dist="38100" dir="2700000" algn="tl">
                    <a:srgbClr val="000000"/>
                  </a:outerShdw>
                </a:effectLst>
              </a:rPr>
              <a:t>Where are they used?</a:t>
            </a:r>
            <a:endParaRPr sz="4851">
              <a:effectLst>
                <a:outerShdw blurRad="38100" dist="38100" dir="2700000" algn="tl">
                  <a:srgbClr val="000000"/>
                </a:outerShdw>
              </a:effectLst>
            </a:endParaRPr>
          </a:p>
        </p:txBody>
      </p:sp>
      <p:sp>
        <p:nvSpPr>
          <p:cNvPr id="26632" name="Rectangle 8">
            <a:extLst>
              <a:ext uri="{FF2B5EF4-FFF2-40B4-BE49-F238E27FC236}">
                <a16:creationId xmlns:a16="http://schemas.microsoft.com/office/drawing/2014/main" id="{C368D5F8-38A3-4300-B933-07464A568257}"/>
              </a:ext>
            </a:extLst>
          </p:cNvPr>
          <p:cNvSpPr>
            <a:spLocks noGrp="1" noChangeArrowheads="1"/>
          </p:cNvSpPr>
          <p:nvPr>
            <p:ph type="body" idx="4294967295"/>
          </p:nvPr>
        </p:nvSpPr>
        <p:spPr>
          <a:xfrm>
            <a:off x="1114494" y="1563012"/>
            <a:ext cx="9273048" cy="5679698"/>
          </a:xfrm>
        </p:spPr>
        <p:txBody>
          <a:bodyPr/>
          <a:lstStyle/>
          <a:p>
            <a:pPr marL="421754" indent="-421754" defTabSz="1006255" fontAlgn="auto">
              <a:spcAft>
                <a:spcPts val="0"/>
              </a:spcAft>
              <a:buBlip>
                <a:blip r:embed="rId3"/>
              </a:buBlip>
              <a:defRPr/>
            </a:pPr>
            <a:r>
              <a:rPr lang="en-US" sz="3087" dirty="0">
                <a:effectLst>
                  <a:outerShdw blurRad="38100" dist="38100" dir="2700000" algn="tl">
                    <a:srgbClr val="000000"/>
                  </a:outerShdw>
                </a:effectLst>
              </a:rPr>
              <a:t>Query performance</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Dimension storage access is faster</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Produces more optimal execution plans</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Aggregation design</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Enables aggregation design algorithm to produce effective set of aggregations</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Dimension security</a:t>
            </a:r>
          </a:p>
          <a:p>
            <a:pPr marL="777003" lvl="1" indent="-350001" defTabSz="1006255" fontAlgn="auto">
              <a:spcAft>
                <a:spcPts val="0"/>
              </a:spcAft>
              <a:buBlip>
                <a:blip r:embed="rId3"/>
              </a:buBlip>
              <a:defRPr/>
            </a:pPr>
            <a:r>
              <a:rPr lang="en-US" sz="2646" dirty="0" err="1">
                <a:effectLst>
                  <a:outerShdw blurRad="38100" dist="38100" dir="2700000" algn="tl">
                    <a:srgbClr val="000000"/>
                  </a:outerShdw>
                </a:effectLst>
              </a:rPr>
              <a:t>DeniedSet</a:t>
            </a:r>
            <a:r>
              <a:rPr lang="en-US" sz="2646" dirty="0">
                <a:effectLst>
                  <a:outerShdw blurRad="38100" dist="38100" dir="2700000" algn="tl">
                    <a:srgbClr val="000000"/>
                  </a:outerShdw>
                </a:effectLst>
              </a:rPr>
              <a:t> = {</a:t>
            </a:r>
            <a:r>
              <a:rPr lang="en-US" sz="2646" dirty="0" err="1">
                <a:effectLst>
                  <a:outerShdw blurRad="38100" dist="38100" dir="2700000" algn="tl">
                    <a:srgbClr val="000000"/>
                  </a:outerShdw>
                </a:effectLst>
              </a:rPr>
              <a:t>State.WA</a:t>
            </a:r>
            <a:r>
              <a:rPr lang="en-US" sz="2646" dirty="0">
                <a:effectLst>
                  <a:outerShdw blurRad="38100" dist="38100" dir="2700000" algn="tl">
                    <a:srgbClr val="000000"/>
                  </a:outerShdw>
                </a:effectLst>
              </a:rPr>
              <a:t>} should deny cities and customers in WA – requires attribute relationships</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Member properties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Attribute relationships identify member properties on levels</a:t>
            </a:r>
          </a:p>
        </p:txBody>
      </p:sp>
    </p:spTree>
    <p:extLst>
      <p:ext uri="{BB962C8B-B14F-4D97-AF65-F5344CB8AC3E}">
        <p14:creationId xmlns:p14="http://schemas.microsoft.com/office/powerpoint/2010/main" val="4053188716"/>
      </p:ext>
    </p:extLst>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8" name="Rectangle 8">
            <a:extLst>
              <a:ext uri="{FF2B5EF4-FFF2-40B4-BE49-F238E27FC236}">
                <a16:creationId xmlns:a16="http://schemas.microsoft.com/office/drawing/2014/main" id="{9E3A7B8E-F1E6-4D48-90F4-DB43ABC155A5}"/>
              </a:ext>
            </a:extLst>
          </p:cNvPr>
          <p:cNvSpPr>
            <a:spLocks noGrp="1" noChangeArrowheads="1"/>
          </p:cNvSpPr>
          <p:nvPr>
            <p:ph type="title" idx="4294967295"/>
          </p:nvPr>
        </p:nvSpPr>
        <p:spPr>
          <a:xfrm>
            <a:off x="305858" y="252042"/>
            <a:ext cx="9241543" cy="976663"/>
          </a:xfrm>
        </p:spPr>
        <p:txBody>
          <a:bodyPr rtlCol="0">
            <a:normAutofit fontScale="90000"/>
          </a:bodyPr>
          <a:lstStyle/>
          <a:p>
            <a:pPr defTabSz="1006255" fontAlgn="auto">
              <a:spcAft>
                <a:spcPts val="0"/>
              </a:spcAft>
              <a:defRPr/>
            </a:pPr>
            <a:r>
              <a:rPr sz="4851">
                <a:effectLst>
                  <a:outerShdw blurRad="38100" dist="38100" dir="2700000" algn="tl">
                    <a:srgbClr val="000000"/>
                  </a:outerShdw>
                </a:effectLst>
              </a:rPr>
              <a:t>Attribute Relationships</a:t>
            </a:r>
            <a:br>
              <a:rPr sz="4851">
                <a:effectLst>
                  <a:outerShdw blurRad="38100" dist="38100" dir="2700000" algn="tl">
                    <a:srgbClr val="000000"/>
                  </a:outerShdw>
                </a:effectLst>
              </a:rPr>
            </a:br>
            <a:r>
              <a:rPr sz="2205">
                <a:effectLst>
                  <a:outerShdw blurRad="38100" dist="38100" dir="2700000" algn="tl">
                    <a:srgbClr val="000000"/>
                  </a:outerShdw>
                </a:effectLst>
              </a:rPr>
              <a:t>How to set them up?</a:t>
            </a:r>
            <a:endParaRPr sz="4851">
              <a:effectLst>
                <a:outerShdw blurRad="38100" dist="38100" dir="2700000" algn="tl">
                  <a:srgbClr val="000000"/>
                </a:outerShdw>
              </a:effectLst>
            </a:endParaRPr>
          </a:p>
        </p:txBody>
      </p:sp>
      <p:sp>
        <p:nvSpPr>
          <p:cNvPr id="30729" name="Rectangle 9">
            <a:extLst>
              <a:ext uri="{FF2B5EF4-FFF2-40B4-BE49-F238E27FC236}">
                <a16:creationId xmlns:a16="http://schemas.microsoft.com/office/drawing/2014/main" id="{D65867A3-3F0C-4A09-BFC2-F8C9290D2480}"/>
              </a:ext>
            </a:extLst>
          </p:cNvPr>
          <p:cNvSpPr>
            <a:spLocks noGrp="1" noChangeArrowheads="1"/>
          </p:cNvSpPr>
          <p:nvPr>
            <p:ph type="body" idx="4294967295"/>
          </p:nvPr>
        </p:nvSpPr>
        <p:spPr>
          <a:xfrm>
            <a:off x="1114494" y="1563012"/>
            <a:ext cx="9273048" cy="5581681"/>
          </a:xfrm>
        </p:spPr>
        <p:txBody>
          <a:bodyPr/>
          <a:lstStyle/>
          <a:p>
            <a:pPr marL="421754" indent="-421754" defTabSz="1006255" fontAlgn="auto">
              <a:spcAft>
                <a:spcPts val="0"/>
              </a:spcAft>
              <a:buBlip>
                <a:blip r:embed="rId3"/>
              </a:buBlip>
              <a:defRPr/>
            </a:pPr>
            <a:r>
              <a:rPr lang="en-US">
                <a:effectLst>
                  <a:outerShdw blurRad="38100" dist="38100" dir="2700000" algn="tl">
                    <a:srgbClr val="000000"/>
                  </a:outerShdw>
                </a:effectLst>
              </a:rPr>
              <a:t>Creating an attribute relationship is easy, but …</a:t>
            </a:r>
          </a:p>
          <a:p>
            <a:pPr marL="777003" lvl="1" indent="-350001" defTabSz="1006255" fontAlgn="auto">
              <a:spcAft>
                <a:spcPts val="0"/>
              </a:spcAft>
              <a:buBlip>
                <a:blip r:embed="rId3"/>
              </a:buBlip>
              <a:defRPr/>
            </a:pPr>
            <a:r>
              <a:rPr lang="en-US">
                <a:effectLst>
                  <a:outerShdw blurRad="38100" dist="38100" dir="2700000" algn="tl">
                    <a:srgbClr val="000000"/>
                  </a:outerShdw>
                </a:effectLst>
              </a:rPr>
              <a:t>Pay careful attention to the key columns!</a:t>
            </a:r>
          </a:p>
          <a:p>
            <a:pPr marL="777003" lvl="1" indent="-350001" defTabSz="1006255" fontAlgn="auto">
              <a:spcAft>
                <a:spcPts val="0"/>
              </a:spcAft>
              <a:buBlip>
                <a:blip r:embed="rId3"/>
              </a:buBlip>
              <a:defRPr/>
            </a:pPr>
            <a:r>
              <a:rPr lang="en-US">
                <a:effectLst>
                  <a:outerShdw blurRad="38100" dist="38100" dir="2700000" algn="tl">
                    <a:srgbClr val="000000"/>
                  </a:outerShdw>
                </a:effectLst>
              </a:rPr>
              <a:t>Make sure every attribute has unique key columns (add composite keys as needed)</a:t>
            </a:r>
          </a:p>
          <a:p>
            <a:pPr marL="421754" indent="-421754" defTabSz="1006255" fontAlgn="auto">
              <a:spcAft>
                <a:spcPts val="0"/>
              </a:spcAft>
              <a:buBlip>
                <a:blip r:embed="rId3"/>
              </a:buBlip>
              <a:defRPr/>
            </a:pPr>
            <a:r>
              <a:rPr lang="en-US">
                <a:effectLst>
                  <a:outerShdw blurRad="38100" dist="38100" dir="2700000" algn="tl">
                    <a:srgbClr val="000000"/>
                  </a:outerShdw>
                </a:effectLst>
              </a:rPr>
              <a:t>There must be a 1:M relation between the key columns of the two attributes</a:t>
            </a:r>
          </a:p>
          <a:p>
            <a:pPr marL="421754" indent="-421754" defTabSz="1006255" fontAlgn="auto">
              <a:spcAft>
                <a:spcPts val="0"/>
              </a:spcAft>
              <a:buBlip>
                <a:blip r:embed="rId3"/>
              </a:buBlip>
              <a:defRPr/>
            </a:pPr>
            <a:r>
              <a:rPr lang="en-US">
                <a:effectLst>
                  <a:outerShdw blurRad="38100" dist="38100" dir="2700000" algn="tl">
                    <a:srgbClr val="000000"/>
                  </a:outerShdw>
                </a:effectLst>
              </a:rPr>
              <a:t>Invalid key columns cause a member to have </a:t>
            </a:r>
            <a:br>
              <a:rPr lang="en-US">
                <a:effectLst>
                  <a:outerShdw blurRad="38100" dist="38100" dir="2700000" algn="tl">
                    <a:srgbClr val="000000"/>
                  </a:outerShdw>
                </a:effectLst>
              </a:rPr>
            </a:br>
            <a:r>
              <a:rPr lang="en-US">
                <a:effectLst>
                  <a:outerShdw blurRad="38100" dist="38100" dir="2700000" algn="tl">
                    <a:srgbClr val="000000"/>
                  </a:outerShdw>
                </a:effectLst>
              </a:rPr>
              <a:t>multiple parents</a:t>
            </a:r>
          </a:p>
          <a:p>
            <a:pPr marL="777003" lvl="1" indent="-350001" defTabSz="1006255" fontAlgn="auto">
              <a:spcAft>
                <a:spcPts val="0"/>
              </a:spcAft>
              <a:buBlip>
                <a:blip r:embed="rId3"/>
              </a:buBlip>
              <a:defRPr/>
            </a:pPr>
            <a:r>
              <a:rPr lang="en-US">
                <a:effectLst>
                  <a:outerShdw blurRad="38100" dist="38100" dir="2700000" algn="tl">
                    <a:srgbClr val="000000"/>
                  </a:outerShdw>
                </a:effectLst>
              </a:rPr>
              <a:t>Dimension processing picks one parent arbitrarily and succeeds</a:t>
            </a:r>
          </a:p>
          <a:p>
            <a:pPr marL="777003" lvl="1" indent="-350001" defTabSz="1006255" fontAlgn="auto">
              <a:spcAft>
                <a:spcPts val="0"/>
              </a:spcAft>
              <a:buBlip>
                <a:blip r:embed="rId3"/>
              </a:buBlip>
              <a:defRPr/>
            </a:pPr>
            <a:r>
              <a:rPr lang="en-US">
                <a:effectLst>
                  <a:outerShdw blurRad="38100" dist="38100" dir="2700000" algn="tl">
                    <a:srgbClr val="000000"/>
                  </a:outerShdw>
                </a:effectLst>
              </a:rPr>
              <a:t>Hierarchy looks wrong!</a:t>
            </a:r>
          </a:p>
        </p:txBody>
      </p:sp>
    </p:spTree>
    <p:extLst>
      <p:ext uri="{BB962C8B-B14F-4D97-AF65-F5344CB8AC3E}">
        <p14:creationId xmlns:p14="http://schemas.microsoft.com/office/powerpoint/2010/main" val="3092991515"/>
      </p:ext>
    </p:extLst>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6" name="Rectangle 6">
            <a:extLst>
              <a:ext uri="{FF2B5EF4-FFF2-40B4-BE49-F238E27FC236}">
                <a16:creationId xmlns:a16="http://schemas.microsoft.com/office/drawing/2014/main" id="{2605B30C-8C59-4DF6-8819-0045A055E64E}"/>
              </a:ext>
            </a:extLst>
          </p:cNvPr>
          <p:cNvSpPr>
            <a:spLocks noGrp="1" noChangeArrowheads="1"/>
          </p:cNvSpPr>
          <p:nvPr>
            <p:ph type="title" idx="4294967295"/>
          </p:nvPr>
        </p:nvSpPr>
        <p:spPr>
          <a:xfrm>
            <a:off x="305858" y="252042"/>
            <a:ext cx="9241543" cy="1037924"/>
          </a:xfrm>
        </p:spPr>
        <p:txBody>
          <a:bodyPr rtlCol="0">
            <a:normAutofit fontScale="90000"/>
          </a:bodyPr>
          <a:lstStyle/>
          <a:p>
            <a:pPr defTabSz="1006255" fontAlgn="auto">
              <a:spcAft>
                <a:spcPts val="0"/>
              </a:spcAft>
              <a:defRPr/>
            </a:pPr>
            <a:r>
              <a:rPr sz="4851">
                <a:effectLst>
                  <a:outerShdw blurRad="38100" dist="38100" dir="2700000" algn="tl">
                    <a:srgbClr val="000000"/>
                  </a:outerShdw>
                </a:effectLst>
              </a:rPr>
              <a:t>Attribute Relationships</a:t>
            </a:r>
            <a:br>
              <a:rPr sz="4851">
                <a:effectLst>
                  <a:outerShdw blurRad="38100" dist="38100" dir="2700000" algn="tl">
                    <a:srgbClr val="000000"/>
                  </a:outerShdw>
                </a:effectLst>
              </a:rPr>
            </a:br>
            <a:r>
              <a:rPr sz="2646">
                <a:effectLst>
                  <a:outerShdw blurRad="38100" dist="38100" dir="2700000" algn="tl">
                    <a:srgbClr val="000000"/>
                  </a:outerShdw>
                </a:effectLst>
              </a:rPr>
              <a:t>How to set them up?</a:t>
            </a:r>
            <a:endParaRPr sz="5292">
              <a:effectLst>
                <a:outerShdw blurRad="38100" dist="38100" dir="2700000" algn="tl">
                  <a:srgbClr val="000000"/>
                </a:outerShdw>
              </a:effectLst>
            </a:endParaRPr>
          </a:p>
        </p:txBody>
      </p:sp>
      <p:sp>
        <p:nvSpPr>
          <p:cNvPr id="35847" name="Rectangle 7">
            <a:extLst>
              <a:ext uri="{FF2B5EF4-FFF2-40B4-BE49-F238E27FC236}">
                <a16:creationId xmlns:a16="http://schemas.microsoft.com/office/drawing/2014/main" id="{57E35D3B-81EE-42C4-B318-34810FEA533A}"/>
              </a:ext>
            </a:extLst>
          </p:cNvPr>
          <p:cNvSpPr>
            <a:spLocks noGrp="1" noChangeArrowheads="1"/>
          </p:cNvSpPr>
          <p:nvPr>
            <p:ph type="body" idx="4294967295"/>
          </p:nvPr>
        </p:nvSpPr>
        <p:spPr>
          <a:xfrm>
            <a:off x="1114494" y="1932322"/>
            <a:ext cx="9273048" cy="2779464"/>
          </a:xfrm>
        </p:spPr>
        <p:txBody>
          <a:bodyPr/>
          <a:lstStyle/>
          <a:p>
            <a:pPr marL="421754" indent="-421754" defTabSz="1006255" fontAlgn="auto">
              <a:spcAft>
                <a:spcPts val="0"/>
              </a:spcAft>
              <a:buBlip>
                <a:blip r:embed="rId3"/>
              </a:buBlip>
              <a:defRPr/>
            </a:pPr>
            <a:r>
              <a:rPr lang="en-US" dirty="0">
                <a:effectLst>
                  <a:outerShdw blurRad="38100" dist="38100" dir="2700000" algn="tl">
                    <a:srgbClr val="000000"/>
                  </a:outerShdw>
                </a:effectLst>
              </a:rPr>
              <a:t>Don’t forget to remove redundant relationships!</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All attributes start with relationship to key</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Customer </a:t>
            </a:r>
            <a:r>
              <a:rPr lang="en-US" dirty="0">
                <a:effectLst>
                  <a:outerShdw blurRad="38100" dist="38100" dir="2700000" algn="tl">
                    <a:srgbClr val="000000"/>
                  </a:outerShdw>
                </a:effectLst>
                <a:sym typeface="Wingdings" pitchFamily="2" charset="2"/>
              </a:rPr>
              <a:t> City  State  Country</a:t>
            </a:r>
            <a:endParaRPr lang="en-US" dirty="0">
              <a:effectLst>
                <a:outerShdw blurRad="38100" dist="38100" dir="2700000" algn="tl">
                  <a:srgbClr val="000000"/>
                </a:outerShdw>
              </a:effectLst>
            </a:endParaRP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Customer </a:t>
            </a:r>
            <a:r>
              <a:rPr lang="en-US" dirty="0">
                <a:effectLst>
                  <a:outerShdw blurRad="38100" dist="38100" dir="2700000" algn="tl">
                    <a:srgbClr val="000000"/>
                  </a:outerShdw>
                </a:effectLst>
                <a:sym typeface="Wingdings" pitchFamily="2" charset="2"/>
              </a:rPr>
              <a:t> State (redundant)</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Customer </a:t>
            </a:r>
            <a:r>
              <a:rPr lang="en-US" dirty="0">
                <a:effectLst>
                  <a:outerShdw blurRad="38100" dist="38100" dir="2700000" algn="tl">
                    <a:srgbClr val="000000"/>
                  </a:outerShdw>
                </a:effectLst>
                <a:sym typeface="Wingdings" pitchFamily="2" charset="2"/>
              </a:rPr>
              <a:t> Country (redundant)</a:t>
            </a:r>
          </a:p>
        </p:txBody>
      </p:sp>
    </p:spTree>
    <p:extLst>
      <p:ext uri="{BB962C8B-B14F-4D97-AF65-F5344CB8AC3E}">
        <p14:creationId xmlns:p14="http://schemas.microsoft.com/office/powerpoint/2010/main" val="1212667120"/>
      </p:ext>
    </p:extLst>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50" name="Rectangle 6">
            <a:extLst>
              <a:ext uri="{FF2B5EF4-FFF2-40B4-BE49-F238E27FC236}">
                <a16:creationId xmlns:a16="http://schemas.microsoft.com/office/drawing/2014/main" id="{C9C5684F-DF31-4C9B-B87F-431ABA5470B9}"/>
              </a:ext>
            </a:extLst>
          </p:cNvPr>
          <p:cNvSpPr>
            <a:spLocks noGrp="1" noChangeArrowheads="1"/>
          </p:cNvSpPr>
          <p:nvPr>
            <p:ph type="title" idx="4294967295"/>
          </p:nvPr>
        </p:nvSpPr>
        <p:spPr>
          <a:xfrm>
            <a:off x="305858" y="252042"/>
            <a:ext cx="9241543" cy="1260210"/>
          </a:xfrm>
        </p:spPr>
        <p:txBody>
          <a:bodyPr rtlCol="0">
            <a:normAutofit/>
          </a:bodyPr>
          <a:lstStyle/>
          <a:p>
            <a:pPr defTabSz="1006255" fontAlgn="auto">
              <a:spcAft>
                <a:spcPts val="0"/>
              </a:spcAft>
              <a:defRPr/>
            </a:pPr>
            <a:r>
              <a:rPr>
                <a:effectLst>
                  <a:outerShdw blurRad="38100" dist="38100" dir="2700000" algn="tl">
                    <a:srgbClr val="000000"/>
                  </a:outerShdw>
                </a:effectLst>
              </a:rPr>
              <a:t>Attribute Relationships</a:t>
            </a:r>
            <a:br>
              <a:rPr>
                <a:effectLst>
                  <a:outerShdw blurRad="38100" dist="38100" dir="2700000" algn="tl">
                    <a:srgbClr val="000000"/>
                  </a:outerShdw>
                </a:effectLst>
              </a:rPr>
            </a:br>
            <a:r>
              <a:rPr sz="3087">
                <a:solidFill>
                  <a:schemeClr val="accent1"/>
                </a:solidFill>
                <a:effectLst>
                  <a:outerShdw blurRad="38100" dist="38100" dir="2700000" algn="tl">
                    <a:srgbClr val="000000"/>
                  </a:outerShdw>
                </a:effectLst>
              </a:rPr>
              <a:t>Example</a:t>
            </a:r>
            <a:endParaRPr>
              <a:effectLst>
                <a:outerShdw blurRad="38100" dist="38100" dir="2700000" algn="tl">
                  <a:srgbClr val="000000"/>
                </a:outerShdw>
              </a:effectLst>
            </a:endParaRPr>
          </a:p>
        </p:txBody>
      </p:sp>
      <p:sp>
        <p:nvSpPr>
          <p:cNvPr id="31751" name="Rectangle 7">
            <a:extLst>
              <a:ext uri="{FF2B5EF4-FFF2-40B4-BE49-F238E27FC236}">
                <a16:creationId xmlns:a16="http://schemas.microsoft.com/office/drawing/2014/main" id="{B9F22E28-D2FA-4BE9-9EC9-9B5B98C8A284}"/>
              </a:ext>
            </a:extLst>
          </p:cNvPr>
          <p:cNvSpPr>
            <a:spLocks noGrp="1" noChangeArrowheads="1"/>
          </p:cNvSpPr>
          <p:nvPr>
            <p:ph type="body" idx="4294967295"/>
          </p:nvPr>
        </p:nvSpPr>
        <p:spPr>
          <a:xfrm>
            <a:off x="305859" y="1563012"/>
            <a:ext cx="7141192" cy="5530923"/>
          </a:xfrm>
        </p:spPr>
        <p:txBody>
          <a:bodyPr/>
          <a:lstStyle/>
          <a:p>
            <a:pPr marL="421754" indent="-421754" defTabSz="1006255" fontAlgn="auto">
              <a:spcAft>
                <a:spcPts val="0"/>
              </a:spcAft>
              <a:buBlip>
                <a:blip r:embed="rId3"/>
              </a:buBlip>
              <a:defRPr/>
            </a:pPr>
            <a:endParaRPr lang="en-US" dirty="0">
              <a:effectLst>
                <a:outerShdw blurRad="38100" dist="38100" dir="2700000" algn="tl">
                  <a:srgbClr val="000000"/>
                </a:outerShdw>
              </a:effectLst>
            </a:endParaRPr>
          </a:p>
          <a:p>
            <a:pPr marL="421754" indent="-421754" defTabSz="1006255" fontAlgn="auto">
              <a:spcAft>
                <a:spcPts val="0"/>
              </a:spcAft>
              <a:buBlip>
                <a:blip r:embed="rId3"/>
              </a:buBlip>
              <a:defRPr/>
            </a:pPr>
            <a:r>
              <a:rPr lang="en-US" dirty="0">
                <a:effectLst>
                  <a:outerShdw blurRad="38100" dist="38100" dir="2700000" algn="tl">
                    <a:srgbClr val="000000"/>
                  </a:outerShdw>
                </a:effectLst>
              </a:rPr>
              <a:t>Time dimension</a:t>
            </a:r>
          </a:p>
          <a:p>
            <a:pPr marL="777003" lvl="1" indent="-350001"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Day, Week, Month, Quarter, </a:t>
            </a:r>
            <a:r>
              <a:rPr lang="en-US" dirty="0">
                <a:effectLst>
                  <a:outerShdw blurRad="38100" dist="38100" dir="2700000" algn="tl">
                    <a:srgbClr val="000000"/>
                  </a:outerShdw>
                </a:effectLst>
              </a:rPr>
              <a:t>Year</a:t>
            </a:r>
            <a:endParaRPr lang="en-US" dirty="0">
              <a:effectLst>
                <a:outerShdw blurRad="38100" dist="38100" dir="2700000" algn="tl">
                  <a:srgbClr val="000000"/>
                </a:outerShdw>
              </a:effectLst>
              <a:sym typeface="Wingdings" pitchFamily="2" charset="2"/>
            </a:endParaRP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Year: 2003 to 2010</a:t>
            </a: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Quarter: 1 to 4	</a:t>
            </a: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Month: 1 to 12		</a:t>
            </a: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Week: 1 to 52		</a:t>
            </a: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Day: 20030101 to 20101231</a:t>
            </a:r>
            <a:endParaRPr lang="en-US" dirty="0">
              <a:effectLst>
                <a:outerShdw blurRad="38100" dist="38100" dir="2700000" algn="tl">
                  <a:srgbClr val="000000"/>
                </a:outerShdw>
              </a:effectLst>
            </a:endParaRPr>
          </a:p>
        </p:txBody>
      </p:sp>
      <p:grpSp>
        <p:nvGrpSpPr>
          <p:cNvPr id="88068" name="Group 14"/>
          <p:cNvGrpSpPr>
            <a:grpSpLocks/>
          </p:cNvGrpSpPr>
          <p:nvPr/>
        </p:nvGrpSpPr>
        <p:grpSpPr bwMode="auto">
          <a:xfrm>
            <a:off x="7447051" y="2184365"/>
            <a:ext cx="2772463" cy="3864645"/>
            <a:chOff x="6248400" y="1981200"/>
            <a:chExt cx="2514600" cy="3505200"/>
          </a:xfrm>
        </p:grpSpPr>
        <p:sp>
          <p:nvSpPr>
            <p:cNvPr id="88069" name="Rectangle 3"/>
            <p:cNvSpPr>
              <a:spLocks noChangeArrowheads="1"/>
            </p:cNvSpPr>
            <p:nvPr/>
          </p:nvSpPr>
          <p:spPr bwMode="auto">
            <a:xfrm>
              <a:off x="7239000" y="4953000"/>
              <a:ext cx="7620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Day</a:t>
              </a:r>
            </a:p>
          </p:txBody>
        </p:sp>
        <p:sp>
          <p:nvSpPr>
            <p:cNvPr id="88070" name="Rectangle 4"/>
            <p:cNvSpPr>
              <a:spLocks noChangeArrowheads="1"/>
            </p:cNvSpPr>
            <p:nvPr/>
          </p:nvSpPr>
          <p:spPr bwMode="auto">
            <a:xfrm>
              <a:off x="6248400" y="3581400"/>
              <a:ext cx="7620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Week</a:t>
              </a:r>
            </a:p>
          </p:txBody>
        </p:sp>
        <p:sp>
          <p:nvSpPr>
            <p:cNvPr id="88071" name="Rectangle 5"/>
            <p:cNvSpPr>
              <a:spLocks noChangeArrowheads="1"/>
            </p:cNvSpPr>
            <p:nvPr/>
          </p:nvSpPr>
          <p:spPr bwMode="auto">
            <a:xfrm>
              <a:off x="7848600" y="4038600"/>
              <a:ext cx="9144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Month</a:t>
              </a:r>
            </a:p>
          </p:txBody>
        </p:sp>
        <p:sp>
          <p:nvSpPr>
            <p:cNvPr id="88072" name="Rectangle 6"/>
            <p:cNvSpPr>
              <a:spLocks noChangeArrowheads="1"/>
            </p:cNvSpPr>
            <p:nvPr/>
          </p:nvSpPr>
          <p:spPr bwMode="auto">
            <a:xfrm>
              <a:off x="7772400" y="3048000"/>
              <a:ext cx="9906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Quarter</a:t>
              </a:r>
            </a:p>
          </p:txBody>
        </p:sp>
        <p:sp>
          <p:nvSpPr>
            <p:cNvPr id="88073" name="Rectangle 7"/>
            <p:cNvSpPr>
              <a:spLocks noChangeArrowheads="1"/>
            </p:cNvSpPr>
            <p:nvPr/>
          </p:nvSpPr>
          <p:spPr bwMode="auto">
            <a:xfrm>
              <a:off x="7010400" y="1981200"/>
              <a:ext cx="7620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Year</a:t>
              </a:r>
            </a:p>
          </p:txBody>
        </p:sp>
        <p:cxnSp>
          <p:nvCxnSpPr>
            <p:cNvPr id="88074" name="Straight Arrow Connector 9"/>
            <p:cNvCxnSpPr>
              <a:cxnSpLocks noChangeShapeType="1"/>
            </p:cNvCxnSpPr>
            <p:nvPr/>
          </p:nvCxnSpPr>
          <p:spPr bwMode="auto">
            <a:xfrm rot="10800000">
              <a:off x="6705600" y="4267200"/>
              <a:ext cx="838200" cy="6096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88075" name="Straight Arrow Connector 10"/>
            <p:cNvCxnSpPr>
              <a:cxnSpLocks noChangeShapeType="1"/>
            </p:cNvCxnSpPr>
            <p:nvPr/>
          </p:nvCxnSpPr>
          <p:spPr bwMode="auto">
            <a:xfrm flipV="1">
              <a:off x="7696200" y="4648200"/>
              <a:ext cx="609600" cy="2286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88076" name="Straight Arrow Connector 13"/>
            <p:cNvCxnSpPr>
              <a:cxnSpLocks noChangeShapeType="1"/>
            </p:cNvCxnSpPr>
            <p:nvPr/>
          </p:nvCxnSpPr>
          <p:spPr bwMode="auto">
            <a:xfrm rot="-5400000">
              <a:off x="8153400" y="3810000"/>
              <a:ext cx="304800" cy="1588"/>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88077" name="Straight Arrow Connector 15"/>
            <p:cNvCxnSpPr>
              <a:cxnSpLocks noChangeShapeType="1"/>
            </p:cNvCxnSpPr>
            <p:nvPr/>
          </p:nvCxnSpPr>
          <p:spPr bwMode="auto">
            <a:xfrm rot="10800000">
              <a:off x="7620000" y="2590800"/>
              <a:ext cx="609600" cy="3810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88078" name="Straight Arrow Connector 18"/>
            <p:cNvCxnSpPr>
              <a:cxnSpLocks noChangeShapeType="1"/>
            </p:cNvCxnSpPr>
            <p:nvPr/>
          </p:nvCxnSpPr>
          <p:spPr bwMode="auto">
            <a:xfrm rot="-5400000">
              <a:off x="6477000" y="2743200"/>
              <a:ext cx="914400" cy="6096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2078242318"/>
      </p:ext>
    </p:extLst>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4" name="Rectangle 6">
            <a:extLst>
              <a:ext uri="{FF2B5EF4-FFF2-40B4-BE49-F238E27FC236}">
                <a16:creationId xmlns:a16="http://schemas.microsoft.com/office/drawing/2014/main" id="{C89EE3D4-BAA4-4269-B097-22D5D84C1852}"/>
              </a:ext>
            </a:extLst>
          </p:cNvPr>
          <p:cNvSpPr>
            <a:spLocks noGrp="1" noChangeArrowheads="1"/>
          </p:cNvSpPr>
          <p:nvPr>
            <p:ph type="title" idx="4294967295"/>
          </p:nvPr>
        </p:nvSpPr>
        <p:spPr>
          <a:xfrm>
            <a:off x="305858" y="252042"/>
            <a:ext cx="9241543" cy="1260210"/>
          </a:xfrm>
        </p:spPr>
        <p:txBody>
          <a:bodyPr rtlCol="0">
            <a:normAutofit/>
          </a:bodyPr>
          <a:lstStyle/>
          <a:p>
            <a:pPr defTabSz="1006255" fontAlgn="auto">
              <a:spcAft>
                <a:spcPts val="0"/>
              </a:spcAft>
              <a:defRPr/>
            </a:pPr>
            <a:r>
              <a:rPr>
                <a:effectLst>
                  <a:outerShdw blurRad="38100" dist="38100" dir="2700000" algn="tl">
                    <a:srgbClr val="000000"/>
                  </a:outerShdw>
                </a:effectLst>
              </a:rPr>
              <a:t>Attribute Relationships</a:t>
            </a:r>
            <a:br>
              <a:rPr>
                <a:effectLst>
                  <a:outerShdw blurRad="38100" dist="38100" dir="2700000" algn="tl">
                    <a:srgbClr val="000000"/>
                  </a:outerShdw>
                </a:effectLst>
              </a:rPr>
            </a:br>
            <a:r>
              <a:rPr sz="3087">
                <a:solidFill>
                  <a:schemeClr val="accent1"/>
                </a:solidFill>
                <a:effectLst>
                  <a:outerShdw blurRad="38100" dist="38100" dir="2700000" algn="tl">
                    <a:srgbClr val="000000"/>
                  </a:outerShdw>
                </a:effectLst>
              </a:rPr>
              <a:t>Example</a:t>
            </a:r>
            <a:endParaRPr>
              <a:effectLst>
                <a:outerShdw blurRad="38100" dist="38100" dir="2700000" algn="tl">
                  <a:srgbClr val="000000"/>
                </a:outerShdw>
              </a:effectLst>
            </a:endParaRPr>
          </a:p>
        </p:txBody>
      </p:sp>
      <p:sp>
        <p:nvSpPr>
          <p:cNvPr id="32775" name="Rectangle 7">
            <a:extLst>
              <a:ext uri="{FF2B5EF4-FFF2-40B4-BE49-F238E27FC236}">
                <a16:creationId xmlns:a16="http://schemas.microsoft.com/office/drawing/2014/main" id="{5B7E3029-DE0B-4B27-8948-0E9E3D64CE66}"/>
              </a:ext>
            </a:extLst>
          </p:cNvPr>
          <p:cNvSpPr>
            <a:spLocks noGrp="1" noChangeArrowheads="1"/>
          </p:cNvSpPr>
          <p:nvPr>
            <p:ph type="body" idx="4294967295"/>
          </p:nvPr>
        </p:nvSpPr>
        <p:spPr>
          <a:xfrm>
            <a:off x="305859" y="1596267"/>
            <a:ext cx="9273048" cy="4666279"/>
          </a:xfrm>
        </p:spPr>
        <p:txBody>
          <a:bodyPr/>
          <a:lstStyle/>
          <a:p>
            <a:pPr marL="421754" indent="-421754" defTabSz="1006255" fontAlgn="auto">
              <a:spcAft>
                <a:spcPts val="0"/>
              </a:spcAft>
              <a:buBlip>
                <a:blip r:embed="rId3"/>
              </a:buBlip>
              <a:defRPr/>
            </a:pPr>
            <a:endParaRPr lang="en-US" dirty="0">
              <a:effectLst>
                <a:outerShdw blurRad="38100" dist="38100" dir="2700000" algn="tl">
                  <a:srgbClr val="000000"/>
                </a:outerShdw>
              </a:effectLst>
            </a:endParaRPr>
          </a:p>
          <a:p>
            <a:pPr marL="421754" indent="-421754" defTabSz="1006255" fontAlgn="auto">
              <a:spcAft>
                <a:spcPts val="0"/>
              </a:spcAft>
              <a:buBlip>
                <a:blip r:embed="rId3"/>
              </a:buBlip>
              <a:defRPr/>
            </a:pPr>
            <a:r>
              <a:rPr lang="en-US" dirty="0">
                <a:effectLst>
                  <a:outerShdw blurRad="38100" dist="38100" dir="2700000" algn="tl">
                    <a:srgbClr val="000000"/>
                  </a:outerShdw>
                </a:effectLst>
              </a:rPr>
              <a:t>Time dimension</a:t>
            </a:r>
          </a:p>
          <a:p>
            <a:pPr marL="777003" lvl="1" indent="-350001"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Day, Week, Month, Quarter, </a:t>
            </a:r>
            <a:r>
              <a:rPr lang="en-US" dirty="0">
                <a:effectLst>
                  <a:outerShdw blurRad="38100" dist="38100" dir="2700000" algn="tl">
                    <a:srgbClr val="000000"/>
                  </a:outerShdw>
                </a:effectLst>
              </a:rPr>
              <a:t>Year</a:t>
            </a:r>
            <a:endParaRPr lang="en-US" dirty="0">
              <a:effectLst>
                <a:outerShdw blurRad="38100" dist="38100" dir="2700000" algn="tl">
                  <a:srgbClr val="000000"/>
                </a:outerShdw>
              </a:effectLst>
              <a:sym typeface="Wingdings" pitchFamily="2" charset="2"/>
            </a:endParaRP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Year: 2003 to 2010</a:t>
            </a: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Quarter: 1 to 4 - </a:t>
            </a:r>
            <a:r>
              <a:rPr lang="en-US" sz="2205" dirty="0">
                <a:effectLst>
                  <a:outerShdw blurRad="38100" dist="38100" dir="2700000" algn="tl">
                    <a:srgbClr val="000000"/>
                  </a:outerShdw>
                </a:effectLst>
                <a:sym typeface="Wingdings" pitchFamily="2" charset="2"/>
              </a:rPr>
              <a:t>Key columns (Year, Quarter)</a:t>
            </a: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Month: 1 to 12		</a:t>
            </a: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Week: 1 to 52		</a:t>
            </a: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Day: 20030101 to 20101231</a:t>
            </a:r>
            <a:endParaRPr lang="en-US" dirty="0">
              <a:effectLst>
                <a:outerShdw blurRad="38100" dist="38100" dir="2700000" algn="tl">
                  <a:srgbClr val="000000"/>
                </a:outerShdw>
              </a:effectLst>
            </a:endParaRPr>
          </a:p>
        </p:txBody>
      </p:sp>
      <p:grpSp>
        <p:nvGrpSpPr>
          <p:cNvPr id="90116" name="Group 16"/>
          <p:cNvGrpSpPr>
            <a:grpSpLocks/>
          </p:cNvGrpSpPr>
          <p:nvPr/>
        </p:nvGrpSpPr>
        <p:grpSpPr bwMode="auto">
          <a:xfrm>
            <a:off x="7447051" y="2184365"/>
            <a:ext cx="2772463" cy="3864645"/>
            <a:chOff x="6248400" y="1981200"/>
            <a:chExt cx="2514600" cy="3505200"/>
          </a:xfrm>
        </p:grpSpPr>
        <p:sp>
          <p:nvSpPr>
            <p:cNvPr id="90117" name="Rectangle 4"/>
            <p:cNvSpPr>
              <a:spLocks noChangeArrowheads="1"/>
            </p:cNvSpPr>
            <p:nvPr/>
          </p:nvSpPr>
          <p:spPr bwMode="auto">
            <a:xfrm>
              <a:off x="7239000" y="4953000"/>
              <a:ext cx="7620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Day</a:t>
              </a:r>
            </a:p>
          </p:txBody>
        </p:sp>
        <p:sp>
          <p:nvSpPr>
            <p:cNvPr id="90118" name="Rectangle 5"/>
            <p:cNvSpPr>
              <a:spLocks noChangeArrowheads="1"/>
            </p:cNvSpPr>
            <p:nvPr/>
          </p:nvSpPr>
          <p:spPr bwMode="auto">
            <a:xfrm>
              <a:off x="6248400" y="3581400"/>
              <a:ext cx="7620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Week</a:t>
              </a:r>
            </a:p>
          </p:txBody>
        </p:sp>
        <p:sp>
          <p:nvSpPr>
            <p:cNvPr id="90119" name="Rectangle 6"/>
            <p:cNvSpPr>
              <a:spLocks noChangeArrowheads="1"/>
            </p:cNvSpPr>
            <p:nvPr/>
          </p:nvSpPr>
          <p:spPr bwMode="auto">
            <a:xfrm>
              <a:off x="7848600" y="4038600"/>
              <a:ext cx="9144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Month</a:t>
              </a:r>
            </a:p>
          </p:txBody>
        </p:sp>
        <p:sp>
          <p:nvSpPr>
            <p:cNvPr id="90120" name="Rectangle 7"/>
            <p:cNvSpPr>
              <a:spLocks noChangeArrowheads="1"/>
            </p:cNvSpPr>
            <p:nvPr/>
          </p:nvSpPr>
          <p:spPr bwMode="auto">
            <a:xfrm>
              <a:off x="7772400" y="3048000"/>
              <a:ext cx="9906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Quarter</a:t>
              </a:r>
            </a:p>
          </p:txBody>
        </p:sp>
        <p:sp>
          <p:nvSpPr>
            <p:cNvPr id="90121" name="Rectangle 8"/>
            <p:cNvSpPr>
              <a:spLocks noChangeArrowheads="1"/>
            </p:cNvSpPr>
            <p:nvPr/>
          </p:nvSpPr>
          <p:spPr bwMode="auto">
            <a:xfrm>
              <a:off x="7010400" y="1981200"/>
              <a:ext cx="7620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Year</a:t>
              </a:r>
            </a:p>
          </p:txBody>
        </p:sp>
        <p:cxnSp>
          <p:nvCxnSpPr>
            <p:cNvPr id="90122" name="Straight Arrow Connector 9"/>
            <p:cNvCxnSpPr>
              <a:cxnSpLocks noChangeShapeType="1"/>
            </p:cNvCxnSpPr>
            <p:nvPr/>
          </p:nvCxnSpPr>
          <p:spPr bwMode="auto">
            <a:xfrm rot="10800000">
              <a:off x="6705600" y="4267200"/>
              <a:ext cx="838200" cy="6096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90123" name="Straight Arrow Connector 10"/>
            <p:cNvCxnSpPr>
              <a:cxnSpLocks noChangeShapeType="1"/>
            </p:cNvCxnSpPr>
            <p:nvPr/>
          </p:nvCxnSpPr>
          <p:spPr bwMode="auto">
            <a:xfrm flipV="1">
              <a:off x="7696200" y="4648200"/>
              <a:ext cx="609600" cy="2286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90124" name="Straight Arrow Connector 11"/>
            <p:cNvCxnSpPr>
              <a:cxnSpLocks noChangeShapeType="1"/>
            </p:cNvCxnSpPr>
            <p:nvPr/>
          </p:nvCxnSpPr>
          <p:spPr bwMode="auto">
            <a:xfrm rot="-5400000">
              <a:off x="8153400" y="3810000"/>
              <a:ext cx="304800" cy="1588"/>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90125" name="Straight Arrow Connector 12"/>
            <p:cNvCxnSpPr>
              <a:cxnSpLocks noChangeShapeType="1"/>
            </p:cNvCxnSpPr>
            <p:nvPr/>
          </p:nvCxnSpPr>
          <p:spPr bwMode="auto">
            <a:xfrm rot="10800000">
              <a:off x="7620000" y="2590800"/>
              <a:ext cx="609600" cy="3810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90126" name="Straight Arrow Connector 13"/>
            <p:cNvCxnSpPr>
              <a:cxnSpLocks noChangeShapeType="1"/>
            </p:cNvCxnSpPr>
            <p:nvPr/>
          </p:nvCxnSpPr>
          <p:spPr bwMode="auto">
            <a:xfrm rot="-5400000">
              <a:off x="6477000" y="2743200"/>
              <a:ext cx="914400" cy="6096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842301191"/>
      </p:ext>
    </p:extLst>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hape 4294967295">
            <a:extLst>
              <a:ext uri="{FF2B5EF4-FFF2-40B4-BE49-F238E27FC236}">
                <a16:creationId xmlns:a16="http://schemas.microsoft.com/office/drawing/2014/main" id="{99E826BF-8570-4721-A127-41397A3298C5}"/>
              </a:ext>
            </a:extLst>
          </p:cNvPr>
          <p:cNvSpPr>
            <a:spLocks noGrp="1" noChangeArrowheads="1"/>
          </p:cNvSpPr>
          <p:nvPr>
            <p:ph type="body" idx="4294967295"/>
          </p:nvPr>
        </p:nvSpPr>
        <p:spPr>
          <a:xfrm>
            <a:off x="305859" y="1596267"/>
            <a:ext cx="9273048" cy="4666279"/>
          </a:xfrm>
        </p:spPr>
        <p:txBody>
          <a:bodyPr/>
          <a:lstStyle/>
          <a:p>
            <a:pPr marL="421754" indent="-421754" defTabSz="1006255" fontAlgn="auto">
              <a:spcAft>
                <a:spcPts val="0"/>
              </a:spcAft>
              <a:buBlip>
                <a:blip r:embed="rId3"/>
              </a:buBlip>
              <a:defRPr/>
            </a:pPr>
            <a:endParaRPr lang="en-US" dirty="0">
              <a:effectLst>
                <a:outerShdw blurRad="38100" dist="38100" dir="2700000" algn="tl">
                  <a:srgbClr val="000000"/>
                </a:outerShdw>
              </a:effectLst>
            </a:endParaRPr>
          </a:p>
          <a:p>
            <a:pPr marL="421754" indent="-421754" defTabSz="1006255" fontAlgn="auto">
              <a:spcAft>
                <a:spcPts val="0"/>
              </a:spcAft>
              <a:buBlip>
                <a:blip r:embed="rId3"/>
              </a:buBlip>
              <a:defRPr/>
            </a:pPr>
            <a:r>
              <a:rPr lang="en-US" dirty="0">
                <a:effectLst>
                  <a:outerShdw blurRad="38100" dist="38100" dir="2700000" algn="tl">
                    <a:srgbClr val="000000"/>
                  </a:outerShdw>
                </a:effectLst>
              </a:rPr>
              <a:t>Time dimension</a:t>
            </a:r>
          </a:p>
          <a:p>
            <a:pPr marL="777003" lvl="1" indent="-350001" defTabSz="1006255" fontAlgn="auto">
              <a:spcAft>
                <a:spcPts val="0"/>
              </a:spcAft>
              <a:buBlip>
                <a:blip r:embed="rId4"/>
              </a:buBlip>
              <a:defRPr/>
            </a:pPr>
            <a:r>
              <a:rPr lang="en-US" dirty="0">
                <a:effectLst>
                  <a:outerShdw blurRad="38100" dist="38100" dir="2700000" algn="tl">
                    <a:srgbClr val="000000"/>
                  </a:outerShdw>
                </a:effectLst>
                <a:sym typeface="Wingdings" pitchFamily="2" charset="2"/>
              </a:rPr>
              <a:t>Day, Week, Month, Quarter, </a:t>
            </a:r>
            <a:r>
              <a:rPr lang="en-US" dirty="0">
                <a:effectLst>
                  <a:outerShdw blurRad="38100" dist="38100" dir="2700000" algn="tl">
                    <a:srgbClr val="000000"/>
                  </a:outerShdw>
                </a:effectLst>
              </a:rPr>
              <a:t>Year</a:t>
            </a:r>
            <a:endParaRPr lang="en-US" dirty="0">
              <a:effectLst>
                <a:outerShdw blurRad="38100" dist="38100" dir="2700000" algn="tl">
                  <a:srgbClr val="000000"/>
                </a:outerShdw>
              </a:effectLst>
              <a:sym typeface="Wingdings" pitchFamily="2" charset="2"/>
            </a:endParaRP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Year: 2003 to 2010</a:t>
            </a: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Quarter: 1 to 4 - </a:t>
            </a:r>
            <a:r>
              <a:rPr lang="en-US" sz="2205" dirty="0">
                <a:effectLst>
                  <a:outerShdw blurRad="38100" dist="38100" dir="2700000" algn="tl">
                    <a:srgbClr val="000000"/>
                  </a:outerShdw>
                </a:effectLst>
                <a:sym typeface="Wingdings" pitchFamily="2" charset="2"/>
              </a:rPr>
              <a:t>Key columns (Year, Quarter)</a:t>
            </a: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Month: 1 to 12 - </a:t>
            </a:r>
            <a:r>
              <a:rPr lang="en-US" sz="2205" dirty="0">
                <a:effectLst>
                  <a:outerShdw blurRad="38100" dist="38100" dir="2700000" algn="tl">
                    <a:srgbClr val="000000"/>
                  </a:outerShdw>
                </a:effectLst>
                <a:sym typeface="Wingdings" pitchFamily="2" charset="2"/>
              </a:rPr>
              <a:t>Key columns (Year, Month)</a:t>
            </a: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Week: 1 to 52		</a:t>
            </a: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Day: 20030101 to 20101231</a:t>
            </a:r>
            <a:endParaRPr lang="en-US" dirty="0">
              <a:effectLst>
                <a:outerShdw blurRad="38100" dist="38100" dir="2700000" algn="tl">
                  <a:srgbClr val="000000"/>
                </a:outerShdw>
              </a:effectLst>
            </a:endParaRPr>
          </a:p>
        </p:txBody>
      </p:sp>
      <p:sp>
        <p:nvSpPr>
          <p:cNvPr id="33796" name="Rectangle 4">
            <a:extLst>
              <a:ext uri="{FF2B5EF4-FFF2-40B4-BE49-F238E27FC236}">
                <a16:creationId xmlns:a16="http://schemas.microsoft.com/office/drawing/2014/main" id="{FB2678FC-3811-4BAD-9968-3185629BF7C7}"/>
              </a:ext>
            </a:extLst>
          </p:cNvPr>
          <p:cNvSpPr>
            <a:spLocks noChangeArrowheads="1"/>
          </p:cNvSpPr>
          <p:nvPr/>
        </p:nvSpPr>
        <p:spPr bwMode="auto">
          <a:xfrm>
            <a:off x="725929" y="252042"/>
            <a:ext cx="9241543" cy="1353989"/>
          </a:xfrm>
          <a:prstGeom prst="rect">
            <a:avLst/>
          </a:prstGeom>
          <a:noFill/>
          <a:ln w="9525" cap="flat" cmpd="sng" algn="ctr">
            <a:noFill/>
            <a:prstDash val="solid"/>
            <a:miter lim="800000"/>
            <a:headEnd type="none" w="med" len="med"/>
            <a:tailEnd type="none" w="med" len="med"/>
          </a:ln>
          <a:effectLst/>
        </p:spPr>
        <p:txBody>
          <a:bodyPr lIns="100800" tIns="50401" rIns="100800" bIns="50401">
            <a:spAutoFit/>
          </a:bodyPr>
          <a:lstStyle/>
          <a:p>
            <a:pPr eaLnBrk="1" hangingPunct="1">
              <a:lnSpc>
                <a:spcPct val="90000"/>
              </a:lnSpc>
              <a:defRPr/>
            </a:pPr>
            <a:r>
              <a:rPr lang="en-US" sz="5954" dirty="0">
                <a:solidFill>
                  <a:srgbClr val="FFCC00"/>
                </a:solidFill>
                <a:effectLst>
                  <a:outerShdw blurRad="38100" dist="38100" dir="2700000" algn="tl">
                    <a:srgbClr val="000000"/>
                  </a:outerShdw>
                </a:effectLst>
                <a:cs typeface="Arial" pitchFamily="34" charset="0"/>
              </a:rPr>
              <a:t>Attribute Relationships</a:t>
            </a:r>
            <a:br>
              <a:rPr lang="en-US" sz="5954" dirty="0">
                <a:solidFill>
                  <a:srgbClr val="FFCC00"/>
                </a:solidFill>
                <a:effectLst>
                  <a:outerShdw blurRad="38100" dist="38100" dir="2700000" algn="tl">
                    <a:srgbClr val="000000"/>
                  </a:outerShdw>
                </a:effectLst>
                <a:cs typeface="Arial" pitchFamily="34" charset="0"/>
              </a:rPr>
            </a:br>
            <a:r>
              <a:rPr lang="en-US" sz="3087" dirty="0">
                <a:solidFill>
                  <a:schemeClr val="accent1"/>
                </a:solidFill>
                <a:effectLst>
                  <a:outerShdw blurRad="38100" dist="38100" dir="2700000" algn="tl">
                    <a:srgbClr val="000000"/>
                  </a:outerShdw>
                </a:effectLst>
                <a:cs typeface="Arial" pitchFamily="34" charset="0"/>
              </a:rPr>
              <a:t>Example</a:t>
            </a:r>
            <a:endParaRPr lang="en-US" sz="3087" dirty="0"/>
          </a:p>
        </p:txBody>
      </p:sp>
      <p:grpSp>
        <p:nvGrpSpPr>
          <p:cNvPr id="92164" name="Group 16"/>
          <p:cNvGrpSpPr>
            <a:grpSpLocks/>
          </p:cNvGrpSpPr>
          <p:nvPr/>
        </p:nvGrpSpPr>
        <p:grpSpPr bwMode="auto">
          <a:xfrm>
            <a:off x="7447051" y="2184365"/>
            <a:ext cx="2772463" cy="3864645"/>
            <a:chOff x="6248400" y="1981200"/>
            <a:chExt cx="2514600" cy="3505200"/>
          </a:xfrm>
        </p:grpSpPr>
        <p:sp>
          <p:nvSpPr>
            <p:cNvPr id="92165" name="Rectangle 4"/>
            <p:cNvSpPr>
              <a:spLocks noChangeArrowheads="1"/>
            </p:cNvSpPr>
            <p:nvPr/>
          </p:nvSpPr>
          <p:spPr bwMode="auto">
            <a:xfrm>
              <a:off x="7239000" y="4953000"/>
              <a:ext cx="7620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Day</a:t>
              </a:r>
            </a:p>
          </p:txBody>
        </p:sp>
        <p:sp>
          <p:nvSpPr>
            <p:cNvPr id="92166" name="Rectangle 5"/>
            <p:cNvSpPr>
              <a:spLocks noChangeArrowheads="1"/>
            </p:cNvSpPr>
            <p:nvPr/>
          </p:nvSpPr>
          <p:spPr bwMode="auto">
            <a:xfrm>
              <a:off x="6248400" y="3581400"/>
              <a:ext cx="7620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Week</a:t>
              </a:r>
            </a:p>
          </p:txBody>
        </p:sp>
        <p:sp>
          <p:nvSpPr>
            <p:cNvPr id="92167" name="Rectangle 6"/>
            <p:cNvSpPr>
              <a:spLocks noChangeArrowheads="1"/>
            </p:cNvSpPr>
            <p:nvPr/>
          </p:nvSpPr>
          <p:spPr bwMode="auto">
            <a:xfrm>
              <a:off x="7848600" y="4038600"/>
              <a:ext cx="9144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Month</a:t>
              </a:r>
            </a:p>
          </p:txBody>
        </p:sp>
        <p:sp>
          <p:nvSpPr>
            <p:cNvPr id="92168" name="Rectangle 7"/>
            <p:cNvSpPr>
              <a:spLocks noChangeArrowheads="1"/>
            </p:cNvSpPr>
            <p:nvPr/>
          </p:nvSpPr>
          <p:spPr bwMode="auto">
            <a:xfrm>
              <a:off x="7772400" y="3048000"/>
              <a:ext cx="9906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Quarter</a:t>
              </a:r>
            </a:p>
          </p:txBody>
        </p:sp>
        <p:sp>
          <p:nvSpPr>
            <p:cNvPr id="92169" name="Rectangle 8"/>
            <p:cNvSpPr>
              <a:spLocks noChangeArrowheads="1"/>
            </p:cNvSpPr>
            <p:nvPr/>
          </p:nvSpPr>
          <p:spPr bwMode="auto">
            <a:xfrm>
              <a:off x="7010400" y="1981200"/>
              <a:ext cx="7620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Year</a:t>
              </a:r>
            </a:p>
          </p:txBody>
        </p:sp>
        <p:cxnSp>
          <p:nvCxnSpPr>
            <p:cNvPr id="92170" name="Straight Arrow Connector 9"/>
            <p:cNvCxnSpPr>
              <a:cxnSpLocks noChangeShapeType="1"/>
            </p:cNvCxnSpPr>
            <p:nvPr/>
          </p:nvCxnSpPr>
          <p:spPr bwMode="auto">
            <a:xfrm rot="10800000">
              <a:off x="6705600" y="4267200"/>
              <a:ext cx="838200" cy="6096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92171" name="Straight Arrow Connector 10"/>
            <p:cNvCxnSpPr>
              <a:cxnSpLocks noChangeShapeType="1"/>
            </p:cNvCxnSpPr>
            <p:nvPr/>
          </p:nvCxnSpPr>
          <p:spPr bwMode="auto">
            <a:xfrm flipV="1">
              <a:off x="7696200" y="4648200"/>
              <a:ext cx="609600" cy="2286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92172" name="Straight Arrow Connector 11"/>
            <p:cNvCxnSpPr>
              <a:cxnSpLocks noChangeShapeType="1"/>
            </p:cNvCxnSpPr>
            <p:nvPr/>
          </p:nvCxnSpPr>
          <p:spPr bwMode="auto">
            <a:xfrm rot="-5400000">
              <a:off x="8153400" y="3810000"/>
              <a:ext cx="304800" cy="1588"/>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92173" name="Straight Arrow Connector 12"/>
            <p:cNvCxnSpPr>
              <a:cxnSpLocks noChangeShapeType="1"/>
            </p:cNvCxnSpPr>
            <p:nvPr/>
          </p:nvCxnSpPr>
          <p:spPr bwMode="auto">
            <a:xfrm rot="10800000">
              <a:off x="7620000" y="2590800"/>
              <a:ext cx="609600" cy="3810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92174" name="Straight Arrow Connector 13"/>
            <p:cNvCxnSpPr>
              <a:cxnSpLocks noChangeShapeType="1"/>
            </p:cNvCxnSpPr>
            <p:nvPr/>
          </p:nvCxnSpPr>
          <p:spPr bwMode="auto">
            <a:xfrm rot="-5400000">
              <a:off x="6477000" y="2743200"/>
              <a:ext cx="914400" cy="6096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4027069577"/>
      </p:ext>
    </p:extLst>
  </p:cSld>
  <p:clrMapOvr>
    <a:masterClrMapping/>
  </p:clrMapOvr>
  <p:transition>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hape 4294967295">
            <a:extLst>
              <a:ext uri="{FF2B5EF4-FFF2-40B4-BE49-F238E27FC236}">
                <a16:creationId xmlns:a16="http://schemas.microsoft.com/office/drawing/2014/main" id="{1318AF4F-539F-4D9E-B107-6395B24EE418}"/>
              </a:ext>
            </a:extLst>
          </p:cNvPr>
          <p:cNvSpPr>
            <a:spLocks noGrp="1" noChangeArrowheads="1"/>
          </p:cNvSpPr>
          <p:nvPr>
            <p:ph type="body" idx="4294967295"/>
          </p:nvPr>
        </p:nvSpPr>
        <p:spPr>
          <a:xfrm>
            <a:off x="305859" y="1512253"/>
            <a:ext cx="9273048" cy="4666279"/>
          </a:xfrm>
        </p:spPr>
        <p:txBody>
          <a:bodyPr/>
          <a:lstStyle/>
          <a:p>
            <a:pPr marL="421754" indent="-421754" defTabSz="1006255" fontAlgn="auto">
              <a:spcAft>
                <a:spcPts val="0"/>
              </a:spcAft>
              <a:buBlip>
                <a:blip r:embed="rId3"/>
              </a:buBlip>
              <a:defRPr/>
            </a:pPr>
            <a:endParaRPr lang="en-US" dirty="0">
              <a:effectLst>
                <a:outerShdw blurRad="38100" dist="38100" dir="2700000" algn="tl">
                  <a:srgbClr val="000000"/>
                </a:outerShdw>
              </a:effectLst>
            </a:endParaRPr>
          </a:p>
          <a:p>
            <a:pPr marL="421754" indent="-421754" defTabSz="1006255" fontAlgn="auto">
              <a:spcAft>
                <a:spcPts val="0"/>
              </a:spcAft>
              <a:buBlip>
                <a:blip r:embed="rId3"/>
              </a:buBlip>
              <a:defRPr/>
            </a:pPr>
            <a:r>
              <a:rPr lang="en-US" dirty="0">
                <a:effectLst>
                  <a:outerShdw blurRad="38100" dist="38100" dir="2700000" algn="tl">
                    <a:srgbClr val="000000"/>
                  </a:outerShdw>
                </a:effectLst>
              </a:rPr>
              <a:t>Time dimension</a:t>
            </a:r>
          </a:p>
          <a:p>
            <a:pPr marL="777003" lvl="1" indent="-350001" defTabSz="1006255" fontAlgn="auto">
              <a:spcAft>
                <a:spcPts val="0"/>
              </a:spcAft>
              <a:buBlip>
                <a:blip r:embed="rId4"/>
              </a:buBlip>
              <a:defRPr/>
            </a:pPr>
            <a:r>
              <a:rPr lang="en-US" dirty="0">
                <a:effectLst>
                  <a:outerShdw blurRad="38100" dist="38100" dir="2700000" algn="tl">
                    <a:srgbClr val="000000"/>
                  </a:outerShdw>
                </a:effectLst>
                <a:sym typeface="Wingdings" pitchFamily="2" charset="2"/>
              </a:rPr>
              <a:t>Day, Week, Month, Quarter, </a:t>
            </a:r>
            <a:r>
              <a:rPr lang="en-US" dirty="0">
                <a:effectLst>
                  <a:outerShdw blurRad="38100" dist="38100" dir="2700000" algn="tl">
                    <a:srgbClr val="000000"/>
                  </a:outerShdw>
                </a:effectLst>
              </a:rPr>
              <a:t>Year</a:t>
            </a:r>
            <a:endParaRPr lang="en-US" dirty="0">
              <a:effectLst>
                <a:outerShdw blurRad="38100" dist="38100" dir="2700000" algn="tl">
                  <a:srgbClr val="000000"/>
                </a:outerShdw>
              </a:effectLst>
              <a:sym typeface="Wingdings" pitchFamily="2" charset="2"/>
            </a:endParaRP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Year: 2003 to 2010</a:t>
            </a: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Quarter: 1 to 4 - </a:t>
            </a:r>
            <a:r>
              <a:rPr lang="en-US" sz="2205" dirty="0">
                <a:effectLst>
                  <a:outerShdw blurRad="38100" dist="38100" dir="2700000" algn="tl">
                    <a:srgbClr val="000000"/>
                  </a:outerShdw>
                </a:effectLst>
                <a:sym typeface="Wingdings" pitchFamily="2" charset="2"/>
              </a:rPr>
              <a:t>Key columns (Year, Quarter)</a:t>
            </a: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Month: 1 to 12 - </a:t>
            </a:r>
            <a:r>
              <a:rPr lang="en-US" sz="2205" dirty="0">
                <a:effectLst>
                  <a:outerShdw blurRad="38100" dist="38100" dir="2700000" algn="tl">
                    <a:srgbClr val="000000"/>
                  </a:outerShdw>
                </a:effectLst>
                <a:sym typeface="Wingdings" pitchFamily="2" charset="2"/>
              </a:rPr>
              <a:t>Key columns (Year, Month)</a:t>
            </a: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Week: 1 to 52 - </a:t>
            </a:r>
            <a:r>
              <a:rPr lang="en-US" sz="2205" dirty="0">
                <a:effectLst>
                  <a:outerShdw blurRad="38100" dist="38100" dir="2700000" algn="tl">
                    <a:srgbClr val="000000"/>
                  </a:outerShdw>
                </a:effectLst>
                <a:sym typeface="Wingdings" pitchFamily="2" charset="2"/>
              </a:rPr>
              <a:t>Key columns (Year, Week)</a:t>
            </a:r>
            <a:r>
              <a:rPr lang="en-US" dirty="0">
                <a:effectLst>
                  <a:outerShdw blurRad="38100" dist="38100" dir="2700000" algn="tl">
                    <a:srgbClr val="000000"/>
                  </a:outerShdw>
                </a:effectLst>
                <a:sym typeface="Wingdings" pitchFamily="2" charset="2"/>
              </a:rPr>
              <a:t> 	</a:t>
            </a:r>
          </a:p>
          <a:p>
            <a:pPr marL="421754" indent="-421754" defTabSz="1006255" fontAlgn="auto">
              <a:spcAft>
                <a:spcPts val="0"/>
              </a:spcAft>
              <a:buBlip>
                <a:blip r:embed="rId3"/>
              </a:buBlip>
              <a:defRPr/>
            </a:pPr>
            <a:r>
              <a:rPr lang="en-US" dirty="0">
                <a:effectLst>
                  <a:outerShdw blurRad="38100" dist="38100" dir="2700000" algn="tl">
                    <a:srgbClr val="000000"/>
                  </a:outerShdw>
                </a:effectLst>
                <a:sym typeface="Wingdings" pitchFamily="2" charset="2"/>
              </a:rPr>
              <a:t>Day: 20030101 to 20101231</a:t>
            </a:r>
            <a:endParaRPr lang="en-US" dirty="0">
              <a:effectLst>
                <a:outerShdw blurRad="38100" dist="38100" dir="2700000" algn="tl">
                  <a:srgbClr val="000000"/>
                </a:outerShdw>
              </a:effectLst>
            </a:endParaRPr>
          </a:p>
        </p:txBody>
      </p:sp>
      <p:sp>
        <p:nvSpPr>
          <p:cNvPr id="33796" name="Rectangle 4">
            <a:extLst>
              <a:ext uri="{FF2B5EF4-FFF2-40B4-BE49-F238E27FC236}">
                <a16:creationId xmlns:a16="http://schemas.microsoft.com/office/drawing/2014/main" id="{0F0122EC-C9C9-437E-A1A4-78A369D9170B}"/>
              </a:ext>
            </a:extLst>
          </p:cNvPr>
          <p:cNvSpPr>
            <a:spLocks noChangeArrowheads="1"/>
          </p:cNvSpPr>
          <p:nvPr/>
        </p:nvSpPr>
        <p:spPr bwMode="auto">
          <a:xfrm>
            <a:off x="725929" y="252042"/>
            <a:ext cx="9241543" cy="1353989"/>
          </a:xfrm>
          <a:prstGeom prst="rect">
            <a:avLst/>
          </a:prstGeom>
          <a:noFill/>
          <a:ln w="9525" cap="flat" cmpd="sng" algn="ctr">
            <a:noFill/>
            <a:prstDash val="solid"/>
            <a:miter lim="800000"/>
            <a:headEnd type="none" w="med" len="med"/>
            <a:tailEnd type="none" w="med" len="med"/>
          </a:ln>
          <a:effectLst/>
        </p:spPr>
        <p:txBody>
          <a:bodyPr lIns="100800" tIns="50401" rIns="100800" bIns="50401">
            <a:spAutoFit/>
          </a:bodyPr>
          <a:lstStyle/>
          <a:p>
            <a:pPr eaLnBrk="1" hangingPunct="1">
              <a:lnSpc>
                <a:spcPct val="90000"/>
              </a:lnSpc>
              <a:defRPr/>
            </a:pPr>
            <a:r>
              <a:rPr lang="en-US" sz="5954" dirty="0">
                <a:solidFill>
                  <a:srgbClr val="FFCC00"/>
                </a:solidFill>
                <a:effectLst>
                  <a:outerShdw blurRad="38100" dist="38100" dir="2700000" algn="tl">
                    <a:srgbClr val="000000"/>
                  </a:outerShdw>
                </a:effectLst>
                <a:cs typeface="Arial" pitchFamily="34" charset="0"/>
              </a:rPr>
              <a:t>Attribute Relationships</a:t>
            </a:r>
            <a:br>
              <a:rPr lang="en-US" sz="5954" dirty="0">
                <a:solidFill>
                  <a:srgbClr val="FFCC00"/>
                </a:solidFill>
                <a:effectLst>
                  <a:outerShdw blurRad="38100" dist="38100" dir="2700000" algn="tl">
                    <a:srgbClr val="000000"/>
                  </a:outerShdw>
                </a:effectLst>
                <a:cs typeface="Arial" pitchFamily="34" charset="0"/>
              </a:rPr>
            </a:br>
            <a:r>
              <a:rPr lang="en-US" sz="3087" dirty="0">
                <a:solidFill>
                  <a:schemeClr val="accent1"/>
                </a:solidFill>
                <a:effectLst>
                  <a:outerShdw blurRad="38100" dist="38100" dir="2700000" algn="tl">
                    <a:srgbClr val="000000"/>
                  </a:outerShdw>
                </a:effectLst>
                <a:cs typeface="Arial" pitchFamily="34" charset="0"/>
              </a:rPr>
              <a:t>Example</a:t>
            </a:r>
            <a:endParaRPr lang="en-US" sz="3087" dirty="0"/>
          </a:p>
        </p:txBody>
      </p:sp>
      <p:grpSp>
        <p:nvGrpSpPr>
          <p:cNvPr id="94212" name="Group 16"/>
          <p:cNvGrpSpPr>
            <a:grpSpLocks/>
          </p:cNvGrpSpPr>
          <p:nvPr/>
        </p:nvGrpSpPr>
        <p:grpSpPr bwMode="auto">
          <a:xfrm>
            <a:off x="7447051" y="2184365"/>
            <a:ext cx="2772463" cy="3864645"/>
            <a:chOff x="6248400" y="1981200"/>
            <a:chExt cx="2514600" cy="3505200"/>
          </a:xfrm>
        </p:grpSpPr>
        <p:sp>
          <p:nvSpPr>
            <p:cNvPr id="94213" name="Rectangle 4"/>
            <p:cNvSpPr>
              <a:spLocks noChangeArrowheads="1"/>
            </p:cNvSpPr>
            <p:nvPr/>
          </p:nvSpPr>
          <p:spPr bwMode="auto">
            <a:xfrm>
              <a:off x="7239000" y="4953000"/>
              <a:ext cx="7620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Day</a:t>
              </a:r>
            </a:p>
          </p:txBody>
        </p:sp>
        <p:sp>
          <p:nvSpPr>
            <p:cNvPr id="94214" name="Rectangle 5"/>
            <p:cNvSpPr>
              <a:spLocks noChangeArrowheads="1"/>
            </p:cNvSpPr>
            <p:nvPr/>
          </p:nvSpPr>
          <p:spPr bwMode="auto">
            <a:xfrm>
              <a:off x="6248400" y="3581400"/>
              <a:ext cx="7620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Week</a:t>
              </a:r>
            </a:p>
          </p:txBody>
        </p:sp>
        <p:sp>
          <p:nvSpPr>
            <p:cNvPr id="94215" name="Rectangle 6"/>
            <p:cNvSpPr>
              <a:spLocks noChangeArrowheads="1"/>
            </p:cNvSpPr>
            <p:nvPr/>
          </p:nvSpPr>
          <p:spPr bwMode="auto">
            <a:xfrm>
              <a:off x="7848600" y="4038600"/>
              <a:ext cx="9144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Month</a:t>
              </a:r>
            </a:p>
          </p:txBody>
        </p:sp>
        <p:sp>
          <p:nvSpPr>
            <p:cNvPr id="94216" name="Rectangle 7"/>
            <p:cNvSpPr>
              <a:spLocks noChangeArrowheads="1"/>
            </p:cNvSpPr>
            <p:nvPr/>
          </p:nvSpPr>
          <p:spPr bwMode="auto">
            <a:xfrm>
              <a:off x="7772400" y="3048000"/>
              <a:ext cx="9906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Quarter</a:t>
              </a:r>
            </a:p>
          </p:txBody>
        </p:sp>
        <p:sp>
          <p:nvSpPr>
            <p:cNvPr id="94217" name="Rectangle 8"/>
            <p:cNvSpPr>
              <a:spLocks noChangeArrowheads="1"/>
            </p:cNvSpPr>
            <p:nvPr/>
          </p:nvSpPr>
          <p:spPr bwMode="auto">
            <a:xfrm>
              <a:off x="7010400" y="1981200"/>
              <a:ext cx="762000" cy="533400"/>
            </a:xfrm>
            <a:prstGeom prst="rect">
              <a:avLst/>
            </a:prstGeom>
            <a:solidFill>
              <a:schemeClr val="accent1"/>
            </a:solidFill>
            <a:ln w="19050" algn="ctr">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a:solidFill>
                    <a:srgbClr val="002060"/>
                  </a:solidFill>
                </a:rPr>
                <a:t>Year</a:t>
              </a:r>
            </a:p>
          </p:txBody>
        </p:sp>
        <p:cxnSp>
          <p:nvCxnSpPr>
            <p:cNvPr id="94218" name="Straight Arrow Connector 9"/>
            <p:cNvCxnSpPr>
              <a:cxnSpLocks noChangeShapeType="1"/>
            </p:cNvCxnSpPr>
            <p:nvPr/>
          </p:nvCxnSpPr>
          <p:spPr bwMode="auto">
            <a:xfrm rot="10800000">
              <a:off x="6705600" y="4267200"/>
              <a:ext cx="838200" cy="6096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94219" name="Straight Arrow Connector 10"/>
            <p:cNvCxnSpPr>
              <a:cxnSpLocks noChangeShapeType="1"/>
            </p:cNvCxnSpPr>
            <p:nvPr/>
          </p:nvCxnSpPr>
          <p:spPr bwMode="auto">
            <a:xfrm flipV="1">
              <a:off x="7696200" y="4648200"/>
              <a:ext cx="609600" cy="2286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94220" name="Straight Arrow Connector 11"/>
            <p:cNvCxnSpPr>
              <a:cxnSpLocks noChangeShapeType="1"/>
            </p:cNvCxnSpPr>
            <p:nvPr/>
          </p:nvCxnSpPr>
          <p:spPr bwMode="auto">
            <a:xfrm rot="-5400000">
              <a:off x="8153400" y="3810000"/>
              <a:ext cx="304800" cy="1588"/>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94221" name="Straight Arrow Connector 12"/>
            <p:cNvCxnSpPr>
              <a:cxnSpLocks noChangeShapeType="1"/>
            </p:cNvCxnSpPr>
            <p:nvPr/>
          </p:nvCxnSpPr>
          <p:spPr bwMode="auto">
            <a:xfrm rot="10800000">
              <a:off x="7620000" y="2590800"/>
              <a:ext cx="609600" cy="3810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94222" name="Straight Arrow Connector 13"/>
            <p:cNvCxnSpPr>
              <a:cxnSpLocks noChangeShapeType="1"/>
            </p:cNvCxnSpPr>
            <p:nvPr/>
          </p:nvCxnSpPr>
          <p:spPr bwMode="auto">
            <a:xfrm rot="-5400000">
              <a:off x="6477000" y="2743200"/>
              <a:ext cx="914400" cy="6096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517132382"/>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defTabSz="1004626"/>
            <a:r>
              <a:rPr lang="cs-CZ" altLang="cs-CZ" smtClean="0">
                <a:latin typeface="Calibri" panose="020F0502020204030204" pitchFamily="34" charset="0"/>
              </a:rPr>
              <a:t>Agenda</a:t>
            </a:r>
          </a:p>
        </p:txBody>
      </p:sp>
      <p:sp>
        <p:nvSpPr>
          <p:cNvPr id="13315" name="Rectangle 3"/>
          <p:cNvSpPr>
            <a:spLocks noGrp="1" noChangeArrowheads="1"/>
          </p:cNvSpPr>
          <p:nvPr>
            <p:ph idx="1"/>
          </p:nvPr>
        </p:nvSpPr>
        <p:spPr bwMode="auto">
          <a:xfrm>
            <a:off x="809943" y="1596267"/>
            <a:ext cx="9073515" cy="4916571"/>
          </a:xfrm>
        </p:spPr>
        <p:txBody>
          <a:bodyPr wrap="square" numCol="1" anchor="t" anchorCtr="0" compatLnSpc="1">
            <a:prstTxWarp prst="textNoShape">
              <a:avLst/>
            </a:prstTxWarp>
          </a:bodyPr>
          <a:lstStyle/>
          <a:p>
            <a:r>
              <a:rPr lang="en-US" altLang="cs-CZ" smtClean="0"/>
              <a:t>Integration Services</a:t>
            </a:r>
          </a:p>
          <a:p>
            <a:pPr lvl="1"/>
            <a:r>
              <a:rPr lang="en-US" altLang="cs-CZ" smtClean="0"/>
              <a:t>Quick overview of IS</a:t>
            </a:r>
          </a:p>
          <a:p>
            <a:pPr lvl="1"/>
            <a:r>
              <a:rPr lang="en-US" altLang="cs-CZ" smtClean="0"/>
              <a:t>Principles of Good Package Design</a:t>
            </a:r>
          </a:p>
          <a:p>
            <a:pPr lvl="1"/>
            <a:r>
              <a:rPr lang="en-US" altLang="cs-CZ" smtClean="0"/>
              <a:t>Component Drilldown</a:t>
            </a:r>
          </a:p>
          <a:p>
            <a:pPr lvl="1"/>
            <a:r>
              <a:rPr lang="en-US" altLang="cs-CZ" smtClean="0"/>
              <a:t>Performance Tuning</a:t>
            </a:r>
          </a:p>
          <a:p>
            <a:r>
              <a:rPr lang="en-US" altLang="cs-CZ" smtClean="0"/>
              <a:t>Analysis Services</a:t>
            </a:r>
          </a:p>
          <a:p>
            <a:pPr lvl="1"/>
            <a:r>
              <a:rPr lang="en-US" altLang="cs-CZ" smtClean="0"/>
              <a:t>UDM overview</a:t>
            </a:r>
          </a:p>
          <a:p>
            <a:pPr lvl="1"/>
            <a:r>
              <a:rPr lang="en-US" altLang="cs-CZ" smtClean="0"/>
              <a:t>UDM design best practices</a:t>
            </a:r>
          </a:p>
          <a:p>
            <a:pPr lvl="1"/>
            <a:r>
              <a:rPr lang="en-US" altLang="cs-CZ" smtClean="0"/>
              <a:t>Performance tips</a:t>
            </a:r>
          </a:p>
        </p:txBody>
      </p:sp>
    </p:spTree>
    <p:extLst>
      <p:ext uri="{BB962C8B-B14F-4D97-AF65-F5344CB8AC3E}">
        <p14:creationId xmlns:p14="http://schemas.microsoft.com/office/powerpoint/2010/main" val="1289510907"/>
      </p:ext>
    </p:extLst>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9">
            <a:extLst>
              <a:ext uri="{FF2B5EF4-FFF2-40B4-BE49-F238E27FC236}">
                <a16:creationId xmlns:a16="http://schemas.microsoft.com/office/drawing/2014/main" id="{04A5D9F0-7233-4A4B-8C5E-533F3F94758C}"/>
              </a:ext>
            </a:extLst>
          </p:cNvPr>
          <p:cNvSpPr>
            <a:spLocks noGrp="1" noChangeArrowheads="1"/>
          </p:cNvSpPr>
          <p:nvPr>
            <p:ph type="ctrTitle"/>
          </p:nvPr>
        </p:nvSpPr>
        <p:spPr>
          <a:xfrm>
            <a:off x="725929" y="2039091"/>
            <a:ext cx="8917740" cy="432322"/>
          </a:xfrm>
        </p:spPr>
        <p:txBody>
          <a:bodyPr rtlCol="0">
            <a:normAutofit fontScale="90000"/>
          </a:bodyPr>
          <a:lstStyle/>
          <a:p>
            <a:pPr defTabSz="1006255" fontAlgn="auto">
              <a:spcAft>
                <a:spcPts val="0"/>
              </a:spcAft>
              <a:defRPr/>
            </a:pPr>
            <a:r>
              <a:rPr sz="3087"/>
              <a:t>Defining Attribute Relationships</a:t>
            </a:r>
          </a:p>
        </p:txBody>
      </p:sp>
      <p:sp>
        <p:nvSpPr>
          <p:cNvPr id="96259" name="Rectangle 7"/>
          <p:cNvSpPr>
            <a:spLocks noGrp="1" noChangeArrowheads="1"/>
          </p:cNvSpPr>
          <p:nvPr>
            <p:ph type="subTitle" idx="1"/>
          </p:nvPr>
        </p:nvSpPr>
        <p:spPr bwMode="auto"/>
        <p:txBody>
          <a:bodyPr wrap="square" numCol="1" anchor="t" anchorCtr="0" compatLnSpc="1">
            <a:prstTxWarp prst="textNoShape">
              <a:avLst/>
            </a:prstTxWarp>
          </a:bodyPr>
          <a:lstStyle/>
          <a:p>
            <a:pPr defTabSz="1004626"/>
            <a:endParaRPr lang="en-GB" altLang="cs-CZ" smtClean="0"/>
          </a:p>
        </p:txBody>
      </p:sp>
      <p:pic>
        <p:nvPicPr>
          <p:cNvPr id="96260" name="Picture 14" descr="dem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914" y="756126"/>
            <a:ext cx="3465579" cy="1092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0487409"/>
      </p:ext>
    </p:extLst>
  </p:cSld>
  <p:clrMapOvr>
    <a:masterClrMapping/>
  </p:clrMapOvr>
  <p:transition spd="med">
    <p:wipe dir="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4">
            <a:extLst>
              <a:ext uri="{FF2B5EF4-FFF2-40B4-BE49-F238E27FC236}">
                <a16:creationId xmlns:a16="http://schemas.microsoft.com/office/drawing/2014/main" id="{89E4B9F7-A170-4393-A48E-39D9527F2D61}"/>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User Defined Hierarchies</a:t>
            </a:r>
          </a:p>
        </p:txBody>
      </p:sp>
      <p:sp>
        <p:nvSpPr>
          <p:cNvPr id="37893" name="Rectangle 5">
            <a:extLst>
              <a:ext uri="{FF2B5EF4-FFF2-40B4-BE49-F238E27FC236}">
                <a16:creationId xmlns:a16="http://schemas.microsoft.com/office/drawing/2014/main" id="{C185E0AA-C613-4C48-90FA-20502B1B0DCA}"/>
              </a:ext>
            </a:extLst>
          </p:cNvPr>
          <p:cNvSpPr>
            <a:spLocks noGrp="1" noChangeArrowheads="1"/>
          </p:cNvSpPr>
          <p:nvPr>
            <p:ph type="body" idx="4294967295"/>
          </p:nvPr>
        </p:nvSpPr>
        <p:spPr>
          <a:xfrm>
            <a:off x="305858" y="1428238"/>
            <a:ext cx="9073515" cy="4886816"/>
          </a:xfrm>
        </p:spPr>
        <p:txBody>
          <a:bodyPr/>
          <a:lstStyle/>
          <a:p>
            <a:pPr marL="421754" indent="-421754" defTabSz="1006255" fontAlgn="auto">
              <a:spcAft>
                <a:spcPts val="0"/>
              </a:spcAft>
              <a:buBlip>
                <a:blip r:embed="rId3"/>
              </a:buBlip>
              <a:defRPr/>
            </a:pPr>
            <a:r>
              <a:rPr lang="en-US" dirty="0">
                <a:effectLst>
                  <a:outerShdw blurRad="38100" dist="38100" dir="2700000" algn="tl">
                    <a:srgbClr val="000000"/>
                  </a:outerShdw>
                </a:effectLst>
              </a:rPr>
              <a:t>Pre-defined navigation paths thru dimensional space defined by attributes</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Attribute hierarchies enable ad hoc navigation</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Why create user defined hierarchies then?</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Guide end users to interesting navigation paths</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Existing client tools are not “attribute aware”</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Performance</a:t>
            </a:r>
          </a:p>
          <a:p>
            <a:pPr marL="1090257" lvl="2" indent="-311503" defTabSz="1006255" fontAlgn="auto">
              <a:spcAft>
                <a:spcPts val="0"/>
              </a:spcAft>
              <a:buBlip>
                <a:blip r:embed="rId3"/>
              </a:buBlip>
              <a:defRPr/>
            </a:pPr>
            <a:r>
              <a:rPr lang="en-US" sz="1985" dirty="0">
                <a:effectLst>
                  <a:outerShdw blurRad="38100" dist="38100" dir="2700000" algn="tl">
                    <a:srgbClr val="000000"/>
                  </a:outerShdw>
                </a:effectLst>
              </a:rPr>
              <a:t>Optimize navigation path at processing time</a:t>
            </a:r>
          </a:p>
          <a:p>
            <a:pPr marL="1090257" lvl="2" indent="-311503" defTabSz="1006255" fontAlgn="auto">
              <a:spcAft>
                <a:spcPts val="0"/>
              </a:spcAft>
              <a:buBlip>
                <a:blip r:embed="rId3"/>
              </a:buBlip>
              <a:defRPr/>
            </a:pPr>
            <a:r>
              <a:rPr lang="en-US" sz="1985" dirty="0">
                <a:effectLst>
                  <a:outerShdw blurRad="38100" dist="38100" dir="2700000" algn="tl">
                    <a:srgbClr val="000000"/>
                  </a:outerShdw>
                </a:effectLst>
              </a:rPr>
              <a:t>Materialization of hierarchy tree on disk</a:t>
            </a:r>
          </a:p>
          <a:p>
            <a:pPr marL="1090257" lvl="2" indent="-311503" defTabSz="1006255" fontAlgn="auto">
              <a:spcAft>
                <a:spcPts val="0"/>
              </a:spcAft>
              <a:buBlip>
                <a:blip r:embed="rId3"/>
              </a:buBlip>
              <a:defRPr/>
            </a:pPr>
            <a:r>
              <a:rPr lang="en-US" sz="1985" dirty="0">
                <a:effectLst>
                  <a:outerShdw blurRad="38100" dist="38100" dir="2700000" algn="tl">
                    <a:srgbClr val="000000"/>
                  </a:outerShdw>
                </a:effectLst>
              </a:rPr>
              <a:t>Aggregation designer favors user defined hierarchies</a:t>
            </a:r>
          </a:p>
        </p:txBody>
      </p:sp>
    </p:spTree>
    <p:extLst>
      <p:ext uri="{BB962C8B-B14F-4D97-AF65-F5344CB8AC3E}">
        <p14:creationId xmlns:p14="http://schemas.microsoft.com/office/powerpoint/2010/main" val="844538158"/>
      </p:ext>
    </p:extLst>
  </p:cSld>
  <p:clrMapOvr>
    <a:masterClrMapping/>
  </p:clrMapOvr>
  <p:transition>
    <p:fad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4">
            <a:extLst>
              <a:ext uri="{FF2B5EF4-FFF2-40B4-BE49-F238E27FC236}">
                <a16:creationId xmlns:a16="http://schemas.microsoft.com/office/drawing/2014/main" id="{D81F726B-3B64-4A61-A778-9E7AE476F540}"/>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Natural Hierarchies</a:t>
            </a:r>
          </a:p>
        </p:txBody>
      </p:sp>
      <p:sp>
        <p:nvSpPr>
          <p:cNvPr id="39941" name="Rectangle 5">
            <a:extLst>
              <a:ext uri="{FF2B5EF4-FFF2-40B4-BE49-F238E27FC236}">
                <a16:creationId xmlns:a16="http://schemas.microsoft.com/office/drawing/2014/main" id="{3C8AF541-FA88-4A5B-A08B-E4135BB6F0CA}"/>
              </a:ext>
            </a:extLst>
          </p:cNvPr>
          <p:cNvSpPr>
            <a:spLocks noGrp="1" noChangeArrowheads="1"/>
          </p:cNvSpPr>
          <p:nvPr>
            <p:ph type="body" idx="4294967295"/>
          </p:nvPr>
        </p:nvSpPr>
        <p:spPr>
          <a:xfrm>
            <a:off x="725929" y="1563012"/>
            <a:ext cx="9661613" cy="5667446"/>
          </a:xfrm>
        </p:spPr>
        <p:txBody>
          <a:bodyPr/>
          <a:lstStyle/>
          <a:p>
            <a:pPr marL="421754" indent="-421754" defTabSz="1006255" fontAlgn="auto">
              <a:spcAft>
                <a:spcPts val="0"/>
              </a:spcAft>
              <a:buBlip>
                <a:blip r:embed="rId3"/>
              </a:buBlip>
              <a:defRPr/>
            </a:pPr>
            <a:r>
              <a:rPr lang="en-US" dirty="0">
                <a:effectLst>
                  <a:outerShdw blurRad="38100" dist="38100" dir="2700000" algn="tl">
                    <a:srgbClr val="000000"/>
                  </a:outerShdw>
                </a:effectLst>
              </a:rPr>
              <a:t>1:M relation (</a:t>
            </a:r>
            <a:r>
              <a:rPr lang="en-US" dirty="0">
                <a:effectLst>
                  <a:outerShdw blurRad="38100" dist="38100" dir="2700000" algn="tl">
                    <a:srgbClr val="000000"/>
                  </a:outerShdw>
                </a:effectLst>
                <a:sym typeface="Wingdings" pitchFamily="2" charset="2"/>
              </a:rPr>
              <a:t>via attribute relationships) </a:t>
            </a:r>
            <a:r>
              <a:rPr lang="en-US" dirty="0">
                <a:effectLst>
                  <a:outerShdw blurRad="38100" dist="38100" dir="2700000" algn="tl">
                    <a:srgbClr val="000000"/>
                  </a:outerShdw>
                </a:effectLst>
              </a:rPr>
              <a:t>between every pair of adjacent levels</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Examples:</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Country-State-City-Customer (natural)</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Country-City (natural)</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State-Customer (natural)</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Age-Gender-Customer (unnatural)</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Year-Quarter-Month (depends on key columns)</a:t>
            </a:r>
          </a:p>
          <a:p>
            <a:pPr marL="1090257" lvl="2" indent="-311503" defTabSz="1006255" fontAlgn="auto">
              <a:spcAft>
                <a:spcPts val="0"/>
              </a:spcAft>
              <a:buBlip>
                <a:blip r:embed="rId3"/>
              </a:buBlip>
              <a:defRPr/>
            </a:pPr>
            <a:r>
              <a:rPr lang="en-US" dirty="0">
                <a:effectLst>
                  <a:outerShdw blurRad="38100" dist="38100" dir="2700000" algn="tl">
                    <a:srgbClr val="000000"/>
                  </a:outerShdw>
                </a:effectLst>
              </a:rPr>
              <a:t>How many quarters and months?</a:t>
            </a:r>
          </a:p>
          <a:p>
            <a:pPr marL="1090257" lvl="2" indent="-311503" defTabSz="1006255" fontAlgn="auto">
              <a:spcAft>
                <a:spcPts val="0"/>
              </a:spcAft>
              <a:buBlip>
                <a:blip r:embed="rId3"/>
              </a:buBlip>
              <a:defRPr/>
            </a:pPr>
            <a:r>
              <a:rPr lang="en-US" dirty="0">
                <a:effectLst>
                  <a:outerShdw blurRad="38100" dist="38100" dir="2700000" algn="tl">
                    <a:srgbClr val="000000"/>
                  </a:outerShdw>
                </a:effectLst>
              </a:rPr>
              <a:t>4 &amp; 12 across all years (unnatural)</a:t>
            </a:r>
          </a:p>
          <a:p>
            <a:pPr marL="1090257" lvl="2" indent="-311503" defTabSz="1006255" fontAlgn="auto">
              <a:spcAft>
                <a:spcPts val="0"/>
              </a:spcAft>
              <a:buBlip>
                <a:blip r:embed="rId3"/>
              </a:buBlip>
              <a:defRPr/>
            </a:pPr>
            <a:r>
              <a:rPr lang="en-US" dirty="0">
                <a:effectLst>
                  <a:outerShdw blurRad="38100" dist="38100" dir="2700000" algn="tl">
                    <a:srgbClr val="000000"/>
                  </a:outerShdw>
                </a:effectLst>
              </a:rPr>
              <a:t>4 &amp; 12 for each year (natural)</a:t>
            </a:r>
          </a:p>
        </p:txBody>
      </p:sp>
    </p:spTree>
    <p:extLst>
      <p:ext uri="{BB962C8B-B14F-4D97-AF65-F5344CB8AC3E}">
        <p14:creationId xmlns:p14="http://schemas.microsoft.com/office/powerpoint/2010/main" val="4276371419"/>
      </p:ext>
    </p:extLst>
  </p:cSld>
  <p:clrMapOvr>
    <a:masterClrMapping/>
  </p:clrMapOvr>
  <p:transition>
    <p:fad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4">
            <a:extLst>
              <a:ext uri="{FF2B5EF4-FFF2-40B4-BE49-F238E27FC236}">
                <a16:creationId xmlns:a16="http://schemas.microsoft.com/office/drawing/2014/main" id="{9420B7DD-091D-49C2-8361-20C5C63F4647}"/>
              </a:ext>
            </a:extLst>
          </p:cNvPr>
          <p:cNvSpPr>
            <a:spLocks noGrp="1" noChangeArrowheads="1"/>
          </p:cNvSpPr>
          <p:nvPr>
            <p:ph type="title" idx="4294967295"/>
          </p:nvPr>
        </p:nvSpPr>
        <p:spPr>
          <a:xfrm>
            <a:off x="305858" y="243292"/>
            <a:ext cx="9073515" cy="1310968"/>
          </a:xfrm>
        </p:spPr>
        <p:txBody>
          <a:bodyPr rtlCol="0">
            <a:normAutofit fontScale="90000"/>
          </a:bodyPr>
          <a:lstStyle/>
          <a:p>
            <a:pPr defTabSz="1006255" fontAlgn="auto">
              <a:spcAft>
                <a:spcPts val="0"/>
              </a:spcAft>
              <a:defRPr/>
            </a:pPr>
            <a:r>
              <a:rPr>
                <a:effectLst>
                  <a:outerShdw blurRad="38100" dist="38100" dir="2700000" algn="tl">
                    <a:srgbClr val="000000"/>
                  </a:outerShdw>
                </a:effectLst>
              </a:rPr>
              <a:t>Natural Hierarchies </a:t>
            </a:r>
            <a:br>
              <a:rPr>
                <a:effectLst>
                  <a:outerShdw blurRad="38100" dist="38100" dir="2700000" algn="tl">
                    <a:srgbClr val="000000"/>
                  </a:outerShdw>
                </a:effectLst>
              </a:rPr>
            </a:br>
            <a:r>
              <a:rPr sz="3528">
                <a:effectLst>
                  <a:outerShdw blurRad="38100" dist="38100" dir="2700000" algn="tl">
                    <a:srgbClr val="000000"/>
                  </a:outerShdw>
                </a:effectLst>
              </a:rPr>
              <a:t>Best Practice for Hierarchy Design</a:t>
            </a:r>
          </a:p>
        </p:txBody>
      </p:sp>
      <p:sp>
        <p:nvSpPr>
          <p:cNvPr id="40965" name="Rectangle 5">
            <a:extLst>
              <a:ext uri="{FF2B5EF4-FFF2-40B4-BE49-F238E27FC236}">
                <a16:creationId xmlns:a16="http://schemas.microsoft.com/office/drawing/2014/main" id="{54B39D3F-4195-410D-98F7-906D2662104B}"/>
              </a:ext>
            </a:extLst>
          </p:cNvPr>
          <p:cNvSpPr>
            <a:spLocks noGrp="1" noChangeArrowheads="1"/>
          </p:cNvSpPr>
          <p:nvPr>
            <p:ph type="body" idx="4294967295"/>
          </p:nvPr>
        </p:nvSpPr>
        <p:spPr>
          <a:xfrm>
            <a:off x="305858" y="1792300"/>
            <a:ext cx="9073515" cy="5380398"/>
          </a:xfrm>
        </p:spPr>
        <p:txBody>
          <a:bodyPr/>
          <a:lstStyle/>
          <a:p>
            <a:pPr marL="421754" indent="-421754" defTabSz="1006255" fontAlgn="auto">
              <a:spcAft>
                <a:spcPts val="0"/>
              </a:spcAft>
              <a:buBlip>
                <a:blip r:embed="rId3"/>
              </a:buBlip>
              <a:defRPr/>
            </a:pPr>
            <a:r>
              <a:rPr lang="en-US" dirty="0">
                <a:effectLst>
                  <a:outerShdw blurRad="38100" dist="38100" dir="2700000" algn="tl">
                    <a:srgbClr val="000000"/>
                  </a:outerShdw>
                </a:effectLst>
              </a:rPr>
              <a:t>Performance implications</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Only natural hierarchies are materialized on disk during processing</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Unnatural hierarchies are built on the fly during queries (and cached in memory)</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Server internally decomposes unnatural hierarchies into natural components</a:t>
            </a:r>
          </a:p>
          <a:p>
            <a:pPr marL="1090257" lvl="2" indent="-311503" defTabSz="1006255" fontAlgn="auto">
              <a:spcAft>
                <a:spcPts val="0"/>
              </a:spcAft>
              <a:buBlip>
                <a:blip r:embed="rId3"/>
              </a:buBlip>
              <a:defRPr/>
            </a:pPr>
            <a:r>
              <a:rPr lang="en-US" sz="1985" dirty="0">
                <a:effectLst>
                  <a:outerShdw blurRad="38100" dist="38100" dir="2700000" algn="tl">
                    <a:srgbClr val="000000"/>
                  </a:outerShdw>
                </a:effectLst>
              </a:rPr>
              <a:t>Essentially operates like ad hoc navigation path (but somewhat better)</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Create natural hierarchies where possible</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Using attribute relationships</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Not always appropriate (e.g. Age-Gender)</a:t>
            </a:r>
          </a:p>
        </p:txBody>
      </p:sp>
    </p:spTree>
    <p:extLst>
      <p:ext uri="{BB962C8B-B14F-4D97-AF65-F5344CB8AC3E}">
        <p14:creationId xmlns:p14="http://schemas.microsoft.com/office/powerpoint/2010/main" val="2228215319"/>
      </p:ext>
    </p:extLst>
  </p:cSld>
  <p:clrMapOvr>
    <a:masterClrMapping/>
  </p:clrMapOvr>
  <p:transition>
    <p:fad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4">
            <a:extLst>
              <a:ext uri="{FF2B5EF4-FFF2-40B4-BE49-F238E27FC236}">
                <a16:creationId xmlns:a16="http://schemas.microsoft.com/office/drawing/2014/main" id="{B321F83D-B2E1-4112-B3CA-0E51AB4EA53F}"/>
              </a:ext>
            </a:extLst>
          </p:cNvPr>
          <p:cNvSpPr>
            <a:spLocks noGrp="1" noChangeArrowheads="1"/>
          </p:cNvSpPr>
          <p:nvPr>
            <p:ph type="title" idx="4294967295"/>
          </p:nvPr>
        </p:nvSpPr>
        <p:spPr>
          <a:xfrm>
            <a:off x="305858" y="243291"/>
            <a:ext cx="9073515" cy="733372"/>
          </a:xfrm>
        </p:spPr>
        <p:txBody>
          <a:bodyPr rtlCol="0">
            <a:normAutofit fontScale="90000"/>
          </a:bodyPr>
          <a:lstStyle/>
          <a:p>
            <a:pPr defTabSz="1006255" fontAlgn="auto">
              <a:spcAft>
                <a:spcPts val="0"/>
              </a:spcAft>
              <a:defRPr/>
            </a:pPr>
            <a:r>
              <a:rPr sz="5292">
                <a:effectLst>
                  <a:outerShdw blurRad="38100" dist="38100" dir="2700000" algn="tl">
                    <a:srgbClr val="000000"/>
                  </a:outerShdw>
                </a:effectLst>
              </a:rPr>
              <a:t>Best Practices for Cube Design</a:t>
            </a:r>
          </a:p>
        </p:txBody>
      </p:sp>
      <p:sp>
        <p:nvSpPr>
          <p:cNvPr id="45061" name="Rectangle 5">
            <a:extLst>
              <a:ext uri="{FF2B5EF4-FFF2-40B4-BE49-F238E27FC236}">
                <a16:creationId xmlns:a16="http://schemas.microsoft.com/office/drawing/2014/main" id="{ED146ABE-1DDA-4645-935E-E8E2127CFD5A}"/>
              </a:ext>
            </a:extLst>
          </p:cNvPr>
          <p:cNvSpPr>
            <a:spLocks noGrp="1" noChangeArrowheads="1"/>
          </p:cNvSpPr>
          <p:nvPr>
            <p:ph type="body" idx="4294967295"/>
          </p:nvPr>
        </p:nvSpPr>
        <p:spPr>
          <a:xfrm>
            <a:off x="305858" y="1344224"/>
            <a:ext cx="9073515" cy="4977831"/>
          </a:xfrm>
        </p:spPr>
        <p:txBody>
          <a:bodyPr/>
          <a:lstStyle/>
          <a:p>
            <a:pPr marL="421754" indent="-421754" defTabSz="1006255" fontAlgn="auto">
              <a:spcAft>
                <a:spcPts val="0"/>
              </a:spcAft>
              <a:buBlip>
                <a:blip r:embed="rId3"/>
              </a:buBlip>
              <a:defRPr/>
            </a:pPr>
            <a:r>
              <a:rPr lang="en-US" sz="3087" dirty="0">
                <a:effectLst>
                  <a:outerShdw blurRad="38100" dist="38100" dir="2700000" algn="tl">
                    <a:srgbClr val="000000"/>
                  </a:outerShdw>
                </a:effectLst>
              </a:rPr>
              <a:t>Dimensions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Consolidate multiple hierarchies into single dimension (unless they are related via fact table)</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Avoid ROLAP storage mode if performance is key</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Use role playing dimensions (e.g. </a:t>
            </a:r>
            <a:r>
              <a:rPr lang="en-US" sz="2646" dirty="0" err="1">
                <a:effectLst>
                  <a:outerShdw blurRad="38100" dist="38100" dir="2700000" algn="tl">
                    <a:srgbClr val="000000"/>
                  </a:outerShdw>
                </a:effectLst>
              </a:rPr>
              <a:t>OrderDate</a:t>
            </a:r>
            <a:r>
              <a:rPr lang="en-US" sz="2646" dirty="0">
                <a:effectLst>
                  <a:outerShdw blurRad="38100" dist="38100" dir="2700000" algn="tl">
                    <a:srgbClr val="000000"/>
                  </a:outerShdw>
                </a:effectLst>
              </a:rPr>
              <a:t>, </a:t>
            </a:r>
            <a:r>
              <a:rPr lang="en-US" sz="2646" dirty="0" err="1">
                <a:effectLst>
                  <a:outerShdw blurRad="38100" dist="38100" dir="2700000" algn="tl">
                    <a:srgbClr val="000000"/>
                  </a:outerShdw>
                </a:effectLst>
              </a:rPr>
              <a:t>BillDate</a:t>
            </a:r>
            <a:r>
              <a:rPr lang="en-US" sz="2646" dirty="0">
                <a:effectLst>
                  <a:outerShdw blurRad="38100" dist="38100" dir="2700000" algn="tl">
                    <a:srgbClr val="000000"/>
                  </a:outerShdw>
                </a:effectLst>
              </a:rPr>
              <a:t>, </a:t>
            </a:r>
            <a:r>
              <a:rPr lang="en-US" sz="2646" dirty="0" err="1">
                <a:effectLst>
                  <a:outerShdw blurRad="38100" dist="38100" dir="2700000" algn="tl">
                    <a:srgbClr val="000000"/>
                  </a:outerShdw>
                </a:effectLst>
              </a:rPr>
              <a:t>ShipDate</a:t>
            </a:r>
            <a:r>
              <a:rPr lang="en-US" sz="2646" dirty="0">
                <a:effectLst>
                  <a:outerShdw blurRad="38100" dist="38100" dir="2700000" algn="tl">
                    <a:srgbClr val="000000"/>
                  </a:outerShdw>
                </a:effectLst>
              </a:rPr>
              <a:t>) - avoids multiple physical copies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Use parent-child dimensions prudently</a:t>
            </a:r>
          </a:p>
          <a:p>
            <a:pPr marL="1090257" lvl="2" indent="-311503" defTabSz="1006255" fontAlgn="auto">
              <a:spcAft>
                <a:spcPts val="0"/>
              </a:spcAft>
              <a:buBlip>
                <a:blip r:embed="rId3"/>
              </a:buBlip>
              <a:defRPr/>
            </a:pPr>
            <a:r>
              <a:rPr lang="en-US" sz="1985" dirty="0">
                <a:effectLst>
                  <a:outerShdw blurRad="38100" dist="38100" dir="2700000" algn="tl">
                    <a:srgbClr val="000000"/>
                  </a:outerShdw>
                </a:effectLst>
              </a:rPr>
              <a:t>No intermediate level aggregation support</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Use many-to-many dimensions prudently</a:t>
            </a:r>
          </a:p>
          <a:p>
            <a:pPr marL="1090257" lvl="2" indent="-311503" defTabSz="1006255" fontAlgn="auto">
              <a:spcAft>
                <a:spcPts val="0"/>
              </a:spcAft>
              <a:buBlip>
                <a:blip r:embed="rId3"/>
              </a:buBlip>
              <a:defRPr/>
            </a:pPr>
            <a:r>
              <a:rPr lang="en-US" sz="1985" dirty="0">
                <a:effectLst>
                  <a:outerShdw blurRad="38100" dist="38100" dir="2700000" algn="tl">
                    <a:srgbClr val="000000"/>
                  </a:outerShdw>
                </a:effectLst>
              </a:rPr>
              <a:t>Slower than regular dimensions, but faster than calculations</a:t>
            </a:r>
          </a:p>
          <a:p>
            <a:pPr marL="1090257" lvl="2" indent="-311503" defTabSz="1006255" fontAlgn="auto">
              <a:spcAft>
                <a:spcPts val="0"/>
              </a:spcAft>
              <a:buBlip>
                <a:blip r:embed="rId3"/>
              </a:buBlip>
              <a:defRPr/>
            </a:pPr>
            <a:r>
              <a:rPr lang="en-US" sz="1985" dirty="0">
                <a:effectLst>
                  <a:outerShdw blurRad="38100" dist="38100" dir="2700000" algn="tl">
                    <a:srgbClr val="000000"/>
                  </a:outerShdw>
                </a:effectLst>
              </a:rPr>
              <a:t>Intermediate measure group must be “small” relative to primary measure group</a:t>
            </a:r>
          </a:p>
        </p:txBody>
      </p:sp>
    </p:spTree>
    <p:extLst>
      <p:ext uri="{BB962C8B-B14F-4D97-AF65-F5344CB8AC3E}">
        <p14:creationId xmlns:p14="http://schemas.microsoft.com/office/powerpoint/2010/main" val="1505119318"/>
      </p:ext>
    </p:extLst>
  </p:cSld>
  <p:clrMapOvr>
    <a:masterClrMapping/>
  </p:clrMapOvr>
  <p:transition>
    <p:fad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4">
            <a:extLst>
              <a:ext uri="{FF2B5EF4-FFF2-40B4-BE49-F238E27FC236}">
                <a16:creationId xmlns:a16="http://schemas.microsoft.com/office/drawing/2014/main" id="{AF60D1DB-615E-4B1D-A037-A2C1F39DD61E}"/>
              </a:ext>
            </a:extLst>
          </p:cNvPr>
          <p:cNvSpPr>
            <a:spLocks noGrp="1" noChangeArrowheads="1"/>
          </p:cNvSpPr>
          <p:nvPr>
            <p:ph type="title" idx="4294967295"/>
          </p:nvPr>
        </p:nvSpPr>
        <p:spPr>
          <a:xfrm>
            <a:off x="305858" y="243291"/>
            <a:ext cx="9073515" cy="733372"/>
          </a:xfrm>
        </p:spPr>
        <p:txBody>
          <a:bodyPr rtlCol="0">
            <a:normAutofit fontScale="90000"/>
          </a:bodyPr>
          <a:lstStyle/>
          <a:p>
            <a:pPr defTabSz="1006255" fontAlgn="auto">
              <a:spcAft>
                <a:spcPts val="0"/>
              </a:spcAft>
              <a:defRPr/>
            </a:pPr>
            <a:r>
              <a:rPr sz="5292">
                <a:effectLst>
                  <a:outerShdw blurRad="38100" dist="38100" dir="2700000" algn="tl">
                    <a:srgbClr val="000000"/>
                  </a:outerShdw>
                </a:effectLst>
              </a:rPr>
              <a:t>Best Practices for Cube Design</a:t>
            </a:r>
          </a:p>
        </p:txBody>
      </p:sp>
      <p:sp>
        <p:nvSpPr>
          <p:cNvPr id="46085" name="Rectangle 5">
            <a:extLst>
              <a:ext uri="{FF2B5EF4-FFF2-40B4-BE49-F238E27FC236}">
                <a16:creationId xmlns:a16="http://schemas.microsoft.com/office/drawing/2014/main" id="{012B5FD4-0BB4-4687-A83B-929BD48AA8B8}"/>
              </a:ext>
            </a:extLst>
          </p:cNvPr>
          <p:cNvSpPr>
            <a:spLocks noGrp="1" noChangeArrowheads="1"/>
          </p:cNvSpPr>
          <p:nvPr>
            <p:ph type="body" idx="4294967295"/>
          </p:nvPr>
        </p:nvSpPr>
        <p:spPr>
          <a:xfrm>
            <a:off x="305858" y="1176197"/>
            <a:ext cx="9073515" cy="5620189"/>
          </a:xfrm>
        </p:spPr>
        <p:txBody>
          <a:bodyPr/>
          <a:lstStyle/>
          <a:p>
            <a:pPr marL="421754" indent="-421754" defTabSz="1006255" fontAlgn="auto">
              <a:spcAft>
                <a:spcPts val="0"/>
              </a:spcAft>
              <a:buBlip>
                <a:blip r:embed="rId3"/>
              </a:buBlip>
              <a:defRPr/>
            </a:pPr>
            <a:r>
              <a:rPr lang="en-US" sz="3087" dirty="0">
                <a:effectLst>
                  <a:outerShdw blurRad="38100" dist="38100" dir="2700000" algn="tl">
                    <a:srgbClr val="000000"/>
                  </a:outerShdw>
                </a:effectLst>
              </a:rPr>
              <a:t>Attributes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Define all possible attribute relationships!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Mark attribute relationships as rigid where appropriate</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Use integer (or numeric) key columns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Set </a:t>
            </a:r>
            <a:r>
              <a:rPr lang="en-US" sz="2646" dirty="0" err="1">
                <a:effectLst>
                  <a:outerShdw blurRad="38100" dist="38100" dir="2700000" algn="tl">
                    <a:srgbClr val="000000"/>
                  </a:outerShdw>
                </a:effectLst>
              </a:rPr>
              <a:t>AttributeHierarchyEnabled</a:t>
            </a:r>
            <a:r>
              <a:rPr lang="en-US" sz="2646" dirty="0">
                <a:effectLst>
                  <a:outerShdw blurRad="38100" dist="38100" dir="2700000" algn="tl">
                    <a:srgbClr val="000000"/>
                  </a:outerShdw>
                </a:effectLst>
              </a:rPr>
              <a:t> to false for attributes not used for navigation (e.g. Phone#, Address)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Set </a:t>
            </a:r>
            <a:r>
              <a:rPr lang="en-US" sz="2646" dirty="0" err="1">
                <a:effectLst>
                  <a:outerShdw blurRad="38100" dist="38100" dir="2700000" algn="tl">
                    <a:srgbClr val="000000"/>
                  </a:outerShdw>
                </a:effectLst>
              </a:rPr>
              <a:t>AttributeHierarchyOptimizedState</a:t>
            </a:r>
            <a:r>
              <a:rPr lang="en-US" sz="2646" dirty="0">
                <a:effectLst>
                  <a:outerShdw blurRad="38100" dist="38100" dir="2700000" algn="tl">
                    <a:srgbClr val="000000"/>
                  </a:outerShdw>
                </a:effectLst>
              </a:rPr>
              <a:t> to </a:t>
            </a:r>
            <a:r>
              <a:rPr lang="en-US" sz="2646" dirty="0" err="1">
                <a:effectLst>
                  <a:outerShdw blurRad="38100" dist="38100" dir="2700000" algn="tl">
                    <a:srgbClr val="000000"/>
                  </a:outerShdw>
                </a:effectLst>
              </a:rPr>
              <a:t>NotOptimized</a:t>
            </a:r>
            <a:r>
              <a:rPr lang="en-US" sz="2646" dirty="0">
                <a:effectLst>
                  <a:outerShdw blurRad="38100" dist="38100" dir="2700000" algn="tl">
                    <a:srgbClr val="000000"/>
                  </a:outerShdw>
                </a:effectLst>
              </a:rPr>
              <a:t> for infrequently used attributes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Set </a:t>
            </a:r>
            <a:r>
              <a:rPr lang="en-US" sz="2646" dirty="0" err="1">
                <a:effectLst>
                  <a:outerShdw blurRad="38100" dist="38100" dir="2700000" algn="tl">
                    <a:srgbClr val="000000"/>
                  </a:outerShdw>
                </a:effectLst>
              </a:rPr>
              <a:t>AttributeHierarchyOrdered</a:t>
            </a:r>
            <a:r>
              <a:rPr lang="en-US" sz="2646" dirty="0">
                <a:effectLst>
                  <a:outerShdw blurRad="38100" dist="38100" dir="2700000" algn="tl">
                    <a:srgbClr val="000000"/>
                  </a:outerShdw>
                </a:effectLst>
              </a:rPr>
              <a:t> to false if the order of members returned by queries is not important</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Hierarchies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Use natural hierarchies where possible</a:t>
            </a:r>
          </a:p>
        </p:txBody>
      </p:sp>
    </p:spTree>
    <p:extLst>
      <p:ext uri="{BB962C8B-B14F-4D97-AF65-F5344CB8AC3E}">
        <p14:creationId xmlns:p14="http://schemas.microsoft.com/office/powerpoint/2010/main" val="3617955711"/>
      </p:ext>
    </p:extLst>
  </p:cSld>
  <p:clrMapOvr>
    <a:masterClrMapping/>
  </p:clrMapOvr>
  <p:transition>
    <p:fad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4">
            <a:extLst>
              <a:ext uri="{FF2B5EF4-FFF2-40B4-BE49-F238E27FC236}">
                <a16:creationId xmlns:a16="http://schemas.microsoft.com/office/drawing/2014/main" id="{7925BA24-A142-4DF7-B086-6E42A24E0B77}"/>
              </a:ext>
            </a:extLst>
          </p:cNvPr>
          <p:cNvSpPr>
            <a:spLocks noGrp="1" noChangeArrowheads="1"/>
          </p:cNvSpPr>
          <p:nvPr>
            <p:ph type="title" idx="4294967295"/>
          </p:nvPr>
        </p:nvSpPr>
        <p:spPr>
          <a:xfrm>
            <a:off x="305858" y="243291"/>
            <a:ext cx="9073515" cy="733372"/>
          </a:xfrm>
        </p:spPr>
        <p:txBody>
          <a:bodyPr rtlCol="0">
            <a:normAutofit fontScale="90000"/>
          </a:bodyPr>
          <a:lstStyle/>
          <a:p>
            <a:pPr defTabSz="1006255" fontAlgn="auto">
              <a:spcAft>
                <a:spcPts val="0"/>
              </a:spcAft>
              <a:defRPr/>
            </a:pPr>
            <a:r>
              <a:rPr sz="5292">
                <a:effectLst>
                  <a:outerShdw blurRad="38100" dist="38100" dir="2700000" algn="tl">
                    <a:srgbClr val="000000"/>
                  </a:outerShdw>
                </a:effectLst>
              </a:rPr>
              <a:t>Best Practices for Cube Design</a:t>
            </a:r>
          </a:p>
        </p:txBody>
      </p:sp>
      <p:sp>
        <p:nvSpPr>
          <p:cNvPr id="47109" name="Rectangle 5">
            <a:extLst>
              <a:ext uri="{FF2B5EF4-FFF2-40B4-BE49-F238E27FC236}">
                <a16:creationId xmlns:a16="http://schemas.microsoft.com/office/drawing/2014/main" id="{642E3A40-DBAB-411B-9158-30D692B62357}"/>
              </a:ext>
            </a:extLst>
          </p:cNvPr>
          <p:cNvSpPr>
            <a:spLocks noGrp="1" noChangeArrowheads="1"/>
          </p:cNvSpPr>
          <p:nvPr>
            <p:ph type="body" idx="4294967295"/>
          </p:nvPr>
        </p:nvSpPr>
        <p:spPr>
          <a:xfrm>
            <a:off x="1114494" y="1563012"/>
            <a:ext cx="9273048" cy="3894400"/>
          </a:xfrm>
        </p:spPr>
        <p:txBody>
          <a:bodyPr/>
          <a:lstStyle/>
          <a:p>
            <a:pPr marL="421754" indent="-421754" defTabSz="1006255" fontAlgn="auto">
              <a:spcAft>
                <a:spcPts val="0"/>
              </a:spcAft>
              <a:buBlip>
                <a:blip r:embed="rId3"/>
              </a:buBlip>
              <a:defRPr/>
            </a:pPr>
            <a:r>
              <a:rPr lang="en-US">
                <a:effectLst>
                  <a:outerShdw blurRad="38100" dist="38100" dir="2700000" algn="tl">
                    <a:srgbClr val="000000"/>
                  </a:outerShdw>
                </a:effectLst>
              </a:rPr>
              <a:t>Measures</a:t>
            </a:r>
          </a:p>
          <a:p>
            <a:pPr marL="777003" lvl="1" indent="-350001" defTabSz="1006255" fontAlgn="auto">
              <a:spcAft>
                <a:spcPts val="0"/>
              </a:spcAft>
              <a:buBlip>
                <a:blip r:embed="rId3"/>
              </a:buBlip>
              <a:defRPr/>
            </a:pPr>
            <a:r>
              <a:rPr lang="en-US">
                <a:effectLst>
                  <a:outerShdw blurRad="38100" dist="38100" dir="2700000" algn="tl">
                    <a:srgbClr val="000000"/>
                  </a:outerShdw>
                </a:effectLst>
              </a:rPr>
              <a:t>Use smallest numeric data type possible </a:t>
            </a:r>
          </a:p>
          <a:p>
            <a:pPr marL="777003" lvl="1" indent="-350001" defTabSz="1006255" fontAlgn="auto">
              <a:spcAft>
                <a:spcPts val="0"/>
              </a:spcAft>
              <a:buBlip>
                <a:blip r:embed="rId3"/>
              </a:buBlip>
              <a:defRPr/>
            </a:pPr>
            <a:r>
              <a:rPr lang="en-US">
                <a:effectLst>
                  <a:outerShdw blurRad="38100" dist="38100" dir="2700000" algn="tl">
                    <a:srgbClr val="000000"/>
                  </a:outerShdw>
                </a:effectLst>
              </a:rPr>
              <a:t>Use semi-additive aggregate functions instead of MDX calculations to achieve same behavior</a:t>
            </a:r>
          </a:p>
          <a:p>
            <a:pPr marL="777003" lvl="1" indent="-350001" defTabSz="1006255" fontAlgn="auto">
              <a:spcAft>
                <a:spcPts val="0"/>
              </a:spcAft>
              <a:buBlip>
                <a:blip r:embed="rId3"/>
              </a:buBlip>
              <a:defRPr/>
            </a:pPr>
            <a:r>
              <a:rPr lang="en-US">
                <a:effectLst>
                  <a:outerShdw blurRad="38100" dist="38100" dir="2700000" algn="tl">
                    <a:srgbClr val="000000"/>
                  </a:outerShdw>
                </a:effectLst>
              </a:rPr>
              <a:t>Put distinct count measures into separate measure group (BIDS does this automatically)</a:t>
            </a:r>
          </a:p>
          <a:p>
            <a:pPr marL="777003" lvl="1" indent="-350001" defTabSz="1006255" fontAlgn="auto">
              <a:spcAft>
                <a:spcPts val="0"/>
              </a:spcAft>
              <a:buBlip>
                <a:blip r:embed="rId3"/>
              </a:buBlip>
              <a:defRPr/>
            </a:pPr>
            <a:r>
              <a:rPr lang="en-US">
                <a:effectLst>
                  <a:outerShdw blurRad="38100" dist="38100" dir="2700000" algn="tl">
                    <a:srgbClr val="000000"/>
                  </a:outerShdw>
                </a:effectLst>
              </a:rPr>
              <a:t>Avoid string source column for distinct count measures</a:t>
            </a:r>
          </a:p>
        </p:txBody>
      </p:sp>
    </p:spTree>
    <p:extLst>
      <p:ext uri="{BB962C8B-B14F-4D97-AF65-F5344CB8AC3E}">
        <p14:creationId xmlns:p14="http://schemas.microsoft.com/office/powerpoint/2010/main" val="1314992040"/>
      </p:ext>
    </p:extLst>
  </p:cSld>
  <p:clrMapOvr>
    <a:masterClrMapping/>
  </p:clrMapOvr>
  <p:transition>
    <p:fad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hape 4294967295">
            <a:extLst>
              <a:ext uri="{FF2B5EF4-FFF2-40B4-BE49-F238E27FC236}">
                <a16:creationId xmlns:a16="http://schemas.microsoft.com/office/drawing/2014/main" id="{ABE774C5-5D95-4F23-AE9B-BEBE637D2545}"/>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Agenda</a:t>
            </a:r>
          </a:p>
        </p:txBody>
      </p:sp>
      <p:sp>
        <p:nvSpPr>
          <p:cNvPr id="25" name="Shape 4294967295">
            <a:extLst>
              <a:ext uri="{FF2B5EF4-FFF2-40B4-BE49-F238E27FC236}">
                <a16:creationId xmlns:a16="http://schemas.microsoft.com/office/drawing/2014/main" id="{7C541AB6-9A8A-4E82-BCE2-174A27DE0D83}"/>
              </a:ext>
            </a:extLst>
          </p:cNvPr>
          <p:cNvSpPr>
            <a:spLocks noGrp="1" noChangeArrowheads="1"/>
          </p:cNvSpPr>
          <p:nvPr>
            <p:ph type="body" idx="4294967295"/>
          </p:nvPr>
        </p:nvSpPr>
        <p:spPr>
          <a:xfrm>
            <a:off x="1114494" y="1563011"/>
            <a:ext cx="9273048" cy="3512836"/>
          </a:xfrm>
        </p:spPr>
        <p:txBody>
          <a:bodyPr/>
          <a:lstStyle/>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Server architecture and UDM Basics</a:t>
            </a: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Optimizing the cube design</a:t>
            </a:r>
          </a:p>
          <a:p>
            <a:pPr marL="421754" indent="-421754" defTabSz="1006255" fontAlgn="auto">
              <a:spcAft>
                <a:spcPts val="0"/>
              </a:spcAft>
              <a:defRPr/>
            </a:pPr>
            <a:r>
              <a:rPr lang="en-US" dirty="0">
                <a:effectLst>
                  <a:outerShdw blurRad="38100" dist="38100" dir="2700000" algn="tl">
                    <a:srgbClr val="000000"/>
                  </a:outerShdw>
                </a:effectLst>
              </a:rPr>
              <a:t>Partitioning and Aggregations</a:t>
            </a: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Processing</a:t>
            </a: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Queries and calculations</a:t>
            </a: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Conclusion</a:t>
            </a:r>
          </a:p>
        </p:txBody>
      </p:sp>
    </p:spTree>
    <p:extLst>
      <p:ext uri="{BB962C8B-B14F-4D97-AF65-F5344CB8AC3E}">
        <p14:creationId xmlns:p14="http://schemas.microsoft.com/office/powerpoint/2010/main" val="2547820099"/>
      </p:ext>
    </p:extLst>
  </p:cSld>
  <p:clrMapOvr>
    <a:masterClrMapping/>
  </p:clrMapOvr>
  <p:transition>
    <p:fad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4">
            <a:extLst>
              <a:ext uri="{FF2B5EF4-FFF2-40B4-BE49-F238E27FC236}">
                <a16:creationId xmlns:a16="http://schemas.microsoft.com/office/drawing/2014/main" id="{6F5DF161-6879-4863-BD7A-E8FEB2E22168}"/>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Partitioning</a:t>
            </a:r>
          </a:p>
        </p:txBody>
      </p:sp>
      <p:sp>
        <p:nvSpPr>
          <p:cNvPr id="49157" name="Rectangle 5">
            <a:extLst>
              <a:ext uri="{FF2B5EF4-FFF2-40B4-BE49-F238E27FC236}">
                <a16:creationId xmlns:a16="http://schemas.microsoft.com/office/drawing/2014/main" id="{CF1D36BF-C9D0-4BE2-AE0C-3643768C6231}"/>
              </a:ext>
            </a:extLst>
          </p:cNvPr>
          <p:cNvSpPr>
            <a:spLocks noGrp="1" noChangeArrowheads="1"/>
          </p:cNvSpPr>
          <p:nvPr>
            <p:ph type="body" idx="4294967295"/>
          </p:nvPr>
        </p:nvSpPr>
        <p:spPr>
          <a:xfrm>
            <a:off x="725929" y="1344225"/>
            <a:ext cx="9661613" cy="4478998"/>
          </a:xfrm>
        </p:spPr>
        <p:txBody>
          <a:bodyPr/>
          <a:lstStyle/>
          <a:p>
            <a:pPr marL="421754" indent="-421754" defTabSz="1006255" fontAlgn="auto">
              <a:spcAft>
                <a:spcPts val="0"/>
              </a:spcAft>
              <a:buBlip>
                <a:blip r:embed="rId3"/>
              </a:buBlip>
              <a:defRPr/>
            </a:pPr>
            <a:r>
              <a:rPr lang="en-US" sz="3087" dirty="0">
                <a:effectLst>
                  <a:outerShdw blurRad="38100" dist="38100" dir="2700000" algn="tl">
                    <a:srgbClr val="000000"/>
                  </a:outerShdw>
                </a:effectLst>
              </a:rPr>
              <a:t>Mechanism to break up large cube into </a:t>
            </a:r>
            <a:br>
              <a:rPr lang="en-US" sz="3087" dirty="0">
                <a:effectLst>
                  <a:outerShdw blurRad="38100" dist="38100" dir="2700000" algn="tl">
                    <a:srgbClr val="000000"/>
                  </a:outerShdw>
                </a:effectLst>
              </a:rPr>
            </a:br>
            <a:r>
              <a:rPr lang="en-US" sz="3087" dirty="0">
                <a:effectLst>
                  <a:outerShdw blurRad="38100" dist="38100" dir="2700000" algn="tl">
                    <a:srgbClr val="000000"/>
                  </a:outerShdw>
                </a:effectLst>
              </a:rPr>
              <a:t>manageable chunks</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Partitions can be added, processed, </a:t>
            </a:r>
            <a:br>
              <a:rPr lang="en-US" sz="3087" dirty="0">
                <a:effectLst>
                  <a:outerShdw blurRad="38100" dist="38100" dir="2700000" algn="tl">
                    <a:srgbClr val="000000"/>
                  </a:outerShdw>
                </a:effectLst>
              </a:rPr>
            </a:br>
            <a:r>
              <a:rPr lang="en-US" sz="3087" dirty="0">
                <a:effectLst>
                  <a:outerShdw blurRad="38100" dist="38100" dir="2700000" algn="tl">
                    <a:srgbClr val="000000"/>
                  </a:outerShdw>
                </a:effectLst>
              </a:rPr>
              <a:t>deleted independently</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Update to last month’s data does not affect prior months’ partitions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Sliding window scenario easy to implement</a:t>
            </a:r>
          </a:p>
          <a:p>
            <a:pPr marL="1090257" lvl="2" indent="-311503" defTabSz="1006255" fontAlgn="auto">
              <a:spcAft>
                <a:spcPts val="0"/>
              </a:spcAft>
              <a:buBlip>
                <a:blip r:embed="rId3"/>
              </a:buBlip>
              <a:defRPr/>
            </a:pPr>
            <a:r>
              <a:rPr lang="en-US" sz="2205" dirty="0">
                <a:effectLst>
                  <a:outerShdw blurRad="38100" dist="38100" dir="2700000" algn="tl">
                    <a:srgbClr val="000000"/>
                  </a:outerShdw>
                </a:effectLst>
              </a:rPr>
              <a:t>E.g. 24 month window </a:t>
            </a:r>
            <a:r>
              <a:rPr lang="en-US" sz="2205" dirty="0">
                <a:effectLst>
                  <a:outerShdw blurRad="38100" dist="38100" dir="2700000" algn="tl">
                    <a:srgbClr val="000000"/>
                  </a:outerShdw>
                </a:effectLst>
                <a:sym typeface="Wingdings" pitchFamily="2" charset="2"/>
              </a:rPr>
              <a:t> add June 2006 partition and delete June 2004</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Partitions can have different storage settings</a:t>
            </a:r>
          </a:p>
        </p:txBody>
      </p:sp>
      <p:sp>
        <p:nvSpPr>
          <p:cNvPr id="112644" name="TextBox 3"/>
          <p:cNvSpPr txBox="1">
            <a:spLocks noChangeArrowheads="1"/>
          </p:cNvSpPr>
          <p:nvPr/>
        </p:nvSpPr>
        <p:spPr bwMode="auto">
          <a:xfrm>
            <a:off x="1100491" y="6257295"/>
            <a:ext cx="9035009" cy="567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cs-CZ" sz="3087" b="1" i="1">
                <a:solidFill>
                  <a:srgbClr val="FFC000"/>
                </a:solidFill>
                <a:latin typeface="Segoe"/>
              </a:rPr>
              <a:t>Partitions require Enterprise Edition!</a:t>
            </a:r>
          </a:p>
        </p:txBody>
      </p:sp>
    </p:spTree>
    <p:extLst>
      <p:ext uri="{BB962C8B-B14F-4D97-AF65-F5344CB8AC3E}">
        <p14:creationId xmlns:p14="http://schemas.microsoft.com/office/powerpoint/2010/main" val="3789307675"/>
      </p:ext>
    </p:extLst>
  </p:cSld>
  <p:clrMapOvr>
    <a:masterClrMapping/>
  </p:clrMapOvr>
  <p:transition>
    <p:fad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6" name="Rectangle 6">
            <a:extLst>
              <a:ext uri="{FF2B5EF4-FFF2-40B4-BE49-F238E27FC236}">
                <a16:creationId xmlns:a16="http://schemas.microsoft.com/office/drawing/2014/main" id="{9C97BA84-73C2-49A6-8861-AB659BA08F04}"/>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Benefits of Partitioning</a:t>
            </a:r>
          </a:p>
        </p:txBody>
      </p:sp>
      <p:sp>
        <p:nvSpPr>
          <p:cNvPr id="51207" name="Rectangle 7">
            <a:extLst>
              <a:ext uri="{FF2B5EF4-FFF2-40B4-BE49-F238E27FC236}">
                <a16:creationId xmlns:a16="http://schemas.microsoft.com/office/drawing/2014/main" id="{EE20748B-EB22-476F-9C73-8E07F027AD49}"/>
              </a:ext>
            </a:extLst>
          </p:cNvPr>
          <p:cNvSpPr>
            <a:spLocks noGrp="1" noChangeArrowheads="1"/>
          </p:cNvSpPr>
          <p:nvPr>
            <p:ph type="body" idx="4294967295"/>
          </p:nvPr>
        </p:nvSpPr>
        <p:spPr>
          <a:xfrm>
            <a:off x="305859" y="1176197"/>
            <a:ext cx="9273048" cy="5844226"/>
          </a:xfrm>
        </p:spPr>
        <p:txBody>
          <a:bodyPr/>
          <a:lstStyle/>
          <a:p>
            <a:pPr marL="421754" indent="-421754" defTabSz="1006255" fontAlgn="auto">
              <a:spcAft>
                <a:spcPts val="0"/>
              </a:spcAft>
              <a:buBlip>
                <a:blip r:embed="rId3"/>
              </a:buBlip>
              <a:defRPr/>
            </a:pPr>
            <a:r>
              <a:rPr lang="en-US" sz="3087" dirty="0">
                <a:effectLst>
                  <a:outerShdw blurRad="38100" dist="38100" dir="2700000" algn="tl">
                    <a:srgbClr val="000000"/>
                  </a:outerShdw>
                </a:effectLst>
              </a:rPr>
              <a:t>Partitions can be processed and queried </a:t>
            </a:r>
            <a:br>
              <a:rPr lang="en-US" sz="3087" dirty="0">
                <a:effectLst>
                  <a:outerShdw blurRad="38100" dist="38100" dir="2700000" algn="tl">
                    <a:srgbClr val="000000"/>
                  </a:outerShdw>
                </a:effectLst>
              </a:rPr>
            </a:br>
            <a:r>
              <a:rPr lang="en-US" sz="3087" dirty="0">
                <a:effectLst>
                  <a:outerShdw blurRad="38100" dist="38100" dir="2700000" algn="tl">
                    <a:srgbClr val="000000"/>
                  </a:outerShdw>
                </a:effectLst>
              </a:rPr>
              <a:t>in parallel</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Better utilization of server resources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Reduced data warehouse load times</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Queries are isolated to relevant partitions </a:t>
            </a:r>
            <a:r>
              <a:rPr lang="en-US" sz="3087" dirty="0">
                <a:effectLst>
                  <a:outerShdw blurRad="38100" dist="38100" dir="2700000" algn="tl">
                    <a:srgbClr val="000000"/>
                  </a:outerShdw>
                </a:effectLst>
                <a:sym typeface="Wingdings" pitchFamily="2" charset="2"/>
              </a:rPr>
              <a:t> less data to scan</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SELECT  … FROM …  WHERE  [Time].[Year].[2006]</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sym typeface="Wingdings" pitchFamily="2" charset="2"/>
              </a:rPr>
              <a:t>Queries only 2006 partitions</a:t>
            </a:r>
            <a:endParaRPr lang="en-US" sz="2646" dirty="0">
              <a:effectLst>
                <a:outerShdw blurRad="38100" dist="38100" dir="2700000" algn="tl">
                  <a:srgbClr val="000000"/>
                </a:outerShdw>
              </a:effectLst>
            </a:endParaRP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Bottom line </a:t>
            </a:r>
            <a:r>
              <a:rPr lang="en-US" sz="3087" dirty="0">
                <a:effectLst>
                  <a:outerShdw blurRad="38100" dist="38100" dir="2700000" algn="tl">
                    <a:srgbClr val="000000"/>
                  </a:outerShdw>
                </a:effectLst>
                <a:sym typeface="Wingdings" pitchFamily="2" charset="2"/>
              </a:rPr>
              <a:t> </a:t>
            </a:r>
            <a:r>
              <a:rPr lang="en-US" sz="3087" dirty="0">
                <a:effectLst>
                  <a:outerShdw blurRad="38100" dist="38100" dir="2700000" algn="tl">
                    <a:srgbClr val="000000"/>
                  </a:outerShdw>
                </a:effectLst>
              </a:rPr>
              <a:t>partitions enable:</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Manageability</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Performance</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Scalability</a:t>
            </a:r>
          </a:p>
        </p:txBody>
      </p:sp>
    </p:spTree>
    <p:extLst>
      <p:ext uri="{BB962C8B-B14F-4D97-AF65-F5344CB8AC3E}">
        <p14:creationId xmlns:p14="http://schemas.microsoft.com/office/powerpoint/2010/main" val="1029652696"/>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21" name="Rectangle 5">
            <a:extLst>
              <a:ext uri="{FF2B5EF4-FFF2-40B4-BE49-F238E27FC236}">
                <a16:creationId xmlns:a16="http://schemas.microsoft.com/office/drawing/2014/main" id="{538F57FF-0DDD-4952-A2CF-E4E6CCE6F425}"/>
              </a:ext>
            </a:extLst>
          </p:cNvPr>
          <p:cNvSpPr>
            <a:spLocks noGrp="1" noChangeArrowheads="1"/>
          </p:cNvSpPr>
          <p:nvPr>
            <p:ph type="title"/>
          </p:nvPr>
        </p:nvSpPr>
        <p:spPr>
          <a:xfrm>
            <a:off x="725929" y="252042"/>
            <a:ext cx="9253796" cy="1221704"/>
          </a:xfrm>
        </p:spPr>
        <p:txBody>
          <a:bodyPr rtlCol="0">
            <a:normAutofit fontScale="90000"/>
          </a:bodyPr>
          <a:lstStyle/>
          <a:p>
            <a:pPr defTabSz="1006255" fontAlgn="auto">
              <a:spcAft>
                <a:spcPts val="0"/>
              </a:spcAft>
              <a:defRPr/>
            </a:pPr>
            <a:r>
              <a:rPr sz="4410"/>
              <a:t>What is SQL Server Integration Services?</a:t>
            </a:r>
          </a:p>
        </p:txBody>
      </p:sp>
      <p:sp>
        <p:nvSpPr>
          <p:cNvPr id="10243" name="Rectangle 6">
            <a:extLst>
              <a:ext uri="{FF2B5EF4-FFF2-40B4-BE49-F238E27FC236}">
                <a16:creationId xmlns:a16="http://schemas.microsoft.com/office/drawing/2014/main" id="{4A06857C-D620-4818-9F3A-BFE888FC2F6B}"/>
              </a:ext>
            </a:extLst>
          </p:cNvPr>
          <p:cNvSpPr>
            <a:spLocks noGrp="1" noChangeArrowheads="1"/>
          </p:cNvSpPr>
          <p:nvPr>
            <p:ph idx="1"/>
          </p:nvPr>
        </p:nvSpPr>
        <p:spPr>
          <a:xfrm>
            <a:off x="725928" y="2439907"/>
            <a:ext cx="4347726" cy="3441075"/>
          </a:xfrm>
        </p:spPr>
        <p:txBody>
          <a:bodyPr>
            <a:normAutofit fontScale="85000" lnSpcReduction="20000"/>
          </a:bodyPr>
          <a:lstStyle/>
          <a:p>
            <a:pPr fontAlgn="auto">
              <a:spcAft>
                <a:spcPts val="0"/>
              </a:spcAft>
              <a:defRPr/>
            </a:pPr>
            <a:r>
              <a:rPr lang="en-US" altLang="cs-CZ" sz="2867"/>
              <a:t>Introduced in SQL Server 2005</a:t>
            </a:r>
          </a:p>
          <a:p>
            <a:pPr fontAlgn="auto">
              <a:spcAft>
                <a:spcPts val="0"/>
              </a:spcAft>
              <a:defRPr/>
            </a:pPr>
            <a:r>
              <a:rPr lang="en-US" altLang="cs-CZ" sz="2867"/>
              <a:t>The successor to Data Transformation Services</a:t>
            </a:r>
          </a:p>
          <a:p>
            <a:pPr fontAlgn="auto">
              <a:spcAft>
                <a:spcPts val="0"/>
              </a:spcAft>
              <a:defRPr/>
            </a:pPr>
            <a:r>
              <a:rPr lang="en-US" altLang="cs-CZ" sz="2867"/>
              <a:t>The platform for a new generation of high-performance data integration technologies</a:t>
            </a:r>
          </a:p>
        </p:txBody>
      </p:sp>
      <p:grpSp>
        <p:nvGrpSpPr>
          <p:cNvPr id="14340" name="Group 5"/>
          <p:cNvGrpSpPr>
            <a:grpSpLocks/>
          </p:cNvGrpSpPr>
          <p:nvPr/>
        </p:nvGrpSpPr>
        <p:grpSpPr bwMode="auto">
          <a:xfrm>
            <a:off x="5246934" y="1512252"/>
            <a:ext cx="4888566" cy="5208870"/>
            <a:chOff x="4481513" y="1828800"/>
            <a:chExt cx="4433887" cy="4724400"/>
          </a:xfrm>
        </p:grpSpPr>
        <p:sp>
          <p:nvSpPr>
            <p:cNvPr id="5" name="Rectangle 4">
              <a:extLst>
                <a:ext uri="{FF2B5EF4-FFF2-40B4-BE49-F238E27FC236}">
                  <a16:creationId xmlns:a16="http://schemas.microsoft.com/office/drawing/2014/main" id="{AD09B543-F3EC-40AB-B842-08040DEE4E1F}"/>
                </a:ext>
              </a:extLst>
            </p:cNvPr>
            <p:cNvSpPr/>
            <p:nvPr/>
          </p:nvSpPr>
          <p:spPr bwMode="auto">
            <a:xfrm>
              <a:off x="4495800" y="1828800"/>
              <a:ext cx="4419600" cy="4724400"/>
            </a:xfrm>
            <a:prstGeom prst="rect">
              <a:avLst/>
            </a:prstGeom>
            <a:solidFill>
              <a:schemeClr val="tx1"/>
            </a:solidFill>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lIns="120980" tIns="60490" rIns="120980" bIns="60490" anchor="ctr"/>
            <a:lstStyle/>
            <a:p>
              <a:pPr algn="ctr" defTabSz="1209402">
                <a:defRPr/>
              </a:pPr>
              <a:endParaRPr lang="en-US" sz="3197" dirty="0">
                <a:solidFill>
                  <a:schemeClr val="tx1"/>
                </a:solidFill>
              </a:endParaRPr>
            </a:p>
          </p:txBody>
        </p:sp>
        <p:pic>
          <p:nvPicPr>
            <p:cNvPr id="14342" name="Picture 4"/>
            <p:cNvPicPr>
              <a:picLocks noChangeAspect="1" noChangeArrowheads="1"/>
            </p:cNvPicPr>
            <p:nvPr/>
          </p:nvPicPr>
          <p:blipFill>
            <a:blip r:embed="rId2">
              <a:clrChange>
                <a:clrFrom>
                  <a:srgbClr val="FFFBEF"/>
                </a:clrFrom>
                <a:clrTo>
                  <a:srgbClr val="FFFBEF">
                    <a:alpha val="0"/>
                  </a:srgbClr>
                </a:clrTo>
              </a:clrChange>
              <a:extLst>
                <a:ext uri="{28A0092B-C50C-407E-A947-70E740481C1C}">
                  <a14:useLocalDpi xmlns:a14="http://schemas.microsoft.com/office/drawing/2010/main" val="0"/>
                </a:ext>
              </a:extLst>
            </a:blip>
            <a:srcRect/>
            <a:stretch>
              <a:fillRect/>
            </a:stretch>
          </p:blipFill>
          <p:spPr bwMode="auto">
            <a:xfrm>
              <a:off x="4481513" y="1943100"/>
              <a:ext cx="4322762" cy="45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161149761"/>
      </p:ext>
    </p:extLst>
  </p:cSld>
  <p:clrMapOvr>
    <a:masterClrMapping/>
  </p:clrMapOvr>
  <p:transition>
    <p:fad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4">
            <a:extLst>
              <a:ext uri="{FF2B5EF4-FFF2-40B4-BE49-F238E27FC236}">
                <a16:creationId xmlns:a16="http://schemas.microsoft.com/office/drawing/2014/main" id="{11DCFCCC-E43B-4BE2-917B-3F49DBC02A4E}"/>
              </a:ext>
            </a:extLst>
          </p:cNvPr>
          <p:cNvSpPr>
            <a:spLocks noGrp="1" noChangeArrowheads="1"/>
          </p:cNvSpPr>
          <p:nvPr>
            <p:ph type="title" idx="4294967295"/>
          </p:nvPr>
        </p:nvSpPr>
        <p:spPr>
          <a:xfrm>
            <a:off x="305858" y="243291"/>
            <a:ext cx="9073515" cy="733372"/>
          </a:xfrm>
        </p:spPr>
        <p:txBody>
          <a:bodyPr rtlCol="0">
            <a:normAutofit fontScale="90000"/>
          </a:bodyPr>
          <a:lstStyle/>
          <a:p>
            <a:pPr defTabSz="1006255" fontAlgn="auto">
              <a:spcAft>
                <a:spcPts val="0"/>
              </a:spcAft>
              <a:defRPr/>
            </a:pPr>
            <a:r>
              <a:rPr sz="5292">
                <a:effectLst>
                  <a:outerShdw blurRad="38100" dist="38100" dir="2700000" algn="tl">
                    <a:srgbClr val="000000"/>
                  </a:outerShdw>
                </a:effectLst>
              </a:rPr>
              <a:t>Best Practices for Partitioning</a:t>
            </a:r>
          </a:p>
        </p:txBody>
      </p:sp>
      <p:sp>
        <p:nvSpPr>
          <p:cNvPr id="52229" name="Rectangle 5">
            <a:extLst>
              <a:ext uri="{FF2B5EF4-FFF2-40B4-BE49-F238E27FC236}">
                <a16:creationId xmlns:a16="http://schemas.microsoft.com/office/drawing/2014/main" id="{6FDA77CD-836F-4F0F-A5B1-7197F77FD246}"/>
              </a:ext>
            </a:extLst>
          </p:cNvPr>
          <p:cNvSpPr>
            <a:spLocks noGrp="1" noChangeArrowheads="1"/>
          </p:cNvSpPr>
          <p:nvPr>
            <p:ph type="body" idx="4294967295"/>
          </p:nvPr>
        </p:nvSpPr>
        <p:spPr>
          <a:xfrm>
            <a:off x="305859" y="1428238"/>
            <a:ext cx="9273048" cy="5945743"/>
          </a:xfrm>
        </p:spPr>
        <p:txBody>
          <a:bodyPr/>
          <a:lstStyle/>
          <a:p>
            <a:pPr marL="421754" indent="-421754" defTabSz="1006255" fontAlgn="auto">
              <a:spcAft>
                <a:spcPts val="0"/>
              </a:spcAft>
              <a:buBlip>
                <a:blip r:embed="rId3"/>
              </a:buBlip>
              <a:defRPr/>
            </a:pPr>
            <a:r>
              <a:rPr lang="en-US" sz="3087" dirty="0">
                <a:effectLst>
                  <a:outerShdw blurRad="38100" dist="38100" dir="2700000" algn="tl">
                    <a:srgbClr val="000000"/>
                  </a:outerShdw>
                </a:effectLst>
              </a:rPr>
              <a:t>No more than 20M rows per partition</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Specify partition slice</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Optional for MOLAP – server auto-detects the slice and validates against user specified slice (if any)</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Must be specified for ROLAP</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Manage storage settings by usage patterns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Frequently queried </a:t>
            </a:r>
            <a:r>
              <a:rPr lang="en-US" sz="2646" dirty="0">
                <a:effectLst>
                  <a:outerShdw blurRad="38100" dist="38100" dir="2700000" algn="tl">
                    <a:srgbClr val="000000"/>
                  </a:outerShdw>
                </a:effectLst>
                <a:sym typeface="Wingdings" pitchFamily="2" charset="2"/>
              </a:rPr>
              <a:t> MOLAP with lots of </a:t>
            </a:r>
            <a:r>
              <a:rPr lang="en-US" sz="2646" dirty="0" err="1">
                <a:effectLst>
                  <a:outerShdw blurRad="38100" dist="38100" dir="2700000" algn="tl">
                    <a:srgbClr val="000000"/>
                  </a:outerShdw>
                </a:effectLst>
                <a:sym typeface="Wingdings" pitchFamily="2" charset="2"/>
              </a:rPr>
              <a:t>aggs</a:t>
            </a:r>
            <a:endParaRPr lang="en-US" sz="2646" dirty="0">
              <a:effectLst>
                <a:outerShdw blurRad="38100" dist="38100" dir="2700000" algn="tl">
                  <a:srgbClr val="000000"/>
                </a:outerShdw>
              </a:effectLst>
              <a:sym typeface="Wingdings" pitchFamily="2" charset="2"/>
            </a:endParaRP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sym typeface="Wingdings" pitchFamily="2" charset="2"/>
              </a:rPr>
              <a:t>Periodically queried  MOLAP with less or no </a:t>
            </a:r>
            <a:r>
              <a:rPr lang="en-US" sz="2646" dirty="0" err="1">
                <a:effectLst>
                  <a:outerShdw blurRad="38100" dist="38100" dir="2700000" algn="tl">
                    <a:srgbClr val="000000"/>
                  </a:outerShdw>
                </a:effectLst>
                <a:sym typeface="Wingdings" pitchFamily="2" charset="2"/>
              </a:rPr>
              <a:t>aggs</a:t>
            </a:r>
            <a:endParaRPr lang="en-US" sz="2646" dirty="0">
              <a:effectLst>
                <a:outerShdw blurRad="38100" dist="38100" dir="2700000" algn="tl">
                  <a:srgbClr val="000000"/>
                </a:outerShdw>
              </a:effectLst>
              <a:sym typeface="Wingdings" pitchFamily="2" charset="2"/>
            </a:endParaRP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sym typeface="Wingdings" pitchFamily="2" charset="2"/>
              </a:rPr>
              <a:t>Historical  ROLAP with no </a:t>
            </a:r>
            <a:r>
              <a:rPr lang="en-US" sz="2646" dirty="0" err="1">
                <a:effectLst>
                  <a:outerShdw blurRad="38100" dist="38100" dir="2700000" algn="tl">
                    <a:srgbClr val="000000"/>
                  </a:outerShdw>
                </a:effectLst>
                <a:sym typeface="Wingdings" pitchFamily="2" charset="2"/>
              </a:rPr>
              <a:t>aggs</a:t>
            </a:r>
            <a:endParaRPr lang="en-US" sz="2646" dirty="0">
              <a:effectLst>
                <a:outerShdw blurRad="38100" dist="38100" dir="2700000" algn="tl">
                  <a:srgbClr val="000000"/>
                </a:outerShdw>
              </a:effectLst>
              <a:sym typeface="Wingdings" pitchFamily="2" charset="2"/>
            </a:endParaRPr>
          </a:p>
          <a:p>
            <a:pPr marL="421754" indent="-421754" defTabSz="1006255" fontAlgn="auto">
              <a:spcAft>
                <a:spcPts val="0"/>
              </a:spcAft>
              <a:buBlip>
                <a:blip r:embed="rId3"/>
              </a:buBlip>
              <a:defRPr/>
            </a:pPr>
            <a:r>
              <a:rPr lang="en-US" sz="3087" dirty="0">
                <a:effectLst>
                  <a:outerShdw blurRad="38100" dist="38100" dir="2700000" algn="tl">
                    <a:srgbClr val="000000"/>
                  </a:outerShdw>
                </a:effectLst>
                <a:sym typeface="Wingdings" pitchFamily="2" charset="2"/>
              </a:rPr>
              <a:t>Alternate disk drive - u</a:t>
            </a:r>
            <a:r>
              <a:rPr lang="en-US" sz="3087" dirty="0">
                <a:effectLst>
                  <a:outerShdw blurRad="38100" dist="38100" dir="2700000" algn="tl">
                    <a:srgbClr val="000000"/>
                  </a:outerShdw>
                </a:effectLst>
              </a:rPr>
              <a:t>se multiple controllers to avoid I/O contention</a:t>
            </a:r>
            <a:endParaRPr lang="en-US" sz="3087" dirty="0">
              <a:effectLst>
                <a:outerShdw blurRad="38100" dist="38100" dir="2700000" algn="tl">
                  <a:srgbClr val="000000"/>
                </a:outerShdw>
              </a:effectLst>
              <a:sym typeface="Wingdings" pitchFamily="2" charset="2"/>
            </a:endParaRPr>
          </a:p>
          <a:p>
            <a:pPr marL="421754" indent="-421754" defTabSz="1006255" fontAlgn="auto">
              <a:spcAft>
                <a:spcPts val="0"/>
              </a:spcAft>
              <a:buNone/>
              <a:defRPr/>
            </a:pPr>
            <a:endParaRPr lang="en-US" sz="3087" dirty="0">
              <a:effectLst>
                <a:outerShdw blurRad="38100" dist="38100" dir="2700000" algn="tl">
                  <a:srgbClr val="000000"/>
                </a:outerShdw>
              </a:effectLst>
            </a:endParaRPr>
          </a:p>
        </p:txBody>
      </p:sp>
    </p:spTree>
    <p:extLst>
      <p:ext uri="{BB962C8B-B14F-4D97-AF65-F5344CB8AC3E}">
        <p14:creationId xmlns:p14="http://schemas.microsoft.com/office/powerpoint/2010/main" val="3057062044"/>
      </p:ext>
    </p:extLst>
  </p:cSld>
  <p:clrMapOvr>
    <a:masterClrMapping/>
  </p:clrMapOvr>
  <p:transition>
    <p:fade/>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Rectangle 4">
            <a:extLst>
              <a:ext uri="{FF2B5EF4-FFF2-40B4-BE49-F238E27FC236}">
                <a16:creationId xmlns:a16="http://schemas.microsoft.com/office/drawing/2014/main" id="{6962BDD0-F707-437F-9974-2E24D432373C}"/>
              </a:ext>
            </a:extLst>
          </p:cNvPr>
          <p:cNvSpPr>
            <a:spLocks noGrp="1" noChangeArrowheads="1"/>
          </p:cNvSpPr>
          <p:nvPr>
            <p:ph type="title" idx="4294967295"/>
          </p:nvPr>
        </p:nvSpPr>
        <p:spPr>
          <a:xfrm>
            <a:off x="305858" y="336056"/>
            <a:ext cx="9073515" cy="733373"/>
          </a:xfrm>
        </p:spPr>
        <p:txBody>
          <a:bodyPr rtlCol="0">
            <a:normAutofit fontScale="90000"/>
          </a:bodyPr>
          <a:lstStyle/>
          <a:p>
            <a:pPr defTabSz="1006255" fontAlgn="auto">
              <a:spcAft>
                <a:spcPts val="0"/>
              </a:spcAft>
              <a:defRPr/>
            </a:pPr>
            <a:r>
              <a:rPr sz="5292">
                <a:effectLst>
                  <a:outerShdw blurRad="38100" dist="38100" dir="2700000" algn="tl">
                    <a:srgbClr val="000000"/>
                  </a:outerShdw>
                </a:effectLst>
              </a:rPr>
              <a:t>Best Practices for Aggregations</a:t>
            </a:r>
          </a:p>
        </p:txBody>
      </p:sp>
      <p:sp>
        <p:nvSpPr>
          <p:cNvPr id="64517" name="Rectangle 5">
            <a:extLst>
              <a:ext uri="{FF2B5EF4-FFF2-40B4-BE49-F238E27FC236}">
                <a16:creationId xmlns:a16="http://schemas.microsoft.com/office/drawing/2014/main" id="{F4F98B0C-BCB3-407F-9133-07993436B152}"/>
              </a:ext>
            </a:extLst>
          </p:cNvPr>
          <p:cNvSpPr>
            <a:spLocks noGrp="1" noChangeArrowheads="1"/>
          </p:cNvSpPr>
          <p:nvPr>
            <p:ph type="body" idx="4294967295"/>
          </p:nvPr>
        </p:nvSpPr>
        <p:spPr>
          <a:xfrm>
            <a:off x="1114494" y="1563012"/>
            <a:ext cx="9273048" cy="5446909"/>
          </a:xfrm>
        </p:spPr>
        <p:txBody>
          <a:bodyPr/>
          <a:lstStyle/>
          <a:p>
            <a:pPr marL="421754" indent="-421754" defTabSz="1006255" fontAlgn="auto">
              <a:spcAft>
                <a:spcPts val="0"/>
              </a:spcAft>
              <a:buBlip>
                <a:blip r:embed="rId3"/>
              </a:buBlip>
              <a:defRPr/>
            </a:pPr>
            <a:r>
              <a:rPr lang="en-US">
                <a:effectLst>
                  <a:outerShdw blurRad="38100" dist="38100" dir="2700000" algn="tl">
                    <a:srgbClr val="000000"/>
                  </a:outerShdw>
                </a:effectLst>
              </a:rPr>
              <a:t>Define all possible attribute relationships</a:t>
            </a:r>
          </a:p>
          <a:p>
            <a:pPr marL="421754" indent="-421754" defTabSz="1006255" fontAlgn="auto">
              <a:spcAft>
                <a:spcPts val="0"/>
              </a:spcAft>
              <a:buBlip>
                <a:blip r:embed="rId3"/>
              </a:buBlip>
              <a:defRPr/>
            </a:pPr>
            <a:r>
              <a:rPr lang="en-US">
                <a:effectLst>
                  <a:outerShdw blurRad="38100" dist="38100" dir="2700000" algn="tl">
                    <a:srgbClr val="000000"/>
                  </a:outerShdw>
                </a:effectLst>
              </a:rPr>
              <a:t>Set accurate attribute member counts and fact table counts</a:t>
            </a:r>
          </a:p>
          <a:p>
            <a:pPr marL="421754" indent="-421754" defTabSz="1006255" fontAlgn="auto">
              <a:spcAft>
                <a:spcPts val="0"/>
              </a:spcAft>
              <a:buBlip>
                <a:blip r:embed="rId3"/>
              </a:buBlip>
              <a:defRPr/>
            </a:pPr>
            <a:r>
              <a:rPr lang="en-US">
                <a:effectLst>
                  <a:outerShdw blurRad="38100" dist="38100" dir="2700000" algn="tl">
                    <a:srgbClr val="000000"/>
                  </a:outerShdw>
                </a:effectLst>
              </a:rPr>
              <a:t>Set AggregationUsage to guide agg designer</a:t>
            </a:r>
          </a:p>
          <a:p>
            <a:pPr marL="777003" lvl="1" indent="-350001" defTabSz="1006255" fontAlgn="auto">
              <a:spcAft>
                <a:spcPts val="0"/>
              </a:spcAft>
              <a:buBlip>
                <a:blip r:embed="rId3"/>
              </a:buBlip>
              <a:defRPr/>
            </a:pPr>
            <a:r>
              <a:rPr lang="en-US">
                <a:effectLst>
                  <a:outerShdw blurRad="38100" dist="38100" dir="2700000" algn="tl">
                    <a:srgbClr val="000000"/>
                  </a:outerShdw>
                </a:effectLst>
              </a:rPr>
              <a:t>Set rarely queried attributes to None</a:t>
            </a:r>
          </a:p>
          <a:p>
            <a:pPr marL="777003" lvl="1" indent="-350001" defTabSz="1006255" fontAlgn="auto">
              <a:spcAft>
                <a:spcPts val="0"/>
              </a:spcAft>
              <a:buBlip>
                <a:blip r:embed="rId3"/>
              </a:buBlip>
              <a:defRPr/>
            </a:pPr>
            <a:r>
              <a:rPr lang="en-US">
                <a:effectLst>
                  <a:outerShdw blurRad="38100" dist="38100" dir="2700000" algn="tl">
                    <a:srgbClr val="000000"/>
                  </a:outerShdw>
                </a:effectLst>
              </a:rPr>
              <a:t>Set commonly queried attributes to Unrestricted</a:t>
            </a:r>
          </a:p>
          <a:p>
            <a:pPr marL="421754" indent="-421754" defTabSz="1006255" fontAlgn="auto">
              <a:spcAft>
                <a:spcPts val="0"/>
              </a:spcAft>
              <a:buBlip>
                <a:blip r:embed="rId3"/>
              </a:buBlip>
              <a:defRPr/>
            </a:pPr>
            <a:r>
              <a:rPr lang="en-US">
                <a:effectLst>
                  <a:outerShdw blurRad="38100" dist="38100" dir="2700000" algn="tl">
                    <a:srgbClr val="000000"/>
                  </a:outerShdw>
                </a:effectLst>
              </a:rPr>
              <a:t>Do not build too many aggregations</a:t>
            </a:r>
          </a:p>
          <a:p>
            <a:pPr marL="777003" lvl="1" indent="-350001" defTabSz="1006255" fontAlgn="auto">
              <a:spcAft>
                <a:spcPts val="0"/>
              </a:spcAft>
              <a:buBlip>
                <a:blip r:embed="rId3"/>
              </a:buBlip>
              <a:defRPr/>
            </a:pPr>
            <a:r>
              <a:rPr lang="en-US">
                <a:effectLst>
                  <a:outerShdw blurRad="38100" dist="38100" dir="2700000" algn="tl">
                    <a:srgbClr val="000000"/>
                  </a:outerShdw>
                </a:effectLst>
              </a:rPr>
              <a:t>In the 100s, not 1000s!</a:t>
            </a:r>
          </a:p>
          <a:p>
            <a:pPr marL="421754" indent="-421754" defTabSz="1006255" fontAlgn="auto">
              <a:spcAft>
                <a:spcPts val="0"/>
              </a:spcAft>
              <a:buBlip>
                <a:blip r:embed="rId3"/>
              </a:buBlip>
              <a:defRPr/>
            </a:pPr>
            <a:r>
              <a:rPr lang="en-US">
                <a:effectLst>
                  <a:outerShdw blurRad="38100" dist="38100" dir="2700000" algn="tl">
                    <a:srgbClr val="000000"/>
                  </a:outerShdw>
                </a:effectLst>
              </a:rPr>
              <a:t>Do not build aggregations larger than 30% of fact table size (agg design algorithm doesn’t)</a:t>
            </a:r>
          </a:p>
        </p:txBody>
      </p:sp>
    </p:spTree>
    <p:extLst>
      <p:ext uri="{BB962C8B-B14F-4D97-AF65-F5344CB8AC3E}">
        <p14:creationId xmlns:p14="http://schemas.microsoft.com/office/powerpoint/2010/main" val="1190883666"/>
      </p:ext>
    </p:extLst>
  </p:cSld>
  <p:clrMapOvr>
    <a:masterClrMapping/>
  </p:clrMapOvr>
  <p:transition>
    <p:fade/>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0" name="Rectangle 4">
            <a:extLst>
              <a:ext uri="{FF2B5EF4-FFF2-40B4-BE49-F238E27FC236}">
                <a16:creationId xmlns:a16="http://schemas.microsoft.com/office/drawing/2014/main" id="{9BC42828-F157-4695-BAFF-75150B50B731}"/>
              </a:ext>
            </a:extLst>
          </p:cNvPr>
          <p:cNvSpPr>
            <a:spLocks noGrp="1" noChangeArrowheads="1"/>
          </p:cNvSpPr>
          <p:nvPr>
            <p:ph type="title" idx="4294967295"/>
          </p:nvPr>
        </p:nvSpPr>
        <p:spPr>
          <a:xfrm>
            <a:off x="305858" y="243291"/>
            <a:ext cx="9073515" cy="733372"/>
          </a:xfrm>
        </p:spPr>
        <p:txBody>
          <a:bodyPr rtlCol="0">
            <a:normAutofit fontScale="90000"/>
          </a:bodyPr>
          <a:lstStyle/>
          <a:p>
            <a:pPr defTabSz="1006255" fontAlgn="auto">
              <a:spcAft>
                <a:spcPts val="0"/>
              </a:spcAft>
              <a:defRPr/>
            </a:pPr>
            <a:r>
              <a:rPr sz="5292">
                <a:effectLst>
                  <a:outerShdw blurRad="38100" dist="38100" dir="2700000" algn="tl">
                    <a:srgbClr val="000000"/>
                  </a:outerShdw>
                </a:effectLst>
              </a:rPr>
              <a:t>Best Practices for Aggregations</a:t>
            </a:r>
          </a:p>
        </p:txBody>
      </p:sp>
      <p:sp>
        <p:nvSpPr>
          <p:cNvPr id="65541" name="Rectangle 5">
            <a:extLst>
              <a:ext uri="{FF2B5EF4-FFF2-40B4-BE49-F238E27FC236}">
                <a16:creationId xmlns:a16="http://schemas.microsoft.com/office/drawing/2014/main" id="{64DD0D9E-594F-4F23-B9AF-DC47D50B80CF}"/>
              </a:ext>
            </a:extLst>
          </p:cNvPr>
          <p:cNvSpPr>
            <a:spLocks noGrp="1" noChangeArrowheads="1"/>
          </p:cNvSpPr>
          <p:nvPr>
            <p:ph type="body" idx="4294967295"/>
          </p:nvPr>
        </p:nvSpPr>
        <p:spPr>
          <a:xfrm>
            <a:off x="305859" y="1545509"/>
            <a:ext cx="9273048" cy="6015754"/>
          </a:xfrm>
        </p:spPr>
        <p:txBody>
          <a:bodyPr/>
          <a:lstStyle/>
          <a:p>
            <a:pPr marL="421754" indent="-421754" defTabSz="1006255" fontAlgn="auto">
              <a:spcAft>
                <a:spcPts val="0"/>
              </a:spcAft>
              <a:buBlip>
                <a:blip r:embed="rId3"/>
              </a:buBlip>
              <a:defRPr/>
            </a:pPr>
            <a:r>
              <a:rPr lang="en-US" dirty="0">
                <a:effectLst>
                  <a:outerShdw blurRad="38100" dist="38100" dir="2700000" algn="tl">
                    <a:srgbClr val="000000"/>
                  </a:outerShdw>
                </a:effectLst>
              </a:rPr>
              <a:t>Aggregation design cycle</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Use Storage Design Wizard (~20% </a:t>
            </a:r>
            <a:r>
              <a:rPr lang="en-US" dirty="0" err="1">
                <a:effectLst>
                  <a:outerShdw blurRad="38100" dist="38100" dir="2700000" algn="tl">
                    <a:srgbClr val="000000"/>
                  </a:outerShdw>
                </a:effectLst>
              </a:rPr>
              <a:t>perf</a:t>
            </a:r>
            <a:r>
              <a:rPr lang="en-US" dirty="0">
                <a:effectLst>
                  <a:outerShdw blurRad="38100" dist="38100" dir="2700000" algn="tl">
                    <a:srgbClr val="000000"/>
                  </a:outerShdw>
                </a:effectLst>
              </a:rPr>
              <a:t> gain) to design initial set of aggregations</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Enable query log and run pilot workload (beta test  with limited set of users)</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Use Usage Based Optimization (UBO) Wizard to refine aggregations</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Use larger </a:t>
            </a:r>
            <a:r>
              <a:rPr lang="en-US" dirty="0" err="1">
                <a:effectLst>
                  <a:outerShdw blurRad="38100" dist="38100" dir="2700000" algn="tl">
                    <a:srgbClr val="000000"/>
                  </a:outerShdw>
                </a:effectLst>
              </a:rPr>
              <a:t>perf</a:t>
            </a:r>
            <a:r>
              <a:rPr lang="en-US" dirty="0">
                <a:effectLst>
                  <a:outerShdw blurRad="38100" dist="38100" dir="2700000" algn="tl">
                    <a:srgbClr val="000000"/>
                  </a:outerShdw>
                </a:effectLst>
              </a:rPr>
              <a:t> gain (70-80%)</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Reprocess partitions for new aggregations to </a:t>
            </a:r>
            <a:br>
              <a:rPr lang="en-US" dirty="0">
                <a:effectLst>
                  <a:outerShdw blurRad="38100" dist="38100" dir="2700000" algn="tl">
                    <a:srgbClr val="000000"/>
                  </a:outerShdw>
                </a:effectLst>
              </a:rPr>
            </a:br>
            <a:r>
              <a:rPr lang="en-US" dirty="0">
                <a:effectLst>
                  <a:outerShdw blurRad="38100" dist="38100" dir="2700000" algn="tl">
                    <a:srgbClr val="000000"/>
                  </a:outerShdw>
                </a:effectLst>
              </a:rPr>
              <a:t>take effect</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Periodically use UBO to refine aggregations</a:t>
            </a:r>
          </a:p>
          <a:p>
            <a:pPr marL="421754" indent="-421754" defTabSz="1006255" fontAlgn="auto">
              <a:spcAft>
                <a:spcPts val="0"/>
              </a:spcAft>
              <a:buBlip>
                <a:blip r:embed="rId3"/>
              </a:buBlip>
              <a:defRPr/>
            </a:pPr>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1406163039"/>
      </p:ext>
    </p:extLst>
  </p:cSld>
  <p:clrMapOvr>
    <a:masterClrMapping/>
  </p:clrMapOvr>
  <p:transition>
    <p:fad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hape 4294967295">
            <a:extLst>
              <a:ext uri="{FF2B5EF4-FFF2-40B4-BE49-F238E27FC236}">
                <a16:creationId xmlns:a16="http://schemas.microsoft.com/office/drawing/2014/main" id="{EB4379E4-E840-40C6-AE31-FE197FC5C749}"/>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Agenda</a:t>
            </a:r>
          </a:p>
        </p:txBody>
      </p:sp>
      <p:sp>
        <p:nvSpPr>
          <p:cNvPr id="29" name="Shape 4294967295">
            <a:extLst>
              <a:ext uri="{FF2B5EF4-FFF2-40B4-BE49-F238E27FC236}">
                <a16:creationId xmlns:a16="http://schemas.microsoft.com/office/drawing/2014/main" id="{64F09689-B272-4D31-BF1F-E9FF1927A340}"/>
              </a:ext>
            </a:extLst>
          </p:cNvPr>
          <p:cNvSpPr>
            <a:spLocks noGrp="1" noChangeArrowheads="1"/>
          </p:cNvSpPr>
          <p:nvPr>
            <p:ph type="body" idx="4294967295"/>
          </p:nvPr>
        </p:nvSpPr>
        <p:spPr>
          <a:xfrm>
            <a:off x="1114494" y="1563011"/>
            <a:ext cx="9273048" cy="3512836"/>
          </a:xfrm>
        </p:spPr>
        <p:txBody>
          <a:bodyPr/>
          <a:lstStyle/>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Server architecture and UDM Basics</a:t>
            </a: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Optimizing the cube design</a:t>
            </a: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Partitioning and Aggregations</a:t>
            </a:r>
            <a:endParaRPr lang="en-US" dirty="0">
              <a:effectLst>
                <a:outerShdw blurRad="38100" dist="38100" dir="2700000" algn="tl">
                  <a:srgbClr val="000000"/>
                </a:outerShdw>
              </a:effectLst>
            </a:endParaRPr>
          </a:p>
          <a:p>
            <a:pPr marL="421754" indent="-421754" defTabSz="1006255" fontAlgn="auto">
              <a:spcAft>
                <a:spcPts val="0"/>
              </a:spcAft>
              <a:defRPr/>
            </a:pPr>
            <a:r>
              <a:rPr lang="en-US" dirty="0">
                <a:effectLst>
                  <a:outerShdw blurRad="38100" dist="38100" dir="2700000" algn="tl">
                    <a:srgbClr val="000000"/>
                  </a:outerShdw>
                </a:effectLst>
              </a:rPr>
              <a:t>Processing</a:t>
            </a: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Queries and calculations</a:t>
            </a: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Conclusion</a:t>
            </a:r>
          </a:p>
        </p:txBody>
      </p:sp>
    </p:spTree>
    <p:extLst>
      <p:ext uri="{BB962C8B-B14F-4D97-AF65-F5344CB8AC3E}">
        <p14:creationId xmlns:p14="http://schemas.microsoft.com/office/powerpoint/2010/main" val="2162200544"/>
      </p:ext>
    </p:extLst>
  </p:cSld>
  <p:clrMapOvr>
    <a:masterClrMapping/>
  </p:clrMapOvr>
  <p:transition>
    <p:fade/>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4"/>
          <p:cNvSpPr>
            <a:spLocks noGrp="1" noChangeArrowheads="1"/>
          </p:cNvSpPr>
          <p:nvPr>
            <p:ph type="title"/>
          </p:nvPr>
        </p:nvSpPr>
        <p:spPr>
          <a:xfrm>
            <a:off x="823945" y="164527"/>
            <a:ext cx="8760213" cy="827889"/>
          </a:xfrm>
        </p:spPr>
        <p:txBody>
          <a:bodyPr/>
          <a:lstStyle/>
          <a:p>
            <a:pPr defTabSz="1004626"/>
            <a:r>
              <a:rPr lang="cs-CZ" altLang="cs-CZ" smtClean="0"/>
              <a:t>Improving Processing</a:t>
            </a:r>
          </a:p>
        </p:txBody>
      </p:sp>
      <p:sp>
        <p:nvSpPr>
          <p:cNvPr id="25602" name="Rectangle 5">
            <a:extLst>
              <a:ext uri="{FF2B5EF4-FFF2-40B4-BE49-F238E27FC236}">
                <a16:creationId xmlns:a16="http://schemas.microsoft.com/office/drawing/2014/main" id="{8AC21CE2-011A-4986-ACAC-9AB27F48F431}"/>
              </a:ext>
            </a:extLst>
          </p:cNvPr>
          <p:cNvSpPr>
            <a:spLocks noGrp="1" noChangeArrowheads="1"/>
          </p:cNvSpPr>
          <p:nvPr>
            <p:ph idx="1"/>
          </p:nvPr>
        </p:nvSpPr>
        <p:spPr>
          <a:xfrm>
            <a:off x="305859" y="1069429"/>
            <a:ext cx="10081683" cy="5235124"/>
          </a:xfrm>
        </p:spPr>
        <p:txBody>
          <a:bodyPr/>
          <a:lstStyle/>
          <a:p>
            <a:pPr marL="421754" indent="-421754" defTabSz="1006255" fontAlgn="auto">
              <a:lnSpc>
                <a:spcPct val="80000"/>
              </a:lnSpc>
              <a:spcAft>
                <a:spcPts val="0"/>
              </a:spcAft>
              <a:defRPr/>
            </a:pPr>
            <a:r>
              <a:rPr lang="en-US" sz="2646" dirty="0"/>
              <a:t>SQL Server Performance Tuning</a:t>
            </a:r>
          </a:p>
          <a:p>
            <a:pPr marL="818195" lvl="1" indent="-315027" defTabSz="1006255" fontAlgn="auto">
              <a:lnSpc>
                <a:spcPct val="80000"/>
              </a:lnSpc>
              <a:spcAft>
                <a:spcPts val="0"/>
              </a:spcAft>
              <a:defRPr/>
            </a:pPr>
            <a:r>
              <a:rPr lang="en-US" sz="2205" dirty="0"/>
              <a:t>Improve the queries that are used for extracting data from SQL Server</a:t>
            </a:r>
          </a:p>
          <a:p>
            <a:pPr marL="1260107" lvl="2" indent="-250855" defTabSz="1006255" fontAlgn="auto">
              <a:lnSpc>
                <a:spcPct val="80000"/>
              </a:lnSpc>
              <a:spcAft>
                <a:spcPts val="0"/>
              </a:spcAft>
              <a:defRPr/>
            </a:pPr>
            <a:r>
              <a:rPr lang="en-US" sz="1985" dirty="0"/>
              <a:t>Check for proper plans and indexing</a:t>
            </a:r>
          </a:p>
          <a:p>
            <a:pPr marL="1260107" lvl="2" indent="-250855" defTabSz="1006255" fontAlgn="auto">
              <a:lnSpc>
                <a:spcPct val="80000"/>
              </a:lnSpc>
              <a:spcAft>
                <a:spcPts val="0"/>
              </a:spcAft>
              <a:defRPr/>
            </a:pPr>
            <a:r>
              <a:rPr lang="en-US" sz="1985" dirty="0"/>
              <a:t>Conduct regular SQL performance tuning process</a:t>
            </a:r>
          </a:p>
          <a:p>
            <a:pPr marL="421754" indent="-421754" defTabSz="1006255" fontAlgn="auto">
              <a:lnSpc>
                <a:spcPct val="80000"/>
              </a:lnSpc>
              <a:spcAft>
                <a:spcPts val="0"/>
              </a:spcAft>
              <a:defRPr/>
            </a:pPr>
            <a:r>
              <a:rPr lang="en-US" sz="2646" dirty="0"/>
              <a:t>AS Processing Improvements</a:t>
            </a:r>
          </a:p>
          <a:p>
            <a:pPr marL="818195" lvl="1" indent="-315027" defTabSz="1006255" fontAlgn="auto">
              <a:lnSpc>
                <a:spcPct val="80000"/>
              </a:lnSpc>
              <a:spcAft>
                <a:spcPts val="0"/>
              </a:spcAft>
              <a:defRPr/>
            </a:pPr>
            <a:r>
              <a:rPr lang="en-US" sz="2205" dirty="0"/>
              <a:t>Use SP2 !!</a:t>
            </a:r>
          </a:p>
          <a:p>
            <a:pPr marL="1396507" lvl="3" indent="-304502" defTabSz="1006255" fontAlgn="auto">
              <a:lnSpc>
                <a:spcPct val="80000"/>
              </a:lnSpc>
              <a:spcAft>
                <a:spcPts val="0"/>
              </a:spcAft>
              <a:defRPr/>
            </a:pPr>
            <a:r>
              <a:rPr lang="en-US" sz="1764" dirty="0"/>
              <a:t>Processing 20 partitions: SP1 1:56, SP2: 1:06</a:t>
            </a:r>
          </a:p>
          <a:p>
            <a:pPr marL="818195" lvl="1" indent="-315027" defTabSz="1006255" fontAlgn="auto">
              <a:lnSpc>
                <a:spcPct val="80000"/>
              </a:lnSpc>
              <a:spcAft>
                <a:spcPts val="0"/>
              </a:spcAft>
              <a:defRPr/>
            </a:pPr>
            <a:r>
              <a:rPr lang="en-US" sz="2205" dirty="0"/>
              <a:t>Don’t let UI default for parallel processing</a:t>
            </a:r>
          </a:p>
          <a:p>
            <a:pPr marL="1260107" lvl="2" indent="-250855" defTabSz="1006255" fontAlgn="auto">
              <a:lnSpc>
                <a:spcPct val="80000"/>
              </a:lnSpc>
              <a:spcAft>
                <a:spcPts val="0"/>
              </a:spcAft>
              <a:defRPr/>
            </a:pPr>
            <a:r>
              <a:rPr lang="en-US" sz="1985" dirty="0"/>
              <a:t>Go into advanced processing tab and change it</a:t>
            </a:r>
          </a:p>
          <a:p>
            <a:pPr marL="818195" lvl="1" indent="-315027" defTabSz="1006255" fontAlgn="auto">
              <a:lnSpc>
                <a:spcPct val="80000"/>
              </a:lnSpc>
              <a:spcAft>
                <a:spcPts val="0"/>
              </a:spcAft>
              <a:defRPr/>
            </a:pPr>
            <a:r>
              <a:rPr lang="en-US" sz="2205" dirty="0"/>
              <a:t>Monitor the values:</a:t>
            </a:r>
          </a:p>
          <a:p>
            <a:pPr marL="1260107" lvl="2" indent="-250855" defTabSz="1006255" fontAlgn="auto">
              <a:lnSpc>
                <a:spcPct val="80000"/>
              </a:lnSpc>
              <a:spcAft>
                <a:spcPts val="0"/>
              </a:spcAft>
              <a:defRPr/>
            </a:pPr>
            <a:r>
              <a:rPr lang="en-US" sz="1985" dirty="0"/>
              <a:t>Maximum number of </a:t>
            </a:r>
            <a:r>
              <a:rPr lang="en-US" sz="1985" dirty="0" err="1"/>
              <a:t>datasource</a:t>
            </a:r>
            <a:r>
              <a:rPr lang="en-US" sz="1985" dirty="0"/>
              <a:t> connections</a:t>
            </a:r>
          </a:p>
          <a:p>
            <a:pPr marL="1260107" lvl="2" indent="-250855" defTabSz="1006255" fontAlgn="auto">
              <a:lnSpc>
                <a:spcPct val="80000"/>
              </a:lnSpc>
              <a:spcAft>
                <a:spcPts val="0"/>
              </a:spcAft>
              <a:defRPr/>
            </a:pPr>
            <a:r>
              <a:rPr lang="en-US" sz="1985" dirty="0" err="1"/>
              <a:t>MaxParallel</a:t>
            </a:r>
            <a:r>
              <a:rPr lang="en-US" sz="1985" dirty="0"/>
              <a:t> – How many partitions processed in parallel, don’t let the server decide on its own.</a:t>
            </a:r>
          </a:p>
          <a:p>
            <a:pPr marL="946538" lvl="1" indent="-250855" defTabSz="1006255" fontAlgn="auto">
              <a:lnSpc>
                <a:spcPct val="80000"/>
              </a:lnSpc>
              <a:spcAft>
                <a:spcPts val="0"/>
              </a:spcAft>
              <a:defRPr/>
            </a:pPr>
            <a:r>
              <a:rPr lang="en-US" sz="2205" dirty="0"/>
              <a:t>Use INT for keys, if possible.</a:t>
            </a:r>
          </a:p>
          <a:p>
            <a:pPr marL="818195" lvl="1" indent="-315027" defTabSz="1006255" fontAlgn="auto">
              <a:lnSpc>
                <a:spcPct val="80000"/>
              </a:lnSpc>
              <a:spcAft>
                <a:spcPts val="0"/>
              </a:spcAft>
              <a:defRPr/>
            </a:pPr>
            <a:endParaRPr lang="en-US" sz="2205" dirty="0"/>
          </a:p>
        </p:txBody>
      </p:sp>
      <p:sp>
        <p:nvSpPr>
          <p:cNvPr id="124932" name="TextBox 3"/>
          <p:cNvSpPr txBox="1">
            <a:spLocks noChangeArrowheads="1"/>
          </p:cNvSpPr>
          <p:nvPr/>
        </p:nvSpPr>
        <p:spPr bwMode="auto">
          <a:xfrm>
            <a:off x="977971" y="6257296"/>
            <a:ext cx="9157529" cy="5673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cs-CZ" sz="3087" b="1" i="1">
                <a:solidFill>
                  <a:srgbClr val="FFC000"/>
                </a:solidFill>
                <a:latin typeface="Segoe"/>
              </a:rPr>
              <a:t>Parallel processing requires Enterprise Edition!</a:t>
            </a:r>
          </a:p>
        </p:txBody>
      </p:sp>
    </p:spTree>
    <p:extLst>
      <p:ext uri="{BB962C8B-B14F-4D97-AF65-F5344CB8AC3E}">
        <p14:creationId xmlns:p14="http://schemas.microsoft.com/office/powerpoint/2010/main" val="1372214245"/>
      </p:ext>
    </p:extLst>
  </p:cSld>
  <p:clrMapOvr>
    <a:masterClrMapping/>
  </p:clrMapOvr>
  <p:transition>
    <p:fade/>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itle 1"/>
          <p:cNvSpPr>
            <a:spLocks noGrp="1" noChangeArrowheads="1"/>
          </p:cNvSpPr>
          <p:nvPr>
            <p:ph type="title"/>
          </p:nvPr>
        </p:nvSpPr>
        <p:spPr/>
        <p:txBody>
          <a:bodyPr/>
          <a:lstStyle/>
          <a:p>
            <a:pPr defTabSz="1004626"/>
            <a:r>
              <a:rPr lang="cs-CZ" altLang="cs-CZ" smtClean="0"/>
              <a:t>Improving Processing</a:t>
            </a:r>
          </a:p>
        </p:txBody>
      </p:sp>
      <p:sp>
        <p:nvSpPr>
          <p:cNvPr id="3" name="Content Placeholder 2">
            <a:extLst>
              <a:ext uri="{FF2B5EF4-FFF2-40B4-BE49-F238E27FC236}">
                <a16:creationId xmlns:a16="http://schemas.microsoft.com/office/drawing/2014/main" id="{6CED2A84-B5F3-4783-9E52-4697DFBEFD75}"/>
              </a:ext>
            </a:extLst>
          </p:cNvPr>
          <p:cNvSpPr>
            <a:spLocks noGrp="1"/>
          </p:cNvSpPr>
          <p:nvPr>
            <p:ph idx="1"/>
          </p:nvPr>
        </p:nvSpPr>
        <p:spPr>
          <a:xfrm>
            <a:off x="641915" y="1596267"/>
            <a:ext cx="9493585" cy="6047260"/>
          </a:xfrm>
        </p:spPr>
        <p:txBody>
          <a:bodyPr/>
          <a:lstStyle/>
          <a:p>
            <a:pPr marL="421754" indent="-421754" defTabSz="1006255" fontAlgn="auto">
              <a:spcAft>
                <a:spcPts val="0"/>
              </a:spcAft>
              <a:defRPr/>
            </a:pPr>
            <a:r>
              <a:rPr lang="en-US" dirty="0"/>
              <a:t>For best performance use ASCMD.EXE and XMLA </a:t>
            </a:r>
          </a:p>
          <a:p>
            <a:pPr marL="818195" lvl="1" indent="-315027" defTabSz="1006255" fontAlgn="auto">
              <a:spcAft>
                <a:spcPts val="0"/>
              </a:spcAft>
              <a:defRPr/>
            </a:pPr>
            <a:r>
              <a:rPr lang="en-US" dirty="0"/>
              <a:t>Use &lt;Parallel&gt; &lt;/Parallel&gt; to group processing tasks together until Server is using maximum resources</a:t>
            </a:r>
          </a:p>
          <a:p>
            <a:pPr marL="818195" lvl="1" indent="-315027" defTabSz="1006255" fontAlgn="auto">
              <a:spcAft>
                <a:spcPts val="0"/>
              </a:spcAft>
              <a:defRPr/>
            </a:pPr>
            <a:r>
              <a:rPr lang="en-US" dirty="0"/>
              <a:t>Proper use of &lt;Transaction&gt; &lt;/Transaction&gt;</a:t>
            </a:r>
          </a:p>
          <a:p>
            <a:pPr marL="421754" indent="-421754" defTabSz="1006255" fontAlgn="auto">
              <a:spcAft>
                <a:spcPts val="0"/>
              </a:spcAft>
              <a:defRPr/>
            </a:pPr>
            <a:r>
              <a:rPr lang="en-US" dirty="0" err="1"/>
              <a:t>ProcessFact</a:t>
            </a:r>
            <a:r>
              <a:rPr lang="en-US" dirty="0"/>
              <a:t> and </a:t>
            </a:r>
            <a:r>
              <a:rPr lang="en-US" dirty="0" err="1"/>
              <a:t>ProcessIndex</a:t>
            </a:r>
            <a:r>
              <a:rPr lang="en-US" dirty="0"/>
              <a:t> separately instead of </a:t>
            </a:r>
            <a:r>
              <a:rPr lang="en-US" dirty="0" err="1"/>
              <a:t>ProcessFull</a:t>
            </a:r>
            <a:r>
              <a:rPr lang="en-US" dirty="0"/>
              <a:t> (for large partitions)</a:t>
            </a:r>
          </a:p>
          <a:p>
            <a:pPr marL="777003" lvl="1" indent="-350001" defTabSz="1006255" fontAlgn="auto">
              <a:spcAft>
                <a:spcPts val="0"/>
              </a:spcAft>
              <a:defRPr/>
            </a:pPr>
            <a:r>
              <a:rPr lang="en-US" dirty="0"/>
              <a:t>Consumes less memory.</a:t>
            </a:r>
          </a:p>
          <a:p>
            <a:pPr marL="421754" indent="-421754" defTabSz="1006255" fontAlgn="auto">
              <a:spcAft>
                <a:spcPts val="0"/>
              </a:spcAft>
              <a:defRPr/>
            </a:pPr>
            <a:r>
              <a:rPr lang="en-US" dirty="0" err="1"/>
              <a:t>ProcessClearIndexes</a:t>
            </a:r>
            <a:r>
              <a:rPr lang="en-US" dirty="0"/>
              <a:t> deletes existing indexes and </a:t>
            </a:r>
            <a:r>
              <a:rPr lang="en-US" dirty="0" err="1"/>
              <a:t>ProcessIndexes</a:t>
            </a:r>
            <a:r>
              <a:rPr lang="en-US" dirty="0"/>
              <a:t> generates or reprocesses existing ones.</a:t>
            </a:r>
          </a:p>
        </p:txBody>
      </p:sp>
    </p:spTree>
    <p:extLst>
      <p:ext uri="{BB962C8B-B14F-4D97-AF65-F5344CB8AC3E}">
        <p14:creationId xmlns:p14="http://schemas.microsoft.com/office/powerpoint/2010/main" val="3168804990"/>
      </p:ext>
    </p:extLst>
  </p:cSld>
  <p:clrMapOvr>
    <a:masterClrMapping/>
  </p:clrMapOvr>
  <p:transition>
    <p:fade/>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Rectangle 4">
            <a:extLst>
              <a:ext uri="{FF2B5EF4-FFF2-40B4-BE49-F238E27FC236}">
                <a16:creationId xmlns:a16="http://schemas.microsoft.com/office/drawing/2014/main" id="{30A5043F-7032-47E2-84F7-C95C6B263180}"/>
              </a:ext>
            </a:extLst>
          </p:cNvPr>
          <p:cNvSpPr>
            <a:spLocks noGrp="1" noChangeArrowheads="1"/>
          </p:cNvSpPr>
          <p:nvPr>
            <p:ph type="title" idx="4294967295"/>
          </p:nvPr>
        </p:nvSpPr>
        <p:spPr>
          <a:xfrm>
            <a:off x="305858" y="243291"/>
            <a:ext cx="9073515" cy="733372"/>
          </a:xfrm>
        </p:spPr>
        <p:txBody>
          <a:bodyPr rtlCol="0">
            <a:normAutofit fontScale="90000"/>
          </a:bodyPr>
          <a:lstStyle/>
          <a:p>
            <a:pPr defTabSz="1006255" fontAlgn="auto">
              <a:spcAft>
                <a:spcPts val="0"/>
              </a:spcAft>
              <a:defRPr/>
            </a:pPr>
            <a:r>
              <a:rPr sz="5292">
                <a:effectLst>
                  <a:outerShdw blurRad="38100" dist="38100" dir="2700000" algn="tl">
                    <a:srgbClr val="000000"/>
                  </a:outerShdw>
                </a:effectLst>
              </a:rPr>
              <a:t>Best Practices for Processing</a:t>
            </a:r>
          </a:p>
        </p:txBody>
      </p:sp>
      <p:sp>
        <p:nvSpPr>
          <p:cNvPr id="75781" name="Rectangle 5">
            <a:extLst>
              <a:ext uri="{FF2B5EF4-FFF2-40B4-BE49-F238E27FC236}">
                <a16:creationId xmlns:a16="http://schemas.microsoft.com/office/drawing/2014/main" id="{E07F449A-171E-4FCA-A9DF-0288FE35583C}"/>
              </a:ext>
            </a:extLst>
          </p:cNvPr>
          <p:cNvSpPr>
            <a:spLocks noGrp="1" noChangeArrowheads="1"/>
          </p:cNvSpPr>
          <p:nvPr>
            <p:ph type="body" idx="4294967295"/>
          </p:nvPr>
        </p:nvSpPr>
        <p:spPr>
          <a:xfrm>
            <a:off x="305858" y="1384482"/>
            <a:ext cx="9073515" cy="4316221"/>
          </a:xfrm>
        </p:spPr>
        <p:txBody>
          <a:bodyPr/>
          <a:lstStyle/>
          <a:p>
            <a:pPr marL="421754" indent="-421754" defTabSz="1006255" fontAlgn="auto">
              <a:spcAft>
                <a:spcPts val="0"/>
              </a:spcAft>
              <a:buBlip>
                <a:blip r:embed="rId3"/>
              </a:buBlip>
              <a:defRPr/>
            </a:pPr>
            <a:r>
              <a:rPr lang="en-US" sz="3087" dirty="0">
                <a:effectLst>
                  <a:outerShdw blurRad="38100" dist="38100" dir="2700000" algn="tl">
                    <a:srgbClr val="000000"/>
                  </a:outerShdw>
                </a:effectLst>
              </a:rPr>
              <a:t>Partition processing</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Monitor aggregation processing spilling to disk (</a:t>
            </a:r>
            <a:r>
              <a:rPr lang="en-US" sz="2646" dirty="0" err="1">
                <a:effectLst>
                  <a:outerShdw blurRad="38100" dist="38100" dir="2700000" algn="tl">
                    <a:srgbClr val="000000"/>
                  </a:outerShdw>
                </a:effectLst>
              </a:rPr>
              <a:t>perfmon</a:t>
            </a:r>
            <a:r>
              <a:rPr lang="en-US" sz="2646" dirty="0">
                <a:effectLst>
                  <a:outerShdw blurRad="38100" dist="38100" dir="2700000" algn="tl">
                    <a:srgbClr val="000000"/>
                  </a:outerShdw>
                </a:effectLst>
              </a:rPr>
              <a:t> counters for temp file usage)</a:t>
            </a:r>
          </a:p>
          <a:p>
            <a:pPr marL="1090257" lvl="2" indent="-311503" defTabSz="1006255" fontAlgn="auto">
              <a:spcAft>
                <a:spcPts val="0"/>
              </a:spcAft>
              <a:buBlip>
                <a:blip r:embed="rId3"/>
              </a:buBlip>
              <a:defRPr/>
            </a:pPr>
            <a:r>
              <a:rPr lang="en-US" sz="2205" dirty="0">
                <a:effectLst>
                  <a:outerShdw blurRad="38100" dist="38100" dir="2700000" algn="tl">
                    <a:srgbClr val="000000"/>
                  </a:outerShdw>
                </a:effectLst>
              </a:rPr>
              <a:t>Add memory, turn on /3GB, move to x64/ia64</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Fully process partitions periodically</a:t>
            </a:r>
          </a:p>
          <a:p>
            <a:pPr marL="1090257" lvl="2" indent="-311503" defTabSz="1006255" fontAlgn="auto">
              <a:spcAft>
                <a:spcPts val="0"/>
              </a:spcAft>
              <a:buBlip>
                <a:blip r:embed="rId3"/>
              </a:buBlip>
              <a:defRPr/>
            </a:pPr>
            <a:r>
              <a:rPr lang="en-US" sz="2205" dirty="0">
                <a:effectLst>
                  <a:outerShdw blurRad="38100" dist="38100" dir="2700000" algn="tl">
                    <a:srgbClr val="000000"/>
                  </a:outerShdw>
                </a:effectLst>
              </a:rPr>
              <a:t>Achieves better compression over repeated incremental processing</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Data sources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Avoid using .NET data sources – OLEDB is faster for processing</a:t>
            </a:r>
          </a:p>
        </p:txBody>
      </p:sp>
    </p:spTree>
    <p:extLst>
      <p:ext uri="{BB962C8B-B14F-4D97-AF65-F5344CB8AC3E}">
        <p14:creationId xmlns:p14="http://schemas.microsoft.com/office/powerpoint/2010/main" val="2498677458"/>
      </p:ext>
    </p:extLst>
  </p:cSld>
  <p:clrMapOvr>
    <a:masterClrMapping/>
  </p:clrMapOvr>
  <p:transition>
    <p:fade/>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hape 4294967295">
            <a:extLst>
              <a:ext uri="{FF2B5EF4-FFF2-40B4-BE49-F238E27FC236}">
                <a16:creationId xmlns:a16="http://schemas.microsoft.com/office/drawing/2014/main" id="{77CD563A-5EB9-40BA-8645-C63EA52E870B}"/>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Agenda</a:t>
            </a:r>
          </a:p>
        </p:txBody>
      </p:sp>
      <p:sp>
        <p:nvSpPr>
          <p:cNvPr id="18" name="Shape 4294967295">
            <a:extLst>
              <a:ext uri="{FF2B5EF4-FFF2-40B4-BE49-F238E27FC236}">
                <a16:creationId xmlns:a16="http://schemas.microsoft.com/office/drawing/2014/main" id="{5E459A8D-EEDA-48CA-B168-74305643C19B}"/>
              </a:ext>
            </a:extLst>
          </p:cNvPr>
          <p:cNvSpPr>
            <a:spLocks noGrp="1" noChangeArrowheads="1"/>
          </p:cNvSpPr>
          <p:nvPr>
            <p:ph type="body" idx="4294967295"/>
          </p:nvPr>
        </p:nvSpPr>
        <p:spPr>
          <a:xfrm>
            <a:off x="1114494" y="1563011"/>
            <a:ext cx="9273048" cy="4123689"/>
          </a:xfrm>
        </p:spPr>
        <p:txBody>
          <a:bodyPr/>
          <a:lstStyle/>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Server architecture</a:t>
            </a:r>
            <a:endParaRPr lang="en-US" dirty="0">
              <a:effectLst>
                <a:outerShdw blurRad="38100" dist="38100" dir="2700000" algn="tl">
                  <a:srgbClr val="000000"/>
                </a:outerShdw>
              </a:effectLst>
            </a:endParaRP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UDM Basics</a:t>
            </a: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Optimizing the cube design</a:t>
            </a: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Partitioning and Aggregations</a:t>
            </a:r>
            <a:endParaRPr lang="en-US" dirty="0">
              <a:effectLst>
                <a:outerShdw blurRad="38100" dist="38100" dir="2700000" algn="tl">
                  <a:srgbClr val="000000"/>
                </a:outerShdw>
              </a:effectLst>
            </a:endParaRP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Processing</a:t>
            </a:r>
          </a:p>
          <a:p>
            <a:pPr marL="421754" indent="-421754" defTabSz="1006255" fontAlgn="auto">
              <a:spcAft>
                <a:spcPts val="0"/>
              </a:spcAft>
              <a:defRPr/>
            </a:pPr>
            <a:r>
              <a:rPr lang="en-US" dirty="0">
                <a:effectLst>
                  <a:outerShdw blurRad="38100" dist="38100" dir="2700000" algn="tl">
                    <a:srgbClr val="000000"/>
                  </a:outerShdw>
                </a:effectLst>
              </a:rPr>
              <a:t>Queries and calculations</a:t>
            </a:r>
          </a:p>
          <a:p>
            <a:pPr marL="421754" indent="-421754" defTabSz="1006255" fontAlgn="auto">
              <a:spcAft>
                <a:spcPts val="0"/>
              </a:spcAft>
              <a:defRPr/>
            </a:pPr>
            <a:r>
              <a:rPr lang="en-US" dirty="0">
                <a:solidFill>
                  <a:srgbClr val="6C6C6C"/>
                </a:solidFill>
                <a:effectLst>
                  <a:outerShdw blurRad="38100" dist="38100" dir="2700000" algn="tl">
                    <a:srgbClr val="000000"/>
                  </a:outerShdw>
                </a:effectLst>
              </a:rPr>
              <a:t>Conclusion</a:t>
            </a:r>
          </a:p>
        </p:txBody>
      </p:sp>
    </p:spTree>
    <p:extLst>
      <p:ext uri="{BB962C8B-B14F-4D97-AF65-F5344CB8AC3E}">
        <p14:creationId xmlns:p14="http://schemas.microsoft.com/office/powerpoint/2010/main" val="1529721985"/>
      </p:ext>
    </p:extLst>
  </p:cSld>
  <p:clrMapOvr>
    <a:masterClrMapping/>
  </p:clrMapOvr>
  <p:transition>
    <p:fade/>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4" name="Rectangle 6">
            <a:extLst>
              <a:ext uri="{FF2B5EF4-FFF2-40B4-BE49-F238E27FC236}">
                <a16:creationId xmlns:a16="http://schemas.microsoft.com/office/drawing/2014/main" id="{D4675217-47D9-46DA-AF52-71BEC8A3BFEA}"/>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Non_Empty_Behavior</a:t>
            </a:r>
          </a:p>
        </p:txBody>
      </p:sp>
      <p:sp>
        <p:nvSpPr>
          <p:cNvPr id="150535" name="Rectangle 7">
            <a:extLst>
              <a:ext uri="{FF2B5EF4-FFF2-40B4-BE49-F238E27FC236}">
                <a16:creationId xmlns:a16="http://schemas.microsoft.com/office/drawing/2014/main" id="{498241FA-F557-4B7C-84C8-F2C6C13E7A58}"/>
              </a:ext>
            </a:extLst>
          </p:cNvPr>
          <p:cNvSpPr>
            <a:spLocks noGrp="1" noChangeArrowheads="1"/>
          </p:cNvSpPr>
          <p:nvPr>
            <p:ph type="body" idx="4294967295"/>
          </p:nvPr>
        </p:nvSpPr>
        <p:spPr>
          <a:xfrm>
            <a:off x="1114494" y="1563012"/>
            <a:ext cx="9273048" cy="4398484"/>
          </a:xfrm>
        </p:spPr>
        <p:txBody>
          <a:bodyPr/>
          <a:lstStyle/>
          <a:p>
            <a:pPr marL="421754" indent="-421754" defTabSz="1006255" fontAlgn="auto">
              <a:spcAft>
                <a:spcPts val="0"/>
              </a:spcAft>
              <a:buBlip>
                <a:blip r:embed="rId3"/>
              </a:buBlip>
              <a:defRPr/>
            </a:pPr>
            <a:r>
              <a:rPr lang="en-US" sz="3087" dirty="0">
                <a:effectLst>
                  <a:outerShdw blurRad="38100" dist="38100" dir="2700000" algn="tl">
                    <a:srgbClr val="000000"/>
                  </a:outerShdw>
                </a:effectLst>
              </a:rPr>
              <a:t>Most client tools (Excel, </a:t>
            </a:r>
            <a:r>
              <a:rPr lang="en-US" sz="3087" dirty="0" err="1">
                <a:effectLst>
                  <a:outerShdw blurRad="38100" dist="38100" dir="2700000" algn="tl">
                    <a:srgbClr val="000000"/>
                  </a:outerShdw>
                </a:effectLst>
              </a:rPr>
              <a:t>Proclarity</a:t>
            </a:r>
            <a:r>
              <a:rPr lang="en-US" sz="3087" dirty="0">
                <a:effectLst>
                  <a:outerShdw blurRad="38100" dist="38100" dir="2700000" algn="tl">
                    <a:srgbClr val="000000"/>
                  </a:outerShdw>
                </a:effectLst>
              </a:rPr>
              <a:t>) display non empty results – eliminate members with no data</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With no calculations, non empty is fast – just checks fact data</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With calculations, non empty can be slow – requires evaluating formula for each cell</a:t>
            </a:r>
          </a:p>
          <a:p>
            <a:pPr marL="421754" indent="-421754" defTabSz="1006255" fontAlgn="auto">
              <a:spcAft>
                <a:spcPts val="0"/>
              </a:spcAft>
              <a:buBlip>
                <a:blip r:embed="rId3"/>
              </a:buBlip>
              <a:defRPr/>
            </a:pPr>
            <a:r>
              <a:rPr lang="en-US" sz="3087" dirty="0" err="1">
                <a:effectLst>
                  <a:outerShdw blurRad="38100" dist="38100" dir="2700000" algn="tl">
                    <a:srgbClr val="000000"/>
                  </a:outerShdw>
                </a:effectLst>
              </a:rPr>
              <a:t>Non_Empty_Behavior</a:t>
            </a:r>
            <a:r>
              <a:rPr lang="en-US" sz="3087" dirty="0">
                <a:effectLst>
                  <a:outerShdw blurRad="38100" dist="38100" dir="2700000" algn="tl">
                    <a:srgbClr val="000000"/>
                  </a:outerShdw>
                </a:effectLst>
              </a:rPr>
              <a:t> allows non empty on calculations to just check fact data</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Note: query processing hint – use with care!</a:t>
            </a:r>
          </a:p>
        </p:txBody>
      </p:sp>
      <p:sp>
        <p:nvSpPr>
          <p:cNvPr id="150532" name="AutoShape 4">
            <a:extLst>
              <a:ext uri="{FF2B5EF4-FFF2-40B4-BE49-F238E27FC236}">
                <a16:creationId xmlns:a16="http://schemas.microsoft.com/office/drawing/2014/main" id="{3AD151B5-A8F7-4B13-9116-6EBF4492B033}"/>
              </a:ext>
            </a:extLst>
          </p:cNvPr>
          <p:cNvSpPr>
            <a:spLocks noChangeArrowheads="1"/>
          </p:cNvSpPr>
          <p:nvPr/>
        </p:nvSpPr>
        <p:spPr bwMode="blackWhite">
          <a:xfrm>
            <a:off x="305858" y="5964996"/>
            <a:ext cx="8149361" cy="1412486"/>
          </a:xfrm>
          <a:custGeom>
            <a:avLst/>
            <a:gdLst>
              <a:gd name="G0" fmla="+- 231 0 0"/>
              <a:gd name="G1" fmla="+- 21600 0 231"/>
              <a:gd name="G2" fmla="*/ 231 1 2"/>
              <a:gd name="G3" fmla="+- 21600 0 G2"/>
              <a:gd name="G4" fmla="+/ 231 21600 2"/>
              <a:gd name="G5" fmla="+/ G1 0 2"/>
              <a:gd name="G6" fmla="*/ 21600 21600 231"/>
              <a:gd name="G7" fmla="*/ G6 1 2"/>
              <a:gd name="G8" fmla="+- 21600 0 G7"/>
              <a:gd name="G9" fmla="*/ 21600 1 2"/>
              <a:gd name="G10" fmla="+- 231 0 G9"/>
              <a:gd name="G11" fmla="?: G10 G8 0"/>
              <a:gd name="G12" fmla="?: G10 G7 21600"/>
              <a:gd name="T0" fmla="*/ 21484 w 21600"/>
              <a:gd name="T1" fmla="*/ 10800 h 21600"/>
              <a:gd name="T2" fmla="*/ 10800 w 21600"/>
              <a:gd name="T3" fmla="*/ 21600 h 21600"/>
              <a:gd name="T4" fmla="*/ 116 w 21600"/>
              <a:gd name="T5" fmla="*/ 10800 h 21600"/>
              <a:gd name="T6" fmla="*/ 10800 w 21600"/>
              <a:gd name="T7" fmla="*/ 0 h 21600"/>
              <a:gd name="T8" fmla="*/ 1800 w 21600"/>
              <a:gd name="T9" fmla="*/ 1800 h 21600"/>
              <a:gd name="T10" fmla="*/ 19800 w 21600"/>
              <a:gd name="T11" fmla="*/ 19800 h 21600"/>
            </a:gdLst>
            <a:ahLst/>
            <a:cxnLst>
              <a:cxn ang="0">
                <a:pos x="T0" y="T1"/>
              </a:cxn>
              <a:cxn ang="0">
                <a:pos x="T2" y="T3"/>
              </a:cxn>
              <a:cxn ang="0">
                <a:pos x="T4" y="T5"/>
              </a:cxn>
              <a:cxn ang="0">
                <a:pos x="T6" y="T7"/>
              </a:cxn>
            </a:cxnLst>
            <a:rect l="T8" t="T9" r="T10" b="T11"/>
            <a:pathLst>
              <a:path w="21600" h="21600">
                <a:moveTo>
                  <a:pt x="0" y="0"/>
                </a:moveTo>
                <a:lnTo>
                  <a:pt x="231" y="21600"/>
                </a:lnTo>
                <a:lnTo>
                  <a:pt x="21369" y="21600"/>
                </a:lnTo>
                <a:lnTo>
                  <a:pt x="21600" y="0"/>
                </a:lnTo>
                <a:close/>
              </a:path>
            </a:pathLst>
          </a:custGeom>
          <a:gradFill rotWithShape="1">
            <a:gsLst>
              <a:gs pos="0">
                <a:schemeClr val="bg1">
                  <a:alpha val="39000"/>
                </a:schemeClr>
              </a:gs>
              <a:gs pos="100000">
                <a:schemeClr val="bg1">
                  <a:gamma/>
                  <a:shade val="46275"/>
                  <a:invGamma/>
                </a:schemeClr>
              </a:gs>
            </a:gsLst>
            <a:lin ang="5400000" scaled="1"/>
          </a:gradFill>
          <a:ln w="12700" cap="flat" cmpd="sng" algn="ctr">
            <a:solidFill>
              <a:schemeClr val="hlink"/>
            </a:solidFill>
            <a:prstDash val="solid"/>
            <a:miter lim="800000"/>
            <a:headEnd type="none" w="sm" len="sm"/>
            <a:tailEnd type="none" w="sm" len="sm"/>
          </a:ln>
          <a:effectLst/>
        </p:spPr>
        <p:txBody>
          <a:bodyPr wrap="none" lIns="20163" tIns="20163" rIns="20163" bIns="20163"/>
          <a:lstStyle/>
          <a:p>
            <a:pPr eaLnBrk="1" hangingPunct="1">
              <a:defRPr/>
            </a:pPr>
            <a:r>
              <a:rPr lang="en-US" sz="1764" b="1" noProof="1">
                <a:effectLst>
                  <a:outerShdw blurRad="38100" dist="38100" dir="2700000" algn="tl">
                    <a:srgbClr val="000000"/>
                  </a:outerShdw>
                </a:effectLst>
                <a:latin typeface="Courier New" pitchFamily="49" charset="0"/>
              </a:rPr>
              <a:t>Create Member [Measures].[Internet Gross Profit]</a:t>
            </a:r>
            <a:r>
              <a:rPr lang="en-US" sz="1764" b="1" dirty="0">
                <a:effectLst>
                  <a:outerShdw blurRad="38100" dist="38100" dir="2700000" algn="tl">
                    <a:srgbClr val="000000"/>
                  </a:outerShdw>
                </a:effectLst>
                <a:latin typeface="Courier New" pitchFamily="49" charset="0"/>
              </a:rPr>
              <a:t> </a:t>
            </a:r>
            <a:r>
              <a:rPr lang="en-US" sz="1764" b="1" noProof="1">
                <a:effectLst>
                  <a:outerShdw blurRad="38100" dist="38100" dir="2700000" algn="tl">
                    <a:srgbClr val="000000"/>
                  </a:outerShdw>
                </a:effectLst>
                <a:latin typeface="Courier New" pitchFamily="49" charset="0"/>
              </a:rPr>
              <a:t>A</a:t>
            </a:r>
            <a:r>
              <a:rPr lang="en-US" sz="1764" b="1" dirty="0">
                <a:effectLst>
                  <a:outerShdw blurRad="38100" dist="38100" dir="2700000" algn="tl">
                    <a:srgbClr val="000000"/>
                  </a:outerShdw>
                </a:effectLst>
                <a:latin typeface="Courier New" pitchFamily="49" charset="0"/>
              </a:rPr>
              <a:t>s</a:t>
            </a:r>
            <a:endParaRPr lang="en-US" dirty="0"/>
          </a:p>
          <a:p>
            <a:pPr eaLnBrk="1" hangingPunct="1">
              <a:defRPr/>
            </a:pPr>
            <a:r>
              <a:rPr lang="en-US" sz="1764" b="1" noProof="1">
                <a:effectLst>
                  <a:outerShdw blurRad="38100" dist="38100" dir="2700000" algn="tl">
                    <a:srgbClr val="000000"/>
                  </a:outerShdw>
                </a:effectLst>
                <a:latin typeface="Courier New" pitchFamily="49" charset="0"/>
              </a:rPr>
              <a:t>[Internet Sales Amount]</a:t>
            </a:r>
            <a:r>
              <a:rPr lang="en-US" sz="1764" b="1" dirty="0">
                <a:effectLst>
                  <a:outerShdw blurRad="38100" dist="38100" dir="2700000" algn="tl">
                    <a:srgbClr val="000000"/>
                  </a:outerShdw>
                </a:effectLst>
                <a:latin typeface="Courier New" pitchFamily="49" charset="0"/>
              </a:rPr>
              <a:t> </a:t>
            </a:r>
            <a:r>
              <a:rPr lang="en-US" sz="1764" b="1" noProof="1">
                <a:effectLst>
                  <a:outerShdw blurRad="38100" dist="38100" dir="2700000" algn="tl">
                    <a:srgbClr val="000000"/>
                  </a:outerShdw>
                </a:effectLst>
                <a:latin typeface="Courier New" pitchFamily="49" charset="0"/>
              </a:rPr>
              <a:t>-</a:t>
            </a:r>
            <a:r>
              <a:rPr lang="en-US" sz="1764" b="1" dirty="0">
                <a:effectLst>
                  <a:outerShdw blurRad="38100" dist="38100" dir="2700000" algn="tl">
                    <a:srgbClr val="000000"/>
                  </a:outerShdw>
                </a:effectLst>
                <a:latin typeface="Courier New" pitchFamily="49" charset="0"/>
              </a:rPr>
              <a:t> </a:t>
            </a:r>
            <a:r>
              <a:rPr lang="en-US" sz="1764" b="1" noProof="1">
                <a:effectLst>
                  <a:outerShdw blurRad="38100" dist="38100" dir="2700000" algn="tl">
                    <a:srgbClr val="000000"/>
                  </a:outerShdw>
                </a:effectLst>
                <a:latin typeface="Courier New" pitchFamily="49" charset="0"/>
              </a:rPr>
              <a:t>[Internet Total Cost],</a:t>
            </a:r>
          </a:p>
          <a:p>
            <a:pPr eaLnBrk="1" hangingPunct="1">
              <a:defRPr/>
            </a:pPr>
            <a:r>
              <a:rPr lang="en-US" sz="1764" b="1" noProof="1">
                <a:effectLst>
                  <a:outerShdw blurRad="38100" dist="38100" dir="2700000" algn="tl">
                    <a:srgbClr val="000000"/>
                  </a:outerShdw>
                </a:effectLst>
                <a:latin typeface="Courier New" pitchFamily="49" charset="0"/>
              </a:rPr>
              <a:t>Format_String = "Currency",</a:t>
            </a:r>
          </a:p>
          <a:p>
            <a:pPr eaLnBrk="1" hangingPunct="1">
              <a:defRPr/>
            </a:pPr>
            <a:r>
              <a:rPr lang="en-US" sz="1764" b="1" noProof="1">
                <a:solidFill>
                  <a:schemeClr val="tx2"/>
                </a:solidFill>
                <a:effectLst>
                  <a:outerShdw blurRad="38100" dist="38100" dir="2700000" algn="tl">
                    <a:srgbClr val="000000"/>
                  </a:outerShdw>
                </a:effectLst>
                <a:latin typeface="Courier New" pitchFamily="49" charset="0"/>
              </a:rPr>
              <a:t>Non_Empty_Behavior =</a:t>
            </a:r>
            <a:r>
              <a:rPr lang="en-US" sz="1764" b="1" dirty="0">
                <a:solidFill>
                  <a:schemeClr val="tx2"/>
                </a:solidFill>
                <a:effectLst>
                  <a:outerShdw blurRad="38100" dist="38100" dir="2700000" algn="tl">
                    <a:srgbClr val="000000"/>
                  </a:outerShdw>
                </a:effectLst>
                <a:latin typeface="Courier New" pitchFamily="49" charset="0"/>
              </a:rPr>
              <a:t> </a:t>
            </a:r>
            <a:r>
              <a:rPr lang="en-US" sz="1764" b="1" noProof="1">
                <a:solidFill>
                  <a:schemeClr val="tx2"/>
                </a:solidFill>
                <a:effectLst>
                  <a:outerShdw blurRad="38100" dist="38100" dir="2700000" algn="tl">
                    <a:srgbClr val="000000"/>
                  </a:outerShdw>
                </a:effectLst>
                <a:latin typeface="Courier New" pitchFamily="49" charset="0"/>
              </a:rPr>
              <a:t>[Internet Sales Amount]</a:t>
            </a:r>
            <a:r>
              <a:rPr lang="en-US" sz="1764" b="1" noProof="1">
                <a:effectLst>
                  <a:outerShdw blurRad="38100" dist="38100" dir="2700000" algn="tl">
                    <a:srgbClr val="000000"/>
                  </a:outerShdw>
                </a:effectLst>
                <a:latin typeface="Courier New" pitchFamily="49" charset="0"/>
              </a:rPr>
              <a:t>;</a:t>
            </a:r>
            <a:endParaRPr lang="en-US" sz="1764" b="1" dirty="0">
              <a:effectLst>
                <a:outerShdw blurRad="38100" dist="38100" dir="2700000" algn="tl">
                  <a:srgbClr val="000000"/>
                </a:outerShdw>
              </a:effectLst>
              <a:latin typeface="Courier New" pitchFamily="49" charset="0"/>
            </a:endParaRPr>
          </a:p>
        </p:txBody>
      </p:sp>
    </p:spTree>
    <p:extLst>
      <p:ext uri="{BB962C8B-B14F-4D97-AF65-F5344CB8AC3E}">
        <p14:creationId xmlns:p14="http://schemas.microsoft.com/office/powerpoint/2010/main" val="4219087745"/>
      </p:ext>
    </p:extLst>
  </p:cSld>
  <p:clrMapOvr>
    <a:masterClrMapping/>
  </p:clrMapOvr>
  <p:transition>
    <p:fade/>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60" name="Rectangle 8">
            <a:extLst>
              <a:ext uri="{FF2B5EF4-FFF2-40B4-BE49-F238E27FC236}">
                <a16:creationId xmlns:a16="http://schemas.microsoft.com/office/drawing/2014/main" id="{B77D8272-FDFE-4309-A181-1F3AC61D4B8D}"/>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Auto-Exists</a:t>
            </a:r>
          </a:p>
        </p:txBody>
      </p:sp>
      <p:sp>
        <p:nvSpPr>
          <p:cNvPr id="151561" name="Rectangle 9">
            <a:extLst>
              <a:ext uri="{FF2B5EF4-FFF2-40B4-BE49-F238E27FC236}">
                <a16:creationId xmlns:a16="http://schemas.microsoft.com/office/drawing/2014/main" id="{0FBE974E-7186-4C69-8B69-D8B3A36B304D}"/>
              </a:ext>
            </a:extLst>
          </p:cNvPr>
          <p:cNvSpPr>
            <a:spLocks noGrp="1" noChangeArrowheads="1"/>
          </p:cNvSpPr>
          <p:nvPr>
            <p:ph type="body" idx="4294967295"/>
          </p:nvPr>
        </p:nvSpPr>
        <p:spPr>
          <a:xfrm>
            <a:off x="1114494" y="1260210"/>
            <a:ext cx="9273048" cy="3852394"/>
          </a:xfrm>
        </p:spPr>
        <p:txBody>
          <a:bodyPr/>
          <a:lstStyle/>
          <a:p>
            <a:pPr marL="421754" indent="-421754" defTabSz="1006255" fontAlgn="auto">
              <a:spcAft>
                <a:spcPts val="0"/>
              </a:spcAft>
              <a:buBlip>
                <a:blip r:embed="rId3"/>
              </a:buBlip>
              <a:defRPr/>
            </a:pPr>
            <a:r>
              <a:rPr lang="en-US" sz="3087" dirty="0">
                <a:effectLst>
                  <a:outerShdw blurRad="38100" dist="38100" dir="2700000" algn="tl">
                    <a:srgbClr val="000000"/>
                  </a:outerShdw>
                </a:effectLst>
              </a:rPr>
              <a:t>Attributes/hierarchies within a dimension are always existed together</a:t>
            </a:r>
          </a:p>
          <a:p>
            <a:pPr marL="777003" lvl="1" indent="-350001" defTabSz="1006255" fontAlgn="auto">
              <a:spcAft>
                <a:spcPts val="0"/>
              </a:spcAft>
              <a:buBlip>
                <a:blip r:embed="rId3"/>
              </a:buBlip>
              <a:defRPr/>
            </a:pPr>
            <a:r>
              <a:rPr lang="en-US" sz="2646" dirty="0" err="1">
                <a:effectLst>
                  <a:outerShdw blurRad="38100" dist="38100" dir="2700000" algn="tl">
                    <a:srgbClr val="000000"/>
                  </a:outerShdw>
                </a:effectLst>
              </a:rPr>
              <a:t>City.Seattle</a:t>
            </a:r>
            <a:r>
              <a:rPr lang="en-US" sz="2646" dirty="0">
                <a:effectLst>
                  <a:outerShdw blurRad="38100" dist="38100" dir="2700000" algn="tl">
                    <a:srgbClr val="000000"/>
                  </a:outerShdw>
                </a:effectLst>
              </a:rPr>
              <a:t> * </a:t>
            </a:r>
            <a:r>
              <a:rPr lang="en-US" sz="2646" dirty="0" err="1">
                <a:effectLst>
                  <a:outerShdw blurRad="38100" dist="38100" dir="2700000" algn="tl">
                    <a:srgbClr val="000000"/>
                  </a:outerShdw>
                </a:effectLst>
              </a:rPr>
              <a:t>State.Members</a:t>
            </a:r>
            <a:r>
              <a:rPr lang="en-US" sz="2646" dirty="0">
                <a:effectLst>
                  <a:outerShdw blurRad="38100" dist="38100" dir="2700000" algn="tl">
                    <a:srgbClr val="000000"/>
                  </a:outerShdw>
                </a:effectLst>
              </a:rPr>
              <a:t> returns {(Seattle, WA)}</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(Seattle, OR), (Seattle, CA) do not “exist”</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Exploit the power of auto-exists</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Use Exists/</a:t>
            </a:r>
            <a:r>
              <a:rPr lang="en-US" sz="2646" dirty="0" err="1">
                <a:effectLst>
                  <a:outerShdw blurRad="38100" dist="38100" dir="2700000" algn="tl">
                    <a:srgbClr val="000000"/>
                  </a:outerShdw>
                </a:effectLst>
              </a:rPr>
              <a:t>CrossJoin</a:t>
            </a:r>
            <a:r>
              <a:rPr lang="en-US" sz="2646" dirty="0">
                <a:effectLst>
                  <a:outerShdw blurRad="38100" dist="38100" dir="2700000" algn="tl">
                    <a:srgbClr val="000000"/>
                  </a:outerShdw>
                </a:effectLst>
              </a:rPr>
              <a:t> instead of .Properties – faster</a:t>
            </a:r>
          </a:p>
          <a:p>
            <a:pPr marL="777003" lvl="1" indent="-350001" defTabSz="1006255" fontAlgn="auto">
              <a:spcAft>
                <a:spcPts val="0"/>
              </a:spcAft>
              <a:buBlip>
                <a:blip r:embed="rId3"/>
              </a:buBlip>
              <a:defRPr/>
            </a:pPr>
            <a:r>
              <a:rPr lang="en-US" sz="2646" dirty="0">
                <a:effectLst>
                  <a:outerShdw blurRad="38100" dist="38100" dir="2700000" algn="tl">
                    <a:srgbClr val="000000"/>
                  </a:outerShdw>
                </a:effectLst>
              </a:rPr>
              <a:t>Requires attribute hierarchy enabled on member property</a:t>
            </a:r>
          </a:p>
        </p:txBody>
      </p:sp>
      <p:sp>
        <p:nvSpPr>
          <p:cNvPr id="151556" name="AutoShape 4">
            <a:extLst>
              <a:ext uri="{FF2B5EF4-FFF2-40B4-BE49-F238E27FC236}">
                <a16:creationId xmlns:a16="http://schemas.microsoft.com/office/drawing/2014/main" id="{F8F56A9A-F052-4112-B3F6-3DA519FA1959}"/>
              </a:ext>
            </a:extLst>
          </p:cNvPr>
          <p:cNvSpPr>
            <a:spLocks noChangeArrowheads="1"/>
          </p:cNvSpPr>
          <p:nvPr/>
        </p:nvSpPr>
        <p:spPr bwMode="blackWhite">
          <a:xfrm>
            <a:off x="927213" y="5135357"/>
            <a:ext cx="8838976" cy="1974330"/>
          </a:xfrm>
          <a:custGeom>
            <a:avLst/>
            <a:gdLst>
              <a:gd name="G0" fmla="+- 231 0 0"/>
              <a:gd name="G1" fmla="+- 21600 0 231"/>
              <a:gd name="G2" fmla="*/ 231 1 2"/>
              <a:gd name="G3" fmla="+- 21600 0 G2"/>
              <a:gd name="G4" fmla="+/ 231 21600 2"/>
              <a:gd name="G5" fmla="+/ G1 0 2"/>
              <a:gd name="G6" fmla="*/ 21600 21600 231"/>
              <a:gd name="G7" fmla="*/ G6 1 2"/>
              <a:gd name="G8" fmla="+- 21600 0 G7"/>
              <a:gd name="G9" fmla="*/ 21600 1 2"/>
              <a:gd name="G10" fmla="+- 231 0 G9"/>
              <a:gd name="G11" fmla="?: G10 G8 0"/>
              <a:gd name="G12" fmla="?: G10 G7 21600"/>
              <a:gd name="T0" fmla="*/ 21484 w 21600"/>
              <a:gd name="T1" fmla="*/ 10800 h 21600"/>
              <a:gd name="T2" fmla="*/ 10800 w 21600"/>
              <a:gd name="T3" fmla="*/ 21600 h 21600"/>
              <a:gd name="T4" fmla="*/ 116 w 21600"/>
              <a:gd name="T5" fmla="*/ 10800 h 21600"/>
              <a:gd name="T6" fmla="*/ 10800 w 21600"/>
              <a:gd name="T7" fmla="*/ 0 h 21600"/>
              <a:gd name="T8" fmla="*/ 1800 w 21600"/>
              <a:gd name="T9" fmla="*/ 1800 h 21600"/>
              <a:gd name="T10" fmla="*/ 19800 w 21600"/>
              <a:gd name="T11" fmla="*/ 19800 h 21600"/>
            </a:gdLst>
            <a:ahLst/>
            <a:cxnLst>
              <a:cxn ang="0">
                <a:pos x="T0" y="T1"/>
              </a:cxn>
              <a:cxn ang="0">
                <a:pos x="T2" y="T3"/>
              </a:cxn>
              <a:cxn ang="0">
                <a:pos x="T4" y="T5"/>
              </a:cxn>
              <a:cxn ang="0">
                <a:pos x="T6" y="T7"/>
              </a:cxn>
            </a:cxnLst>
            <a:rect l="T8" t="T9" r="T10" b="T11"/>
            <a:pathLst>
              <a:path w="21600" h="21600">
                <a:moveTo>
                  <a:pt x="0" y="0"/>
                </a:moveTo>
                <a:lnTo>
                  <a:pt x="231" y="21600"/>
                </a:lnTo>
                <a:lnTo>
                  <a:pt x="21369" y="21600"/>
                </a:lnTo>
                <a:lnTo>
                  <a:pt x="21600" y="0"/>
                </a:lnTo>
                <a:close/>
              </a:path>
            </a:pathLst>
          </a:custGeom>
          <a:gradFill rotWithShape="1">
            <a:gsLst>
              <a:gs pos="0">
                <a:schemeClr val="bg1">
                  <a:alpha val="39000"/>
                </a:schemeClr>
              </a:gs>
              <a:gs pos="100000">
                <a:schemeClr val="bg1">
                  <a:gamma/>
                  <a:shade val="46275"/>
                  <a:invGamma/>
                </a:schemeClr>
              </a:gs>
            </a:gsLst>
            <a:lin ang="5400000" scaled="1"/>
          </a:gradFill>
          <a:ln w="12700" cap="flat" cmpd="sng" algn="ctr">
            <a:solidFill>
              <a:schemeClr val="hlink"/>
            </a:solidFill>
            <a:prstDash val="solid"/>
            <a:miter lim="800000"/>
            <a:headEnd type="none" w="sm" len="sm"/>
            <a:tailEnd type="none" w="sm" len="sm"/>
          </a:ln>
          <a:effectLst/>
        </p:spPr>
        <p:txBody>
          <a:bodyPr wrap="none" lIns="20163" tIns="20163" rIns="20163" bIns="20163"/>
          <a:lstStyle/>
          <a:p>
            <a:pPr>
              <a:defRPr/>
            </a:pPr>
            <a:r>
              <a:rPr lang="en-US" sz="1764" b="1" dirty="0">
                <a:effectLst>
                  <a:outerShdw blurRad="38100" dist="38100" dir="2700000" algn="tl">
                    <a:srgbClr val="000000"/>
                  </a:outerShdw>
                </a:effectLst>
                <a:latin typeface="Courier New" pitchFamily="49" charset="0"/>
              </a:rPr>
              <a:t>Filter(</a:t>
            </a:r>
            <a:r>
              <a:rPr lang="en-US" sz="1764" b="1" dirty="0" err="1">
                <a:effectLst>
                  <a:outerShdw blurRad="38100" dist="38100" dir="2700000" algn="tl">
                    <a:srgbClr val="000000"/>
                  </a:outerShdw>
                </a:effectLst>
                <a:latin typeface="Courier New" pitchFamily="49" charset="0"/>
              </a:rPr>
              <a:t>Customer.Members</a:t>
            </a:r>
            <a:r>
              <a:rPr lang="en-US" sz="1764" b="1" dirty="0">
                <a:effectLst>
                  <a:outerShdw blurRad="38100" dist="38100" dir="2700000" algn="tl">
                    <a:srgbClr val="000000"/>
                  </a:outerShdw>
                </a:effectLst>
                <a:latin typeface="Courier New" pitchFamily="49" charset="0"/>
              </a:rPr>
              <a:t>,</a:t>
            </a:r>
            <a:endParaRPr lang="en-US" dirty="0"/>
          </a:p>
          <a:p>
            <a:pPr>
              <a:defRPr/>
            </a:pPr>
            <a:r>
              <a:rPr lang="en-US" sz="1764" b="1" dirty="0">
                <a:effectLst>
                  <a:outerShdw blurRad="38100" dist="38100" dir="2700000" algn="tl">
                    <a:srgbClr val="000000"/>
                  </a:outerShdw>
                </a:effectLst>
                <a:latin typeface="Courier New" pitchFamily="49" charset="0"/>
              </a:rPr>
              <a:t>  </a:t>
            </a:r>
            <a:r>
              <a:rPr lang="en-US" sz="1764" b="1" dirty="0" err="1">
                <a:effectLst>
                  <a:outerShdw blurRad="38100" dist="38100" dir="2700000" algn="tl">
                    <a:srgbClr val="000000"/>
                  </a:outerShdw>
                </a:effectLst>
                <a:latin typeface="Courier New" pitchFamily="49" charset="0"/>
              </a:rPr>
              <a:t>Customer.CurrentMember.Properties</a:t>
            </a:r>
            <a:r>
              <a:rPr lang="en-US" sz="1764" b="1" dirty="0">
                <a:effectLst>
                  <a:outerShdw blurRad="38100" dist="38100" dir="2700000" algn="tl">
                    <a:srgbClr val="000000"/>
                  </a:outerShdw>
                </a:effectLst>
                <a:latin typeface="Courier New" pitchFamily="49" charset="0"/>
              </a:rPr>
              <a:t>(“Gender”) = “Male”)</a:t>
            </a:r>
          </a:p>
          <a:p>
            <a:pPr>
              <a:defRPr/>
            </a:pPr>
            <a:endParaRPr lang="en-US" sz="1764" b="1" dirty="0">
              <a:effectLst>
                <a:outerShdw blurRad="38100" dist="38100" dir="2700000" algn="tl">
                  <a:srgbClr val="000000"/>
                </a:outerShdw>
              </a:effectLst>
              <a:latin typeface="Courier New" pitchFamily="49" charset="0"/>
            </a:endParaRPr>
          </a:p>
          <a:p>
            <a:pPr>
              <a:defRPr/>
            </a:pPr>
            <a:r>
              <a:rPr lang="en-US" sz="1764" b="1" dirty="0">
                <a:effectLst>
                  <a:outerShdw blurRad="38100" dist="38100" dir="2700000" algn="tl">
                    <a:srgbClr val="000000"/>
                  </a:outerShdw>
                </a:effectLst>
                <a:latin typeface="Courier New" pitchFamily="49" charset="0"/>
              </a:rPr>
              <a:t>Exists(</a:t>
            </a:r>
            <a:r>
              <a:rPr lang="en-US" sz="1764" b="1" dirty="0" err="1">
                <a:effectLst>
                  <a:outerShdw blurRad="38100" dist="38100" dir="2700000" algn="tl">
                    <a:srgbClr val="000000"/>
                  </a:outerShdw>
                </a:effectLst>
                <a:latin typeface="Courier New" pitchFamily="49" charset="0"/>
              </a:rPr>
              <a:t>Customer.Members</a:t>
            </a:r>
            <a:r>
              <a:rPr lang="en-US" sz="1764" b="1" dirty="0">
                <a:effectLst>
                  <a:outerShdw blurRad="38100" dist="38100" dir="2700000" algn="tl">
                    <a:srgbClr val="000000"/>
                  </a:outerShdw>
                </a:effectLst>
                <a:latin typeface="Courier New" pitchFamily="49" charset="0"/>
              </a:rPr>
              <a:t>, Gender.[Male])</a:t>
            </a:r>
          </a:p>
        </p:txBody>
      </p:sp>
    </p:spTree>
    <p:extLst>
      <p:ext uri="{BB962C8B-B14F-4D97-AF65-F5344CB8AC3E}">
        <p14:creationId xmlns:p14="http://schemas.microsoft.com/office/powerpoint/2010/main" val="3698278205"/>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389872" y="1988332"/>
            <a:ext cx="3143525" cy="3857645"/>
            <a:chOff x="192" y="1112"/>
            <a:chExt cx="1796" cy="2204"/>
          </a:xfrm>
        </p:grpSpPr>
        <p:grpSp>
          <p:nvGrpSpPr>
            <p:cNvPr id="15412" name="Group 3"/>
            <p:cNvGrpSpPr>
              <a:grpSpLocks/>
            </p:cNvGrpSpPr>
            <p:nvPr/>
          </p:nvGrpSpPr>
          <p:grpSpPr bwMode="auto">
            <a:xfrm>
              <a:off x="202" y="1112"/>
              <a:ext cx="1786" cy="649"/>
              <a:chOff x="288" y="864"/>
              <a:chExt cx="1786" cy="649"/>
            </a:xfrm>
          </p:grpSpPr>
          <p:grpSp>
            <p:nvGrpSpPr>
              <p:cNvPr id="15427" name="Group 4"/>
              <p:cNvGrpSpPr>
                <a:grpSpLocks/>
              </p:cNvGrpSpPr>
              <p:nvPr/>
            </p:nvGrpSpPr>
            <p:grpSpPr bwMode="auto">
              <a:xfrm>
                <a:off x="616" y="864"/>
                <a:ext cx="1129" cy="499"/>
                <a:chOff x="336" y="960"/>
                <a:chExt cx="1129" cy="499"/>
              </a:xfrm>
            </p:grpSpPr>
            <p:pic>
              <p:nvPicPr>
                <p:cNvPr id="15429" name="Picture 5" descr="0 Rectangle 2to5 Gel Gel2 - Cobal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 y="960"/>
                  <a:ext cx="1129" cy="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30" name="Picture 6" descr="ph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 y="1051"/>
                  <a:ext cx="336"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5431" name="Group 7"/>
                <p:cNvGrpSpPr>
                  <a:grpSpLocks noChangeAspect="1"/>
                </p:cNvGrpSpPr>
                <p:nvPr/>
              </p:nvGrpSpPr>
              <p:grpSpPr bwMode="auto">
                <a:xfrm>
                  <a:off x="1057" y="1045"/>
                  <a:ext cx="344" cy="372"/>
                  <a:chOff x="1872" y="1274"/>
                  <a:chExt cx="689" cy="742"/>
                </a:xfrm>
              </p:grpSpPr>
              <p:pic>
                <p:nvPicPr>
                  <p:cNvPr id="15433" name="Picture 8" descr="Database blu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68" y="1274"/>
                    <a:ext cx="593" cy="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34" name="Picture 9" descr="Documen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72" y="1473"/>
                    <a:ext cx="311" cy="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5432" name="Picture 10" descr="arrow 10 turquoise short arrow"/>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8" y="1080"/>
                  <a:ext cx="33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428" name="Text Box 11"/>
              <p:cNvSpPr txBox="1">
                <a:spLocks noChangeArrowheads="1"/>
              </p:cNvSpPr>
              <p:nvPr/>
            </p:nvSpPr>
            <p:spPr bwMode="auto">
              <a:xfrm>
                <a:off x="288" y="1344"/>
                <a:ext cx="1786"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323">
                    <a:latin typeface="Verdana" panose="020B0604030504040204" pitchFamily="34" charset="0"/>
                  </a:rPr>
                  <a:t>Call center data: semi structured</a:t>
                </a:r>
              </a:p>
            </p:txBody>
          </p:sp>
        </p:grpSp>
        <p:grpSp>
          <p:nvGrpSpPr>
            <p:cNvPr id="15413" name="Group 12"/>
            <p:cNvGrpSpPr>
              <a:grpSpLocks/>
            </p:cNvGrpSpPr>
            <p:nvPr/>
          </p:nvGrpSpPr>
          <p:grpSpPr bwMode="auto">
            <a:xfrm>
              <a:off x="202" y="1856"/>
              <a:ext cx="1786" cy="716"/>
              <a:chOff x="288" y="1584"/>
              <a:chExt cx="1786" cy="716"/>
            </a:xfrm>
          </p:grpSpPr>
          <p:grpSp>
            <p:nvGrpSpPr>
              <p:cNvPr id="15421" name="Group 13"/>
              <p:cNvGrpSpPr>
                <a:grpSpLocks/>
              </p:cNvGrpSpPr>
              <p:nvPr/>
            </p:nvGrpSpPr>
            <p:grpSpPr bwMode="auto">
              <a:xfrm>
                <a:off x="688" y="1584"/>
                <a:ext cx="985" cy="529"/>
                <a:chOff x="384" y="1920"/>
                <a:chExt cx="985" cy="529"/>
              </a:xfrm>
            </p:grpSpPr>
            <p:pic>
              <p:nvPicPr>
                <p:cNvPr id="15423" name="Picture 14" descr="0 Rectangle 2to5 Gel Gel2 - Cobal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4" y="1920"/>
                  <a:ext cx="985" cy="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4" name="Picture 15" descr="Binary Cod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1" y="2028"/>
                  <a:ext cx="167"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5" name="Picture 16" descr="Server HIS Host Integration"/>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6" y="2025"/>
                  <a:ext cx="312"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6" name="Picture 17" descr="arrow 10 turquoise short arrow"/>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2" y="2063"/>
                  <a:ext cx="337"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422" name="Text Box 18"/>
              <p:cNvSpPr txBox="1">
                <a:spLocks noChangeArrowheads="1"/>
              </p:cNvSpPr>
              <p:nvPr/>
            </p:nvSpPr>
            <p:spPr bwMode="auto">
              <a:xfrm>
                <a:off x="288" y="2131"/>
                <a:ext cx="1786"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323">
                    <a:latin typeface="Verdana" panose="020B0604030504040204" pitchFamily="34" charset="0"/>
                  </a:rPr>
                  <a:t>Legacy data: binary files</a:t>
                </a:r>
              </a:p>
            </p:txBody>
          </p:sp>
        </p:grpSp>
        <p:grpSp>
          <p:nvGrpSpPr>
            <p:cNvPr id="15414" name="Group 19"/>
            <p:cNvGrpSpPr>
              <a:grpSpLocks/>
            </p:cNvGrpSpPr>
            <p:nvPr/>
          </p:nvGrpSpPr>
          <p:grpSpPr bwMode="auto">
            <a:xfrm>
              <a:off x="192" y="2667"/>
              <a:ext cx="1786" cy="649"/>
              <a:chOff x="278" y="2496"/>
              <a:chExt cx="1786" cy="649"/>
            </a:xfrm>
          </p:grpSpPr>
          <p:grpSp>
            <p:nvGrpSpPr>
              <p:cNvPr id="15415" name="Group 20"/>
              <p:cNvGrpSpPr>
                <a:grpSpLocks/>
              </p:cNvGrpSpPr>
              <p:nvPr/>
            </p:nvGrpSpPr>
            <p:grpSpPr bwMode="auto">
              <a:xfrm>
                <a:off x="651" y="2496"/>
                <a:ext cx="1060" cy="482"/>
                <a:chOff x="336" y="3120"/>
                <a:chExt cx="1060" cy="482"/>
              </a:xfrm>
            </p:grpSpPr>
            <p:pic>
              <p:nvPicPr>
                <p:cNvPr id="15417" name="Picture 21" descr="0 Rectangle 2to5 Gel Gel2 - Cobalt"/>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6" y="3120"/>
                  <a:ext cx="1060"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18" name="Picture 22" descr="Database blu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5" y="3205"/>
                  <a:ext cx="297" cy="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19" name="Picture 23" descr="Server - application"/>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8" y="3202"/>
                  <a:ext cx="203" cy="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0" name="Picture 24" descr="arrow 10 turquoise short arrow"/>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3" y="3239"/>
                  <a:ext cx="338"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416" name="Text Box 25"/>
              <p:cNvSpPr txBox="1">
                <a:spLocks noChangeArrowheads="1"/>
              </p:cNvSpPr>
              <p:nvPr/>
            </p:nvSpPr>
            <p:spPr bwMode="auto">
              <a:xfrm>
                <a:off x="278" y="2976"/>
                <a:ext cx="1786"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323">
                    <a:latin typeface="Verdana" panose="020B0604030504040204" pitchFamily="34" charset="0"/>
                  </a:rPr>
                  <a:t>Application database</a:t>
                </a:r>
              </a:p>
            </p:txBody>
          </p:sp>
        </p:grpSp>
      </p:grpSp>
      <p:grpSp>
        <p:nvGrpSpPr>
          <p:cNvPr id="10" name="Group 26"/>
          <p:cNvGrpSpPr>
            <a:grpSpLocks/>
          </p:cNvGrpSpPr>
          <p:nvPr/>
        </p:nvGrpSpPr>
        <p:grpSpPr bwMode="auto">
          <a:xfrm>
            <a:off x="7212513" y="3248541"/>
            <a:ext cx="2418904" cy="1086931"/>
            <a:chOff x="4090" y="1832"/>
            <a:chExt cx="1382" cy="621"/>
          </a:xfrm>
        </p:grpSpPr>
        <p:grpSp>
          <p:nvGrpSpPr>
            <p:cNvPr id="15406" name="Group 27"/>
            <p:cNvGrpSpPr>
              <a:grpSpLocks/>
            </p:cNvGrpSpPr>
            <p:nvPr/>
          </p:nvGrpSpPr>
          <p:grpSpPr bwMode="auto">
            <a:xfrm>
              <a:off x="4090" y="1832"/>
              <a:ext cx="1296" cy="621"/>
              <a:chOff x="4090" y="1832"/>
              <a:chExt cx="1296" cy="621"/>
            </a:xfrm>
          </p:grpSpPr>
          <p:grpSp>
            <p:nvGrpSpPr>
              <p:cNvPr id="15408" name="Group 28"/>
              <p:cNvGrpSpPr>
                <a:grpSpLocks/>
              </p:cNvGrpSpPr>
              <p:nvPr/>
            </p:nvGrpSpPr>
            <p:grpSpPr bwMode="auto">
              <a:xfrm>
                <a:off x="4090" y="1832"/>
                <a:ext cx="1296" cy="427"/>
                <a:chOff x="4090" y="1832"/>
                <a:chExt cx="1296" cy="427"/>
              </a:xfrm>
            </p:grpSpPr>
            <p:pic>
              <p:nvPicPr>
                <p:cNvPr id="15410" name="Picture 29" descr="arrow 0 gold  arrow 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90" y="1832"/>
                  <a:ext cx="960"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11" name="Picture 30" descr="services icons cubes"/>
                <p:cNvPicPr preferRelativeResize="0">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59" y="1832"/>
                  <a:ext cx="427" cy="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5409" name="Rectangle 31"/>
              <p:cNvSpPr>
                <a:spLocks noChangeArrowheads="1"/>
              </p:cNvSpPr>
              <p:nvPr/>
            </p:nvSpPr>
            <p:spPr bwMode="auto">
              <a:xfrm>
                <a:off x="4330" y="2264"/>
                <a:ext cx="310"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544">
                    <a:latin typeface="Verdana" panose="020B0604030504040204" pitchFamily="34" charset="0"/>
                  </a:rPr>
                  <a:t>ETL</a:t>
                </a:r>
              </a:p>
            </p:txBody>
          </p:sp>
        </p:grpSp>
        <p:sp>
          <p:nvSpPr>
            <p:cNvPr id="15407" name="Rectangle 32"/>
            <p:cNvSpPr>
              <a:spLocks noChangeArrowheads="1"/>
            </p:cNvSpPr>
            <p:nvPr/>
          </p:nvSpPr>
          <p:spPr bwMode="auto">
            <a:xfrm>
              <a:off x="4828" y="2216"/>
              <a:ext cx="644"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323">
                  <a:latin typeface="Verdana" panose="020B0604030504040204" pitchFamily="34" charset="0"/>
                </a:rPr>
                <a:t>Warehouse</a:t>
              </a:r>
            </a:p>
          </p:txBody>
        </p:sp>
      </p:grpSp>
      <p:grpSp>
        <p:nvGrpSpPr>
          <p:cNvPr id="13" name="Group 33"/>
          <p:cNvGrpSpPr>
            <a:grpSpLocks/>
          </p:cNvGrpSpPr>
          <p:nvPr/>
        </p:nvGrpSpPr>
        <p:grpSpPr bwMode="auto">
          <a:xfrm>
            <a:off x="8190927" y="4214704"/>
            <a:ext cx="1591016" cy="1815053"/>
            <a:chOff x="4649" y="2360"/>
            <a:chExt cx="909" cy="1037"/>
          </a:xfrm>
        </p:grpSpPr>
        <p:pic>
          <p:nvPicPr>
            <p:cNvPr id="15400" name="Picture 34" descr="Pocket PC pda"/>
            <p:cNvPicPr preferRelativeResize="0">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280" y="2744"/>
              <a:ext cx="190" cy="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01" name="Picture 35" descr="Document"/>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810" y="2504"/>
              <a:ext cx="167"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02" name="Line 36"/>
            <p:cNvSpPr>
              <a:spLocks noChangeShapeType="1"/>
            </p:cNvSpPr>
            <p:nvPr/>
          </p:nvSpPr>
          <p:spPr bwMode="auto">
            <a:xfrm flipH="1">
              <a:off x="4906" y="2360"/>
              <a:ext cx="134" cy="144"/>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15403" name="Line 37"/>
            <p:cNvSpPr>
              <a:spLocks noChangeShapeType="1"/>
            </p:cNvSpPr>
            <p:nvPr/>
          </p:nvSpPr>
          <p:spPr bwMode="auto">
            <a:xfrm>
              <a:off x="5242" y="2360"/>
              <a:ext cx="96" cy="336"/>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15404" name="Text Box 38"/>
            <p:cNvSpPr txBox="1">
              <a:spLocks noChangeArrowheads="1"/>
            </p:cNvSpPr>
            <p:nvPr/>
          </p:nvSpPr>
          <p:spPr bwMode="auto">
            <a:xfrm>
              <a:off x="4649" y="2862"/>
              <a:ext cx="478"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323">
                  <a:latin typeface="Verdana" panose="020B0604030504040204" pitchFamily="34" charset="0"/>
                </a:rPr>
                <a:t>Reports</a:t>
              </a:r>
            </a:p>
          </p:txBody>
        </p:sp>
        <p:sp>
          <p:nvSpPr>
            <p:cNvPr id="15405" name="Text Box 39"/>
            <p:cNvSpPr txBox="1">
              <a:spLocks noChangeArrowheads="1"/>
            </p:cNvSpPr>
            <p:nvPr/>
          </p:nvSpPr>
          <p:spPr bwMode="auto">
            <a:xfrm>
              <a:off x="5141" y="3112"/>
              <a:ext cx="417"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323">
                  <a:latin typeface="Verdana" panose="020B0604030504040204" pitchFamily="34" charset="0"/>
                </a:rPr>
                <a:t>Mobile</a:t>
              </a:r>
            </a:p>
            <a:p>
              <a:pPr algn="ctr" eaLnBrk="1" hangingPunct="1"/>
              <a:r>
                <a:rPr lang="en-US" altLang="cs-CZ" sz="1323">
                  <a:latin typeface="Verdana" panose="020B0604030504040204" pitchFamily="34" charset="0"/>
                </a:rPr>
                <a:t>data</a:t>
              </a:r>
            </a:p>
          </p:txBody>
        </p:sp>
      </p:grpSp>
      <p:grpSp>
        <p:nvGrpSpPr>
          <p:cNvPr id="14" name="Group 40"/>
          <p:cNvGrpSpPr>
            <a:grpSpLocks/>
          </p:cNvGrpSpPr>
          <p:nvPr/>
        </p:nvGrpSpPr>
        <p:grpSpPr bwMode="auto">
          <a:xfrm>
            <a:off x="8287191" y="1669778"/>
            <a:ext cx="1345975" cy="1512253"/>
            <a:chOff x="4687" y="930"/>
            <a:chExt cx="769" cy="864"/>
          </a:xfrm>
        </p:grpSpPr>
        <p:sp>
          <p:nvSpPr>
            <p:cNvPr id="15396" name="Text Box 41"/>
            <p:cNvSpPr txBox="1">
              <a:spLocks noChangeArrowheads="1"/>
            </p:cNvSpPr>
            <p:nvPr/>
          </p:nvSpPr>
          <p:spPr bwMode="auto">
            <a:xfrm>
              <a:off x="4687" y="1410"/>
              <a:ext cx="769"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323">
                  <a:latin typeface="Verdana" panose="020B0604030504040204" pitchFamily="34" charset="0"/>
                </a:rPr>
                <a:t>  Data mining</a:t>
              </a:r>
            </a:p>
          </p:txBody>
        </p:sp>
        <p:grpSp>
          <p:nvGrpSpPr>
            <p:cNvPr id="15397" name="Group 42"/>
            <p:cNvGrpSpPr>
              <a:grpSpLocks/>
            </p:cNvGrpSpPr>
            <p:nvPr/>
          </p:nvGrpSpPr>
          <p:grpSpPr bwMode="auto">
            <a:xfrm>
              <a:off x="4992" y="930"/>
              <a:ext cx="325" cy="864"/>
              <a:chOff x="4992" y="930"/>
              <a:chExt cx="325" cy="864"/>
            </a:xfrm>
          </p:grpSpPr>
          <p:pic>
            <p:nvPicPr>
              <p:cNvPr id="15398" name="Picture 43" descr="developer Tools toolbox"/>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992" y="930"/>
                <a:ext cx="325" cy="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99" name="Line 44"/>
              <p:cNvSpPr>
                <a:spLocks noChangeShapeType="1"/>
              </p:cNvSpPr>
              <p:nvPr/>
            </p:nvSpPr>
            <p:spPr bwMode="auto">
              <a:xfrm flipH="1" flipV="1">
                <a:off x="5136" y="1554"/>
                <a:ext cx="0" cy="24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grpSp>
      </p:grpSp>
      <p:grpSp>
        <p:nvGrpSpPr>
          <p:cNvPr id="16" name="Group 45"/>
          <p:cNvGrpSpPr>
            <a:grpSpLocks/>
          </p:cNvGrpSpPr>
          <p:nvPr/>
        </p:nvGrpSpPr>
        <p:grpSpPr bwMode="auto">
          <a:xfrm>
            <a:off x="1734097" y="1226955"/>
            <a:ext cx="6994168" cy="787632"/>
            <a:chOff x="960" y="672"/>
            <a:chExt cx="3996" cy="450"/>
          </a:xfrm>
        </p:grpSpPr>
        <p:pic>
          <p:nvPicPr>
            <p:cNvPr id="15394" name="Picture 46" descr="arrow 3 yellow arrow top"/>
            <p:cNvPicPr>
              <a:picLocks noChangeAspect="1" noChangeArrowheads="1"/>
            </p:cNvPicPr>
            <p:nvPr/>
          </p:nvPicPr>
          <p:blipFill>
            <a:blip r:embed="rId17">
              <a:lum bright="-10000" contrast="-100000"/>
              <a:extLst>
                <a:ext uri="{28A0092B-C50C-407E-A947-70E740481C1C}">
                  <a14:useLocalDpi xmlns:a14="http://schemas.microsoft.com/office/drawing/2010/main" val="0"/>
                </a:ext>
              </a:extLst>
            </a:blip>
            <a:srcRect/>
            <a:stretch>
              <a:fillRect/>
            </a:stretch>
          </p:blipFill>
          <p:spPr bwMode="auto">
            <a:xfrm flipH="1">
              <a:off x="960" y="672"/>
              <a:ext cx="3996" cy="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95" name="Text Box 47"/>
            <p:cNvSpPr txBox="1">
              <a:spLocks noChangeArrowheads="1"/>
            </p:cNvSpPr>
            <p:nvPr/>
          </p:nvSpPr>
          <p:spPr bwMode="auto">
            <a:xfrm>
              <a:off x="2448" y="786"/>
              <a:ext cx="1303"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544" b="1" i="1">
                  <a:solidFill>
                    <a:schemeClr val="tx2"/>
                  </a:solidFill>
                  <a:latin typeface="Verdana" panose="020B0604030504040204" pitchFamily="34" charset="0"/>
                </a:rPr>
                <a:t>Alerts &amp; escalation</a:t>
              </a:r>
            </a:p>
          </p:txBody>
        </p:sp>
      </p:grpSp>
      <p:sp>
        <p:nvSpPr>
          <p:cNvPr id="130096" name="Text Box 48"/>
          <p:cNvSpPr txBox="1">
            <a:spLocks noChangeArrowheads="1"/>
          </p:cNvSpPr>
          <p:nvPr/>
        </p:nvSpPr>
        <p:spPr bwMode="auto">
          <a:xfrm>
            <a:off x="809943" y="6045510"/>
            <a:ext cx="9241543" cy="1178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Tx/>
              <a:buChar char="•"/>
            </a:pPr>
            <a:r>
              <a:rPr lang="en-US" altLang="cs-CZ" sz="1764">
                <a:latin typeface="Calibri" panose="020F0502020204030204" pitchFamily="34" charset="0"/>
              </a:rPr>
              <a:t>Integration and warehousing require separate, staged operations.</a:t>
            </a:r>
          </a:p>
          <a:p>
            <a:pPr eaLnBrk="1" hangingPunct="1">
              <a:buFontTx/>
              <a:buChar char="•"/>
            </a:pPr>
            <a:r>
              <a:rPr lang="en-US" altLang="cs-CZ" sz="1764">
                <a:latin typeface="Calibri" panose="020F0502020204030204" pitchFamily="34" charset="0"/>
              </a:rPr>
              <a:t>Preparation of data requires different, often incompatible, tools.</a:t>
            </a:r>
          </a:p>
          <a:p>
            <a:pPr eaLnBrk="1" hangingPunct="1">
              <a:buFontTx/>
              <a:buChar char="•"/>
            </a:pPr>
            <a:r>
              <a:rPr lang="en-US" altLang="cs-CZ" sz="1764">
                <a:latin typeface="Calibri" panose="020F0502020204030204" pitchFamily="34" charset="0"/>
              </a:rPr>
              <a:t>Reporting and escalation is a slow process, delaying smart responses.</a:t>
            </a:r>
          </a:p>
          <a:p>
            <a:pPr eaLnBrk="1" hangingPunct="1">
              <a:buFontTx/>
              <a:buChar char="•"/>
            </a:pPr>
            <a:r>
              <a:rPr lang="en-US" altLang="cs-CZ" sz="1764">
                <a:latin typeface="Calibri" panose="020F0502020204030204" pitchFamily="34" charset="0"/>
              </a:rPr>
              <a:t>Heavy data volumes make this scenario increasingly unworkable.</a:t>
            </a:r>
          </a:p>
        </p:txBody>
      </p:sp>
      <p:grpSp>
        <p:nvGrpSpPr>
          <p:cNvPr id="17" name="Group 49"/>
          <p:cNvGrpSpPr>
            <a:grpSpLocks/>
          </p:cNvGrpSpPr>
          <p:nvPr/>
        </p:nvGrpSpPr>
        <p:grpSpPr bwMode="auto">
          <a:xfrm>
            <a:off x="2910293" y="1974329"/>
            <a:ext cx="3271298" cy="3691366"/>
            <a:chOff x="1632" y="1104"/>
            <a:chExt cx="1869" cy="2109"/>
          </a:xfrm>
        </p:grpSpPr>
        <p:sp>
          <p:nvSpPr>
            <p:cNvPr id="15378" name="Rectangle 50"/>
            <p:cNvSpPr>
              <a:spLocks noChangeArrowheads="1"/>
            </p:cNvSpPr>
            <p:nvPr/>
          </p:nvSpPr>
          <p:spPr bwMode="auto">
            <a:xfrm>
              <a:off x="2213" y="2352"/>
              <a:ext cx="423"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323">
                  <a:latin typeface="Verdana" panose="020B0604030504040204" pitchFamily="34" charset="0"/>
                </a:rPr>
                <a:t>Hand</a:t>
              </a:r>
            </a:p>
            <a:p>
              <a:pPr algn="ctr" eaLnBrk="1" hangingPunct="1"/>
              <a:r>
                <a:rPr lang="en-US" altLang="cs-CZ" sz="1323">
                  <a:latin typeface="Verdana" panose="020B0604030504040204" pitchFamily="34" charset="0"/>
                </a:rPr>
                <a:t>coding</a:t>
              </a:r>
            </a:p>
          </p:txBody>
        </p:sp>
        <p:sp>
          <p:nvSpPr>
            <p:cNvPr id="15379" name="Rectangle 51"/>
            <p:cNvSpPr>
              <a:spLocks noChangeArrowheads="1"/>
            </p:cNvSpPr>
            <p:nvPr/>
          </p:nvSpPr>
          <p:spPr bwMode="auto">
            <a:xfrm>
              <a:off x="3024" y="1603"/>
              <a:ext cx="477"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323">
                  <a:latin typeface="Verdana" panose="020B0604030504040204" pitchFamily="34" charset="0"/>
                </a:rPr>
                <a:t>Staging</a:t>
              </a:r>
            </a:p>
          </p:txBody>
        </p:sp>
        <p:sp>
          <p:nvSpPr>
            <p:cNvPr id="15380" name="Rectangle 52"/>
            <p:cNvSpPr>
              <a:spLocks noChangeArrowheads="1"/>
            </p:cNvSpPr>
            <p:nvPr/>
          </p:nvSpPr>
          <p:spPr bwMode="auto">
            <a:xfrm>
              <a:off x="2157" y="1555"/>
              <a:ext cx="673"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323">
                  <a:latin typeface="Verdana" panose="020B0604030504040204" pitchFamily="34" charset="0"/>
                </a:rPr>
                <a:t>Text mining</a:t>
              </a:r>
            </a:p>
          </p:txBody>
        </p:sp>
        <p:sp>
          <p:nvSpPr>
            <p:cNvPr id="15381" name="Rectangle 53"/>
            <p:cNvSpPr>
              <a:spLocks noChangeArrowheads="1"/>
            </p:cNvSpPr>
            <p:nvPr/>
          </p:nvSpPr>
          <p:spPr bwMode="auto">
            <a:xfrm>
              <a:off x="2064" y="3024"/>
              <a:ext cx="389"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544">
                  <a:latin typeface="Verdana" panose="020B0604030504040204" pitchFamily="34" charset="0"/>
                </a:rPr>
                <a:t>  ETL</a:t>
              </a:r>
            </a:p>
          </p:txBody>
        </p:sp>
        <p:grpSp>
          <p:nvGrpSpPr>
            <p:cNvPr id="15382" name="Group 54"/>
            <p:cNvGrpSpPr>
              <a:grpSpLocks/>
            </p:cNvGrpSpPr>
            <p:nvPr/>
          </p:nvGrpSpPr>
          <p:grpSpPr bwMode="auto">
            <a:xfrm>
              <a:off x="1632" y="1104"/>
              <a:ext cx="1800" cy="2108"/>
              <a:chOff x="1632" y="1104"/>
              <a:chExt cx="1800" cy="2108"/>
            </a:xfrm>
          </p:grpSpPr>
          <p:pic>
            <p:nvPicPr>
              <p:cNvPr id="15383" name="Picture 55" descr="arrow 0 gold  arrow 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40" y="1200"/>
                <a:ext cx="528"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4" name="Picture 56" descr="database purple"/>
              <p:cNvPicPr preferRelativeResize="0">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20" y="1219"/>
                <a:ext cx="312"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5" name="Picture 57" descr="arrow 0 gold  arrow 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90" y="1160"/>
                <a:ext cx="710"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6" name="Picture 58" descr="arrow 0 gold  arrow 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32" y="1968"/>
                <a:ext cx="816"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87" name="Picture 59" descr="arrow 0 gold  arrow 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81" y="2688"/>
                <a:ext cx="1343"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5388" name="Group 60"/>
              <p:cNvGrpSpPr>
                <a:grpSpLocks/>
              </p:cNvGrpSpPr>
              <p:nvPr/>
            </p:nvGrpSpPr>
            <p:grpSpPr bwMode="auto">
              <a:xfrm>
                <a:off x="2779" y="2659"/>
                <a:ext cx="477" cy="553"/>
                <a:chOff x="2496" y="2064"/>
                <a:chExt cx="477" cy="553"/>
              </a:xfrm>
            </p:grpSpPr>
            <p:pic>
              <p:nvPicPr>
                <p:cNvPr id="15392" name="Picture 61" descr="database purple"/>
                <p:cNvPicPr preferRelativeResize="0">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592" y="2064"/>
                  <a:ext cx="312"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93" name="Rectangle 62"/>
                <p:cNvSpPr>
                  <a:spLocks noChangeArrowheads="1"/>
                </p:cNvSpPr>
                <p:nvPr/>
              </p:nvSpPr>
              <p:spPr bwMode="auto">
                <a:xfrm>
                  <a:off x="2496" y="2448"/>
                  <a:ext cx="477"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323">
                      <a:latin typeface="Verdana" panose="020B0604030504040204" pitchFamily="34" charset="0"/>
                    </a:rPr>
                    <a:t>Staging</a:t>
                  </a:r>
                </a:p>
              </p:txBody>
            </p:sp>
          </p:grpSp>
          <p:pic>
            <p:nvPicPr>
              <p:cNvPr id="15389" name="Picture 63" descr="arrow 0 gold  arrow 1"/>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rot="2887412">
                <a:off x="2593" y="2323"/>
                <a:ext cx="396" cy="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90" name="Picture 64" descr="developer Tools toolbox"/>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304" y="1872"/>
                <a:ext cx="325" cy="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91" name="Picture 65" descr="developer Tools toolbox"/>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304" y="1104"/>
                <a:ext cx="325" cy="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20" name="Group 66"/>
          <p:cNvGrpSpPr>
            <a:grpSpLocks/>
          </p:cNvGrpSpPr>
          <p:nvPr/>
        </p:nvGrpSpPr>
        <p:grpSpPr bwMode="auto">
          <a:xfrm>
            <a:off x="5535732" y="2562428"/>
            <a:ext cx="1932323" cy="2856477"/>
            <a:chOff x="3132" y="1440"/>
            <a:chExt cx="1104" cy="1632"/>
          </a:xfrm>
        </p:grpSpPr>
        <p:pic>
          <p:nvPicPr>
            <p:cNvPr id="15371" name="Picture 67" descr="arrow 0 gold  arrow 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2518447">
              <a:off x="3132" y="2288"/>
              <a:ext cx="816"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5372" name="Group 68"/>
            <p:cNvGrpSpPr>
              <a:grpSpLocks/>
            </p:cNvGrpSpPr>
            <p:nvPr/>
          </p:nvGrpSpPr>
          <p:grpSpPr bwMode="auto">
            <a:xfrm>
              <a:off x="3408" y="1440"/>
              <a:ext cx="828" cy="1632"/>
              <a:chOff x="3408" y="1440"/>
              <a:chExt cx="828" cy="1632"/>
            </a:xfrm>
          </p:grpSpPr>
          <p:pic>
            <p:nvPicPr>
              <p:cNvPr id="15373" name="Picture 69" descr="arrow 0 gold  arrow 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2334396">
                <a:off x="3408" y="1446"/>
                <a:ext cx="672" cy="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4" name="Rectangle 70"/>
              <p:cNvSpPr>
                <a:spLocks noChangeArrowheads="1"/>
              </p:cNvSpPr>
              <p:nvPr/>
            </p:nvSpPr>
            <p:spPr bwMode="auto">
              <a:xfrm>
                <a:off x="3543" y="2612"/>
                <a:ext cx="693" cy="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544">
                    <a:latin typeface="Verdana" panose="020B0604030504040204" pitchFamily="34" charset="0"/>
                  </a:rPr>
                  <a:t>Cleansing </a:t>
                </a:r>
              </a:p>
              <a:p>
                <a:pPr algn="ctr" eaLnBrk="1" hangingPunct="1"/>
                <a:r>
                  <a:rPr lang="en-US" altLang="cs-CZ" sz="1544">
                    <a:latin typeface="Verdana" panose="020B0604030504040204" pitchFamily="34" charset="0"/>
                  </a:rPr>
                  <a:t>&amp;</a:t>
                </a:r>
              </a:p>
              <a:p>
                <a:pPr algn="ctr" eaLnBrk="1" hangingPunct="1"/>
                <a:r>
                  <a:rPr lang="en-US" altLang="cs-CZ" sz="1544">
                    <a:latin typeface="Verdana" panose="020B0604030504040204" pitchFamily="34" charset="0"/>
                  </a:rPr>
                  <a:t>ETL</a:t>
                </a:r>
              </a:p>
            </p:txBody>
          </p:sp>
          <p:pic>
            <p:nvPicPr>
              <p:cNvPr id="15375" name="Picture 71" descr="database purple"/>
              <p:cNvPicPr preferRelativeResize="0">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68" y="1851"/>
                <a:ext cx="312" cy="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6" name="Rectangle 72"/>
              <p:cNvSpPr>
                <a:spLocks noChangeArrowheads="1"/>
              </p:cNvSpPr>
              <p:nvPr/>
            </p:nvSpPr>
            <p:spPr bwMode="auto">
              <a:xfrm>
                <a:off x="3691" y="2160"/>
                <a:ext cx="477"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323">
                    <a:latin typeface="Verdana" panose="020B0604030504040204" pitchFamily="34" charset="0"/>
                  </a:rPr>
                  <a:t>Staging</a:t>
                </a:r>
              </a:p>
            </p:txBody>
          </p:sp>
          <p:sp>
            <p:nvSpPr>
              <p:cNvPr id="15377" name="Rectangle 73"/>
              <p:cNvSpPr>
                <a:spLocks noChangeArrowheads="1"/>
              </p:cNvSpPr>
              <p:nvPr/>
            </p:nvSpPr>
            <p:spPr bwMode="auto">
              <a:xfrm>
                <a:off x="3788" y="1440"/>
                <a:ext cx="310"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544">
                    <a:latin typeface="Verdana" panose="020B0604030504040204" pitchFamily="34" charset="0"/>
                  </a:rPr>
                  <a:t>ETL</a:t>
                </a:r>
              </a:p>
            </p:txBody>
          </p:sp>
        </p:grpSp>
      </p:grpSp>
      <p:sp>
        <p:nvSpPr>
          <p:cNvPr id="15370" name="Rectangle 74"/>
          <p:cNvSpPr>
            <a:spLocks noGrp="1" noChangeArrowheads="1"/>
          </p:cNvSpPr>
          <p:nvPr>
            <p:ph type="title"/>
          </p:nvPr>
        </p:nvSpPr>
        <p:spPr>
          <a:xfrm>
            <a:off x="725929" y="329055"/>
            <a:ext cx="8560680" cy="766628"/>
          </a:xfrm>
        </p:spPr>
        <p:txBody>
          <a:bodyPr/>
          <a:lstStyle/>
          <a:p>
            <a:pPr defTabSz="1004626"/>
            <a:r>
              <a:rPr lang="cs-CZ" altLang="cs-CZ" sz="3528">
                <a:latin typeface="Calibri" panose="020F0502020204030204" pitchFamily="34" charset="0"/>
              </a:rPr>
              <a:t>ETL Objective: Before SSIS</a:t>
            </a:r>
          </a:p>
        </p:txBody>
      </p:sp>
    </p:spTree>
    <p:extLst>
      <p:ext uri="{BB962C8B-B14F-4D97-AF65-F5344CB8AC3E}">
        <p14:creationId xmlns:p14="http://schemas.microsoft.com/office/powerpoint/2010/main" val="1723332356"/>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par>
                                <p:cTn id="8" presetID="1" presetClass="entr" presetSubtype="0" fill="hold" nodeType="withEffect">
                                  <p:stCondLst>
                                    <p:cond delay="0"/>
                                  </p:stCondLst>
                                  <p:childTnLst>
                                    <p:set>
                                      <p:cBhvr>
                                        <p:cTn id="9" dur="1" fill="hold">
                                          <p:stCondLst>
                                            <p:cond delay="0"/>
                                          </p:stCondLst>
                                        </p:cTn>
                                        <p:tgtEl>
                                          <p:spTgt spid="130096">
                                            <p:txEl>
                                              <p:pRg st="0" end="0"/>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dissolve">
                                      <p:cBhvr>
                                        <p:cTn id="14" dur="500"/>
                                        <p:tgtEl>
                                          <p:spTgt spid="17"/>
                                        </p:tgtEl>
                                      </p:cBhvr>
                                    </p:animEffect>
                                  </p:childTnLst>
                                </p:cTn>
                              </p:par>
                              <p:par>
                                <p:cTn id="15" presetID="1" presetClass="entr" presetSubtype="0" fill="hold" nodeType="withEffect">
                                  <p:stCondLst>
                                    <p:cond delay="0"/>
                                  </p:stCondLst>
                                  <p:childTnLst>
                                    <p:set>
                                      <p:cBhvr>
                                        <p:cTn id="16" dur="1" fill="hold">
                                          <p:stCondLst>
                                            <p:cond delay="0"/>
                                          </p:stCondLst>
                                        </p:cTn>
                                        <p:tgtEl>
                                          <p:spTgt spid="130096">
                                            <p:txEl>
                                              <p:pRg st="1" end="1"/>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dissolve">
                                      <p:cBhvr>
                                        <p:cTn id="21" dur="500"/>
                                        <p:tgtEl>
                                          <p:spTgt spid="2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dissolve">
                                      <p:cBhvr>
                                        <p:cTn id="26" dur="500"/>
                                        <p:tgtEl>
                                          <p:spTgt spid="10"/>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dissolve">
                                      <p:cBhvr>
                                        <p:cTn id="31" dur="500"/>
                                        <p:tgtEl>
                                          <p:spTgt spid="13"/>
                                        </p:tgtEl>
                                      </p:cBhvr>
                                    </p:animEffect>
                                  </p:childTnLst>
                                </p:cTn>
                              </p:par>
                              <p:par>
                                <p:cTn id="32" presetID="1" presetClass="entr" presetSubtype="0" fill="hold" nodeType="withEffect">
                                  <p:stCondLst>
                                    <p:cond delay="0"/>
                                  </p:stCondLst>
                                  <p:childTnLst>
                                    <p:set>
                                      <p:cBhvr>
                                        <p:cTn id="33" dur="1" fill="hold">
                                          <p:stCondLst>
                                            <p:cond delay="0"/>
                                          </p:stCondLst>
                                        </p:cTn>
                                        <p:tgtEl>
                                          <p:spTgt spid="130096">
                                            <p:txEl>
                                              <p:pRg st="2" end="2"/>
                                            </p:txEl>
                                          </p:spTgt>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nodeType="click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dissolve">
                                      <p:cBhvr>
                                        <p:cTn id="38" dur="500"/>
                                        <p:tgtEl>
                                          <p:spTgt spid="1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2" fill="hold" nodeType="click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wipe(right)">
                                      <p:cBhvr>
                                        <p:cTn id="43" dur="500"/>
                                        <p:tgtEl>
                                          <p:spTgt spid="16"/>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 presetClass="entr" presetSubtype="0" fill="hold" nodeType="clickEffect">
                                  <p:stCondLst>
                                    <p:cond delay="0"/>
                                  </p:stCondLst>
                                  <p:childTnLst>
                                    <p:set>
                                      <p:cBhvr>
                                        <p:cTn id="47" dur="1" fill="hold">
                                          <p:stCondLst>
                                            <p:cond delay="0"/>
                                          </p:stCondLst>
                                        </p:cTn>
                                        <p:tgtEl>
                                          <p:spTgt spid="13009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7" name="Rectangle 7">
            <a:extLst>
              <a:ext uri="{FF2B5EF4-FFF2-40B4-BE49-F238E27FC236}">
                <a16:creationId xmlns:a16="http://schemas.microsoft.com/office/drawing/2014/main" id="{BB91D2DE-D113-47BF-82A9-6E63AD5C7D70}"/>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Conditional Statement: IIF</a:t>
            </a:r>
          </a:p>
        </p:txBody>
      </p:sp>
      <p:sp>
        <p:nvSpPr>
          <p:cNvPr id="153608" name="Rectangle 8">
            <a:extLst>
              <a:ext uri="{FF2B5EF4-FFF2-40B4-BE49-F238E27FC236}">
                <a16:creationId xmlns:a16="http://schemas.microsoft.com/office/drawing/2014/main" id="{9BD9DAE4-08D4-46FD-9C45-A5D72C0DE2A8}"/>
              </a:ext>
            </a:extLst>
          </p:cNvPr>
          <p:cNvSpPr>
            <a:spLocks noGrp="1" noChangeArrowheads="1"/>
          </p:cNvSpPr>
          <p:nvPr>
            <p:ph type="body" idx="4294967295"/>
          </p:nvPr>
        </p:nvSpPr>
        <p:spPr>
          <a:xfrm>
            <a:off x="305859" y="1176197"/>
            <a:ext cx="9273048" cy="1466745"/>
          </a:xfrm>
        </p:spPr>
        <p:txBody>
          <a:bodyPr>
            <a:normAutofit fontScale="70000" lnSpcReduction="20000"/>
          </a:bodyPr>
          <a:lstStyle/>
          <a:p>
            <a:pPr marL="421754" indent="-421754" defTabSz="1006255" fontAlgn="auto">
              <a:spcAft>
                <a:spcPts val="0"/>
              </a:spcAft>
              <a:buBlip>
                <a:blip r:embed="rId3"/>
              </a:buBlip>
              <a:defRPr/>
            </a:pPr>
            <a:r>
              <a:rPr lang="en-US" sz="2205" dirty="0">
                <a:effectLst>
                  <a:outerShdw blurRad="38100" dist="38100" dir="2700000" algn="tl">
                    <a:srgbClr val="000000"/>
                  </a:outerShdw>
                </a:effectLst>
              </a:rPr>
              <a:t>Use scopes instead of conditions such as </a:t>
            </a:r>
            <a:r>
              <a:rPr lang="en-US" sz="2205" dirty="0" err="1">
                <a:effectLst>
                  <a:outerShdw blurRad="38100" dist="38100" dir="2700000" algn="tl">
                    <a:srgbClr val="000000"/>
                  </a:outerShdw>
                </a:effectLst>
              </a:rPr>
              <a:t>Iif</a:t>
            </a:r>
            <a:r>
              <a:rPr lang="en-US" sz="2205" dirty="0">
                <a:effectLst>
                  <a:outerShdw blurRad="38100" dist="38100" dir="2700000" algn="tl">
                    <a:srgbClr val="000000"/>
                  </a:outerShdw>
                </a:effectLst>
              </a:rPr>
              <a:t>/Case</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Scopes are evaluated once statically</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Conditions are evaluated dynamically for each cell</a:t>
            </a:r>
          </a:p>
          <a:p>
            <a:pPr marL="421754" indent="-421754" defTabSz="1006255" fontAlgn="auto">
              <a:spcAft>
                <a:spcPts val="0"/>
              </a:spcAft>
              <a:buBlip>
                <a:blip r:embed="rId3"/>
              </a:buBlip>
              <a:defRPr/>
            </a:pPr>
            <a:r>
              <a:rPr lang="en-US" dirty="0">
                <a:effectLst>
                  <a:outerShdw blurRad="38100" dist="38100" dir="2700000" algn="tl">
                    <a:srgbClr val="000000"/>
                  </a:outerShdw>
                </a:effectLst>
              </a:rPr>
              <a:t>Always try to coerce IIF for one branch to be null</a:t>
            </a:r>
          </a:p>
        </p:txBody>
      </p:sp>
      <p:sp>
        <p:nvSpPr>
          <p:cNvPr id="153605" name="AutoShape 5">
            <a:extLst>
              <a:ext uri="{FF2B5EF4-FFF2-40B4-BE49-F238E27FC236}">
                <a16:creationId xmlns:a16="http://schemas.microsoft.com/office/drawing/2014/main" id="{2121CFDD-1D7A-478B-9BD2-99EEDE13B382}"/>
              </a:ext>
            </a:extLst>
          </p:cNvPr>
          <p:cNvSpPr>
            <a:spLocks noChangeArrowheads="1"/>
          </p:cNvSpPr>
          <p:nvPr/>
        </p:nvSpPr>
        <p:spPr bwMode="blackWhite">
          <a:xfrm>
            <a:off x="641915" y="3897902"/>
            <a:ext cx="9019256" cy="3126022"/>
          </a:xfrm>
          <a:custGeom>
            <a:avLst/>
            <a:gdLst>
              <a:gd name="G0" fmla="+- 231 0 0"/>
              <a:gd name="G1" fmla="+- 21600 0 231"/>
              <a:gd name="G2" fmla="*/ 231 1 2"/>
              <a:gd name="G3" fmla="+- 21600 0 G2"/>
              <a:gd name="G4" fmla="+/ 231 21600 2"/>
              <a:gd name="G5" fmla="+/ G1 0 2"/>
              <a:gd name="G6" fmla="*/ 21600 21600 231"/>
              <a:gd name="G7" fmla="*/ G6 1 2"/>
              <a:gd name="G8" fmla="+- 21600 0 G7"/>
              <a:gd name="G9" fmla="*/ 21600 1 2"/>
              <a:gd name="G10" fmla="+- 231 0 G9"/>
              <a:gd name="G11" fmla="?: G10 G8 0"/>
              <a:gd name="G12" fmla="?: G10 G7 21600"/>
              <a:gd name="T0" fmla="*/ 21484 w 21600"/>
              <a:gd name="T1" fmla="*/ 10800 h 21600"/>
              <a:gd name="T2" fmla="*/ 10800 w 21600"/>
              <a:gd name="T3" fmla="*/ 21600 h 21600"/>
              <a:gd name="T4" fmla="*/ 116 w 21600"/>
              <a:gd name="T5" fmla="*/ 10800 h 21600"/>
              <a:gd name="T6" fmla="*/ 10800 w 21600"/>
              <a:gd name="T7" fmla="*/ 0 h 21600"/>
              <a:gd name="T8" fmla="*/ 1800 w 21600"/>
              <a:gd name="T9" fmla="*/ 1800 h 21600"/>
              <a:gd name="T10" fmla="*/ 19800 w 21600"/>
              <a:gd name="T11" fmla="*/ 19800 h 21600"/>
            </a:gdLst>
            <a:ahLst/>
            <a:cxnLst>
              <a:cxn ang="0">
                <a:pos x="T0" y="T1"/>
              </a:cxn>
              <a:cxn ang="0">
                <a:pos x="T2" y="T3"/>
              </a:cxn>
              <a:cxn ang="0">
                <a:pos x="T4" y="T5"/>
              </a:cxn>
              <a:cxn ang="0">
                <a:pos x="T6" y="T7"/>
              </a:cxn>
            </a:cxnLst>
            <a:rect l="T8" t="T9" r="T10" b="T11"/>
            <a:pathLst>
              <a:path w="21600" h="21600">
                <a:moveTo>
                  <a:pt x="0" y="0"/>
                </a:moveTo>
                <a:lnTo>
                  <a:pt x="231" y="21600"/>
                </a:lnTo>
                <a:lnTo>
                  <a:pt x="21369" y="21600"/>
                </a:lnTo>
                <a:lnTo>
                  <a:pt x="21600" y="0"/>
                </a:lnTo>
                <a:close/>
              </a:path>
            </a:pathLst>
          </a:custGeom>
          <a:gradFill rotWithShape="1">
            <a:gsLst>
              <a:gs pos="0">
                <a:schemeClr val="bg1">
                  <a:alpha val="39000"/>
                </a:schemeClr>
              </a:gs>
              <a:gs pos="100000">
                <a:schemeClr val="bg1">
                  <a:gamma/>
                  <a:shade val="46275"/>
                  <a:invGamma/>
                </a:schemeClr>
              </a:gs>
            </a:gsLst>
            <a:lin ang="5400000" scaled="1"/>
          </a:gradFill>
          <a:ln w="12700" cap="flat" cmpd="sng" algn="ctr">
            <a:solidFill>
              <a:schemeClr val="hlink"/>
            </a:solidFill>
            <a:prstDash val="solid"/>
            <a:miter lim="800000"/>
            <a:headEnd type="none" w="sm" len="sm"/>
            <a:tailEnd type="none" w="sm" len="sm"/>
          </a:ln>
          <a:effectLst/>
        </p:spPr>
        <p:txBody>
          <a:bodyPr wrap="none" lIns="20163" tIns="20163" rIns="20163" bIns="20163" anchor="ctr"/>
          <a:lstStyle/>
          <a:p>
            <a:pPr eaLnBrk="1" hangingPunct="1">
              <a:defRPr/>
            </a:pPr>
            <a:r>
              <a:rPr lang="en-US" sz="1764" b="1" noProof="1">
                <a:effectLst>
                  <a:outerShdw blurRad="38100" dist="38100" dir="2700000" algn="tl">
                    <a:srgbClr val="000000"/>
                  </a:outerShdw>
                </a:effectLst>
                <a:latin typeface="Courier New" pitchFamily="49" charset="0"/>
              </a:rPr>
              <a:t>Create Member Measures.</a:t>
            </a:r>
            <a:r>
              <a:rPr lang="en-US" sz="1764" b="1" dirty="0">
                <a:effectLst>
                  <a:outerShdw blurRad="38100" dist="38100" dir="2700000" algn="tl">
                    <a:srgbClr val="000000"/>
                  </a:outerShdw>
                </a:effectLst>
                <a:latin typeface="Courier New" pitchFamily="49" charset="0"/>
              </a:rPr>
              <a:t>Sales </a:t>
            </a:r>
            <a:r>
              <a:rPr lang="en-US" sz="1764" b="1" noProof="1">
                <a:effectLst>
                  <a:outerShdw blurRad="38100" dist="38100" dir="2700000" algn="tl">
                    <a:srgbClr val="000000"/>
                  </a:outerShdw>
                </a:effectLst>
                <a:latin typeface="Courier New" pitchFamily="49" charset="0"/>
              </a:rPr>
              <a:t>A</a:t>
            </a:r>
            <a:r>
              <a:rPr lang="en-US" sz="1764" b="1" dirty="0">
                <a:effectLst>
                  <a:outerShdw blurRad="38100" dist="38100" dir="2700000" algn="tl">
                    <a:srgbClr val="000000"/>
                  </a:outerShdw>
                </a:effectLst>
                <a:latin typeface="Courier New" pitchFamily="49" charset="0"/>
              </a:rPr>
              <a:t>s</a:t>
            </a:r>
            <a:endParaRPr lang="en-US" dirty="0"/>
          </a:p>
          <a:p>
            <a:pPr eaLnBrk="1" hangingPunct="1">
              <a:defRPr/>
            </a:pPr>
            <a:r>
              <a:rPr lang="en-US" sz="1764" b="1" dirty="0">
                <a:effectLst>
                  <a:outerShdw blurRad="38100" dist="38100" dir="2700000" algn="tl">
                    <a:srgbClr val="000000"/>
                  </a:outerShdw>
                </a:effectLst>
                <a:latin typeface="Courier New" pitchFamily="49" charset="0"/>
              </a:rPr>
              <a:t>  </a:t>
            </a:r>
            <a:r>
              <a:rPr lang="en-US" sz="1764" b="1" dirty="0" err="1">
                <a:effectLst>
                  <a:outerShdw blurRad="38100" dist="38100" dir="2700000" algn="tl">
                    <a:srgbClr val="000000"/>
                  </a:outerShdw>
                </a:effectLst>
                <a:latin typeface="Courier New" pitchFamily="49" charset="0"/>
              </a:rPr>
              <a:t>Iif</a:t>
            </a:r>
            <a:r>
              <a:rPr lang="en-US" sz="1764" b="1" dirty="0">
                <a:effectLst>
                  <a:outerShdw blurRad="38100" dist="38100" dir="2700000" algn="tl">
                    <a:srgbClr val="000000"/>
                  </a:outerShdw>
                </a:effectLst>
                <a:latin typeface="Courier New" pitchFamily="49" charset="0"/>
              </a:rPr>
              <a:t>(</a:t>
            </a:r>
            <a:r>
              <a:rPr lang="en-US" sz="1764" b="1" dirty="0" err="1">
                <a:effectLst>
                  <a:outerShdw blurRad="38100" dist="38100" dir="2700000" algn="tl">
                    <a:srgbClr val="000000"/>
                  </a:outerShdw>
                </a:effectLst>
                <a:latin typeface="Courier New" pitchFamily="49" charset="0"/>
              </a:rPr>
              <a:t>Currency.CurrentMember</a:t>
            </a:r>
            <a:r>
              <a:rPr lang="en-US" sz="1764" b="1" dirty="0">
                <a:effectLst>
                  <a:outerShdw blurRad="38100" dist="38100" dir="2700000" algn="tl">
                    <a:srgbClr val="000000"/>
                  </a:outerShdw>
                </a:effectLst>
                <a:latin typeface="Courier New" pitchFamily="49" charset="0"/>
              </a:rPr>
              <a:t> Is Currency.USD,</a:t>
            </a:r>
          </a:p>
          <a:p>
            <a:pPr eaLnBrk="1" hangingPunct="1">
              <a:defRPr/>
            </a:pPr>
            <a:r>
              <a:rPr lang="en-US" sz="1764" b="1" dirty="0">
                <a:effectLst>
                  <a:outerShdw blurRad="38100" dist="38100" dir="2700000" algn="tl">
                    <a:srgbClr val="000000"/>
                  </a:outerShdw>
                </a:effectLst>
                <a:latin typeface="Courier New" pitchFamily="49" charset="0"/>
              </a:rPr>
              <a:t>  </a:t>
            </a:r>
            <a:r>
              <a:rPr lang="en-US" sz="1764" b="1" dirty="0" err="1">
                <a:effectLst>
                  <a:outerShdw blurRad="38100" dist="38100" dir="2700000" algn="tl">
                    <a:srgbClr val="000000"/>
                  </a:outerShdw>
                </a:effectLst>
                <a:latin typeface="Courier New" pitchFamily="49" charset="0"/>
              </a:rPr>
              <a:t>Measures.SalesUSD</a:t>
            </a:r>
            <a:r>
              <a:rPr lang="en-US" sz="1764" b="1" dirty="0">
                <a:effectLst>
                  <a:outerShdw blurRad="38100" dist="38100" dir="2700000" algn="tl">
                    <a:srgbClr val="000000"/>
                  </a:outerShdw>
                </a:effectLst>
                <a:latin typeface="Courier New" pitchFamily="49" charset="0"/>
              </a:rPr>
              <a:t>, </a:t>
            </a:r>
            <a:r>
              <a:rPr lang="en-US" sz="1764" b="1" dirty="0" err="1">
                <a:effectLst>
                  <a:outerShdw blurRad="38100" dist="38100" dir="2700000" algn="tl">
                    <a:srgbClr val="000000"/>
                  </a:outerShdw>
                </a:effectLst>
                <a:latin typeface="Courier New" pitchFamily="49" charset="0"/>
              </a:rPr>
              <a:t>Measures.SalesUSD</a:t>
            </a:r>
            <a:r>
              <a:rPr lang="en-US" sz="1764" b="1" dirty="0">
                <a:effectLst>
                  <a:outerShdw blurRad="38100" dist="38100" dir="2700000" algn="tl">
                    <a:srgbClr val="000000"/>
                  </a:outerShdw>
                </a:effectLst>
                <a:latin typeface="Courier New" pitchFamily="49" charset="0"/>
              </a:rPr>
              <a:t> * </a:t>
            </a:r>
            <a:r>
              <a:rPr lang="en-US" sz="1764" b="1" dirty="0" err="1">
                <a:effectLst>
                  <a:outerShdw blurRad="38100" dist="38100" dir="2700000" algn="tl">
                    <a:srgbClr val="000000"/>
                  </a:outerShdw>
                </a:effectLst>
                <a:latin typeface="Courier New" pitchFamily="49" charset="0"/>
              </a:rPr>
              <a:t>Measures.XRate</a:t>
            </a:r>
            <a:r>
              <a:rPr lang="en-US" sz="1764" b="1" dirty="0">
                <a:effectLst>
                  <a:outerShdw blurRad="38100" dist="38100" dir="2700000" algn="tl">
                    <a:srgbClr val="000000"/>
                  </a:outerShdw>
                </a:effectLst>
                <a:latin typeface="Courier New" pitchFamily="49" charset="0"/>
              </a:rPr>
              <a:t>);</a:t>
            </a:r>
          </a:p>
          <a:p>
            <a:pPr eaLnBrk="1" hangingPunct="1">
              <a:defRPr/>
            </a:pPr>
            <a:endParaRPr lang="en-US" sz="1764" b="1" dirty="0">
              <a:effectLst>
                <a:outerShdw blurRad="38100" dist="38100" dir="2700000" algn="tl">
                  <a:srgbClr val="000000"/>
                </a:outerShdw>
              </a:effectLst>
              <a:latin typeface="Courier New" pitchFamily="49" charset="0"/>
            </a:endParaRPr>
          </a:p>
          <a:p>
            <a:pPr eaLnBrk="1" hangingPunct="1">
              <a:defRPr/>
            </a:pPr>
            <a:r>
              <a:rPr lang="en-US" sz="1764" b="1" dirty="0">
                <a:effectLst>
                  <a:outerShdw blurRad="38100" dist="38100" dir="2700000" algn="tl">
                    <a:srgbClr val="000000"/>
                  </a:outerShdw>
                </a:effectLst>
                <a:latin typeface="Courier New" pitchFamily="49" charset="0"/>
              </a:rPr>
              <a:t>Create Member </a:t>
            </a:r>
            <a:r>
              <a:rPr lang="en-US" sz="1764" b="1" dirty="0" err="1">
                <a:effectLst>
                  <a:outerShdw blurRad="38100" dist="38100" dir="2700000" algn="tl">
                    <a:srgbClr val="000000"/>
                  </a:outerShdw>
                </a:effectLst>
                <a:latin typeface="Courier New" pitchFamily="49" charset="0"/>
              </a:rPr>
              <a:t>Measures.Sales</a:t>
            </a:r>
            <a:r>
              <a:rPr lang="en-US" sz="1764" b="1" dirty="0">
                <a:effectLst>
                  <a:outerShdw blurRad="38100" dist="38100" dir="2700000" algn="tl">
                    <a:srgbClr val="000000"/>
                  </a:outerShdw>
                </a:effectLst>
                <a:latin typeface="Courier New" pitchFamily="49" charset="0"/>
              </a:rPr>
              <a:t> As Null;</a:t>
            </a:r>
          </a:p>
          <a:p>
            <a:pPr eaLnBrk="1" hangingPunct="1">
              <a:defRPr/>
            </a:pPr>
            <a:r>
              <a:rPr lang="en-US" sz="1764" b="1" dirty="0">
                <a:effectLst>
                  <a:outerShdw blurRad="38100" dist="38100" dir="2700000" algn="tl">
                    <a:srgbClr val="000000"/>
                  </a:outerShdw>
                </a:effectLst>
                <a:latin typeface="Courier New" pitchFamily="49" charset="0"/>
              </a:rPr>
              <a:t>Scope(</a:t>
            </a:r>
            <a:r>
              <a:rPr lang="en-US" sz="1764" b="1" dirty="0" err="1">
                <a:effectLst>
                  <a:outerShdw blurRad="38100" dist="38100" dir="2700000" algn="tl">
                    <a:srgbClr val="000000"/>
                  </a:outerShdw>
                </a:effectLst>
                <a:latin typeface="Courier New" pitchFamily="49" charset="0"/>
              </a:rPr>
              <a:t>Measures.Sales</a:t>
            </a:r>
            <a:r>
              <a:rPr lang="en-US" sz="1764" b="1" dirty="0">
                <a:effectLst>
                  <a:outerShdw blurRad="38100" dist="38100" dir="2700000" algn="tl">
                    <a:srgbClr val="000000"/>
                  </a:outerShdw>
                </a:effectLst>
                <a:latin typeface="Courier New" pitchFamily="49" charset="0"/>
              </a:rPr>
              <a:t>, </a:t>
            </a:r>
            <a:r>
              <a:rPr lang="en-US" sz="1764" b="1" dirty="0" err="1">
                <a:effectLst>
                  <a:outerShdw blurRad="38100" dist="38100" dir="2700000" algn="tl">
                    <a:srgbClr val="000000"/>
                  </a:outerShdw>
                </a:effectLst>
                <a:latin typeface="Courier New" pitchFamily="49" charset="0"/>
              </a:rPr>
              <a:t>Currency.Members</a:t>
            </a:r>
            <a:r>
              <a:rPr lang="en-US" sz="1764" b="1" dirty="0">
                <a:effectLst>
                  <a:outerShdw blurRad="38100" dist="38100" dir="2700000" algn="tl">
                    <a:srgbClr val="000000"/>
                  </a:outerShdw>
                </a:effectLst>
                <a:latin typeface="Courier New" pitchFamily="49" charset="0"/>
              </a:rPr>
              <a:t>);</a:t>
            </a:r>
          </a:p>
          <a:p>
            <a:pPr eaLnBrk="1" hangingPunct="1">
              <a:defRPr/>
            </a:pPr>
            <a:r>
              <a:rPr lang="en-US" sz="1764" b="1" dirty="0">
                <a:effectLst>
                  <a:outerShdw blurRad="38100" dist="38100" dir="2700000" algn="tl">
                    <a:srgbClr val="000000"/>
                  </a:outerShdw>
                </a:effectLst>
                <a:latin typeface="Courier New" pitchFamily="49" charset="0"/>
              </a:rPr>
              <a:t>  This = </a:t>
            </a:r>
            <a:r>
              <a:rPr lang="en-US" sz="1764" b="1" dirty="0" err="1">
                <a:effectLst>
                  <a:outerShdw blurRad="38100" dist="38100" dir="2700000" algn="tl">
                    <a:srgbClr val="000000"/>
                  </a:outerShdw>
                </a:effectLst>
                <a:latin typeface="Courier New" pitchFamily="49" charset="0"/>
              </a:rPr>
              <a:t>Measures.SalesUSD</a:t>
            </a:r>
            <a:r>
              <a:rPr lang="en-US" sz="1764" b="1" dirty="0">
                <a:effectLst>
                  <a:outerShdw blurRad="38100" dist="38100" dir="2700000" algn="tl">
                    <a:srgbClr val="000000"/>
                  </a:outerShdw>
                </a:effectLst>
                <a:latin typeface="Courier New" pitchFamily="49" charset="0"/>
              </a:rPr>
              <a:t> * </a:t>
            </a:r>
            <a:r>
              <a:rPr lang="en-US" sz="1764" b="1" dirty="0" err="1">
                <a:effectLst>
                  <a:outerShdw blurRad="38100" dist="38100" dir="2700000" algn="tl">
                    <a:srgbClr val="000000"/>
                  </a:outerShdw>
                </a:effectLst>
                <a:latin typeface="Courier New" pitchFamily="49" charset="0"/>
              </a:rPr>
              <a:t>Measures.XRate</a:t>
            </a:r>
            <a:r>
              <a:rPr lang="en-US" sz="1764" b="1" dirty="0">
                <a:effectLst>
                  <a:outerShdw blurRad="38100" dist="38100" dir="2700000" algn="tl">
                    <a:srgbClr val="000000"/>
                  </a:outerShdw>
                </a:effectLst>
                <a:latin typeface="Courier New" pitchFamily="49" charset="0"/>
              </a:rPr>
              <a:t>;</a:t>
            </a:r>
          </a:p>
          <a:p>
            <a:pPr eaLnBrk="1" hangingPunct="1">
              <a:defRPr/>
            </a:pPr>
            <a:r>
              <a:rPr lang="en-US" sz="1764" b="1" dirty="0">
                <a:effectLst>
                  <a:outerShdw blurRad="38100" dist="38100" dir="2700000" algn="tl">
                    <a:srgbClr val="000000"/>
                  </a:outerShdw>
                </a:effectLst>
                <a:latin typeface="Courier New" pitchFamily="49" charset="0"/>
              </a:rPr>
              <a:t>  Scope(Currency.USA);</a:t>
            </a:r>
          </a:p>
          <a:p>
            <a:pPr eaLnBrk="1" hangingPunct="1">
              <a:defRPr/>
            </a:pPr>
            <a:r>
              <a:rPr lang="en-US" sz="1764" b="1" dirty="0">
                <a:effectLst>
                  <a:outerShdw blurRad="38100" dist="38100" dir="2700000" algn="tl">
                    <a:srgbClr val="000000"/>
                  </a:outerShdw>
                </a:effectLst>
                <a:latin typeface="Courier New" pitchFamily="49" charset="0"/>
              </a:rPr>
              <a:t>    This = </a:t>
            </a:r>
            <a:r>
              <a:rPr lang="en-US" sz="1764" b="1" dirty="0" err="1">
                <a:effectLst>
                  <a:outerShdw blurRad="38100" dist="38100" dir="2700000" algn="tl">
                    <a:srgbClr val="000000"/>
                  </a:outerShdw>
                </a:effectLst>
                <a:latin typeface="Courier New" pitchFamily="49" charset="0"/>
              </a:rPr>
              <a:t>Measures.SalesUSD</a:t>
            </a:r>
            <a:r>
              <a:rPr lang="en-US" sz="1764" b="1" dirty="0">
                <a:effectLst>
                  <a:outerShdw blurRad="38100" dist="38100" dir="2700000" algn="tl">
                    <a:srgbClr val="000000"/>
                  </a:outerShdw>
                </a:effectLst>
                <a:latin typeface="Courier New" pitchFamily="49" charset="0"/>
              </a:rPr>
              <a:t>;</a:t>
            </a:r>
          </a:p>
          <a:p>
            <a:pPr eaLnBrk="1" hangingPunct="1">
              <a:defRPr/>
            </a:pPr>
            <a:r>
              <a:rPr lang="en-US" sz="1764" b="1" dirty="0">
                <a:effectLst>
                  <a:outerShdw blurRad="38100" dist="38100" dir="2700000" algn="tl">
                    <a:srgbClr val="000000"/>
                  </a:outerShdw>
                </a:effectLst>
                <a:latin typeface="Courier New" pitchFamily="49" charset="0"/>
              </a:rPr>
              <a:t>  End Scope;</a:t>
            </a:r>
          </a:p>
          <a:p>
            <a:pPr eaLnBrk="1" hangingPunct="1">
              <a:defRPr/>
            </a:pPr>
            <a:r>
              <a:rPr lang="en-US" sz="1764" b="1" dirty="0">
                <a:effectLst>
                  <a:outerShdw blurRad="38100" dist="38100" dir="2700000" algn="tl">
                    <a:srgbClr val="000000"/>
                  </a:outerShdw>
                </a:effectLst>
                <a:latin typeface="Courier New" pitchFamily="49" charset="0"/>
              </a:rPr>
              <a:t>End Scope;</a:t>
            </a:r>
          </a:p>
        </p:txBody>
      </p:sp>
    </p:spTree>
    <p:extLst>
      <p:ext uri="{BB962C8B-B14F-4D97-AF65-F5344CB8AC3E}">
        <p14:creationId xmlns:p14="http://schemas.microsoft.com/office/powerpoint/2010/main" val="1748152336"/>
      </p:ext>
    </p:extLst>
  </p:cSld>
  <p:clrMapOvr>
    <a:masterClrMapping/>
  </p:clrMapOvr>
  <p:transition>
    <p:fade/>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2" name="Rectangle 4">
            <a:extLst>
              <a:ext uri="{FF2B5EF4-FFF2-40B4-BE49-F238E27FC236}">
                <a16:creationId xmlns:a16="http://schemas.microsoft.com/office/drawing/2014/main" id="{79E94D6C-8497-4596-99AD-595280CF3E0D}"/>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Best Practices for MDX</a:t>
            </a:r>
          </a:p>
        </p:txBody>
      </p:sp>
      <p:sp>
        <p:nvSpPr>
          <p:cNvPr id="155653" name="Rectangle 5">
            <a:extLst>
              <a:ext uri="{FF2B5EF4-FFF2-40B4-BE49-F238E27FC236}">
                <a16:creationId xmlns:a16="http://schemas.microsoft.com/office/drawing/2014/main" id="{95A73CC0-539F-4250-BF86-8798F1E34AED}"/>
              </a:ext>
            </a:extLst>
          </p:cNvPr>
          <p:cNvSpPr>
            <a:spLocks noGrp="1" noChangeArrowheads="1"/>
          </p:cNvSpPr>
          <p:nvPr>
            <p:ph type="body" idx="4294967295"/>
          </p:nvPr>
        </p:nvSpPr>
        <p:spPr>
          <a:xfrm>
            <a:off x="473887" y="1260210"/>
            <a:ext cx="9913655" cy="5364646"/>
          </a:xfrm>
        </p:spPr>
        <p:txBody>
          <a:bodyPr/>
          <a:lstStyle/>
          <a:p>
            <a:pPr marL="421754" indent="-421754" defTabSz="1006255" fontAlgn="auto">
              <a:spcAft>
                <a:spcPts val="0"/>
              </a:spcAft>
              <a:buBlip>
                <a:blip r:embed="rId3"/>
              </a:buBlip>
              <a:defRPr/>
            </a:pPr>
            <a:r>
              <a:rPr lang="en-US" sz="2205" dirty="0">
                <a:effectLst>
                  <a:outerShdw blurRad="38100" dist="38100" dir="2700000" algn="tl">
                    <a:srgbClr val="000000"/>
                  </a:outerShdw>
                </a:effectLst>
              </a:rPr>
              <a:t>Use calc members instead of calc cells where possible</a:t>
            </a:r>
            <a:endParaRPr lang="en-US" dirty="0">
              <a:effectLst>
                <a:outerShdw blurRad="38100" dist="38100" dir="2700000" algn="tl">
                  <a:srgbClr val="000000"/>
                </a:outerShdw>
              </a:effectLst>
            </a:endParaRPr>
          </a:p>
          <a:p>
            <a:pPr marL="421754" indent="-421754" defTabSz="1006255" fontAlgn="auto">
              <a:spcAft>
                <a:spcPts val="0"/>
              </a:spcAft>
              <a:buBlip>
                <a:blip r:embed="rId3"/>
              </a:buBlip>
              <a:defRPr/>
            </a:pPr>
            <a:r>
              <a:rPr lang="en-US" sz="2205" dirty="0">
                <a:effectLst>
                  <a:outerShdw blurRad="38100" dist="38100" dir="2700000" algn="tl">
                    <a:srgbClr val="000000"/>
                  </a:outerShdw>
                </a:effectLst>
              </a:rPr>
              <a:t>Use .</a:t>
            </a:r>
            <a:r>
              <a:rPr lang="en-US" sz="2205" dirty="0" err="1">
                <a:effectLst>
                  <a:outerShdw blurRad="38100" dist="38100" dir="2700000" algn="tl">
                    <a:srgbClr val="000000"/>
                  </a:outerShdw>
                </a:effectLst>
              </a:rPr>
              <a:t>MemberValue</a:t>
            </a:r>
            <a:r>
              <a:rPr lang="en-US" sz="2205" dirty="0">
                <a:effectLst>
                  <a:outerShdw blurRad="38100" dist="38100" dir="2700000" algn="tl">
                    <a:srgbClr val="000000"/>
                  </a:outerShdw>
                </a:effectLst>
              </a:rPr>
              <a:t> for </a:t>
            </a:r>
            <a:r>
              <a:rPr lang="en-US" sz="2205" dirty="0" err="1">
                <a:effectLst>
                  <a:outerShdw blurRad="38100" dist="38100" dir="2700000" algn="tl">
                    <a:srgbClr val="000000"/>
                  </a:outerShdw>
                </a:effectLst>
              </a:rPr>
              <a:t>calcs</a:t>
            </a:r>
            <a:r>
              <a:rPr lang="en-US" sz="2205" dirty="0">
                <a:effectLst>
                  <a:outerShdw blurRad="38100" dist="38100" dir="2700000" algn="tl">
                    <a:srgbClr val="000000"/>
                  </a:outerShdw>
                </a:effectLst>
              </a:rPr>
              <a:t> on numeric attributes</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Filter(</a:t>
            </a:r>
            <a:r>
              <a:rPr lang="en-US" dirty="0" err="1">
                <a:effectLst>
                  <a:outerShdw blurRad="38100" dist="38100" dir="2700000" algn="tl">
                    <a:srgbClr val="000000"/>
                  </a:outerShdw>
                </a:effectLst>
              </a:rPr>
              <a:t>Customer.members</a:t>
            </a:r>
            <a:r>
              <a:rPr lang="en-US" dirty="0">
                <a:effectLst>
                  <a:outerShdw blurRad="38100" dist="38100" dir="2700000" algn="tl">
                    <a:srgbClr val="000000"/>
                  </a:outerShdw>
                </a:effectLst>
              </a:rPr>
              <a:t>, </a:t>
            </a:r>
            <a:r>
              <a:rPr lang="en-US" dirty="0" err="1">
                <a:effectLst>
                  <a:outerShdw blurRad="38100" dist="38100" dir="2700000" algn="tl">
                    <a:srgbClr val="000000"/>
                  </a:outerShdw>
                </a:effectLst>
              </a:rPr>
              <a:t>Salary.MemberValue</a:t>
            </a:r>
            <a:r>
              <a:rPr lang="en-US" dirty="0">
                <a:effectLst>
                  <a:outerShdw blurRad="38100" dist="38100" dir="2700000" algn="tl">
                    <a:srgbClr val="000000"/>
                  </a:outerShdw>
                </a:effectLst>
              </a:rPr>
              <a:t> &gt; 100000)</a:t>
            </a:r>
          </a:p>
          <a:p>
            <a:pPr marL="421754" indent="-421754" defTabSz="1006255" fontAlgn="auto">
              <a:spcAft>
                <a:spcPts val="0"/>
              </a:spcAft>
              <a:buBlip>
                <a:blip r:embed="rId3"/>
              </a:buBlip>
              <a:defRPr/>
            </a:pPr>
            <a:r>
              <a:rPr lang="en-US" sz="2205" dirty="0">
                <a:effectLst>
                  <a:outerShdw blurRad="38100" dist="38100" dir="2700000" algn="tl">
                    <a:srgbClr val="000000"/>
                  </a:outerShdw>
                </a:effectLst>
              </a:rPr>
              <a:t>Avoid redundant use of .</a:t>
            </a:r>
            <a:r>
              <a:rPr lang="en-US" sz="2205" dirty="0" err="1">
                <a:effectLst>
                  <a:outerShdw blurRad="38100" dist="38100" dir="2700000" algn="tl">
                    <a:srgbClr val="000000"/>
                  </a:outerShdw>
                </a:effectLst>
              </a:rPr>
              <a:t>CurrentMember</a:t>
            </a:r>
            <a:r>
              <a:rPr lang="en-US" sz="2205" dirty="0">
                <a:effectLst>
                  <a:outerShdw blurRad="38100" dist="38100" dir="2700000" algn="tl">
                    <a:srgbClr val="000000"/>
                  </a:outerShdw>
                </a:effectLst>
              </a:rPr>
              <a:t> and .Value</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a:t>
            </a:r>
            <a:r>
              <a:rPr lang="en-US" dirty="0" err="1">
                <a:effectLst>
                  <a:outerShdw blurRad="38100" dist="38100" dir="2700000" algn="tl">
                    <a:srgbClr val="000000"/>
                  </a:outerShdw>
                </a:effectLst>
              </a:rPr>
              <a:t>Time.CurrentMember.PrevMember</a:t>
            </a:r>
            <a:r>
              <a:rPr lang="en-US" dirty="0">
                <a:effectLst>
                  <a:outerShdw blurRad="38100" dist="38100" dir="2700000" algn="tl">
                    <a:srgbClr val="000000"/>
                  </a:outerShdw>
                </a:effectLst>
              </a:rPr>
              <a:t>, </a:t>
            </a:r>
            <a:r>
              <a:rPr lang="en-US" dirty="0" err="1">
                <a:effectLst>
                  <a:outerShdw blurRad="38100" dist="38100" dir="2700000" algn="tl">
                    <a:srgbClr val="000000"/>
                  </a:outerShdw>
                </a:effectLst>
              </a:rPr>
              <a:t>Measures.CurrentMember</a:t>
            </a:r>
            <a:r>
              <a:rPr lang="en-US" dirty="0">
                <a:effectLst>
                  <a:outerShdw blurRad="38100" dist="38100" dir="2700000" algn="tl">
                    <a:srgbClr val="000000"/>
                  </a:outerShdw>
                </a:effectLst>
              </a:rPr>
              <a:t> ).Value can be replaced with </a:t>
            </a:r>
            <a:r>
              <a:rPr lang="en-US" dirty="0" err="1">
                <a:effectLst>
                  <a:outerShdw blurRad="38100" dist="38100" dir="2700000" algn="tl">
                    <a:srgbClr val="000000"/>
                  </a:outerShdw>
                </a:effectLst>
              </a:rPr>
              <a:t>Time.PrevMember</a:t>
            </a:r>
            <a:endParaRPr lang="en-US" dirty="0">
              <a:effectLst>
                <a:outerShdw blurRad="38100" dist="38100" dir="2700000" algn="tl">
                  <a:srgbClr val="000000"/>
                </a:outerShdw>
              </a:effectLst>
            </a:endParaRPr>
          </a:p>
          <a:p>
            <a:pPr marL="421754" indent="-421754" defTabSz="1006255" fontAlgn="auto">
              <a:spcAft>
                <a:spcPts val="0"/>
              </a:spcAft>
              <a:buBlip>
                <a:blip r:embed="rId3"/>
              </a:buBlip>
              <a:defRPr/>
            </a:pPr>
            <a:r>
              <a:rPr lang="en-US" sz="2205" dirty="0">
                <a:effectLst>
                  <a:outerShdw blurRad="38100" dist="38100" dir="2700000" algn="tl">
                    <a:srgbClr val="000000"/>
                  </a:outerShdw>
                </a:effectLst>
              </a:rPr>
              <a:t>Avoid </a:t>
            </a:r>
            <a:r>
              <a:rPr lang="en-US" sz="2205" dirty="0" err="1">
                <a:effectLst>
                  <a:outerShdw blurRad="38100" dist="38100" dir="2700000" algn="tl">
                    <a:srgbClr val="000000"/>
                  </a:outerShdw>
                </a:effectLst>
              </a:rPr>
              <a:t>LinkMember</a:t>
            </a:r>
            <a:r>
              <a:rPr lang="en-US" sz="2205" dirty="0">
                <a:effectLst>
                  <a:outerShdw blurRad="38100" dist="38100" dir="2700000" algn="tl">
                    <a:srgbClr val="000000"/>
                  </a:outerShdw>
                </a:effectLst>
              </a:rPr>
              <a:t>, </a:t>
            </a:r>
            <a:r>
              <a:rPr lang="en-US" sz="2205" dirty="0" err="1">
                <a:effectLst>
                  <a:outerShdw blurRad="38100" dist="38100" dir="2700000" algn="tl">
                    <a:srgbClr val="000000"/>
                  </a:outerShdw>
                </a:effectLst>
              </a:rPr>
              <a:t>StrToSet</a:t>
            </a:r>
            <a:r>
              <a:rPr lang="en-US" sz="2205" dirty="0">
                <a:effectLst>
                  <a:outerShdw blurRad="38100" dist="38100" dir="2700000" algn="tl">
                    <a:srgbClr val="000000"/>
                  </a:outerShdw>
                </a:effectLst>
              </a:rPr>
              <a:t>, </a:t>
            </a:r>
            <a:r>
              <a:rPr lang="en-US" sz="2205" dirty="0" err="1">
                <a:effectLst>
                  <a:outerShdw blurRad="38100" dist="38100" dir="2700000" algn="tl">
                    <a:srgbClr val="000000"/>
                  </a:outerShdw>
                </a:effectLst>
              </a:rPr>
              <a:t>StrToMember</a:t>
            </a:r>
            <a:r>
              <a:rPr lang="en-US" sz="2205" dirty="0">
                <a:effectLst>
                  <a:outerShdw blurRad="38100" dist="38100" dir="2700000" algn="tl">
                    <a:srgbClr val="000000"/>
                  </a:outerShdw>
                </a:effectLst>
              </a:rPr>
              <a:t>, </a:t>
            </a:r>
            <a:r>
              <a:rPr lang="en-US" sz="2205" dirty="0" err="1">
                <a:effectLst>
                  <a:outerShdw blurRad="38100" dist="38100" dir="2700000" algn="tl">
                    <a:srgbClr val="000000"/>
                  </a:outerShdw>
                </a:effectLst>
              </a:rPr>
              <a:t>StrToValue</a:t>
            </a:r>
            <a:endParaRPr lang="en-US" sz="2205" dirty="0">
              <a:effectLst>
                <a:outerShdw blurRad="38100" dist="38100" dir="2700000" algn="tl">
                  <a:srgbClr val="000000"/>
                </a:outerShdw>
              </a:effectLst>
            </a:endParaRPr>
          </a:p>
          <a:p>
            <a:pPr marL="421754" indent="-421754" defTabSz="1006255" fontAlgn="auto">
              <a:spcAft>
                <a:spcPts val="0"/>
              </a:spcAft>
              <a:buBlip>
                <a:blip r:embed="rId3"/>
              </a:buBlip>
              <a:defRPr/>
            </a:pPr>
            <a:r>
              <a:rPr lang="en-US" sz="2205" dirty="0">
                <a:effectLst>
                  <a:outerShdw blurRad="38100" dist="38100" dir="2700000" algn="tl">
                    <a:srgbClr val="000000"/>
                  </a:outerShdw>
                </a:effectLst>
              </a:rPr>
              <a:t>Replace simple </a:t>
            </a:r>
            <a:r>
              <a:rPr lang="en-US" sz="2205" dirty="0" err="1">
                <a:effectLst>
                  <a:outerShdw blurRad="38100" dist="38100" dir="2700000" algn="tl">
                    <a:srgbClr val="000000"/>
                  </a:outerShdw>
                </a:effectLst>
              </a:rPr>
              <a:t>calcs</a:t>
            </a:r>
            <a:r>
              <a:rPr lang="en-US" sz="2205" dirty="0">
                <a:effectLst>
                  <a:outerShdw blurRad="38100" dist="38100" dir="2700000" algn="tl">
                    <a:srgbClr val="000000"/>
                  </a:outerShdw>
                </a:effectLst>
              </a:rPr>
              <a:t> with computed columns in DSV</a:t>
            </a:r>
          </a:p>
          <a:p>
            <a:pPr marL="777003" lvl="1" indent="-350001" defTabSz="1006255" fontAlgn="auto">
              <a:spcAft>
                <a:spcPts val="0"/>
              </a:spcAft>
              <a:buBlip>
                <a:blip r:embed="rId3"/>
              </a:buBlip>
              <a:defRPr/>
            </a:pPr>
            <a:r>
              <a:rPr lang="en-US" dirty="0">
                <a:effectLst>
                  <a:outerShdw blurRad="38100" dist="38100" dir="2700000" algn="tl">
                    <a:srgbClr val="000000"/>
                  </a:outerShdw>
                </a:effectLst>
              </a:rPr>
              <a:t>Calculation done at processing time is always better</a:t>
            </a:r>
          </a:p>
          <a:p>
            <a:pPr marL="421754" indent="-421754" defTabSz="1006255" fontAlgn="auto">
              <a:spcAft>
                <a:spcPts val="0"/>
              </a:spcAft>
              <a:buBlip>
                <a:blip r:embed="rId3"/>
              </a:buBlip>
              <a:defRPr/>
            </a:pPr>
            <a:r>
              <a:rPr lang="en-US" sz="2205" dirty="0">
                <a:effectLst>
                  <a:outerShdw blurRad="38100" dist="38100" dir="2700000" algn="tl">
                    <a:srgbClr val="000000"/>
                  </a:outerShdw>
                </a:effectLst>
              </a:rPr>
              <a:t>Many more at:</a:t>
            </a:r>
          </a:p>
          <a:p>
            <a:pPr marL="777003" lvl="1" indent="-350001" defTabSz="1006255" fontAlgn="auto">
              <a:spcAft>
                <a:spcPts val="0"/>
              </a:spcAft>
              <a:buBlip>
                <a:blip r:embed="rId3"/>
              </a:buBlip>
              <a:defRPr/>
            </a:pPr>
            <a:r>
              <a:rPr lang="en-US" dirty="0"/>
              <a:t>Analysis Services Performance Whitepaper: </a:t>
            </a:r>
            <a:r>
              <a:rPr lang="en-US" u="sng" dirty="0">
                <a:hlinkClick r:id="rId4" tooltip="http://download.microsoft.com/download/8/5/e/85eea4fa-b3bb-4426-97d0-7f7151b2011c/SSAS2005PerfGuide.doc"/>
              </a:rPr>
              <a:t>http://download.microsoft.com/download/8/5/e/85eea4fa-b3bb-4426-97d0-7f7151b2011c/SSAS2005PerfGuide.doc</a:t>
            </a:r>
            <a:endParaRPr lang="en-US" dirty="0">
              <a:effectLst>
                <a:outerShdw blurRad="38100" dist="38100" dir="2700000" algn="tl">
                  <a:srgbClr val="000000"/>
                </a:outerShdw>
              </a:effectLst>
              <a:hlinkClick r:id=""/>
            </a:endParaRPr>
          </a:p>
          <a:p>
            <a:pPr marL="777003" lvl="1" indent="-350001" defTabSz="1006255" fontAlgn="auto">
              <a:spcAft>
                <a:spcPts val="0"/>
              </a:spcAft>
              <a:buBlip>
                <a:blip r:embed="rId3"/>
              </a:buBlip>
              <a:defRPr/>
            </a:pPr>
            <a:r>
              <a:rPr lang="en-US" dirty="0">
                <a:effectLst>
                  <a:outerShdw blurRad="38100" dist="38100" dir="2700000" algn="tl">
                    <a:srgbClr val="000000"/>
                  </a:outerShdw>
                </a:effectLst>
                <a:hlinkClick r:id=""/>
              </a:rPr>
              <a:t>http://sqljunkies.com/weblog/mosha</a:t>
            </a:r>
            <a:endParaRPr lang="en-US" dirty="0">
              <a:effectLst>
                <a:outerShdw blurRad="38100" dist="38100" dir="2700000" algn="tl">
                  <a:srgbClr val="000000"/>
                </a:outerShdw>
              </a:effectLst>
            </a:endParaRPr>
          </a:p>
          <a:p>
            <a:pPr marL="777003" lvl="1" indent="-350001" defTabSz="1006255" fontAlgn="auto">
              <a:spcAft>
                <a:spcPts val="0"/>
              </a:spcAft>
              <a:buBlip>
                <a:blip r:embed="rId3"/>
              </a:buBlip>
              <a:defRPr/>
            </a:pPr>
            <a:r>
              <a:rPr lang="en-US" dirty="0">
                <a:effectLst>
                  <a:outerShdw blurRad="38100" dist="38100" dir="2700000" algn="tl">
                    <a:srgbClr val="000000"/>
                  </a:outerShdw>
                </a:effectLst>
                <a:hlinkClick r:id="rId5"/>
              </a:rPr>
              <a:t>http://sqlserveranalysisservices.com</a:t>
            </a:r>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2672610229"/>
      </p:ext>
    </p:extLst>
  </p:cSld>
  <p:clrMapOvr>
    <a:masterClrMapping/>
  </p:clrMapOvr>
  <p:transition>
    <p:fade/>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Rectangle 4">
            <a:extLst>
              <a:ext uri="{FF2B5EF4-FFF2-40B4-BE49-F238E27FC236}">
                <a16:creationId xmlns:a16="http://schemas.microsoft.com/office/drawing/2014/main" id="{C8DF0444-EE51-46E8-8C15-DEF4351E4160}"/>
              </a:ext>
            </a:extLst>
          </p:cNvPr>
          <p:cNvSpPr>
            <a:spLocks noGrp="1" noChangeArrowheads="1"/>
          </p:cNvSpPr>
          <p:nvPr>
            <p:ph type="title" idx="4294967295"/>
          </p:nvPr>
        </p:nvSpPr>
        <p:spPr>
          <a:xfrm>
            <a:off x="305858" y="243291"/>
            <a:ext cx="9073515" cy="827888"/>
          </a:xfrm>
        </p:spPr>
        <p:txBody>
          <a:bodyPr rtlCol="0">
            <a:normAutofit/>
          </a:bodyPr>
          <a:lstStyle/>
          <a:p>
            <a:pPr defTabSz="1006255" fontAlgn="auto">
              <a:spcAft>
                <a:spcPts val="0"/>
              </a:spcAft>
              <a:defRPr/>
            </a:pPr>
            <a:r>
              <a:rPr>
                <a:effectLst>
                  <a:outerShdw blurRad="38100" dist="38100" dir="2700000" algn="tl">
                    <a:srgbClr val="000000"/>
                  </a:outerShdw>
                </a:effectLst>
              </a:rPr>
              <a:t>Conclusion</a:t>
            </a:r>
          </a:p>
        </p:txBody>
      </p:sp>
      <p:sp>
        <p:nvSpPr>
          <p:cNvPr id="78853" name="Rectangle 5">
            <a:extLst>
              <a:ext uri="{FF2B5EF4-FFF2-40B4-BE49-F238E27FC236}">
                <a16:creationId xmlns:a16="http://schemas.microsoft.com/office/drawing/2014/main" id="{BCF108B7-D97B-4737-8688-1D7775F0310A}"/>
              </a:ext>
            </a:extLst>
          </p:cNvPr>
          <p:cNvSpPr>
            <a:spLocks noGrp="1" noChangeArrowheads="1"/>
          </p:cNvSpPr>
          <p:nvPr>
            <p:ph type="body" idx="4294967295"/>
          </p:nvPr>
        </p:nvSpPr>
        <p:spPr>
          <a:xfrm>
            <a:off x="1114494" y="1344225"/>
            <a:ext cx="9273048" cy="5172114"/>
          </a:xfrm>
        </p:spPr>
        <p:txBody>
          <a:bodyPr/>
          <a:lstStyle/>
          <a:p>
            <a:pPr marL="421754" indent="-421754" defTabSz="1006255" fontAlgn="auto">
              <a:spcAft>
                <a:spcPts val="0"/>
              </a:spcAft>
              <a:buBlip>
                <a:blip r:embed="rId3"/>
              </a:buBlip>
              <a:defRPr/>
            </a:pPr>
            <a:r>
              <a:rPr lang="en-US" sz="2646" dirty="0">
                <a:effectLst>
                  <a:outerShdw blurRad="38100" dist="38100" dir="2700000" algn="tl">
                    <a:srgbClr val="000000"/>
                  </a:outerShdw>
                </a:effectLst>
              </a:rPr>
              <a:t>AS2005 is major re-architecture from AS2000</a:t>
            </a:r>
          </a:p>
          <a:p>
            <a:pPr marL="421754" indent="-421754" defTabSz="1006255" fontAlgn="auto">
              <a:spcAft>
                <a:spcPts val="0"/>
              </a:spcAft>
              <a:buBlip>
                <a:blip r:embed="rId3"/>
              </a:buBlip>
              <a:defRPr/>
            </a:pPr>
            <a:r>
              <a:rPr lang="en-US" sz="2646" dirty="0">
                <a:effectLst>
                  <a:outerShdw blurRad="38100" dist="38100" dir="2700000" algn="tl">
                    <a:srgbClr val="000000"/>
                  </a:outerShdw>
                </a:effectLst>
              </a:rPr>
              <a:t>Design for </a:t>
            </a:r>
            <a:r>
              <a:rPr lang="en-US" sz="2646" dirty="0" err="1">
                <a:effectLst>
                  <a:outerShdw blurRad="38100" dist="38100" dir="2700000" algn="tl">
                    <a:srgbClr val="000000"/>
                  </a:outerShdw>
                </a:effectLst>
              </a:rPr>
              <a:t>perf</a:t>
            </a:r>
            <a:r>
              <a:rPr lang="en-US" sz="2646" dirty="0">
                <a:effectLst>
                  <a:outerShdw blurRad="38100" dist="38100" dir="2700000" algn="tl">
                    <a:srgbClr val="000000"/>
                  </a:outerShdw>
                </a:effectLst>
              </a:rPr>
              <a:t> &amp; scalability from the start</a:t>
            </a:r>
          </a:p>
          <a:p>
            <a:pPr marL="421754" indent="-421754" defTabSz="1006255" fontAlgn="auto">
              <a:spcAft>
                <a:spcPts val="0"/>
              </a:spcAft>
              <a:buBlip>
                <a:blip r:embed="rId3"/>
              </a:buBlip>
              <a:defRPr/>
            </a:pPr>
            <a:r>
              <a:rPr lang="en-US" sz="2646" dirty="0">
                <a:effectLst>
                  <a:outerShdw blurRad="38100" dist="38100" dir="2700000" algn="tl">
                    <a:srgbClr val="000000"/>
                  </a:outerShdw>
                </a:effectLst>
              </a:rPr>
              <a:t>Many principles carry through from AS2000</a:t>
            </a:r>
          </a:p>
          <a:p>
            <a:pPr marL="777003" lvl="1" indent="-350001" defTabSz="1006255" fontAlgn="auto">
              <a:spcAft>
                <a:spcPts val="0"/>
              </a:spcAft>
              <a:buBlip>
                <a:blip r:embed="rId3"/>
              </a:buBlip>
              <a:defRPr/>
            </a:pPr>
            <a:r>
              <a:rPr lang="en-US" sz="2205" dirty="0">
                <a:effectLst>
                  <a:outerShdw blurRad="38100" dist="38100" dir="2700000" algn="tl">
                    <a:srgbClr val="000000"/>
                  </a:outerShdw>
                </a:effectLst>
              </a:rPr>
              <a:t>Dimensional design, Partitioning, Aggregations</a:t>
            </a:r>
          </a:p>
          <a:p>
            <a:pPr marL="421754" indent="-421754" defTabSz="1006255" fontAlgn="auto">
              <a:spcAft>
                <a:spcPts val="0"/>
              </a:spcAft>
              <a:buBlip>
                <a:blip r:embed="rId3"/>
              </a:buBlip>
              <a:defRPr/>
            </a:pPr>
            <a:r>
              <a:rPr lang="en-US" sz="2646" dirty="0">
                <a:effectLst>
                  <a:outerShdw blurRad="38100" dist="38100" dir="2700000" algn="tl">
                    <a:srgbClr val="000000"/>
                  </a:outerShdw>
                </a:effectLst>
              </a:rPr>
              <a:t>Many new principles in AS2005</a:t>
            </a:r>
          </a:p>
          <a:p>
            <a:pPr marL="777003" lvl="1" indent="-350001" defTabSz="1006255" fontAlgn="auto">
              <a:spcAft>
                <a:spcPts val="0"/>
              </a:spcAft>
              <a:buBlip>
                <a:blip r:embed="rId3"/>
              </a:buBlip>
              <a:defRPr/>
            </a:pPr>
            <a:r>
              <a:rPr lang="en-US" sz="2205" dirty="0">
                <a:effectLst>
                  <a:outerShdw blurRad="38100" dist="38100" dir="2700000" algn="tl">
                    <a:srgbClr val="000000"/>
                  </a:outerShdw>
                </a:effectLst>
              </a:rPr>
              <a:t>Attribute relationships, natural hierarchies</a:t>
            </a:r>
          </a:p>
          <a:p>
            <a:pPr marL="777003" lvl="1" indent="-350001" defTabSz="1006255" fontAlgn="auto">
              <a:spcAft>
                <a:spcPts val="0"/>
              </a:spcAft>
              <a:buBlip>
                <a:blip r:embed="rId3"/>
              </a:buBlip>
              <a:defRPr/>
            </a:pPr>
            <a:r>
              <a:rPr lang="en-US" sz="2205" dirty="0">
                <a:effectLst>
                  <a:outerShdw blurRad="38100" dist="38100" dir="2700000" algn="tl">
                    <a:srgbClr val="000000"/>
                  </a:outerShdw>
                </a:effectLst>
              </a:rPr>
              <a:t>New design alternatives – role playing, many-to-many, reference dimensions, semi-additive measures</a:t>
            </a:r>
          </a:p>
          <a:p>
            <a:pPr marL="777003" lvl="1" indent="-350001" defTabSz="1006255" fontAlgn="auto">
              <a:spcAft>
                <a:spcPts val="0"/>
              </a:spcAft>
              <a:buBlip>
                <a:blip r:embed="rId3"/>
              </a:buBlip>
              <a:defRPr/>
            </a:pPr>
            <a:r>
              <a:rPr lang="en-US" sz="2205" dirty="0">
                <a:effectLst>
                  <a:outerShdw blurRad="38100" dist="38100" dir="2700000" algn="tl">
                    <a:srgbClr val="000000"/>
                  </a:outerShdw>
                </a:effectLst>
              </a:rPr>
              <a:t>Flexible processing options</a:t>
            </a:r>
          </a:p>
          <a:p>
            <a:pPr marL="777003" lvl="1" indent="-350001" defTabSz="1006255" fontAlgn="auto">
              <a:spcAft>
                <a:spcPts val="0"/>
              </a:spcAft>
              <a:buBlip>
                <a:blip r:embed="rId3"/>
              </a:buBlip>
              <a:defRPr/>
            </a:pPr>
            <a:r>
              <a:rPr lang="en-US" sz="2205" dirty="0">
                <a:effectLst>
                  <a:outerShdw blurRad="38100" dist="38100" dir="2700000" algn="tl">
                    <a:srgbClr val="000000"/>
                  </a:outerShdw>
                </a:effectLst>
              </a:rPr>
              <a:t>MDX scripts, scopes</a:t>
            </a:r>
          </a:p>
          <a:p>
            <a:pPr marL="421754" indent="-421754" defTabSz="1006255" fontAlgn="auto">
              <a:spcAft>
                <a:spcPts val="0"/>
              </a:spcAft>
              <a:buBlip>
                <a:blip r:embed="rId3"/>
              </a:buBlip>
              <a:defRPr/>
            </a:pPr>
            <a:r>
              <a:rPr lang="en-US" sz="3087" dirty="0">
                <a:effectLst>
                  <a:outerShdw blurRad="38100" dist="38100" dir="2700000" algn="tl">
                    <a:srgbClr val="000000"/>
                  </a:outerShdw>
                </a:effectLst>
              </a:rPr>
              <a:t>Use Analysis Services with SQL Server Enterprise Edition to get max performance and scale</a:t>
            </a:r>
          </a:p>
        </p:txBody>
      </p:sp>
    </p:spTree>
    <p:extLst>
      <p:ext uri="{BB962C8B-B14F-4D97-AF65-F5344CB8AC3E}">
        <p14:creationId xmlns:p14="http://schemas.microsoft.com/office/powerpoint/2010/main" val="2219033009"/>
      </p:ext>
    </p:extLst>
  </p:cSld>
  <p:clrMapOvr>
    <a:masterClrMapping/>
  </p:clrMapOvr>
  <p:transition>
    <p:fade/>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3"/>
          <p:cNvSpPr>
            <a:spLocks noGrp="1" noChangeArrowheads="1"/>
          </p:cNvSpPr>
          <p:nvPr>
            <p:ph type="title"/>
          </p:nvPr>
        </p:nvSpPr>
        <p:spPr/>
        <p:txBody>
          <a:bodyPr/>
          <a:lstStyle/>
          <a:p>
            <a:pPr defTabSz="1004626"/>
            <a:r>
              <a:rPr lang="cs-CZ" altLang="cs-CZ" smtClean="0"/>
              <a:t>Resources</a:t>
            </a:r>
          </a:p>
        </p:txBody>
      </p:sp>
      <p:sp>
        <p:nvSpPr>
          <p:cNvPr id="143363" name="Content Placeholder 7"/>
          <p:cNvSpPr>
            <a:spLocks noGrp="1" noChangeArrowheads="1"/>
          </p:cNvSpPr>
          <p:nvPr>
            <p:ph idx="1"/>
          </p:nvPr>
        </p:nvSpPr>
        <p:spPr bwMode="auto">
          <a:xfrm>
            <a:off x="727679" y="1092182"/>
            <a:ext cx="9239792" cy="6217038"/>
          </a:xfrm>
        </p:spPr>
        <p:txBody>
          <a:bodyPr wrap="square" numCol="1" anchor="t" anchorCtr="0" compatLnSpc="1">
            <a:prstTxWarp prst="textNoShape">
              <a:avLst/>
            </a:prstTxWarp>
          </a:bodyPr>
          <a:lstStyle/>
          <a:p>
            <a:pPr>
              <a:spcAft>
                <a:spcPct val="50000"/>
              </a:spcAft>
            </a:pPr>
            <a:r>
              <a:rPr lang="en-US" altLang="cs-CZ" sz="2205"/>
              <a:t>SSIS</a:t>
            </a:r>
          </a:p>
          <a:p>
            <a:pPr lvl="1">
              <a:spcAft>
                <a:spcPct val="50000"/>
              </a:spcAft>
            </a:pPr>
            <a:r>
              <a:rPr lang="en-US" altLang="cs-CZ" sz="1764"/>
              <a:t>SQL Server Integration Services site – links to blogs, training, partners, etc.: </a:t>
            </a:r>
            <a:br>
              <a:rPr lang="en-US" altLang="cs-CZ" sz="1764"/>
            </a:br>
            <a:r>
              <a:rPr lang="en-US" altLang="cs-CZ" sz="1764">
                <a:hlinkClick r:id="rId2"/>
              </a:rPr>
              <a:t>http://msdn.microsoft.com/SQL/sqlwarehouse/SSIS/default.aspx</a:t>
            </a:r>
            <a:r>
              <a:rPr lang="en-US" altLang="cs-CZ" sz="1764"/>
              <a:t> </a:t>
            </a:r>
          </a:p>
          <a:p>
            <a:pPr lvl="1">
              <a:spcAft>
                <a:spcPct val="50000"/>
              </a:spcAft>
            </a:pPr>
            <a:r>
              <a:rPr lang="en-US" altLang="cs-CZ" sz="1764"/>
              <a:t>SSIS MSDN Forum: </a:t>
            </a:r>
            <a:r>
              <a:rPr lang="en-US" altLang="cs-CZ" sz="1764">
                <a:hlinkClick r:id="rId3"/>
              </a:rPr>
              <a:t>http://forums.microsoft.com/MSDN/ShowForum.aspx?ForumID=80&amp;SiteID=1</a:t>
            </a:r>
            <a:endParaRPr lang="en-US" altLang="cs-CZ" sz="1764"/>
          </a:p>
          <a:p>
            <a:pPr lvl="1">
              <a:spcAft>
                <a:spcPct val="50000"/>
              </a:spcAft>
            </a:pPr>
            <a:r>
              <a:rPr lang="en-US" altLang="cs-CZ" sz="1764"/>
              <a:t>SSIS MVP community site: </a:t>
            </a:r>
            <a:br>
              <a:rPr lang="en-US" altLang="cs-CZ" sz="1764"/>
            </a:br>
            <a:r>
              <a:rPr lang="en-US" altLang="cs-CZ" sz="1764">
                <a:hlinkClick r:id="rId4"/>
              </a:rPr>
              <a:t>http://www.sqlis.com</a:t>
            </a:r>
            <a:endParaRPr lang="en-US" altLang="cs-CZ" sz="1764"/>
          </a:p>
          <a:p>
            <a:pPr>
              <a:spcAft>
                <a:spcPct val="50000"/>
              </a:spcAft>
            </a:pPr>
            <a:r>
              <a:rPr lang="en-US" altLang="cs-CZ" sz="2205"/>
              <a:t>SSAS</a:t>
            </a:r>
          </a:p>
          <a:p>
            <a:pPr lvl="1"/>
            <a:r>
              <a:rPr lang="en-US" altLang="cs-CZ" sz="1764"/>
              <a:t>BLOGS: </a:t>
            </a:r>
            <a:r>
              <a:rPr lang="en-US" altLang="cs-CZ" sz="1764">
                <a:hlinkClick r:id="rId5"/>
              </a:rPr>
              <a:t>http://blogs.msdn.com/sqlcat</a:t>
            </a:r>
            <a:endParaRPr lang="en-US" altLang="cs-CZ" sz="1764"/>
          </a:p>
          <a:p>
            <a:pPr lvl="1"/>
            <a:r>
              <a:rPr lang="en-US" altLang="cs-CZ" sz="1764">
                <a:hlinkClick r:id="rId6"/>
              </a:rPr>
              <a:t>PROJECT REAL-Business Intelligence in Practice</a:t>
            </a:r>
            <a:endParaRPr lang="en-US" altLang="cs-CZ" sz="1764"/>
          </a:p>
          <a:p>
            <a:pPr lvl="1"/>
            <a:r>
              <a:rPr lang="en-US" altLang="cs-CZ" sz="1764">
                <a:hlinkClick r:id="rId7"/>
              </a:rPr>
              <a:t>Analysis Services Performance Guide</a:t>
            </a:r>
            <a:endParaRPr lang="en-US" altLang="cs-CZ" sz="1764"/>
          </a:p>
          <a:p>
            <a:pPr lvl="1"/>
            <a:r>
              <a:rPr lang="en-US" altLang="cs-CZ" sz="1764">
                <a:hlinkClick r:id="rId8"/>
              </a:rPr>
              <a:t>TechNet: Analysis Services for IT Professionals</a:t>
            </a:r>
            <a:endParaRPr lang="en-US" altLang="cs-CZ" sz="2205"/>
          </a:p>
          <a:p>
            <a:pPr>
              <a:spcAft>
                <a:spcPct val="50000"/>
              </a:spcAft>
            </a:pPr>
            <a:r>
              <a:rPr lang="en-US" altLang="cs-CZ" sz="2205"/>
              <a:t>Microsoft BI</a:t>
            </a:r>
          </a:p>
          <a:p>
            <a:pPr lvl="1">
              <a:spcAft>
                <a:spcPct val="50000"/>
              </a:spcAft>
            </a:pPr>
            <a:r>
              <a:rPr lang="en-US" altLang="cs-CZ" sz="1764"/>
              <a:t>SQL Server Business Intelligence public site: </a:t>
            </a:r>
            <a:r>
              <a:rPr lang="en-US" altLang="cs-CZ" sz="1764">
                <a:hlinkClick r:id="rId9"/>
              </a:rPr>
              <a:t>http://www.microsoft.com/sql/evaluation/bi/default.asp</a:t>
            </a:r>
            <a:r>
              <a:rPr lang="en-US" altLang="cs-CZ" sz="1764"/>
              <a:t> </a:t>
            </a:r>
          </a:p>
          <a:p>
            <a:pPr lvl="1">
              <a:spcAft>
                <a:spcPct val="50000"/>
              </a:spcAft>
            </a:pPr>
            <a:r>
              <a:rPr lang="en-US" altLang="cs-CZ" sz="1764">
                <a:hlinkClick r:id="rId10"/>
              </a:rPr>
              <a:t>http://www.microsoft.com/bi</a:t>
            </a:r>
            <a:endParaRPr lang="en-US" altLang="cs-CZ" sz="1764"/>
          </a:p>
          <a:p>
            <a:pPr lvl="1">
              <a:spcAft>
                <a:spcPct val="50000"/>
              </a:spcAft>
              <a:buFontTx/>
              <a:buNone/>
            </a:pPr>
            <a:endParaRPr lang="en-US" altLang="cs-CZ" sz="1764"/>
          </a:p>
          <a:p>
            <a:pPr>
              <a:spcAft>
                <a:spcPct val="50000"/>
              </a:spcAft>
            </a:pPr>
            <a:endParaRPr lang="en-US" altLang="cs-CZ" sz="2205"/>
          </a:p>
          <a:p>
            <a:endParaRPr lang="en-US" altLang="cs-CZ" sz="2205"/>
          </a:p>
        </p:txBody>
      </p:sp>
      <p:sp>
        <p:nvSpPr>
          <p:cNvPr id="143364" name="Line 7"/>
          <p:cNvSpPr>
            <a:spLocks noChangeShapeType="1"/>
          </p:cNvSpPr>
          <p:nvPr/>
        </p:nvSpPr>
        <p:spPr bwMode="auto">
          <a:xfrm>
            <a:off x="2071904" y="1955077"/>
            <a:ext cx="1750" cy="406068"/>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28575" cap="sq">
                <a:solidFill>
                  <a:srgbClr val="000000"/>
                </a:solidFill>
                <a:round/>
                <a:headEnd/>
                <a:tailEnd/>
              </a14:hiddenLine>
            </a:ext>
          </a:extLst>
        </p:spPr>
        <p:txBody>
          <a:bodyPr>
            <a:spAutoFit/>
          </a:bodyPr>
          <a:lstStyle/>
          <a:p>
            <a:endParaRPr lang="cs-CZ"/>
          </a:p>
        </p:txBody>
      </p:sp>
    </p:spTree>
    <p:extLst>
      <p:ext uri="{BB962C8B-B14F-4D97-AF65-F5344CB8AC3E}">
        <p14:creationId xmlns:p14="http://schemas.microsoft.com/office/powerpoint/2010/main" val="2702737061"/>
      </p:ext>
    </p:extLst>
  </p:cSld>
  <p:clrMapOvr>
    <a:masterClrMapping/>
  </p:clrMapOvr>
  <p:transition>
    <p:fade/>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endParaRPr lang="cs-CZ"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03.03.2019</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74</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305858" y="2082847"/>
            <a:ext cx="3143525" cy="3941659"/>
            <a:chOff x="192" y="1056"/>
            <a:chExt cx="1796" cy="2252"/>
          </a:xfrm>
        </p:grpSpPr>
        <p:sp>
          <p:nvSpPr>
            <p:cNvPr id="16441" name="Text Box 3"/>
            <p:cNvSpPr txBox="1">
              <a:spLocks noChangeArrowheads="1"/>
            </p:cNvSpPr>
            <p:nvPr/>
          </p:nvSpPr>
          <p:spPr bwMode="auto">
            <a:xfrm>
              <a:off x="202" y="1536"/>
              <a:ext cx="1786"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323">
                  <a:latin typeface="Verdana" panose="020B0604030504040204" pitchFamily="34" charset="0"/>
                </a:rPr>
                <a:t>Call center: </a:t>
              </a:r>
            </a:p>
            <a:p>
              <a:pPr algn="ctr" eaLnBrk="1" hangingPunct="1"/>
              <a:r>
                <a:rPr lang="en-US" altLang="cs-CZ" sz="1323">
                  <a:latin typeface="Verdana" panose="020B0604030504040204" pitchFamily="34" charset="0"/>
                </a:rPr>
                <a:t>semi-structured data</a:t>
              </a:r>
            </a:p>
          </p:txBody>
        </p:sp>
        <p:sp>
          <p:nvSpPr>
            <p:cNvPr id="16442" name="Text Box 4"/>
            <p:cNvSpPr txBox="1">
              <a:spLocks noChangeArrowheads="1"/>
            </p:cNvSpPr>
            <p:nvPr/>
          </p:nvSpPr>
          <p:spPr bwMode="auto">
            <a:xfrm>
              <a:off x="202" y="2395"/>
              <a:ext cx="1786"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323">
                  <a:latin typeface="Verdana" panose="020B0604030504040204" pitchFamily="34" charset="0"/>
                </a:rPr>
                <a:t>Legacy data: binary files</a:t>
              </a:r>
            </a:p>
          </p:txBody>
        </p:sp>
        <p:grpSp>
          <p:nvGrpSpPr>
            <p:cNvPr id="16443" name="Group 5"/>
            <p:cNvGrpSpPr>
              <a:grpSpLocks/>
            </p:cNvGrpSpPr>
            <p:nvPr/>
          </p:nvGrpSpPr>
          <p:grpSpPr bwMode="auto">
            <a:xfrm>
              <a:off x="530" y="1056"/>
              <a:ext cx="1129" cy="2085"/>
              <a:chOff x="530" y="1056"/>
              <a:chExt cx="1129" cy="2085"/>
            </a:xfrm>
          </p:grpSpPr>
          <p:grpSp>
            <p:nvGrpSpPr>
              <p:cNvPr id="16445" name="Group 6"/>
              <p:cNvGrpSpPr>
                <a:grpSpLocks/>
              </p:cNvGrpSpPr>
              <p:nvPr/>
            </p:nvGrpSpPr>
            <p:grpSpPr bwMode="auto">
              <a:xfrm>
                <a:off x="530" y="1056"/>
                <a:ext cx="1129" cy="499"/>
                <a:chOff x="336" y="960"/>
                <a:chExt cx="1129" cy="499"/>
              </a:xfrm>
            </p:grpSpPr>
            <p:pic>
              <p:nvPicPr>
                <p:cNvPr id="16456" name="Picture 7" descr="0 Rectangle 2to5 Gel Gel2 - Cobal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 y="960"/>
                  <a:ext cx="1129" cy="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57" name="Picture 8" descr="ph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 y="1051"/>
                  <a:ext cx="336"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458" name="Group 9"/>
                <p:cNvGrpSpPr>
                  <a:grpSpLocks noChangeAspect="1"/>
                </p:cNvGrpSpPr>
                <p:nvPr/>
              </p:nvGrpSpPr>
              <p:grpSpPr bwMode="auto">
                <a:xfrm>
                  <a:off x="1057" y="1045"/>
                  <a:ext cx="344" cy="372"/>
                  <a:chOff x="1872" y="1274"/>
                  <a:chExt cx="689" cy="742"/>
                </a:xfrm>
              </p:grpSpPr>
              <p:pic>
                <p:nvPicPr>
                  <p:cNvPr id="16460" name="Picture 10" descr="Database blu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68" y="1274"/>
                    <a:ext cx="593" cy="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61" name="Picture 11" descr="Documen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72" y="1473"/>
                    <a:ext cx="311" cy="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16459" name="Picture 12" descr="arrow 10 turquoise short arrow"/>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8" y="1080"/>
                  <a:ext cx="33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446" name="Group 13"/>
              <p:cNvGrpSpPr>
                <a:grpSpLocks/>
              </p:cNvGrpSpPr>
              <p:nvPr/>
            </p:nvGrpSpPr>
            <p:grpSpPr bwMode="auto">
              <a:xfrm>
                <a:off x="602" y="1848"/>
                <a:ext cx="985" cy="529"/>
                <a:chOff x="384" y="1920"/>
                <a:chExt cx="985" cy="529"/>
              </a:xfrm>
            </p:grpSpPr>
            <p:pic>
              <p:nvPicPr>
                <p:cNvPr id="16452" name="Picture 14" descr="0 Rectangle 2to5 Gel Gel2 - Cobal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4" y="1920"/>
                  <a:ext cx="985" cy="5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53" name="Picture 15" descr="Binary Cod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1" y="2028"/>
                  <a:ext cx="167"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54" name="Picture 16" descr="Server HIS Host Integration"/>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6" y="2025"/>
                  <a:ext cx="312"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55" name="Picture 17" descr="arrow 10 turquoise short arrow"/>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2" y="2063"/>
                  <a:ext cx="337"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6447" name="Group 18"/>
              <p:cNvGrpSpPr>
                <a:grpSpLocks/>
              </p:cNvGrpSpPr>
              <p:nvPr/>
            </p:nvGrpSpPr>
            <p:grpSpPr bwMode="auto">
              <a:xfrm>
                <a:off x="565" y="2659"/>
                <a:ext cx="1060" cy="482"/>
                <a:chOff x="336" y="3120"/>
                <a:chExt cx="1060" cy="482"/>
              </a:xfrm>
            </p:grpSpPr>
            <p:pic>
              <p:nvPicPr>
                <p:cNvPr id="16448" name="Picture 19" descr="0 Rectangle 2to5 Gel Gel2 - Cobalt"/>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6" y="3120"/>
                  <a:ext cx="1060" cy="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49" name="Picture 20" descr="Database blu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5" y="3205"/>
                  <a:ext cx="297" cy="3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50" name="Picture 21" descr="Server - application"/>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8" y="3202"/>
                  <a:ext cx="203" cy="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51" name="Picture 22" descr="arrow 10 turquoise short arrow"/>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3" y="3239"/>
                  <a:ext cx="338"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6444" name="Text Box 23"/>
            <p:cNvSpPr txBox="1">
              <a:spLocks noChangeArrowheads="1"/>
            </p:cNvSpPr>
            <p:nvPr/>
          </p:nvSpPr>
          <p:spPr bwMode="auto">
            <a:xfrm>
              <a:off x="192" y="3139"/>
              <a:ext cx="1786"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323">
                  <a:latin typeface="Verdana" panose="020B0604030504040204" pitchFamily="34" charset="0"/>
                </a:rPr>
                <a:t>Application database</a:t>
              </a:r>
            </a:p>
          </p:txBody>
        </p:sp>
      </p:grpSp>
      <p:sp>
        <p:nvSpPr>
          <p:cNvPr id="131096" name="Text Box 24"/>
          <p:cNvSpPr txBox="1">
            <a:spLocks noChangeArrowheads="1"/>
          </p:cNvSpPr>
          <p:nvPr/>
        </p:nvSpPr>
        <p:spPr bwMode="auto">
          <a:xfrm>
            <a:off x="725929" y="6213538"/>
            <a:ext cx="9241543" cy="1178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Tx/>
              <a:buChar char="•"/>
            </a:pPr>
            <a:r>
              <a:rPr lang="en-US" altLang="cs-CZ" sz="1764">
                <a:latin typeface="Calibri" panose="020F0502020204030204" pitchFamily="34" charset="0"/>
              </a:rPr>
              <a:t>Integration and warehousing are a seamless, manageable operation.</a:t>
            </a:r>
          </a:p>
          <a:p>
            <a:pPr eaLnBrk="1" hangingPunct="1">
              <a:buFontTx/>
              <a:buChar char="•"/>
            </a:pPr>
            <a:r>
              <a:rPr lang="en-US" altLang="cs-CZ" sz="1764">
                <a:latin typeface="Calibri" panose="020F0502020204030204" pitchFamily="34" charset="0"/>
              </a:rPr>
              <a:t>Source, prepare, and load data in a single, auditable process.</a:t>
            </a:r>
          </a:p>
          <a:p>
            <a:pPr eaLnBrk="1" hangingPunct="1">
              <a:buFontTx/>
              <a:buChar char="•"/>
            </a:pPr>
            <a:r>
              <a:rPr lang="en-US" altLang="cs-CZ" sz="1764">
                <a:latin typeface="Calibri" panose="020F0502020204030204" pitchFamily="34" charset="0"/>
              </a:rPr>
              <a:t>Reporting and escalation can be parallelized with the warehouse load.</a:t>
            </a:r>
          </a:p>
          <a:p>
            <a:pPr eaLnBrk="1" hangingPunct="1">
              <a:buFontTx/>
              <a:buChar char="•"/>
            </a:pPr>
            <a:r>
              <a:rPr lang="en-US" altLang="cs-CZ" sz="1764">
                <a:latin typeface="Calibri" panose="020F0502020204030204" pitchFamily="34" charset="0"/>
              </a:rPr>
              <a:t>Scales to handle heavy and complex data requirements.</a:t>
            </a:r>
          </a:p>
        </p:txBody>
      </p:sp>
      <p:grpSp>
        <p:nvGrpSpPr>
          <p:cNvPr id="8" name="Group 25"/>
          <p:cNvGrpSpPr>
            <a:grpSpLocks/>
          </p:cNvGrpSpPr>
          <p:nvPr/>
        </p:nvGrpSpPr>
        <p:grpSpPr bwMode="auto">
          <a:xfrm>
            <a:off x="2910293" y="1746792"/>
            <a:ext cx="5040842" cy="4284715"/>
            <a:chOff x="1680" y="1008"/>
            <a:chExt cx="2880" cy="2448"/>
          </a:xfrm>
        </p:grpSpPr>
        <p:pic>
          <p:nvPicPr>
            <p:cNvPr id="16405" name="Picture 26" descr="gray squar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76" y="1008"/>
              <a:ext cx="2784" cy="2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06" name="Text Box 27"/>
            <p:cNvSpPr txBox="1">
              <a:spLocks noChangeArrowheads="1"/>
            </p:cNvSpPr>
            <p:nvPr/>
          </p:nvSpPr>
          <p:spPr bwMode="auto">
            <a:xfrm>
              <a:off x="1800" y="3120"/>
              <a:ext cx="2721" cy="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2205">
                  <a:solidFill>
                    <a:srgbClr val="FFFFFF"/>
                  </a:solidFill>
                  <a:latin typeface="Verdana" panose="020B0604030504040204" pitchFamily="34" charset="0"/>
                </a:rPr>
                <a:t>SQL Server Integration Services</a:t>
              </a:r>
            </a:p>
          </p:txBody>
        </p:sp>
        <p:grpSp>
          <p:nvGrpSpPr>
            <p:cNvPr id="16407" name="Group 28"/>
            <p:cNvGrpSpPr>
              <a:grpSpLocks/>
            </p:cNvGrpSpPr>
            <p:nvPr/>
          </p:nvGrpSpPr>
          <p:grpSpPr bwMode="auto">
            <a:xfrm>
              <a:off x="2016" y="1171"/>
              <a:ext cx="960" cy="509"/>
              <a:chOff x="2208" y="1296"/>
              <a:chExt cx="960" cy="509"/>
            </a:xfrm>
          </p:grpSpPr>
          <p:pic>
            <p:nvPicPr>
              <p:cNvPr id="16439" name="Picture 29" descr="rounded rectangle green"/>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08" y="1296"/>
                <a:ext cx="960" cy="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40" name="Rectangle 30"/>
              <p:cNvSpPr>
                <a:spLocks noChangeArrowheads="1"/>
              </p:cNvSpPr>
              <p:nvPr/>
            </p:nvSpPr>
            <p:spPr bwMode="auto">
              <a:xfrm>
                <a:off x="2300" y="1392"/>
                <a:ext cx="796" cy="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544">
                    <a:latin typeface="Verdana" panose="020B0604030504040204" pitchFamily="34" charset="0"/>
                  </a:rPr>
                  <a:t>Text mining</a:t>
                </a:r>
              </a:p>
              <a:p>
                <a:pPr algn="ctr" eaLnBrk="1" hangingPunct="1"/>
                <a:r>
                  <a:rPr lang="en-US" altLang="cs-CZ" sz="1544">
                    <a:latin typeface="Verdana" panose="020B0604030504040204" pitchFamily="34" charset="0"/>
                  </a:rPr>
                  <a:t>components</a:t>
                </a:r>
              </a:p>
            </p:txBody>
          </p:sp>
        </p:grpSp>
        <p:grpSp>
          <p:nvGrpSpPr>
            <p:cNvPr id="16408" name="Group 31"/>
            <p:cNvGrpSpPr>
              <a:grpSpLocks/>
            </p:cNvGrpSpPr>
            <p:nvPr/>
          </p:nvGrpSpPr>
          <p:grpSpPr bwMode="auto">
            <a:xfrm>
              <a:off x="2016" y="1872"/>
              <a:ext cx="960" cy="509"/>
              <a:chOff x="2256" y="2016"/>
              <a:chExt cx="960" cy="509"/>
            </a:xfrm>
          </p:grpSpPr>
          <p:pic>
            <p:nvPicPr>
              <p:cNvPr id="16437" name="Picture 32" descr="rounded rectangle green"/>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56" y="2016"/>
                <a:ext cx="960" cy="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38" name="Rectangle 33"/>
              <p:cNvSpPr>
                <a:spLocks noChangeArrowheads="1"/>
              </p:cNvSpPr>
              <p:nvPr/>
            </p:nvSpPr>
            <p:spPr bwMode="auto">
              <a:xfrm>
                <a:off x="2476" y="2112"/>
                <a:ext cx="538" cy="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544">
                    <a:latin typeface="Verdana" panose="020B0604030504040204" pitchFamily="34" charset="0"/>
                  </a:rPr>
                  <a:t>Custom</a:t>
                </a:r>
              </a:p>
              <a:p>
                <a:pPr algn="ctr" eaLnBrk="1" hangingPunct="1"/>
                <a:r>
                  <a:rPr lang="en-US" altLang="cs-CZ" sz="1544">
                    <a:latin typeface="Verdana" panose="020B0604030504040204" pitchFamily="34" charset="0"/>
                  </a:rPr>
                  <a:t>source</a:t>
                </a:r>
              </a:p>
            </p:txBody>
          </p:sp>
        </p:grpSp>
        <p:grpSp>
          <p:nvGrpSpPr>
            <p:cNvPr id="16409" name="Group 34"/>
            <p:cNvGrpSpPr>
              <a:grpSpLocks/>
            </p:cNvGrpSpPr>
            <p:nvPr/>
          </p:nvGrpSpPr>
          <p:grpSpPr bwMode="auto">
            <a:xfrm>
              <a:off x="1968" y="2659"/>
              <a:ext cx="1048" cy="509"/>
              <a:chOff x="2256" y="2016"/>
              <a:chExt cx="960" cy="509"/>
            </a:xfrm>
          </p:grpSpPr>
          <p:pic>
            <p:nvPicPr>
              <p:cNvPr id="16435" name="Picture 35" descr="rounded rectangle green"/>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56" y="2016"/>
                <a:ext cx="960" cy="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36" name="Rectangle 36"/>
              <p:cNvSpPr>
                <a:spLocks noChangeArrowheads="1"/>
              </p:cNvSpPr>
              <p:nvPr/>
            </p:nvSpPr>
            <p:spPr bwMode="auto">
              <a:xfrm>
                <a:off x="2458" y="2112"/>
                <a:ext cx="571" cy="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544">
                    <a:latin typeface="Verdana" panose="020B0604030504040204" pitchFamily="34" charset="0"/>
                  </a:rPr>
                  <a:t>Standard</a:t>
                </a:r>
              </a:p>
              <a:p>
                <a:pPr algn="ctr" eaLnBrk="1" hangingPunct="1"/>
                <a:r>
                  <a:rPr lang="en-US" altLang="cs-CZ" sz="1544">
                    <a:latin typeface="Verdana" panose="020B0604030504040204" pitchFamily="34" charset="0"/>
                  </a:rPr>
                  <a:t>sources</a:t>
                </a:r>
              </a:p>
            </p:txBody>
          </p:sp>
        </p:grpSp>
        <p:grpSp>
          <p:nvGrpSpPr>
            <p:cNvPr id="16410" name="Group 37"/>
            <p:cNvGrpSpPr>
              <a:grpSpLocks/>
            </p:cNvGrpSpPr>
            <p:nvPr/>
          </p:nvGrpSpPr>
          <p:grpSpPr bwMode="auto">
            <a:xfrm>
              <a:off x="3312" y="2640"/>
              <a:ext cx="968" cy="509"/>
              <a:chOff x="2256" y="2016"/>
              <a:chExt cx="968" cy="509"/>
            </a:xfrm>
          </p:grpSpPr>
          <p:pic>
            <p:nvPicPr>
              <p:cNvPr id="16433" name="Picture 38" descr="rounded rectangle green"/>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56" y="2016"/>
                <a:ext cx="960" cy="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34" name="Rectangle 39"/>
              <p:cNvSpPr>
                <a:spLocks noChangeArrowheads="1"/>
              </p:cNvSpPr>
              <p:nvPr/>
            </p:nvSpPr>
            <p:spPr bwMode="auto">
              <a:xfrm>
                <a:off x="2271" y="2112"/>
                <a:ext cx="953" cy="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544">
                    <a:latin typeface="Verdana" panose="020B0604030504040204" pitchFamily="34" charset="0"/>
                  </a:rPr>
                  <a:t>Data-cleansing</a:t>
                </a:r>
              </a:p>
              <a:p>
                <a:pPr algn="ctr" eaLnBrk="1" hangingPunct="1"/>
                <a:r>
                  <a:rPr lang="en-US" altLang="cs-CZ" sz="1544">
                    <a:latin typeface="Verdana" panose="020B0604030504040204" pitchFamily="34" charset="0"/>
                  </a:rPr>
                  <a:t>components</a:t>
                </a:r>
              </a:p>
            </p:txBody>
          </p:sp>
        </p:grpSp>
        <p:grpSp>
          <p:nvGrpSpPr>
            <p:cNvPr id="16411" name="Group 40"/>
            <p:cNvGrpSpPr>
              <a:grpSpLocks/>
            </p:cNvGrpSpPr>
            <p:nvPr/>
          </p:nvGrpSpPr>
          <p:grpSpPr bwMode="auto">
            <a:xfrm>
              <a:off x="3456" y="1824"/>
              <a:ext cx="720" cy="576"/>
              <a:chOff x="3312" y="1728"/>
              <a:chExt cx="960" cy="576"/>
            </a:xfrm>
          </p:grpSpPr>
          <p:grpSp>
            <p:nvGrpSpPr>
              <p:cNvPr id="16423" name="Group 41"/>
              <p:cNvGrpSpPr>
                <a:grpSpLocks/>
              </p:cNvGrpSpPr>
              <p:nvPr/>
            </p:nvGrpSpPr>
            <p:grpSpPr bwMode="auto">
              <a:xfrm>
                <a:off x="3312" y="1728"/>
                <a:ext cx="960" cy="314"/>
                <a:chOff x="2208" y="1296"/>
                <a:chExt cx="960" cy="509"/>
              </a:xfrm>
            </p:grpSpPr>
            <p:pic>
              <p:nvPicPr>
                <p:cNvPr id="16431" name="Picture 42" descr="rounded rectangle green"/>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08" y="1296"/>
                  <a:ext cx="960" cy="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32" name="Rectangle 43"/>
                <p:cNvSpPr>
                  <a:spLocks noChangeArrowheads="1"/>
                </p:cNvSpPr>
                <p:nvPr/>
              </p:nvSpPr>
              <p:spPr bwMode="auto">
                <a:xfrm>
                  <a:off x="2625" y="1392"/>
                  <a:ext cx="141" cy="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sz="1544">
                    <a:latin typeface="Verdana" panose="020B0604030504040204" pitchFamily="34" charset="0"/>
                  </a:endParaRPr>
                </a:p>
              </p:txBody>
            </p:sp>
          </p:grpSp>
          <p:grpSp>
            <p:nvGrpSpPr>
              <p:cNvPr id="16424" name="Group 44"/>
              <p:cNvGrpSpPr>
                <a:grpSpLocks/>
              </p:cNvGrpSpPr>
              <p:nvPr/>
            </p:nvGrpSpPr>
            <p:grpSpPr bwMode="auto">
              <a:xfrm>
                <a:off x="3312" y="1862"/>
                <a:ext cx="960" cy="359"/>
                <a:chOff x="2208" y="1296"/>
                <a:chExt cx="960" cy="509"/>
              </a:xfrm>
            </p:grpSpPr>
            <p:pic>
              <p:nvPicPr>
                <p:cNvPr id="16429" name="Picture 45" descr="rounded rectangle green"/>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08" y="1296"/>
                  <a:ext cx="960" cy="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30" name="Rectangle 46"/>
                <p:cNvSpPr>
                  <a:spLocks noChangeArrowheads="1"/>
                </p:cNvSpPr>
                <p:nvPr/>
              </p:nvSpPr>
              <p:spPr bwMode="auto">
                <a:xfrm>
                  <a:off x="2625" y="1391"/>
                  <a:ext cx="141"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sz="1544">
                    <a:latin typeface="Verdana" panose="020B0604030504040204" pitchFamily="34" charset="0"/>
                  </a:endParaRPr>
                </a:p>
              </p:txBody>
            </p:sp>
          </p:grpSp>
          <p:sp>
            <p:nvSpPr>
              <p:cNvPr id="16425" name="Rectangle 47"/>
              <p:cNvSpPr>
                <a:spLocks noChangeArrowheads="1"/>
              </p:cNvSpPr>
              <p:nvPr/>
            </p:nvSpPr>
            <p:spPr bwMode="auto">
              <a:xfrm>
                <a:off x="3360" y="1907"/>
                <a:ext cx="864"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544">
                    <a:latin typeface="Verdana" panose="020B0604030504040204" pitchFamily="34" charset="0"/>
                  </a:rPr>
                  <a:t>Merges</a:t>
                </a:r>
              </a:p>
            </p:txBody>
          </p:sp>
          <p:grpSp>
            <p:nvGrpSpPr>
              <p:cNvPr id="16426" name="Group 48"/>
              <p:cNvGrpSpPr>
                <a:grpSpLocks/>
              </p:cNvGrpSpPr>
              <p:nvPr/>
            </p:nvGrpSpPr>
            <p:grpSpPr bwMode="auto">
              <a:xfrm>
                <a:off x="3312" y="2042"/>
                <a:ext cx="960" cy="262"/>
                <a:chOff x="2208" y="1296"/>
                <a:chExt cx="960" cy="509"/>
              </a:xfrm>
            </p:grpSpPr>
            <p:pic>
              <p:nvPicPr>
                <p:cNvPr id="16427" name="Picture 49" descr="rounded rectangle green"/>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08" y="1296"/>
                  <a:ext cx="960" cy="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28" name="Rectangle 50"/>
                <p:cNvSpPr>
                  <a:spLocks noChangeArrowheads="1"/>
                </p:cNvSpPr>
                <p:nvPr/>
              </p:nvSpPr>
              <p:spPr bwMode="auto">
                <a:xfrm>
                  <a:off x="2625" y="1391"/>
                  <a:ext cx="141"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cs-CZ" altLang="cs-CZ" sz="1544">
                    <a:latin typeface="Verdana" panose="020B0604030504040204" pitchFamily="34" charset="0"/>
                  </a:endParaRPr>
                </a:p>
              </p:txBody>
            </p:sp>
          </p:grpSp>
        </p:grpSp>
        <p:grpSp>
          <p:nvGrpSpPr>
            <p:cNvPr id="16412" name="Group 51"/>
            <p:cNvGrpSpPr>
              <a:grpSpLocks/>
            </p:cNvGrpSpPr>
            <p:nvPr/>
          </p:nvGrpSpPr>
          <p:grpSpPr bwMode="auto">
            <a:xfrm>
              <a:off x="3312" y="1171"/>
              <a:ext cx="960" cy="509"/>
              <a:chOff x="2256" y="2016"/>
              <a:chExt cx="960" cy="509"/>
            </a:xfrm>
          </p:grpSpPr>
          <p:pic>
            <p:nvPicPr>
              <p:cNvPr id="16421" name="Picture 52" descr="rounded rectangle green"/>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56" y="2016"/>
                <a:ext cx="960" cy="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22" name="Rectangle 53"/>
              <p:cNvSpPr>
                <a:spLocks noChangeArrowheads="1"/>
              </p:cNvSpPr>
              <p:nvPr/>
            </p:nvSpPr>
            <p:spPr bwMode="auto">
              <a:xfrm>
                <a:off x="2348" y="2112"/>
                <a:ext cx="798" cy="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544">
                    <a:latin typeface="Verdana" panose="020B0604030504040204" pitchFamily="34" charset="0"/>
                  </a:rPr>
                  <a:t>Data mining</a:t>
                </a:r>
              </a:p>
              <a:p>
                <a:pPr algn="ctr" eaLnBrk="1" hangingPunct="1"/>
                <a:r>
                  <a:rPr lang="en-US" altLang="cs-CZ" sz="1544">
                    <a:latin typeface="Verdana" panose="020B0604030504040204" pitchFamily="34" charset="0"/>
                  </a:rPr>
                  <a:t>components</a:t>
                </a:r>
              </a:p>
            </p:txBody>
          </p:sp>
        </p:grpSp>
        <p:sp>
          <p:nvSpPr>
            <p:cNvPr id="16413" name="Line 54"/>
            <p:cNvSpPr>
              <a:spLocks noChangeShapeType="1"/>
            </p:cNvSpPr>
            <p:nvPr/>
          </p:nvSpPr>
          <p:spPr bwMode="auto">
            <a:xfrm flipV="1">
              <a:off x="1680" y="2880"/>
              <a:ext cx="288" cy="0"/>
            </a:xfrm>
            <a:prstGeom prst="line">
              <a:avLst/>
            </a:prstGeom>
            <a:noFill/>
            <a:ln w="63500">
              <a:solidFill>
                <a:srgbClr val="00FF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16414" name="Line 55"/>
            <p:cNvSpPr>
              <a:spLocks noChangeShapeType="1"/>
            </p:cNvSpPr>
            <p:nvPr/>
          </p:nvSpPr>
          <p:spPr bwMode="auto">
            <a:xfrm flipV="1">
              <a:off x="3024" y="2880"/>
              <a:ext cx="240" cy="0"/>
            </a:xfrm>
            <a:prstGeom prst="line">
              <a:avLst/>
            </a:prstGeom>
            <a:noFill/>
            <a:ln w="63500">
              <a:solidFill>
                <a:srgbClr val="00FF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16415" name="Line 56"/>
            <p:cNvSpPr>
              <a:spLocks noChangeShapeType="1"/>
            </p:cNvSpPr>
            <p:nvPr/>
          </p:nvSpPr>
          <p:spPr bwMode="auto">
            <a:xfrm flipV="1">
              <a:off x="1680" y="2112"/>
              <a:ext cx="288" cy="0"/>
            </a:xfrm>
            <a:prstGeom prst="line">
              <a:avLst/>
            </a:prstGeom>
            <a:noFill/>
            <a:ln w="63500">
              <a:solidFill>
                <a:srgbClr val="00FF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16416" name="Line 57"/>
            <p:cNvSpPr>
              <a:spLocks noChangeShapeType="1"/>
            </p:cNvSpPr>
            <p:nvPr/>
          </p:nvSpPr>
          <p:spPr bwMode="auto">
            <a:xfrm flipV="1">
              <a:off x="3024" y="2112"/>
              <a:ext cx="384" cy="0"/>
            </a:xfrm>
            <a:prstGeom prst="line">
              <a:avLst/>
            </a:prstGeom>
            <a:noFill/>
            <a:ln w="63500">
              <a:solidFill>
                <a:srgbClr val="00FF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16417" name="Line 58"/>
            <p:cNvSpPr>
              <a:spLocks noChangeShapeType="1"/>
            </p:cNvSpPr>
            <p:nvPr/>
          </p:nvSpPr>
          <p:spPr bwMode="auto">
            <a:xfrm flipV="1">
              <a:off x="1680" y="1344"/>
              <a:ext cx="288" cy="0"/>
            </a:xfrm>
            <a:prstGeom prst="line">
              <a:avLst/>
            </a:prstGeom>
            <a:noFill/>
            <a:ln w="63500">
              <a:solidFill>
                <a:srgbClr val="00FF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16418" name="Line 59"/>
            <p:cNvSpPr>
              <a:spLocks noChangeShapeType="1"/>
            </p:cNvSpPr>
            <p:nvPr/>
          </p:nvSpPr>
          <p:spPr bwMode="auto">
            <a:xfrm>
              <a:off x="2976" y="1584"/>
              <a:ext cx="432" cy="336"/>
            </a:xfrm>
            <a:prstGeom prst="line">
              <a:avLst/>
            </a:prstGeom>
            <a:noFill/>
            <a:ln w="63500">
              <a:solidFill>
                <a:srgbClr val="00FF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16419" name="Line 60"/>
            <p:cNvSpPr>
              <a:spLocks noChangeShapeType="1"/>
            </p:cNvSpPr>
            <p:nvPr/>
          </p:nvSpPr>
          <p:spPr bwMode="auto">
            <a:xfrm flipV="1">
              <a:off x="3792" y="2400"/>
              <a:ext cx="0" cy="240"/>
            </a:xfrm>
            <a:prstGeom prst="line">
              <a:avLst/>
            </a:prstGeom>
            <a:noFill/>
            <a:ln w="63500">
              <a:solidFill>
                <a:srgbClr val="00FF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16420" name="Line 61"/>
            <p:cNvSpPr>
              <a:spLocks noChangeShapeType="1"/>
            </p:cNvSpPr>
            <p:nvPr/>
          </p:nvSpPr>
          <p:spPr bwMode="auto">
            <a:xfrm flipV="1">
              <a:off x="3792" y="1584"/>
              <a:ext cx="0" cy="240"/>
            </a:xfrm>
            <a:prstGeom prst="line">
              <a:avLst/>
            </a:prstGeom>
            <a:noFill/>
            <a:ln w="63500">
              <a:solidFill>
                <a:srgbClr val="00FF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grpSp>
      <p:grpSp>
        <p:nvGrpSpPr>
          <p:cNvPr id="18" name="Group 62"/>
          <p:cNvGrpSpPr>
            <a:grpSpLocks/>
          </p:cNvGrpSpPr>
          <p:nvPr/>
        </p:nvGrpSpPr>
        <p:grpSpPr bwMode="auto">
          <a:xfrm>
            <a:off x="7363038" y="1858810"/>
            <a:ext cx="2184365" cy="4048427"/>
            <a:chOff x="4224" y="928"/>
            <a:chExt cx="1248" cy="2313"/>
          </a:xfrm>
        </p:grpSpPr>
        <p:grpSp>
          <p:nvGrpSpPr>
            <p:cNvPr id="16394" name="Group 63"/>
            <p:cNvGrpSpPr>
              <a:grpSpLocks/>
            </p:cNvGrpSpPr>
            <p:nvPr/>
          </p:nvGrpSpPr>
          <p:grpSpPr bwMode="auto">
            <a:xfrm>
              <a:off x="4828" y="928"/>
              <a:ext cx="644" cy="2313"/>
              <a:chOff x="4828" y="928"/>
              <a:chExt cx="644" cy="2313"/>
            </a:xfrm>
          </p:grpSpPr>
          <p:pic>
            <p:nvPicPr>
              <p:cNvPr id="16398" name="Picture 64" descr="services icons cubes"/>
              <p:cNvPicPr preferRelativeResize="0">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59" y="1832"/>
                <a:ext cx="427" cy="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9" name="Rectangle 65"/>
              <p:cNvSpPr>
                <a:spLocks noChangeArrowheads="1"/>
              </p:cNvSpPr>
              <p:nvPr/>
            </p:nvSpPr>
            <p:spPr bwMode="auto">
              <a:xfrm>
                <a:off x="4828" y="2216"/>
                <a:ext cx="644"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323">
                    <a:latin typeface="Verdana" panose="020B0604030504040204" pitchFamily="34" charset="0"/>
                  </a:rPr>
                  <a:t>Warehouse</a:t>
                </a:r>
              </a:p>
            </p:txBody>
          </p:sp>
          <p:pic>
            <p:nvPicPr>
              <p:cNvPr id="16400" name="Picture 66" descr="Pocket PC pda"/>
              <p:cNvPicPr preferRelativeResize="0">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39" y="928"/>
                <a:ext cx="190" cy="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1" name="Picture 67" descr="Document"/>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65" y="2617"/>
                <a:ext cx="167"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02" name="Text Box 68"/>
              <p:cNvSpPr txBox="1">
                <a:spLocks noChangeArrowheads="1"/>
              </p:cNvSpPr>
              <p:nvPr/>
            </p:nvSpPr>
            <p:spPr bwMode="auto">
              <a:xfrm>
                <a:off x="4889" y="3072"/>
                <a:ext cx="478"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323">
                    <a:latin typeface="Verdana" panose="020B0604030504040204" pitchFamily="34" charset="0"/>
                  </a:rPr>
                  <a:t>Reports</a:t>
                </a:r>
              </a:p>
            </p:txBody>
          </p:sp>
          <p:sp>
            <p:nvSpPr>
              <p:cNvPr id="16403" name="Text Box 69"/>
              <p:cNvSpPr txBox="1">
                <a:spLocks noChangeArrowheads="1"/>
              </p:cNvSpPr>
              <p:nvPr/>
            </p:nvSpPr>
            <p:spPr bwMode="auto">
              <a:xfrm>
                <a:off x="4900" y="1296"/>
                <a:ext cx="417" cy="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cs-CZ" sz="1323">
                    <a:latin typeface="Verdana" panose="020B0604030504040204" pitchFamily="34" charset="0"/>
                  </a:rPr>
                  <a:t>Mobile</a:t>
                </a:r>
              </a:p>
              <a:p>
                <a:pPr algn="ctr" eaLnBrk="1" hangingPunct="1"/>
                <a:r>
                  <a:rPr lang="en-US" altLang="cs-CZ" sz="1323">
                    <a:latin typeface="Verdana" panose="020B0604030504040204" pitchFamily="34" charset="0"/>
                  </a:rPr>
                  <a:t>data</a:t>
                </a:r>
              </a:p>
            </p:txBody>
          </p:sp>
          <p:sp>
            <p:nvSpPr>
              <p:cNvPr id="16404" name="Line 70"/>
              <p:cNvSpPr>
                <a:spLocks noChangeShapeType="1"/>
              </p:cNvSpPr>
              <p:nvPr/>
            </p:nvSpPr>
            <p:spPr bwMode="auto">
              <a:xfrm flipH="1">
                <a:off x="5136" y="2400"/>
                <a:ext cx="0" cy="19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grpSp>
        <p:sp>
          <p:nvSpPr>
            <p:cNvPr id="16395" name="Line 71"/>
            <p:cNvSpPr>
              <a:spLocks noChangeShapeType="1"/>
            </p:cNvSpPr>
            <p:nvPr/>
          </p:nvSpPr>
          <p:spPr bwMode="auto">
            <a:xfrm>
              <a:off x="4224" y="2064"/>
              <a:ext cx="691" cy="0"/>
            </a:xfrm>
            <a:prstGeom prst="line">
              <a:avLst/>
            </a:prstGeom>
            <a:noFill/>
            <a:ln w="63500">
              <a:solidFill>
                <a:srgbClr val="00FF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16396" name="Line 72"/>
            <p:cNvSpPr>
              <a:spLocks noChangeShapeType="1"/>
            </p:cNvSpPr>
            <p:nvPr/>
          </p:nvSpPr>
          <p:spPr bwMode="auto">
            <a:xfrm flipV="1">
              <a:off x="4224" y="1104"/>
              <a:ext cx="768" cy="960"/>
            </a:xfrm>
            <a:prstGeom prst="line">
              <a:avLst/>
            </a:prstGeom>
            <a:noFill/>
            <a:ln w="63500">
              <a:solidFill>
                <a:srgbClr val="00FF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16397" name="Line 73"/>
            <p:cNvSpPr>
              <a:spLocks noChangeShapeType="1"/>
            </p:cNvSpPr>
            <p:nvPr/>
          </p:nvSpPr>
          <p:spPr bwMode="auto">
            <a:xfrm>
              <a:off x="4224" y="2064"/>
              <a:ext cx="730" cy="672"/>
            </a:xfrm>
            <a:prstGeom prst="line">
              <a:avLst/>
            </a:prstGeom>
            <a:noFill/>
            <a:ln w="63500">
              <a:solidFill>
                <a:srgbClr val="00FF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grpSp>
      <p:grpSp>
        <p:nvGrpSpPr>
          <p:cNvPr id="20" name="Group 74"/>
          <p:cNvGrpSpPr>
            <a:grpSpLocks/>
          </p:cNvGrpSpPr>
          <p:nvPr/>
        </p:nvGrpSpPr>
        <p:grpSpPr bwMode="auto">
          <a:xfrm>
            <a:off x="1398041" y="1242707"/>
            <a:ext cx="5040842" cy="756126"/>
            <a:chOff x="816" y="576"/>
            <a:chExt cx="2880" cy="480"/>
          </a:xfrm>
        </p:grpSpPr>
        <p:pic>
          <p:nvPicPr>
            <p:cNvPr id="16392" name="Picture 75" descr="arrow 3 yellow arrow top"/>
            <p:cNvPicPr>
              <a:picLocks noChangeAspect="1" noChangeArrowheads="1"/>
            </p:cNvPicPr>
            <p:nvPr/>
          </p:nvPicPr>
          <p:blipFill>
            <a:blip r:embed="rId17">
              <a:lum bright="-10000" contrast="-100000"/>
              <a:extLst>
                <a:ext uri="{28A0092B-C50C-407E-A947-70E740481C1C}">
                  <a14:useLocalDpi xmlns:a14="http://schemas.microsoft.com/office/drawing/2010/main" val="0"/>
                </a:ext>
              </a:extLst>
            </a:blip>
            <a:srcRect/>
            <a:stretch>
              <a:fillRect/>
            </a:stretch>
          </p:blipFill>
          <p:spPr bwMode="auto">
            <a:xfrm>
              <a:off x="816" y="576"/>
              <a:ext cx="2880"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3" name="Text Box 76"/>
            <p:cNvSpPr txBox="1">
              <a:spLocks noChangeArrowheads="1"/>
            </p:cNvSpPr>
            <p:nvPr/>
          </p:nvSpPr>
          <p:spPr bwMode="auto">
            <a:xfrm>
              <a:off x="1536" y="720"/>
              <a:ext cx="1303" cy="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cs-CZ" sz="1544" b="1" i="1">
                  <a:solidFill>
                    <a:schemeClr val="tx2"/>
                  </a:solidFill>
                  <a:latin typeface="Verdana" panose="020B0604030504040204" pitchFamily="34" charset="0"/>
                </a:rPr>
                <a:t>Alerts &amp; escalation</a:t>
              </a:r>
            </a:p>
          </p:txBody>
        </p:sp>
      </p:grpSp>
      <p:sp>
        <p:nvSpPr>
          <p:cNvPr id="16391" name="Rectangle 77"/>
          <p:cNvSpPr>
            <a:spLocks noGrp="1" noChangeArrowheads="1"/>
          </p:cNvSpPr>
          <p:nvPr>
            <p:ph type="title"/>
          </p:nvPr>
        </p:nvSpPr>
        <p:spPr>
          <a:xfrm>
            <a:off x="809943" y="180281"/>
            <a:ext cx="9745627" cy="827888"/>
          </a:xfrm>
        </p:spPr>
        <p:txBody>
          <a:bodyPr/>
          <a:lstStyle/>
          <a:p>
            <a:pPr defTabSz="1004626"/>
            <a:r>
              <a:rPr lang="cs-CZ" altLang="cs-CZ" smtClean="0">
                <a:latin typeface="Calibri" panose="020F0502020204030204" pitchFamily="34" charset="0"/>
              </a:rPr>
              <a:t>Changing the Game with SSIS</a:t>
            </a:r>
          </a:p>
        </p:txBody>
      </p:sp>
    </p:spTree>
    <p:extLst>
      <p:ext uri="{BB962C8B-B14F-4D97-AF65-F5344CB8AC3E}">
        <p14:creationId xmlns:p14="http://schemas.microsoft.com/office/powerpoint/2010/main" val="2683220113"/>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par>
                                <p:cTn id="8" presetID="1" presetClass="entr" presetSubtype="0" fill="hold" nodeType="withEffect">
                                  <p:stCondLst>
                                    <p:cond delay="0"/>
                                  </p:stCondLst>
                                  <p:childTnLst>
                                    <p:set>
                                      <p:cBhvr>
                                        <p:cTn id="9" dur="1" fill="hold">
                                          <p:stCondLst>
                                            <p:cond delay="0"/>
                                          </p:stCondLst>
                                        </p:cTn>
                                        <p:tgtEl>
                                          <p:spTgt spid="131096">
                                            <p:txEl>
                                              <p:pRg st="0" end="0"/>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9"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par>
                                <p:cTn id="15" presetID="1" presetClass="entr" presetSubtype="0" fill="hold" nodeType="withEffect">
                                  <p:stCondLst>
                                    <p:cond delay="0"/>
                                  </p:stCondLst>
                                  <p:childTnLst>
                                    <p:set>
                                      <p:cBhvr>
                                        <p:cTn id="16" dur="1" fill="hold">
                                          <p:stCondLst>
                                            <p:cond delay="0"/>
                                          </p:stCondLst>
                                        </p:cTn>
                                        <p:tgtEl>
                                          <p:spTgt spid="131096">
                                            <p:txEl>
                                              <p:pRg st="1" end="1"/>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dissolve">
                                      <p:cBhvr>
                                        <p:cTn id="21" dur="500"/>
                                        <p:tgtEl>
                                          <p:spTgt spid="18"/>
                                        </p:tgtEl>
                                      </p:cBhvr>
                                    </p:animEffect>
                                  </p:childTnLst>
                                </p:cTn>
                              </p:par>
                              <p:par>
                                <p:cTn id="22" presetID="1" presetClass="entr" presetSubtype="0" fill="hold" nodeType="withEffect">
                                  <p:stCondLst>
                                    <p:cond delay="0"/>
                                  </p:stCondLst>
                                  <p:childTnLst>
                                    <p:set>
                                      <p:cBhvr>
                                        <p:cTn id="23" dur="1" fill="hold">
                                          <p:stCondLst>
                                            <p:cond delay="0"/>
                                          </p:stCondLst>
                                        </p:cTn>
                                        <p:tgtEl>
                                          <p:spTgt spid="131096">
                                            <p:txEl>
                                              <p:pRg st="2" end="2"/>
                                            </p:txEl>
                                          </p:spTgt>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2" fill="hold"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wipe(right)">
                                      <p:cBhvr>
                                        <p:cTn id="28" dur="500"/>
                                        <p:tgtEl>
                                          <p:spTgt spid="2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13109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defTabSz="1004626"/>
            <a:r>
              <a:rPr lang="cs-CZ" altLang="cs-CZ" smtClean="0">
                <a:latin typeface="Calibri" panose="020F0502020204030204" pitchFamily="34" charset="0"/>
              </a:rPr>
              <a:t>SSIS Architecture</a:t>
            </a:r>
          </a:p>
        </p:txBody>
      </p:sp>
      <p:sp>
        <p:nvSpPr>
          <p:cNvPr id="106499" name="Rectangle 3"/>
          <p:cNvSpPr>
            <a:spLocks noGrp="1" noChangeArrowheads="1"/>
          </p:cNvSpPr>
          <p:nvPr>
            <p:ph sz="half" idx="1"/>
          </p:nvPr>
        </p:nvSpPr>
        <p:spPr bwMode="auto">
          <a:xfrm>
            <a:off x="977971" y="1655777"/>
            <a:ext cx="5565929" cy="4477248"/>
          </a:xfrm>
        </p:spPr>
        <p:txBody>
          <a:bodyPr wrap="square" numCol="1" anchor="t" anchorCtr="0" compatLnSpc="1">
            <a:prstTxWarp prst="textNoShape">
              <a:avLst/>
            </a:prstTxWarp>
          </a:bodyPr>
          <a:lstStyle/>
          <a:p>
            <a:r>
              <a:rPr lang="en-US" altLang="cs-CZ" sz="2646"/>
              <a:t>Control Flow (Runtime)</a:t>
            </a:r>
          </a:p>
          <a:p>
            <a:pPr lvl="1"/>
            <a:r>
              <a:rPr lang="en-US" altLang="cs-CZ" smtClean="0"/>
              <a:t>A parallel workflow engine</a:t>
            </a:r>
          </a:p>
          <a:p>
            <a:pPr lvl="1"/>
            <a:r>
              <a:rPr lang="en-US" altLang="cs-CZ" smtClean="0"/>
              <a:t>Executes containers and tasks</a:t>
            </a:r>
          </a:p>
          <a:p>
            <a:r>
              <a:rPr lang="en-US" altLang="cs-CZ" sz="2646"/>
              <a:t>Data Flow (“Pipeline”)</a:t>
            </a:r>
          </a:p>
          <a:p>
            <a:pPr lvl="1"/>
            <a:r>
              <a:rPr lang="en-US" altLang="cs-CZ" smtClean="0"/>
              <a:t>A special runtime task</a:t>
            </a:r>
          </a:p>
          <a:p>
            <a:pPr lvl="1"/>
            <a:r>
              <a:rPr lang="en-US" altLang="cs-CZ" smtClean="0"/>
              <a:t>A high-performance data pipeline</a:t>
            </a:r>
          </a:p>
          <a:p>
            <a:pPr lvl="1"/>
            <a:r>
              <a:rPr lang="en-US" altLang="cs-CZ" smtClean="0"/>
              <a:t>Applies graphs of components to data movement</a:t>
            </a:r>
          </a:p>
          <a:p>
            <a:pPr lvl="1"/>
            <a:r>
              <a:rPr lang="en-US" altLang="cs-CZ" smtClean="0"/>
              <a:t>Component can be sources, transformations or destinations</a:t>
            </a:r>
          </a:p>
          <a:p>
            <a:pPr lvl="1"/>
            <a:r>
              <a:rPr lang="en-US" altLang="cs-CZ" smtClean="0"/>
              <a:t>Highly parallel operations possible</a:t>
            </a:r>
          </a:p>
        </p:txBody>
      </p:sp>
      <p:pic>
        <p:nvPicPr>
          <p:cNvPr id="1065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91159" y="1377481"/>
            <a:ext cx="2698951" cy="2866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650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96409" y="4221705"/>
            <a:ext cx="2698951" cy="26674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3613195967"/>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649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649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6500"/>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649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6499">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6499">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6499">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6499">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6499">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65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4|32.9"/>
</p:tagLst>
</file>

<file path=ppt/tags/tag2.xml><?xml version="1.0" encoding="utf-8"?>
<p:tagLst xmlns:a="http://schemas.openxmlformats.org/drawingml/2006/main" xmlns:r="http://schemas.openxmlformats.org/officeDocument/2006/relationships" xmlns:p="http://schemas.openxmlformats.org/presentationml/2006/main">
  <p:tag name="TIMING" val="|4.8|49.6|52.7|47.1"/>
</p:tagLst>
</file>

<file path=ppt/tags/tag3.xml><?xml version="1.0" encoding="utf-8"?>
<p:tagLst xmlns:a="http://schemas.openxmlformats.org/drawingml/2006/main" xmlns:r="http://schemas.openxmlformats.org/officeDocument/2006/relationships" xmlns:p="http://schemas.openxmlformats.org/presentationml/2006/main">
  <p:tag name="TIMING" val="|2.5|135.2|127.1|41.6"/>
</p:tagLst>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TotalTime>
  <Words>5374</Words>
  <Application>Microsoft Office PowerPoint</Application>
  <PresentationFormat>Vlastní</PresentationFormat>
  <Paragraphs>952</Paragraphs>
  <Slides>74</Slides>
  <Notes>62</Notes>
  <HiddenSlides>0</HiddenSlides>
  <MMClips>0</MMClips>
  <ScaleCrop>false</ScaleCrop>
  <HeadingPairs>
    <vt:vector size="6" baseType="variant">
      <vt:variant>
        <vt:lpstr>Použitá písma</vt:lpstr>
      </vt:variant>
      <vt:variant>
        <vt:i4>8</vt:i4>
      </vt:variant>
      <vt:variant>
        <vt:lpstr>Motiv</vt:lpstr>
      </vt:variant>
      <vt:variant>
        <vt:i4>1</vt:i4>
      </vt:variant>
      <vt:variant>
        <vt:lpstr>Nadpisy snímků</vt:lpstr>
      </vt:variant>
      <vt:variant>
        <vt:i4>74</vt:i4>
      </vt:variant>
    </vt:vector>
  </HeadingPairs>
  <TitlesOfParts>
    <vt:vector size="83" baseType="lpstr">
      <vt:lpstr>Arial</vt:lpstr>
      <vt:lpstr>Calibri</vt:lpstr>
      <vt:lpstr>Clara Sans</vt:lpstr>
      <vt:lpstr>Courier New</vt:lpstr>
      <vt:lpstr>Segoe</vt:lpstr>
      <vt:lpstr>Verdana</vt:lpstr>
      <vt:lpstr>Wingdings</vt:lpstr>
      <vt:lpstr>Wingdings 2</vt:lpstr>
      <vt:lpstr>JU_OPVVV</vt:lpstr>
      <vt:lpstr>High impact Data Warehousing with SQL Server Integration Services and Analysis Services</vt:lpstr>
      <vt:lpstr>A DW architecture</vt:lpstr>
      <vt:lpstr>Session Objectives</vt:lpstr>
      <vt:lpstr>SQL Server 2005 BPA availability!</vt:lpstr>
      <vt:lpstr>Agenda</vt:lpstr>
      <vt:lpstr>What is SQL Server Integration Services?</vt:lpstr>
      <vt:lpstr>ETL Objective: Before SSIS</vt:lpstr>
      <vt:lpstr>Changing the Game with SSIS</vt:lpstr>
      <vt:lpstr>SSIS Architecture</vt:lpstr>
      <vt:lpstr>Agenda</vt:lpstr>
      <vt:lpstr>Principles of Good Package Design - General</vt:lpstr>
      <vt:lpstr>Principles of Good Package Design - Architecture</vt:lpstr>
      <vt:lpstr>Bad Modularity</vt:lpstr>
      <vt:lpstr>Good Modularity</vt:lpstr>
      <vt:lpstr>Principles of Good Package Design - Infrastructure</vt:lpstr>
      <vt:lpstr>Principles of Good Package Design - Development</vt:lpstr>
      <vt:lpstr>Component Drilldown - Tasks &amp; Transforms</vt:lpstr>
      <vt:lpstr>Debugging &amp; Performance Tuning - General</vt:lpstr>
      <vt:lpstr>Debugging &amp; Performance Tuning - Volume</vt:lpstr>
      <vt:lpstr>Debugging &amp; Performance Tuning - Application</vt:lpstr>
      <vt:lpstr>Case Study - Patterns</vt:lpstr>
      <vt:lpstr>Debugging &amp; Performance Tuning – A methodology</vt:lpstr>
      <vt:lpstr>Case Study - Parallelism</vt:lpstr>
      <vt:lpstr>Summary</vt:lpstr>
      <vt:lpstr>Analysis Services</vt:lpstr>
      <vt:lpstr>Agenda</vt:lpstr>
      <vt:lpstr>Client Server Architecture</vt:lpstr>
      <vt:lpstr>Dimension</vt:lpstr>
      <vt:lpstr>Attribute</vt:lpstr>
      <vt:lpstr>Hierarchy</vt:lpstr>
      <vt:lpstr>Dimension Model</vt:lpstr>
      <vt:lpstr>Cube</vt:lpstr>
      <vt:lpstr>A Cube</vt:lpstr>
      <vt:lpstr>Measure Group</vt:lpstr>
      <vt:lpstr>Measure Group</vt:lpstr>
      <vt:lpstr>Agenda</vt:lpstr>
      <vt:lpstr>Top 3 Tenets of Good Cube Design</vt:lpstr>
      <vt:lpstr>Attribute Relationships</vt:lpstr>
      <vt:lpstr>Attribute Relationships (continued) </vt:lpstr>
      <vt:lpstr>Attribute Relationships (continued)</vt:lpstr>
      <vt:lpstr>Attribute Relationships  Where are they used?</vt:lpstr>
      <vt:lpstr>Attribute Relationships Where are they used?</vt:lpstr>
      <vt:lpstr>Attribute Relationships Where are they used?</vt:lpstr>
      <vt:lpstr>Attribute Relationships How to set them up?</vt:lpstr>
      <vt:lpstr>Attribute Relationships How to set them up?</vt:lpstr>
      <vt:lpstr>Attribute Relationships Example</vt:lpstr>
      <vt:lpstr>Attribute Relationships Example</vt:lpstr>
      <vt:lpstr>Prezentace aplikace PowerPoint</vt:lpstr>
      <vt:lpstr>Prezentace aplikace PowerPoint</vt:lpstr>
      <vt:lpstr>Defining Attribute Relationships</vt:lpstr>
      <vt:lpstr>User Defined Hierarchies</vt:lpstr>
      <vt:lpstr>Natural Hierarchies</vt:lpstr>
      <vt:lpstr>Natural Hierarchies  Best Practice for Hierarchy Design</vt:lpstr>
      <vt:lpstr>Best Practices for Cube Design</vt:lpstr>
      <vt:lpstr>Best Practices for Cube Design</vt:lpstr>
      <vt:lpstr>Best Practices for Cube Design</vt:lpstr>
      <vt:lpstr>Agenda</vt:lpstr>
      <vt:lpstr>Partitioning</vt:lpstr>
      <vt:lpstr>Benefits of Partitioning</vt:lpstr>
      <vt:lpstr>Best Practices for Partitioning</vt:lpstr>
      <vt:lpstr>Best Practices for Aggregations</vt:lpstr>
      <vt:lpstr>Best Practices for Aggregations</vt:lpstr>
      <vt:lpstr>Agenda</vt:lpstr>
      <vt:lpstr>Improving Processing</vt:lpstr>
      <vt:lpstr>Improving Processing</vt:lpstr>
      <vt:lpstr>Best Practices for Processing</vt:lpstr>
      <vt:lpstr>Agenda</vt:lpstr>
      <vt:lpstr>Non_Empty_Behavior</vt:lpstr>
      <vt:lpstr>Auto-Exists</vt:lpstr>
      <vt:lpstr>Conditional Statement: IIF</vt:lpstr>
      <vt:lpstr>Best Practices for MDX</vt:lpstr>
      <vt:lpstr>Conclusion</vt:lpstr>
      <vt:lpstr>Resources</vt:lpstr>
      <vt:lpstr>Prezentace aplikace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Beránek Ladislav doc. Ing. CSc.</cp:lastModifiedBy>
  <cp:revision>2</cp:revision>
  <dcterms:created xsi:type="dcterms:W3CDTF">2017-07-17T18:52:59Z</dcterms:created>
  <dcterms:modified xsi:type="dcterms:W3CDTF">2019-03-03T18:52:49Z</dcterms:modified>
</cp:coreProperties>
</file>