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67" r:id="rId17"/>
    <p:sldId id="272" r:id="rId18"/>
    <p:sldId id="273" r:id="rId19"/>
    <p:sldId id="275" r:id="rId20"/>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19.03.2020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7030150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14630860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3629492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15558125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18980067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1375776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3661837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977382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2596120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185735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1847355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3234147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1056315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931682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873802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14726050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19.03.2020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19.03.2020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19.03.2020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19.03.2020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19.03.2020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19.03.2020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p:txBody>
          <a:bodyPr/>
          <a:lstStyle/>
          <a:p>
            <a:r>
              <a:rPr lang="en-GB" b="1" dirty="0"/>
              <a:t> Remuneration </a:t>
            </a:r>
            <a:r>
              <a:rPr lang="en-GB" b="1" dirty="0" smtClean="0"/>
              <a:t>in the context of motivation </a:t>
            </a:r>
            <a:r>
              <a:rPr lang="en-GB" b="1" dirty="0"/>
              <a:t>and work performance</a:t>
            </a:r>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u="sng" dirty="0"/>
              <a:t>Motivation tools</a:t>
            </a:r>
            <a:endParaRPr lang="en-GB" dirty="0"/>
          </a:p>
          <a:p>
            <a:r>
              <a:rPr lang="en-GB" dirty="0"/>
              <a:t>Monetary and non-monetary performance that triggers motivation</a:t>
            </a:r>
          </a:p>
          <a:p>
            <a:pPr lvl="0"/>
            <a:r>
              <a:rPr lang="en-GB" dirty="0"/>
              <a:t>Monetary (bonuses, remuneration) - have a short-term effect of 2-3 months</a:t>
            </a:r>
          </a:p>
          <a:p>
            <a:pPr lvl="0"/>
            <a:r>
              <a:rPr lang="en-GB" dirty="0"/>
              <a:t>Non-monetary (benefits, employee of the year) - low forgetfulness, build the corporate image, positive motivation atmosphere, longer-term effect</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21131531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b="1" dirty="0"/>
              <a:t>Corporate concept of motivation and remuneration</a:t>
            </a:r>
            <a:endParaRPr lang="en-GB" dirty="0"/>
          </a:p>
          <a:p>
            <a:pPr marL="0" indent="0">
              <a:buNone/>
            </a:pPr>
            <a:r>
              <a:rPr lang="en-GB" b="1" dirty="0"/>
              <a:t> </a:t>
            </a:r>
            <a:endParaRPr lang="en-GB" dirty="0"/>
          </a:p>
          <a:p>
            <a:r>
              <a:rPr lang="en-GB" dirty="0"/>
              <a:t>In the search for an appropriate remuneration and motivation system, the enterprises search for what motivates the employees and contributes to their self-esteem and sense of self-worth.</a:t>
            </a:r>
          </a:p>
          <a:p>
            <a:pPr marL="0" indent="0">
              <a:buNone/>
            </a:pPr>
            <a:r>
              <a:rPr lang="en-GB" dirty="0"/>
              <a: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18651957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dirty="0"/>
              <a:t>It was found that three basic factors contribute to motivation.</a:t>
            </a:r>
          </a:p>
          <a:p>
            <a:pPr lvl="0"/>
            <a:r>
              <a:rPr lang="en-GB" sz="2400" i="1" dirty="0"/>
              <a:t>Fair treatment</a:t>
            </a:r>
            <a:r>
              <a:rPr lang="en-GB" sz="2400" dirty="0"/>
              <a:t> (fair approach during allocation of tasks, remuneration, benefits, promotion or reduction of the number of employees)</a:t>
            </a:r>
          </a:p>
          <a:p>
            <a:pPr lvl="0"/>
            <a:r>
              <a:rPr lang="en-GB" sz="2400" i="1" dirty="0"/>
              <a:t>Success</a:t>
            </a:r>
            <a:r>
              <a:rPr lang="en-GB" sz="2400" dirty="0"/>
              <a:t> (to experience joy and self-esteem, what a person has accomplished and for what he is also properly rewarded, career advancement)</a:t>
            </a:r>
          </a:p>
          <a:p>
            <a:pPr lvl="0"/>
            <a:r>
              <a:rPr lang="en-GB" sz="2400" i="1" dirty="0"/>
              <a:t>Interpersonal relationships</a:t>
            </a:r>
            <a:r>
              <a:rPr lang="en-GB" sz="2400" dirty="0"/>
              <a:t> (good friendly and collegiate relationships at the workplace with colleagues, superiors and subordinates, or with customers or suppliers)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545464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dirty="0"/>
              <a:t>What if one of them is missing? Motivation drops substantially.  For instance, higher appreciation does not substitute a salary or good money or benefits do not substitute good interpersonal relations at the workplace.</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24624178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b="1" dirty="0"/>
              <a:t>Motivating during a crisis period</a:t>
            </a:r>
            <a:endParaRPr lang="en-GB" dirty="0"/>
          </a:p>
          <a:p>
            <a:pPr marL="0" indent="0">
              <a:buNone/>
            </a:pPr>
            <a:r>
              <a:rPr lang="en-GB" sz="2400" dirty="0"/>
              <a:t>In a period when the economy is not doing well and is undergoing a recession, which is also beginning to affect the enterprises in the given economy, the enterprises use the following tools to increase motivation</a:t>
            </a:r>
            <a:r>
              <a:rPr lang="en-GB" sz="2400" dirty="0" smtClean="0"/>
              <a:t>:</a:t>
            </a:r>
            <a:endParaRPr lang="cs-CZ" sz="2400" dirty="0" smtClean="0"/>
          </a:p>
          <a:p>
            <a:pPr marL="0" indent="0">
              <a:buNone/>
            </a:pPr>
            <a:endParaRPr lang="en-GB" sz="2400" dirty="0"/>
          </a:p>
          <a:p>
            <a:pPr lvl="0"/>
            <a:r>
              <a:rPr lang="en-GB" sz="2400" dirty="0"/>
              <a:t>customised motivation (for a specific employee or groups of employees) </a:t>
            </a:r>
            <a:endParaRPr lang="cs-CZ" sz="2400" dirty="0" smtClean="0"/>
          </a:p>
          <a:p>
            <a:pPr lvl="0"/>
            <a:endParaRPr lang="en-GB" sz="2400" dirty="0"/>
          </a:p>
          <a:p>
            <a:pPr lvl="0"/>
            <a:r>
              <a:rPr lang="en-GB" sz="2400" dirty="0"/>
              <a:t>stable financial remuneration and great communication on the situation in the </a:t>
            </a:r>
            <a:r>
              <a:rPr lang="en-GB" sz="2400" dirty="0" smtClean="0"/>
              <a:t>enterprise</a:t>
            </a:r>
            <a:endParaRPr lang="en-GB" sz="24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9128451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lvl="0"/>
            <a:r>
              <a:rPr lang="en-GB" dirty="0"/>
              <a:t>upon reduction of the wages, it is necessary to emphasise that if the situation does not improve, financing shall also improve</a:t>
            </a:r>
          </a:p>
          <a:p>
            <a:pPr lvl="0"/>
            <a:r>
              <a:rPr lang="en-GB" dirty="0"/>
              <a:t>greater use of non-financial benefits (flexi-time)</a:t>
            </a:r>
          </a:p>
          <a:p>
            <a:pPr lvl="0"/>
            <a:r>
              <a:rPr lang="en-GB" dirty="0"/>
              <a:t> external training must be replaced by internal training</a:t>
            </a:r>
          </a:p>
          <a:p>
            <a:pPr lvl="0"/>
            <a:r>
              <a:rPr lang="en-GB" dirty="0"/>
              <a:t>offer self-realisation to the employees </a:t>
            </a: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14139655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lgn="just">
              <a:buNone/>
            </a:pPr>
            <a:r>
              <a:rPr lang="en-GB" sz="2500" dirty="0"/>
              <a:t>There are currently several motivational theories that differ in different bases and specifications of human </a:t>
            </a:r>
            <a:r>
              <a:rPr lang="en-GB" sz="2500" dirty="0" err="1"/>
              <a:t>behavior</a:t>
            </a:r>
            <a:r>
              <a:rPr lang="en-GB" sz="2500" dirty="0"/>
              <a:t> in certain situations. These theories represent a comprehensive set of knowledge and factors that influence a person in their work process. It is up to each manager to decide which motivational theories he will follow in his work, based on his experience, intuition and also the knowledge of his staff.</a:t>
            </a:r>
            <a:endParaRPr lang="cs-CZ"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21422017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r>
              <a:rPr lang="en-GB" dirty="0"/>
              <a:t>Maslow's theory (pyramid) of </a:t>
            </a:r>
            <a:r>
              <a:rPr lang="en-GB" dirty="0" smtClean="0"/>
              <a:t>needs</a:t>
            </a:r>
            <a:endParaRPr lang="cs-CZ" dirty="0" smtClean="0"/>
          </a:p>
          <a:p>
            <a:r>
              <a:rPr lang="en-GB" dirty="0" err="1"/>
              <a:t>Alderfer's</a:t>
            </a:r>
            <a:r>
              <a:rPr lang="en-GB" dirty="0"/>
              <a:t> theory of ERG  (Existence, Relatedness, </a:t>
            </a:r>
            <a:r>
              <a:rPr lang="en-GB" dirty="0" smtClean="0"/>
              <a:t>Growth)</a:t>
            </a:r>
            <a:endParaRPr lang="cs-CZ" dirty="0"/>
          </a:p>
          <a:p>
            <a:r>
              <a:rPr lang="en-GB" dirty="0" smtClean="0"/>
              <a:t>Two-factor theory</a:t>
            </a:r>
            <a:endParaRPr lang="cs-CZ" dirty="0" smtClean="0"/>
          </a:p>
          <a:p>
            <a:r>
              <a:rPr lang="cs-CZ" dirty="0" err="1" smtClean="0"/>
              <a:t>Theory</a:t>
            </a:r>
            <a:r>
              <a:rPr lang="cs-CZ" dirty="0" smtClean="0"/>
              <a:t> X a Y </a:t>
            </a:r>
          </a:p>
          <a:p>
            <a:r>
              <a:rPr lang="en-GB" dirty="0"/>
              <a:t>Theory of Balance (Justice)</a:t>
            </a:r>
          </a:p>
          <a:p>
            <a:endParaRPr lang="en-GB" dirty="0"/>
          </a:p>
          <a:p>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20427928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sz="2500" dirty="0"/>
              <a:t>Practical management needs to motivate in real time the human resources at its disposal to </a:t>
            </a:r>
            <a:r>
              <a:rPr lang="en-GB" sz="2500" dirty="0" err="1"/>
              <a:t>fulfill</a:t>
            </a:r>
            <a:r>
              <a:rPr lang="en-GB" sz="2500" dirty="0"/>
              <a:t> the assigned tasks. That is why the practice is always looking for new approaches and the attention is more focused on the psychology of human </a:t>
            </a:r>
            <a:r>
              <a:rPr lang="en-GB" sz="2500" dirty="0" err="1"/>
              <a:t>behavior</a:t>
            </a:r>
            <a:r>
              <a:rPr lang="en-GB" sz="2500" dirty="0"/>
              <a:t>. The starting point is sought in the use basic dispositions of man, which can be described as motives of action:</a:t>
            </a:r>
          </a:p>
          <a:p>
            <a:pPr lvl="0"/>
            <a:r>
              <a:rPr lang="en-GB" sz="2500" dirty="0" smtClean="0"/>
              <a:t>motive </a:t>
            </a:r>
            <a:r>
              <a:rPr lang="en-GB" sz="2500" dirty="0"/>
              <a:t>of performance,</a:t>
            </a:r>
          </a:p>
          <a:p>
            <a:pPr lvl="0"/>
            <a:r>
              <a:rPr lang="en-GB" sz="2500" dirty="0"/>
              <a:t>motive of aggression,</a:t>
            </a:r>
          </a:p>
          <a:p>
            <a:pPr lvl="0"/>
            <a:r>
              <a:rPr lang="en-GB" sz="2500" dirty="0"/>
              <a:t>motive of power,</a:t>
            </a:r>
          </a:p>
          <a:p>
            <a:pPr lvl="0"/>
            <a:r>
              <a:rPr lang="en-GB" sz="2500" dirty="0"/>
              <a:t>motive of association,</a:t>
            </a:r>
          </a:p>
          <a:p>
            <a:pPr lvl="0"/>
            <a:r>
              <a:rPr lang="en-GB" sz="2500" dirty="0"/>
              <a:t>motive of help.</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24695141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lgn="just">
              <a:buNone/>
            </a:pPr>
            <a:r>
              <a:rPr lang="en-GB" dirty="0"/>
              <a:t>The employee remuneration and motivation system is clearly one of the most important areas of human resources management in the business sector. </a:t>
            </a:r>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b="1" dirty="0"/>
              <a:t>Motivation</a:t>
            </a:r>
            <a:r>
              <a:rPr lang="en-GB" dirty="0"/>
              <a:t> </a:t>
            </a:r>
            <a:endParaRPr lang="cs-CZ" dirty="0" smtClean="0"/>
          </a:p>
          <a:p>
            <a:pPr marL="0" indent="0">
              <a:buNone/>
            </a:pPr>
            <a:r>
              <a:rPr lang="cs-CZ" dirty="0" err="1" smtClean="0"/>
              <a:t>Motivation</a:t>
            </a:r>
            <a:r>
              <a:rPr lang="cs-CZ" dirty="0" smtClean="0"/>
              <a:t> </a:t>
            </a:r>
            <a:r>
              <a:rPr lang="cs-CZ" dirty="0" err="1" smtClean="0"/>
              <a:t>is</a:t>
            </a:r>
            <a:r>
              <a:rPr lang="cs-CZ" dirty="0" smtClean="0"/>
              <a:t> </a:t>
            </a:r>
            <a:r>
              <a:rPr lang="en-GB" dirty="0" smtClean="0"/>
              <a:t>a </a:t>
            </a:r>
            <a:r>
              <a:rPr lang="en-GB" dirty="0"/>
              <a:t>psychological process, which activates certain individual </a:t>
            </a:r>
            <a:r>
              <a:rPr lang="en-GB" dirty="0" smtClean="0"/>
              <a:t>behaviour</a:t>
            </a:r>
            <a:endParaRPr lang="cs-CZ" dirty="0" smtClean="0"/>
          </a:p>
          <a:p>
            <a:pPr marL="0" indent="0">
              <a:buNone/>
            </a:pPr>
            <a:endParaRPr lang="cs-CZ" dirty="0"/>
          </a:p>
          <a:p>
            <a:pPr marL="0" indent="0">
              <a:buNone/>
            </a:pPr>
            <a:r>
              <a:rPr lang="en-GB" dirty="0"/>
              <a:t>If we want employees to perform well, we need to motivate them so that they want to perform them. </a:t>
            </a:r>
            <a:endParaRPr lang="cs-CZ" dirty="0" smtClean="0"/>
          </a:p>
          <a:p>
            <a:pPr>
              <a:buFontTx/>
              <a:buChar char="-"/>
            </a:pPr>
            <a:endParaRPr lang="cs-CZ" dirty="0"/>
          </a:p>
          <a:p>
            <a:pPr>
              <a:buFontTx/>
              <a:buChar char="-"/>
            </a:pP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40107494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u="sng" dirty="0"/>
              <a:t>Motivation simultaneously acts in three dimensions</a:t>
            </a:r>
            <a:r>
              <a:rPr lang="en-GB" dirty="0"/>
              <a:t>:</a:t>
            </a:r>
          </a:p>
          <a:p>
            <a:pPr lvl="0"/>
            <a:r>
              <a:rPr lang="en-GB" i="1" dirty="0"/>
              <a:t>direction</a:t>
            </a:r>
            <a:r>
              <a:rPr lang="en-GB" dirty="0"/>
              <a:t> - focuses in a certain direction</a:t>
            </a:r>
          </a:p>
          <a:p>
            <a:pPr lvl="0"/>
            <a:r>
              <a:rPr lang="en-GB" i="1" dirty="0"/>
              <a:t>intensity</a:t>
            </a:r>
            <a:r>
              <a:rPr lang="en-GB" dirty="0"/>
              <a:t> - the individual exerts more or less energy in the achievement of the objective</a:t>
            </a:r>
          </a:p>
          <a:p>
            <a:r>
              <a:rPr lang="en-GB" i="1" dirty="0"/>
              <a:t>stability</a:t>
            </a:r>
            <a:r>
              <a:rPr lang="en-GB" dirty="0"/>
              <a:t> - the level of the capability to overcome all sorts of external and internal barriers</a:t>
            </a:r>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4792556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b="1" dirty="0"/>
              <a:t>Motive</a:t>
            </a:r>
            <a:endParaRPr lang="en-GB" dirty="0"/>
          </a:p>
          <a:p>
            <a:r>
              <a:rPr lang="en-GB" dirty="0"/>
              <a:t>The motive is the inherent cause of behaviour, which determines the direction and intensity of human behaviour. Usually several motives interact, also conflicting</a:t>
            </a:r>
            <a:r>
              <a:rPr lang="en-GB" dirty="0" smtClean="0"/>
              <a:t>.</a:t>
            </a: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41852361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u="sng" dirty="0" smtClean="0"/>
              <a:t>Categories </a:t>
            </a:r>
            <a:r>
              <a:rPr lang="en-GB" u="sng" dirty="0"/>
              <a:t>of motives:</a:t>
            </a:r>
            <a:endParaRPr lang="en-GB" dirty="0"/>
          </a:p>
          <a:p>
            <a:r>
              <a:rPr lang="en-GB" i="1" dirty="0"/>
              <a:t>Active motives: </a:t>
            </a:r>
            <a:r>
              <a:rPr lang="en-GB" dirty="0"/>
              <a:t>that directly stimulate working performance, for instance, to succeed</a:t>
            </a:r>
          </a:p>
          <a:p>
            <a:r>
              <a:rPr lang="en-GB" i="1" dirty="0"/>
              <a:t>Supporting motives</a:t>
            </a:r>
            <a:r>
              <a:rPr lang="en-GB" dirty="0"/>
              <a:t>: create space for the action of active motives, for instance, the environment</a:t>
            </a:r>
          </a:p>
          <a:p>
            <a:r>
              <a:rPr lang="en-GB" i="1" dirty="0"/>
              <a:t>Suppressive motives</a:t>
            </a:r>
            <a:r>
              <a:rPr lang="en-GB" dirty="0"/>
              <a:t>: divert attention from work to other activities, for instance, lunch</a:t>
            </a: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7867634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b="1" dirty="0"/>
              <a:t>Stimuli</a:t>
            </a:r>
            <a:endParaRPr lang="en-GB" dirty="0"/>
          </a:p>
          <a:p>
            <a:pPr marL="0" indent="0">
              <a:buNone/>
            </a:pPr>
            <a:r>
              <a:rPr lang="en-GB" dirty="0"/>
              <a:t>A stimulus is an external impulse, prompt, which comes from the surroundings, acts on the individual’s psyche from the exterior, for instance, a wage or bonus.  The stimulation thus serves to positively influence motivation.</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273548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buNone/>
            </a:pPr>
            <a:r>
              <a:rPr lang="en-GB" b="1" dirty="0"/>
              <a:t>Motivation and performance</a:t>
            </a:r>
            <a:endParaRPr lang="en-GB" dirty="0"/>
          </a:p>
          <a:p>
            <a:r>
              <a:rPr lang="en-GB" dirty="0"/>
              <a:t>Human performance is limited:</a:t>
            </a:r>
          </a:p>
          <a:p>
            <a:pPr lvl="0"/>
            <a:r>
              <a:rPr lang="en-GB" dirty="0"/>
              <a:t>working qualifications (capabilities, skills)</a:t>
            </a:r>
          </a:p>
          <a:p>
            <a:pPr lvl="0"/>
            <a:r>
              <a:rPr lang="en-GB" dirty="0"/>
              <a:t>willingness to work, i.e. working </a:t>
            </a:r>
            <a:r>
              <a:rPr lang="en-GB" dirty="0" smtClean="0"/>
              <a:t>motivation</a:t>
            </a:r>
            <a:endParaRPr lang="en-GB"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6861904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sz="3200" b="1" dirty="0"/>
              <a:t>Remuneration </a:t>
            </a:r>
            <a:r>
              <a:rPr lang="cs-CZ" sz="3200" b="1" dirty="0" smtClean="0"/>
              <a:t>and </a:t>
            </a:r>
            <a:r>
              <a:rPr lang="en-GB" sz="3200" b="1" dirty="0" smtClean="0"/>
              <a:t>motivation</a:t>
            </a:r>
            <a:endParaRPr lang="cs-CZ" sz="3200" dirty="0"/>
          </a:p>
        </p:txBody>
      </p:sp>
      <p:sp>
        <p:nvSpPr>
          <p:cNvPr id="3" name="Zástupný symbol pro obsah 2"/>
          <p:cNvSpPr>
            <a:spLocks noGrp="1"/>
          </p:cNvSpPr>
          <p:nvPr>
            <p:ph idx="1"/>
          </p:nvPr>
        </p:nvSpPr>
        <p:spPr/>
        <p:txBody>
          <a:bodyPr/>
          <a:lstStyle/>
          <a:p>
            <a:pPr marL="0" indent="0" algn="just">
              <a:buNone/>
            </a:pPr>
            <a:r>
              <a:rPr lang="en-GB" i="1" dirty="0"/>
              <a:t>The stronger the motive, the better and higher the performance. </a:t>
            </a:r>
            <a:r>
              <a:rPr lang="en-GB" dirty="0"/>
              <a:t>Exaggerated over-motivation causes a drop in performance - Yerkes - Dodson Law.  Low motivation results in low performance, which shall subsequently increase up to a certain level with rising motivation intensity. As soon as it exceeds this level, over-motivation sets in with a consequent decline in the performance.</a:t>
            </a:r>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19.03.2020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420194337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16</TotalTime>
  <Words>906</Words>
  <Application>Microsoft Office PowerPoint</Application>
  <PresentationFormat>Vlastní</PresentationFormat>
  <Paragraphs>129</Paragraphs>
  <Slides>19</Slides>
  <Notes>17</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19</vt:i4>
      </vt:variant>
    </vt:vector>
  </HeadingPairs>
  <TitlesOfParts>
    <vt:vector size="23" baseType="lpstr">
      <vt:lpstr>Arial</vt:lpstr>
      <vt:lpstr>Calibri</vt:lpstr>
      <vt:lpstr>Clara Sans</vt:lpstr>
      <vt:lpstr>JU_OPVVV</vt:lpstr>
      <vt:lpstr>Reward systems </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Remuneration and motivation</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3</cp:revision>
  <dcterms:created xsi:type="dcterms:W3CDTF">2017-07-17T18:52:59Z</dcterms:created>
  <dcterms:modified xsi:type="dcterms:W3CDTF">2020-03-19T11:52:47Z</dcterms:modified>
</cp:coreProperties>
</file>