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62" d="100"/>
          <a:sy n="62" d="100"/>
        </p:scale>
        <p:origin x="1350" y="6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06.04.2020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dirty="0"/>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06.04.2020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06.04.2020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06.04.2020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06.04.2020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06.04.2020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06.04.2020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06.04.2020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06.04.2020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06.04.2020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Partnerships, Unlimited Partnership</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3981B5-AA07-451B-8783-5ED938011B7A}"/>
              </a:ext>
            </a:extLst>
          </p:cNvPr>
          <p:cNvSpPr>
            <a:spLocks noGrp="1"/>
          </p:cNvSpPr>
          <p:nvPr>
            <p:ph type="title"/>
          </p:nvPr>
        </p:nvSpPr>
        <p:spPr/>
        <p:txBody>
          <a:bodyPr/>
          <a:lstStyle/>
          <a:p>
            <a:r>
              <a:rPr lang="en-US" dirty="0"/>
              <a:t>Rights and Obligations of the Owners/Partners of a Partnerships</a:t>
            </a:r>
          </a:p>
        </p:txBody>
      </p:sp>
      <p:sp>
        <p:nvSpPr>
          <p:cNvPr id="3" name="Zástupný obsah 2">
            <a:extLst>
              <a:ext uri="{FF2B5EF4-FFF2-40B4-BE49-F238E27FC236}">
                <a16:creationId xmlns:a16="http://schemas.microsoft.com/office/drawing/2014/main" id="{76C6FA58-CD99-437B-A461-3C650D18FDF0}"/>
              </a:ext>
            </a:extLst>
          </p:cNvPr>
          <p:cNvSpPr>
            <a:spLocks noGrp="1"/>
          </p:cNvSpPr>
          <p:nvPr>
            <p:ph idx="1"/>
          </p:nvPr>
        </p:nvSpPr>
        <p:spPr/>
        <p:txBody>
          <a:bodyPr/>
          <a:lstStyle/>
          <a:p>
            <a:r>
              <a:rPr lang="cs-CZ" dirty="0"/>
              <a:t>w</a:t>
            </a:r>
            <a:r>
              <a:rPr lang="en-GB" dirty="0"/>
              <a:t>here the rights and obligations are set out by la</a:t>
            </a:r>
            <a:r>
              <a:rPr lang="cs-CZ" dirty="0"/>
              <a:t>w</a:t>
            </a:r>
          </a:p>
          <a:p>
            <a:pPr lvl="1"/>
            <a:r>
              <a:rPr lang="en-GB" b="1" dirty="0"/>
              <a:t>the provisions concerned are typically optional</a:t>
            </a:r>
            <a:endParaRPr lang="cs-CZ" b="1" dirty="0"/>
          </a:p>
          <a:p>
            <a:pPr lvl="2"/>
            <a:r>
              <a:rPr lang="en-GB" dirty="0"/>
              <a:t> i.e., </a:t>
            </a:r>
            <a:r>
              <a:rPr lang="en-GB" b="1" dirty="0"/>
              <a:t>the partners may regulate their rights and obligations differently under the memorandum of association</a:t>
            </a:r>
            <a:endParaRPr lang="cs-CZ" b="1" dirty="0"/>
          </a:p>
          <a:p>
            <a:pPr lvl="2"/>
            <a:r>
              <a:rPr lang="en-GB" dirty="0"/>
              <a:t>this does not give the partners an opportunity to relieve themselves from their obligations, </a:t>
            </a:r>
            <a:r>
              <a:rPr lang="en-GB" b="1" dirty="0"/>
              <a:t>but rather to regulate their matters alternatively</a:t>
            </a:r>
            <a:endParaRPr lang="cs-CZ" b="1" dirty="0"/>
          </a:p>
          <a:p>
            <a:pPr lvl="2"/>
            <a:r>
              <a:rPr lang="cs-CZ" dirty="0"/>
              <a:t>t</a:t>
            </a:r>
            <a:r>
              <a:rPr lang="en-GB" dirty="0"/>
              <a:t>he regulation must not upset the accepted standards of morality or contravene the law</a:t>
            </a:r>
            <a:endParaRPr lang="cs-CZ" dirty="0"/>
          </a:p>
          <a:p>
            <a:pPr lvl="3"/>
            <a:r>
              <a:rPr lang="en-GB" dirty="0"/>
              <a:t> </a:t>
            </a:r>
            <a:r>
              <a:rPr lang="cs-CZ" dirty="0"/>
              <a:t>i</a:t>
            </a:r>
            <a:r>
              <a:rPr lang="en-GB" dirty="0"/>
              <a:t>f it did, the provision concerned would be void</a:t>
            </a:r>
            <a:endParaRPr lang="cs-CZ" dirty="0"/>
          </a:p>
          <a:p>
            <a:r>
              <a:rPr lang="cs-CZ" dirty="0"/>
              <a:t>w</a:t>
            </a:r>
            <a:r>
              <a:rPr lang="en-GB" dirty="0"/>
              <a:t>here the memorandum of association does not regulate such rights and obligations</a:t>
            </a:r>
            <a:endParaRPr lang="cs-CZ" dirty="0"/>
          </a:p>
          <a:p>
            <a:pPr lvl="1"/>
            <a:r>
              <a:rPr lang="en-GB" dirty="0"/>
              <a:t> the default legal regulation applies</a:t>
            </a:r>
          </a:p>
          <a:p>
            <a:pPr marL="0" indent="0">
              <a:buNone/>
            </a:pPr>
            <a:endParaRPr lang="en-US" dirty="0"/>
          </a:p>
        </p:txBody>
      </p:sp>
      <p:sp>
        <p:nvSpPr>
          <p:cNvPr id="4" name="Zástupný symbol pro datum 3">
            <a:extLst>
              <a:ext uri="{FF2B5EF4-FFF2-40B4-BE49-F238E27FC236}">
                <a16:creationId xmlns:a16="http://schemas.microsoft.com/office/drawing/2014/main" id="{32CB2AA9-8454-4CE0-BE54-70ED231DB25F}"/>
              </a:ext>
            </a:extLst>
          </p:cNvPr>
          <p:cNvSpPr>
            <a:spLocks noGrp="1"/>
          </p:cNvSpPr>
          <p:nvPr>
            <p:ph type="dt" sz="half" idx="10"/>
          </p:nvPr>
        </p:nvSpPr>
        <p:spPr/>
        <p:txBody>
          <a:bodyPr/>
          <a:lstStyle/>
          <a:p>
            <a:pPr>
              <a:defRPr/>
            </a:pPr>
            <a:fld id="{8863D660-356F-4B7B-9477-B5CEBBE7ED6F}" type="datetime1">
              <a:rPr lang="cs-CZ" smtClean="0"/>
              <a:t>06.04.2020</a:t>
            </a:fld>
            <a:endParaRPr lang="cs-CZ" dirty="0"/>
          </a:p>
        </p:txBody>
      </p:sp>
      <p:sp>
        <p:nvSpPr>
          <p:cNvPr id="5" name="Zástupný symbol pro číslo snímku 4">
            <a:extLst>
              <a:ext uri="{FF2B5EF4-FFF2-40B4-BE49-F238E27FC236}">
                <a16:creationId xmlns:a16="http://schemas.microsoft.com/office/drawing/2014/main" id="{74030ECC-A54E-40FF-ACEF-3D24755A7088}"/>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66040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F0AC1-EF51-40B3-9FB1-F93AD973CE2E}"/>
              </a:ext>
            </a:extLst>
          </p:cNvPr>
          <p:cNvSpPr>
            <a:spLocks noGrp="1"/>
          </p:cNvSpPr>
          <p:nvPr>
            <p:ph type="title"/>
          </p:nvPr>
        </p:nvSpPr>
        <p:spPr>
          <a:xfrm>
            <a:off x="2521974" y="180231"/>
            <a:ext cx="7636439" cy="662917"/>
          </a:xfrm>
        </p:spPr>
        <p:txBody>
          <a:bodyPr/>
          <a:lstStyle/>
          <a:p>
            <a:r>
              <a:rPr lang="en-US" dirty="0"/>
              <a:t>Unlimited Partnership</a:t>
            </a:r>
          </a:p>
        </p:txBody>
      </p:sp>
      <p:sp>
        <p:nvSpPr>
          <p:cNvPr id="3" name="Zástupný obsah 2">
            <a:extLst>
              <a:ext uri="{FF2B5EF4-FFF2-40B4-BE49-F238E27FC236}">
                <a16:creationId xmlns:a16="http://schemas.microsoft.com/office/drawing/2014/main" id="{201A3FBC-0F8F-4F80-9DC8-A92499381FEF}"/>
              </a:ext>
            </a:extLst>
          </p:cNvPr>
          <p:cNvSpPr>
            <a:spLocks noGrp="1"/>
          </p:cNvSpPr>
          <p:nvPr>
            <p:ph idx="1"/>
          </p:nvPr>
        </p:nvSpPr>
        <p:spPr/>
        <p:txBody>
          <a:bodyPr/>
          <a:lstStyle/>
          <a:p>
            <a:r>
              <a:rPr lang="en-GB" sz="2800" dirty="0"/>
              <a:t>a partnership of at least two persons who participate in its business operations or asset management and are liable for its debts jointly and severally</a:t>
            </a:r>
            <a:endParaRPr lang="cs-CZ" sz="2800" dirty="0"/>
          </a:p>
          <a:p>
            <a:r>
              <a:rPr lang="en-GB" sz="2800" dirty="0"/>
              <a:t>must consist of at least two persons </a:t>
            </a:r>
            <a:endParaRPr lang="en-US" sz="2800" dirty="0"/>
          </a:p>
          <a:p>
            <a:pPr lvl="0"/>
            <a:r>
              <a:rPr lang="en-GB" sz="2800" b="1" dirty="0"/>
              <a:t>operates under its own corporate name with “</a:t>
            </a:r>
            <a:r>
              <a:rPr lang="en-GB" sz="2800" b="1" dirty="0" err="1"/>
              <a:t>veř</a:t>
            </a:r>
            <a:r>
              <a:rPr lang="en-GB" sz="2800" b="1" dirty="0"/>
              <a:t>. </a:t>
            </a:r>
            <a:r>
              <a:rPr lang="en-GB" sz="2800" b="1" dirty="0" err="1"/>
              <a:t>obch</a:t>
            </a:r>
            <a:r>
              <a:rPr lang="en-GB" sz="2800" b="1" dirty="0"/>
              <a:t>. </a:t>
            </a:r>
            <a:r>
              <a:rPr lang="en-GB" sz="2800" b="1" dirty="0" err="1"/>
              <a:t>spol</a:t>
            </a:r>
            <a:r>
              <a:rPr lang="en-GB" sz="2800" b="1" dirty="0"/>
              <a:t>” or “</a:t>
            </a:r>
            <a:r>
              <a:rPr lang="en-GB" sz="2800" b="1" dirty="0" err="1"/>
              <a:t>v.o.s</a:t>
            </a:r>
            <a:r>
              <a:rPr lang="en-GB" sz="2800" b="1" dirty="0"/>
              <a:t>.” attached to it</a:t>
            </a:r>
            <a:endParaRPr lang="cs-CZ" sz="2800" b="1" dirty="0"/>
          </a:p>
          <a:p>
            <a:pPr lvl="1"/>
            <a:r>
              <a:rPr lang="cs-CZ" sz="2400" dirty="0"/>
              <a:t>i</a:t>
            </a:r>
            <a:r>
              <a:rPr lang="en-GB" sz="2400" dirty="0"/>
              <a:t>f the corporate name of the partnership contains the name of at least one of the partners, </a:t>
            </a:r>
            <a:r>
              <a:rPr lang="en-GB" sz="2400" b="1" dirty="0"/>
              <a:t>"a </a:t>
            </a:r>
            <a:r>
              <a:rPr lang="en-GB" sz="2400" b="1" dirty="0" err="1"/>
              <a:t>spol</a:t>
            </a:r>
            <a:r>
              <a:rPr lang="en-GB" sz="2400" b="1" dirty="0"/>
              <a:t>.” </a:t>
            </a:r>
            <a:r>
              <a:rPr lang="en-GB" sz="2400" dirty="0"/>
              <a:t>is added</a:t>
            </a:r>
            <a:endParaRPr lang="en-US" sz="2400" dirty="0"/>
          </a:p>
          <a:p>
            <a:pPr lvl="0"/>
            <a:r>
              <a:rPr lang="en-GB" sz="2800" dirty="0"/>
              <a:t>the partners have joint and several unlimited liability for the partnership’s debts </a:t>
            </a:r>
            <a:endParaRPr lang="en-US" sz="2800" dirty="0"/>
          </a:p>
          <a:p>
            <a:pPr lvl="0"/>
            <a:r>
              <a:rPr lang="en-GB" sz="2800" dirty="0"/>
              <a:t>the partners are personally involved in the business or asset management of the unlimited partnership</a:t>
            </a:r>
            <a:endParaRPr lang="en-US" sz="2800" dirty="0"/>
          </a:p>
          <a:p>
            <a:pPr lvl="1"/>
            <a:endParaRPr lang="en-US" dirty="0"/>
          </a:p>
        </p:txBody>
      </p:sp>
      <p:sp>
        <p:nvSpPr>
          <p:cNvPr id="4" name="Zástupný symbol pro datum 3">
            <a:extLst>
              <a:ext uri="{FF2B5EF4-FFF2-40B4-BE49-F238E27FC236}">
                <a16:creationId xmlns:a16="http://schemas.microsoft.com/office/drawing/2014/main" id="{94BF69D6-4567-406D-8F77-2F5E39D69B11}"/>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0D2D99B5-531A-4987-924A-5EB3ECD51493}"/>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5460782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8847D4-7181-4F1B-BBF4-D76D77F052BE}"/>
              </a:ext>
            </a:extLst>
          </p:cNvPr>
          <p:cNvSpPr>
            <a:spLocks noGrp="1"/>
          </p:cNvSpPr>
          <p:nvPr>
            <p:ph type="title"/>
          </p:nvPr>
        </p:nvSpPr>
        <p:spPr/>
        <p:txBody>
          <a:bodyPr/>
          <a:lstStyle/>
          <a:p>
            <a:r>
              <a:rPr lang="en-US" dirty="0"/>
              <a:t>Unlimited Partnership</a:t>
            </a:r>
          </a:p>
        </p:txBody>
      </p:sp>
      <p:sp>
        <p:nvSpPr>
          <p:cNvPr id="3" name="Zástupný obsah 2">
            <a:extLst>
              <a:ext uri="{FF2B5EF4-FFF2-40B4-BE49-F238E27FC236}">
                <a16:creationId xmlns:a16="http://schemas.microsoft.com/office/drawing/2014/main" id="{F29C07EA-A285-4EA5-BFB9-5A2CEED2F58C}"/>
              </a:ext>
            </a:extLst>
          </p:cNvPr>
          <p:cNvSpPr>
            <a:spLocks noGrp="1"/>
          </p:cNvSpPr>
          <p:nvPr>
            <p:ph idx="1"/>
          </p:nvPr>
        </p:nvSpPr>
        <p:spPr/>
        <p:txBody>
          <a:bodyPr/>
          <a:lstStyle/>
          <a:p>
            <a:r>
              <a:rPr lang="en-GB" dirty="0"/>
              <a:t>may be formed by both natural and legal persons</a:t>
            </a:r>
            <a:endParaRPr lang="cs-CZ" dirty="0"/>
          </a:p>
          <a:p>
            <a:r>
              <a:rPr lang="en-US" dirty="0"/>
              <a:t>insolvent</a:t>
            </a:r>
            <a:r>
              <a:rPr lang="cs-CZ" dirty="0"/>
              <a:t> </a:t>
            </a:r>
            <a:r>
              <a:rPr lang="en-GB" dirty="0"/>
              <a:t>persons are excluded as potential partners of an unlimited partnership</a:t>
            </a:r>
            <a:endParaRPr lang="cs-CZ" dirty="0"/>
          </a:p>
          <a:p>
            <a:pPr lvl="1"/>
            <a:r>
              <a:rPr lang="cs-CZ" dirty="0"/>
              <a:t>i</a:t>
            </a:r>
            <a:r>
              <a:rPr lang="en-GB" dirty="0"/>
              <a:t>f such a person participated in the establishment of a partnership, they would not become a partner despite the fact that the partnership was properly registered in the Commercial Register</a:t>
            </a:r>
            <a:endParaRPr lang="cs-CZ" dirty="0"/>
          </a:p>
          <a:p>
            <a:pPr lvl="1"/>
            <a:r>
              <a:rPr lang="cs-CZ" dirty="0"/>
              <a:t>t</a:t>
            </a:r>
            <a:r>
              <a:rPr lang="en-GB" dirty="0"/>
              <a:t>he partners are subject to a ban on competition</a:t>
            </a:r>
            <a:endParaRPr lang="en-US" dirty="0"/>
          </a:p>
          <a:p>
            <a:endParaRPr lang="en-US" dirty="0"/>
          </a:p>
        </p:txBody>
      </p:sp>
      <p:sp>
        <p:nvSpPr>
          <p:cNvPr id="4" name="Zástupný symbol pro datum 3">
            <a:extLst>
              <a:ext uri="{FF2B5EF4-FFF2-40B4-BE49-F238E27FC236}">
                <a16:creationId xmlns:a16="http://schemas.microsoft.com/office/drawing/2014/main" id="{283EFB38-4AF0-47D1-843B-4B55669FE469}"/>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8E598C7B-4178-43DE-91D5-6FE4337D6851}"/>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9552385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E595F0-260C-4F44-8CA4-241D2FF3EC9E}"/>
              </a:ext>
            </a:extLst>
          </p:cNvPr>
          <p:cNvSpPr>
            <a:spLocks noGrp="1"/>
          </p:cNvSpPr>
          <p:nvPr>
            <p:ph type="title"/>
          </p:nvPr>
        </p:nvSpPr>
        <p:spPr/>
        <p:txBody>
          <a:bodyPr/>
          <a:lstStyle/>
          <a:p>
            <a:r>
              <a:rPr lang="en-US" dirty="0"/>
              <a:t>Partners</a:t>
            </a:r>
            <a:r>
              <a:rPr lang="en-GB" dirty="0"/>
              <a:t>’</a:t>
            </a:r>
            <a:r>
              <a:rPr lang="cs-CZ" dirty="0"/>
              <a:t> </a:t>
            </a:r>
            <a:r>
              <a:rPr lang="en-US" dirty="0"/>
              <a:t>Contributions</a:t>
            </a:r>
            <a:r>
              <a:rPr lang="cs-CZ" dirty="0"/>
              <a:t> and </a:t>
            </a:r>
            <a:r>
              <a:rPr lang="en-US" dirty="0"/>
              <a:t>Contribution</a:t>
            </a:r>
            <a:r>
              <a:rPr lang="cs-CZ" dirty="0"/>
              <a:t>, </a:t>
            </a:r>
            <a:r>
              <a:rPr lang="en-US" dirty="0"/>
              <a:t>Liability</a:t>
            </a:r>
          </a:p>
        </p:txBody>
      </p:sp>
      <p:sp>
        <p:nvSpPr>
          <p:cNvPr id="3" name="Zástupný obsah 2">
            <a:extLst>
              <a:ext uri="{FF2B5EF4-FFF2-40B4-BE49-F238E27FC236}">
                <a16:creationId xmlns:a16="http://schemas.microsoft.com/office/drawing/2014/main" id="{3414089D-2175-4BF8-977B-8B90627DF562}"/>
              </a:ext>
            </a:extLst>
          </p:cNvPr>
          <p:cNvSpPr>
            <a:spLocks noGrp="1"/>
          </p:cNvSpPr>
          <p:nvPr>
            <p:ph idx="1"/>
          </p:nvPr>
        </p:nvSpPr>
        <p:spPr/>
        <p:txBody>
          <a:bodyPr/>
          <a:lstStyle/>
          <a:p>
            <a:r>
              <a:rPr lang="en-GB" sz="2800" dirty="0"/>
              <a:t>the contribution obligation is optional</a:t>
            </a:r>
            <a:endParaRPr lang="cs-CZ" sz="2800" dirty="0"/>
          </a:p>
          <a:p>
            <a:r>
              <a:rPr lang="en-GB" sz="2800" b="1" dirty="0"/>
              <a:t>the founders, or partners are under no obligation to provide cash contributions </a:t>
            </a:r>
            <a:endParaRPr lang="cs-CZ" sz="2800" b="1" dirty="0"/>
          </a:p>
          <a:p>
            <a:r>
              <a:rPr lang="cs-CZ" sz="2800" dirty="0"/>
              <a:t>I</a:t>
            </a:r>
            <a:r>
              <a:rPr lang="en-GB" sz="2800" dirty="0"/>
              <a:t>f a contribution obligation has been agreed, it must be</a:t>
            </a:r>
            <a:endParaRPr lang="cs-CZ" sz="2800" dirty="0"/>
          </a:p>
          <a:p>
            <a:pPr lvl="1"/>
            <a:r>
              <a:rPr lang="en-GB" sz="2400" dirty="0"/>
              <a:t>met within the time limit</a:t>
            </a:r>
            <a:r>
              <a:rPr lang="cs-CZ" sz="2400" dirty="0"/>
              <a:t>,</a:t>
            </a:r>
          </a:p>
          <a:p>
            <a:pPr lvl="1"/>
            <a:r>
              <a:rPr lang="en-GB" sz="2400" dirty="0"/>
              <a:t>in the manner</a:t>
            </a:r>
            <a:r>
              <a:rPr lang="cs-CZ" sz="2400" dirty="0"/>
              <a:t>,</a:t>
            </a:r>
          </a:p>
          <a:p>
            <a:pPr lvl="1"/>
            <a:r>
              <a:rPr lang="en-GB" sz="2400" dirty="0"/>
              <a:t>to the extent, as stipulated by the memorandum of association</a:t>
            </a:r>
            <a:r>
              <a:rPr lang="cs-CZ" sz="2400" dirty="0"/>
              <a:t>.</a:t>
            </a:r>
            <a:endParaRPr lang="en-US" sz="2400" dirty="0"/>
          </a:p>
          <a:p>
            <a:r>
              <a:rPr lang="cs-CZ" sz="2800" dirty="0"/>
              <a:t>t</a:t>
            </a:r>
            <a:r>
              <a:rPr lang="en-GB" sz="2800" dirty="0"/>
              <a:t>he sum of all of the obligations represents the registered capital of the partnership</a:t>
            </a:r>
            <a:endParaRPr lang="cs-CZ" sz="2800" dirty="0"/>
          </a:p>
          <a:p>
            <a:r>
              <a:rPr lang="cs-CZ" sz="2800" dirty="0"/>
              <a:t>i</a:t>
            </a:r>
            <a:r>
              <a:rPr lang="en-GB" sz="2800" dirty="0"/>
              <a:t>n this way, a partner acquires an interest in the partnership</a:t>
            </a:r>
            <a:endParaRPr lang="cs-CZ" sz="2800" dirty="0"/>
          </a:p>
          <a:p>
            <a:endParaRPr lang="en-US" dirty="0"/>
          </a:p>
        </p:txBody>
      </p:sp>
      <p:sp>
        <p:nvSpPr>
          <p:cNvPr id="4" name="Zástupný symbol pro datum 3">
            <a:extLst>
              <a:ext uri="{FF2B5EF4-FFF2-40B4-BE49-F238E27FC236}">
                <a16:creationId xmlns:a16="http://schemas.microsoft.com/office/drawing/2014/main" id="{F6000322-BA59-4E23-B778-4B4867F5D80C}"/>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97FE9689-FFF9-4BD7-A63D-8909B972B682}"/>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dirty="0"/>
          </a:p>
        </p:txBody>
      </p:sp>
    </p:spTree>
    <p:extLst>
      <p:ext uri="{BB962C8B-B14F-4D97-AF65-F5344CB8AC3E}">
        <p14:creationId xmlns:p14="http://schemas.microsoft.com/office/powerpoint/2010/main" val="31739506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12EC33-2144-4963-8CB1-8BD47FD82D0A}"/>
              </a:ext>
            </a:extLst>
          </p:cNvPr>
          <p:cNvSpPr>
            <a:spLocks noGrp="1"/>
          </p:cNvSpPr>
          <p:nvPr>
            <p:ph type="title"/>
          </p:nvPr>
        </p:nvSpPr>
        <p:spPr/>
        <p:txBody>
          <a:bodyPr/>
          <a:lstStyle/>
          <a:p>
            <a:r>
              <a:rPr lang="en-US" dirty="0"/>
              <a:t>Partners</a:t>
            </a:r>
            <a:r>
              <a:rPr lang="en-GB" dirty="0"/>
              <a:t>’</a:t>
            </a:r>
            <a:r>
              <a:rPr lang="cs-CZ" dirty="0"/>
              <a:t> </a:t>
            </a:r>
            <a:r>
              <a:rPr lang="en-US" dirty="0"/>
              <a:t>Contributions</a:t>
            </a:r>
            <a:r>
              <a:rPr lang="cs-CZ" dirty="0"/>
              <a:t> and </a:t>
            </a:r>
            <a:r>
              <a:rPr lang="en-US" dirty="0"/>
              <a:t>Contribution</a:t>
            </a:r>
            <a:r>
              <a:rPr lang="cs-CZ" dirty="0"/>
              <a:t>, </a:t>
            </a:r>
            <a:r>
              <a:rPr lang="en-US" dirty="0"/>
              <a:t>Liability</a:t>
            </a:r>
          </a:p>
        </p:txBody>
      </p:sp>
      <p:sp>
        <p:nvSpPr>
          <p:cNvPr id="3" name="Zástupný obsah 2">
            <a:extLst>
              <a:ext uri="{FF2B5EF4-FFF2-40B4-BE49-F238E27FC236}">
                <a16:creationId xmlns:a16="http://schemas.microsoft.com/office/drawing/2014/main" id="{FD2131F5-CBC4-43E8-9248-03BCE211B815}"/>
              </a:ext>
            </a:extLst>
          </p:cNvPr>
          <p:cNvSpPr>
            <a:spLocks noGrp="1"/>
          </p:cNvSpPr>
          <p:nvPr>
            <p:ph idx="1"/>
          </p:nvPr>
        </p:nvSpPr>
        <p:spPr/>
        <p:txBody>
          <a:bodyPr/>
          <a:lstStyle/>
          <a:p>
            <a:r>
              <a:rPr lang="en-GB" dirty="0"/>
              <a:t>the subject of a contribution is the thing the partner agrees to invest in the partnership</a:t>
            </a:r>
            <a:endParaRPr lang="cs-CZ" dirty="0"/>
          </a:p>
          <a:p>
            <a:r>
              <a:rPr lang="cs-CZ" dirty="0"/>
              <a:t>t</a:t>
            </a:r>
            <a:r>
              <a:rPr lang="en-GB" dirty="0"/>
              <a:t>he subjects of contributions may be</a:t>
            </a:r>
            <a:endParaRPr lang="cs-CZ" dirty="0"/>
          </a:p>
          <a:p>
            <a:pPr lvl="1"/>
            <a:r>
              <a:rPr lang="en-GB" dirty="0"/>
              <a:t>cash contributions</a:t>
            </a:r>
            <a:endParaRPr lang="cs-CZ" dirty="0"/>
          </a:p>
          <a:p>
            <a:pPr lvl="1"/>
            <a:r>
              <a:rPr lang="en-GB" dirty="0"/>
              <a:t>contributions in kind</a:t>
            </a:r>
            <a:endParaRPr lang="cs-CZ" dirty="0"/>
          </a:p>
          <a:p>
            <a:pPr lvl="1"/>
            <a:r>
              <a:rPr lang="en-US" dirty="0"/>
              <a:t>work</a:t>
            </a:r>
            <a:r>
              <a:rPr lang="en-GB" dirty="0"/>
              <a:t> and services as contributions in an unlimited partnership are permissible where permitted by the memorandum of association and approved by all partners</a:t>
            </a:r>
            <a:endParaRPr lang="en-US" dirty="0"/>
          </a:p>
          <a:p>
            <a:r>
              <a:rPr lang="cs-CZ" dirty="0"/>
              <a:t>a</a:t>
            </a:r>
            <a:r>
              <a:rPr lang="en-GB" dirty="0"/>
              <a:t> partner’s business share represents </a:t>
            </a:r>
            <a:endParaRPr lang="cs-CZ" dirty="0"/>
          </a:p>
          <a:p>
            <a:pPr lvl="1"/>
            <a:r>
              <a:rPr lang="en-GB" dirty="0"/>
              <a:t>their interest in the business corporation </a:t>
            </a:r>
            <a:endParaRPr lang="cs-CZ" dirty="0"/>
          </a:p>
          <a:p>
            <a:pPr lvl="1"/>
            <a:r>
              <a:rPr lang="en-GB" dirty="0"/>
              <a:t>the rights and obligations the interest entails</a:t>
            </a:r>
            <a:endParaRPr lang="cs-CZ" dirty="0"/>
          </a:p>
        </p:txBody>
      </p:sp>
      <p:sp>
        <p:nvSpPr>
          <p:cNvPr id="4" name="Zástupný symbol pro datum 3">
            <a:extLst>
              <a:ext uri="{FF2B5EF4-FFF2-40B4-BE49-F238E27FC236}">
                <a16:creationId xmlns:a16="http://schemas.microsoft.com/office/drawing/2014/main" id="{351CC4C2-0439-4A67-8C6A-C487D66B8F07}"/>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0F37CEA2-0834-496B-85E6-1E2B7760219F}"/>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5944320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CCFD9C-0945-46D3-B56F-4B5605FC0153}"/>
              </a:ext>
            </a:extLst>
          </p:cNvPr>
          <p:cNvSpPr>
            <a:spLocks noGrp="1"/>
          </p:cNvSpPr>
          <p:nvPr>
            <p:ph type="title"/>
          </p:nvPr>
        </p:nvSpPr>
        <p:spPr/>
        <p:txBody>
          <a:bodyPr/>
          <a:lstStyle/>
          <a:p>
            <a:r>
              <a:rPr lang="en-US" dirty="0"/>
              <a:t>Partners</a:t>
            </a:r>
            <a:r>
              <a:rPr lang="en-GB" dirty="0"/>
              <a:t>’</a:t>
            </a:r>
            <a:r>
              <a:rPr lang="cs-CZ" dirty="0"/>
              <a:t> </a:t>
            </a:r>
            <a:r>
              <a:rPr lang="en-US" dirty="0"/>
              <a:t>Contributions</a:t>
            </a:r>
            <a:r>
              <a:rPr lang="cs-CZ" dirty="0"/>
              <a:t> and </a:t>
            </a:r>
            <a:r>
              <a:rPr lang="en-US" dirty="0"/>
              <a:t>Contribution</a:t>
            </a:r>
            <a:r>
              <a:rPr lang="cs-CZ" dirty="0"/>
              <a:t>, </a:t>
            </a:r>
            <a:r>
              <a:rPr lang="en-US" dirty="0"/>
              <a:t>Liability</a:t>
            </a:r>
          </a:p>
        </p:txBody>
      </p:sp>
      <p:sp>
        <p:nvSpPr>
          <p:cNvPr id="3" name="Zástupný obsah 2">
            <a:extLst>
              <a:ext uri="{FF2B5EF4-FFF2-40B4-BE49-F238E27FC236}">
                <a16:creationId xmlns:a16="http://schemas.microsoft.com/office/drawing/2014/main" id="{8D7C632F-52E0-4046-9B5E-DDA571EF899C}"/>
              </a:ext>
            </a:extLst>
          </p:cNvPr>
          <p:cNvSpPr>
            <a:spLocks noGrp="1"/>
          </p:cNvSpPr>
          <p:nvPr>
            <p:ph idx="1"/>
          </p:nvPr>
        </p:nvSpPr>
        <p:spPr/>
        <p:txBody>
          <a:bodyPr/>
          <a:lstStyle/>
          <a:p>
            <a:r>
              <a:rPr lang="cs-CZ" sz="2800" dirty="0"/>
              <a:t>i</a:t>
            </a:r>
            <a:r>
              <a:rPr lang="en-GB" sz="2800" dirty="0"/>
              <a:t>t is prohibited to transfer a partner’s business share in an unlimited partnership</a:t>
            </a:r>
            <a:endParaRPr lang="cs-CZ" sz="2800" dirty="0"/>
          </a:p>
          <a:p>
            <a:pPr lvl="1"/>
            <a:r>
              <a:rPr lang="cs-CZ" sz="2400" dirty="0"/>
              <a:t>t</a:t>
            </a:r>
            <a:r>
              <a:rPr lang="en-GB" sz="2400" dirty="0"/>
              <a:t>he passage only occur in the event of the death of the partner, and the law does not allow the business share to pass unless this is expressly permitted by the memorandum of association </a:t>
            </a:r>
            <a:endParaRPr lang="en-US" sz="2400" dirty="0"/>
          </a:p>
          <a:p>
            <a:r>
              <a:rPr lang="cs-CZ" sz="2800" dirty="0"/>
              <a:t>a</a:t>
            </a:r>
            <a:r>
              <a:rPr lang="en-GB" sz="2800" dirty="0"/>
              <a:t>n unlimited partnership is liable for its debts with its entire assets</a:t>
            </a:r>
            <a:endParaRPr lang="cs-CZ" sz="2800" dirty="0"/>
          </a:p>
          <a:p>
            <a:r>
              <a:rPr lang="cs-CZ" sz="2800" dirty="0"/>
              <a:t>a</a:t>
            </a:r>
            <a:r>
              <a:rPr lang="en-GB" sz="2800" dirty="0"/>
              <a:t>s a priority, </a:t>
            </a:r>
            <a:r>
              <a:rPr lang="en-GB" sz="2800" b="1" dirty="0"/>
              <a:t>a creditor of a partnership will enforce their receivables from the company itself</a:t>
            </a:r>
            <a:endParaRPr lang="cs-CZ" sz="2800" b="1" dirty="0"/>
          </a:p>
          <a:p>
            <a:pPr lvl="1"/>
            <a:r>
              <a:rPr lang="cs-CZ" sz="2400" b="1" dirty="0"/>
              <a:t>t</a:t>
            </a:r>
            <a:r>
              <a:rPr lang="en-GB" sz="2400" b="1" dirty="0"/>
              <a:t>he company is then obliged to comply with its debt</a:t>
            </a:r>
            <a:endParaRPr lang="cs-CZ" sz="2400" b="1" dirty="0"/>
          </a:p>
          <a:p>
            <a:r>
              <a:rPr lang="en-US" sz="2800" dirty="0"/>
              <a:t>partners</a:t>
            </a:r>
            <a:r>
              <a:rPr lang="en-GB" sz="2800" dirty="0"/>
              <a:t> in an unlimited partnership assume unlimited liability for all debts of the company, in their full amounts</a:t>
            </a:r>
            <a:endParaRPr lang="cs-CZ" sz="2800" dirty="0"/>
          </a:p>
          <a:p>
            <a:pPr lvl="1"/>
            <a:r>
              <a:rPr lang="en-GB" sz="2400" dirty="0"/>
              <a:t>they can neither exclude nor restrict such liability </a:t>
            </a:r>
            <a:endParaRPr lang="en-US" sz="2400" dirty="0"/>
          </a:p>
          <a:p>
            <a:endParaRPr lang="en-US" dirty="0"/>
          </a:p>
          <a:p>
            <a:endParaRPr lang="en-US" dirty="0"/>
          </a:p>
        </p:txBody>
      </p:sp>
      <p:sp>
        <p:nvSpPr>
          <p:cNvPr id="4" name="Zástupný symbol pro datum 3">
            <a:extLst>
              <a:ext uri="{FF2B5EF4-FFF2-40B4-BE49-F238E27FC236}">
                <a16:creationId xmlns:a16="http://schemas.microsoft.com/office/drawing/2014/main" id="{0987D6A3-17B6-495D-A1D4-7C3379DB1056}"/>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9C923D88-BFE6-457A-AFAE-4732BC6188C0}"/>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23132481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41D9A0-0C45-47D7-806F-FFBA24C19C15}"/>
              </a:ext>
            </a:extLst>
          </p:cNvPr>
          <p:cNvSpPr>
            <a:spLocks noGrp="1"/>
          </p:cNvSpPr>
          <p:nvPr>
            <p:ph type="title"/>
          </p:nvPr>
        </p:nvSpPr>
        <p:spPr/>
        <p:txBody>
          <a:bodyPr/>
          <a:lstStyle/>
          <a:p>
            <a:r>
              <a:rPr lang="en-US" dirty="0"/>
              <a:t>Bodies</a:t>
            </a:r>
          </a:p>
        </p:txBody>
      </p:sp>
      <p:sp>
        <p:nvSpPr>
          <p:cNvPr id="3" name="Zástupný obsah 2">
            <a:extLst>
              <a:ext uri="{FF2B5EF4-FFF2-40B4-BE49-F238E27FC236}">
                <a16:creationId xmlns:a16="http://schemas.microsoft.com/office/drawing/2014/main" id="{52F98200-A05F-4C9C-B801-9723758203C6}"/>
              </a:ext>
            </a:extLst>
          </p:cNvPr>
          <p:cNvSpPr>
            <a:spLocks noGrp="1"/>
          </p:cNvSpPr>
          <p:nvPr>
            <p:ph idx="1"/>
          </p:nvPr>
        </p:nvSpPr>
        <p:spPr/>
        <p:txBody>
          <a:bodyPr/>
          <a:lstStyle/>
          <a:p>
            <a:r>
              <a:rPr lang="en-GB" dirty="0"/>
              <a:t>two types of bodies</a:t>
            </a:r>
            <a:endParaRPr lang="cs-CZ" dirty="0"/>
          </a:p>
          <a:p>
            <a:pPr lvl="1"/>
            <a:r>
              <a:rPr lang="en-GB" dirty="0"/>
              <a:t>the mandatory bodies </a:t>
            </a:r>
            <a:endParaRPr lang="cs-CZ" dirty="0"/>
          </a:p>
          <a:p>
            <a:pPr lvl="2"/>
            <a:r>
              <a:rPr lang="en-GB" b="1" dirty="0"/>
              <a:t>the statutory body </a:t>
            </a:r>
            <a:endParaRPr lang="cs-CZ" b="1" dirty="0"/>
          </a:p>
          <a:p>
            <a:pPr lvl="2"/>
            <a:r>
              <a:rPr lang="en-GB" dirty="0"/>
              <a:t> </a:t>
            </a:r>
            <a:r>
              <a:rPr lang="en-GB" b="1" dirty="0"/>
              <a:t>the supreme body </a:t>
            </a:r>
            <a:r>
              <a:rPr lang="en-GB" dirty="0"/>
              <a:t>of the company, which is comprised of all the company’s partners</a:t>
            </a:r>
            <a:endParaRPr lang="cs-CZ" dirty="0"/>
          </a:p>
          <a:p>
            <a:pPr lvl="1"/>
            <a:r>
              <a:rPr lang="en-GB" dirty="0"/>
              <a:t>the optional bodies </a:t>
            </a:r>
            <a:endParaRPr lang="cs-CZ" dirty="0"/>
          </a:p>
          <a:p>
            <a:pPr lvl="2"/>
            <a:r>
              <a:rPr lang="en-GB" dirty="0"/>
              <a:t>which companies do not have to, but can, have, almost entirely at their sole discretion</a:t>
            </a:r>
            <a:endParaRPr lang="en-US" dirty="0"/>
          </a:p>
          <a:p>
            <a:pPr marL="0" indent="0">
              <a:buNone/>
            </a:pPr>
            <a:endParaRPr lang="en-US" dirty="0"/>
          </a:p>
        </p:txBody>
      </p:sp>
      <p:sp>
        <p:nvSpPr>
          <p:cNvPr id="4" name="Zástupný symbol pro datum 3">
            <a:extLst>
              <a:ext uri="{FF2B5EF4-FFF2-40B4-BE49-F238E27FC236}">
                <a16:creationId xmlns:a16="http://schemas.microsoft.com/office/drawing/2014/main" id="{FDD64AC8-0ADA-4E49-BC57-0C245527357A}"/>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7D419EEC-87FE-46B7-AE2A-1100CA859DB2}"/>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3018087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828F91-0362-4996-A697-C98ED29FE5FB}"/>
              </a:ext>
            </a:extLst>
          </p:cNvPr>
          <p:cNvSpPr>
            <a:spLocks noGrp="1"/>
          </p:cNvSpPr>
          <p:nvPr>
            <p:ph type="title"/>
          </p:nvPr>
        </p:nvSpPr>
        <p:spPr/>
        <p:txBody>
          <a:bodyPr/>
          <a:lstStyle/>
          <a:p>
            <a:r>
              <a:rPr lang="en-US" dirty="0"/>
              <a:t>Bodies</a:t>
            </a:r>
          </a:p>
        </p:txBody>
      </p:sp>
      <p:sp>
        <p:nvSpPr>
          <p:cNvPr id="3" name="Zástupný obsah 2">
            <a:extLst>
              <a:ext uri="{FF2B5EF4-FFF2-40B4-BE49-F238E27FC236}">
                <a16:creationId xmlns:a16="http://schemas.microsoft.com/office/drawing/2014/main" id="{8E90DB32-F4B3-4155-ABC0-D7A7844186C7}"/>
              </a:ext>
            </a:extLst>
          </p:cNvPr>
          <p:cNvSpPr>
            <a:spLocks noGrp="1"/>
          </p:cNvSpPr>
          <p:nvPr>
            <p:ph idx="1"/>
          </p:nvPr>
        </p:nvSpPr>
        <p:spPr/>
        <p:txBody>
          <a:bodyPr/>
          <a:lstStyle/>
          <a:p>
            <a:r>
              <a:rPr lang="cs-CZ" dirty="0"/>
              <a:t>a</a:t>
            </a:r>
            <a:r>
              <a:rPr lang="en-GB" dirty="0"/>
              <a:t> partner who is to become a statutory body must</a:t>
            </a:r>
            <a:endParaRPr lang="cs-CZ" dirty="0"/>
          </a:p>
          <a:p>
            <a:pPr lvl="1"/>
            <a:r>
              <a:rPr lang="en-GB" dirty="0"/>
              <a:t>possess integrity within the meaning of the Trade Licensing Act </a:t>
            </a:r>
            <a:endParaRPr lang="cs-CZ" dirty="0"/>
          </a:p>
          <a:p>
            <a:pPr lvl="1"/>
            <a:r>
              <a:rPr lang="en-GB" dirty="0"/>
              <a:t>not be subject to an obstacle preventing them from engaging in a trade</a:t>
            </a:r>
            <a:endParaRPr lang="cs-CZ" dirty="0"/>
          </a:p>
          <a:p>
            <a:pPr lvl="1"/>
            <a:r>
              <a:rPr lang="en-GB" dirty="0"/>
              <a:t>must be of legal age and possess full capacity</a:t>
            </a:r>
            <a:endParaRPr lang="cs-CZ" dirty="0"/>
          </a:p>
          <a:p>
            <a:r>
              <a:rPr lang="cs-CZ" dirty="0"/>
              <a:t>t</a:t>
            </a:r>
            <a:r>
              <a:rPr lang="en-GB" dirty="0"/>
              <a:t>he requirements for persons who become statutory bodies are more stringent than those for partners</a:t>
            </a:r>
            <a:endParaRPr lang="cs-CZ" dirty="0"/>
          </a:p>
          <a:p>
            <a:r>
              <a:rPr lang="cs-CZ" dirty="0"/>
              <a:t>m</a:t>
            </a:r>
            <a:r>
              <a:rPr lang="en-GB" dirty="0"/>
              <a:t>embers of a statutory body of an unlimited partnership benefit from a general authority, which may not be restricted with effect vis-a-vis third parties</a:t>
            </a:r>
            <a:endParaRPr lang="en-US" dirty="0"/>
          </a:p>
          <a:p>
            <a:endParaRPr lang="en-US" dirty="0"/>
          </a:p>
        </p:txBody>
      </p:sp>
      <p:sp>
        <p:nvSpPr>
          <p:cNvPr id="4" name="Zástupný symbol pro datum 3">
            <a:extLst>
              <a:ext uri="{FF2B5EF4-FFF2-40B4-BE49-F238E27FC236}">
                <a16:creationId xmlns:a16="http://schemas.microsoft.com/office/drawing/2014/main" id="{B508C81C-114C-47E7-9A19-B553FB2A796E}"/>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8E3730A8-6F98-4C31-A0CD-3AF71395FD42}"/>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31643691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AD5091-A485-4746-809B-D86D0B3F3B11}"/>
              </a:ext>
            </a:extLst>
          </p:cNvPr>
          <p:cNvSpPr>
            <a:spLocks noGrp="1"/>
          </p:cNvSpPr>
          <p:nvPr>
            <p:ph type="title"/>
          </p:nvPr>
        </p:nvSpPr>
        <p:spPr/>
        <p:txBody>
          <a:bodyPr/>
          <a:lstStyle/>
          <a:p>
            <a:r>
              <a:rPr lang="cs-CZ" dirty="0"/>
              <a:t>Profit </a:t>
            </a:r>
            <a:r>
              <a:rPr lang="en-US" dirty="0"/>
              <a:t>Share</a:t>
            </a:r>
            <a:r>
              <a:rPr lang="cs-CZ" dirty="0"/>
              <a:t> and </a:t>
            </a:r>
            <a:r>
              <a:rPr lang="en-US" dirty="0"/>
              <a:t>Share in Loss</a:t>
            </a:r>
          </a:p>
        </p:txBody>
      </p:sp>
      <p:sp>
        <p:nvSpPr>
          <p:cNvPr id="3" name="Zástupný obsah 2">
            <a:extLst>
              <a:ext uri="{FF2B5EF4-FFF2-40B4-BE49-F238E27FC236}">
                <a16:creationId xmlns:a16="http://schemas.microsoft.com/office/drawing/2014/main" id="{BF4D8CD0-7BD2-49C0-B371-9D0D888DD875}"/>
              </a:ext>
            </a:extLst>
          </p:cNvPr>
          <p:cNvSpPr>
            <a:spLocks noGrp="1"/>
          </p:cNvSpPr>
          <p:nvPr>
            <p:ph idx="1"/>
          </p:nvPr>
        </p:nvSpPr>
        <p:spPr/>
        <p:txBody>
          <a:bodyPr/>
          <a:lstStyle/>
          <a:p>
            <a:r>
              <a:rPr lang="cs-CZ" b="1" dirty="0"/>
              <a:t>any</a:t>
            </a:r>
            <a:r>
              <a:rPr lang="en-GB" b="1" dirty="0"/>
              <a:t> profit is distributed among the partners according</a:t>
            </a:r>
            <a:r>
              <a:rPr lang="cs-CZ" b="1" dirty="0"/>
              <a:t> </a:t>
            </a:r>
            <a:r>
              <a:rPr lang="en-US" b="1" dirty="0"/>
              <a:t>to rules stipulated by law or the memorandum of association</a:t>
            </a:r>
          </a:p>
          <a:p>
            <a:r>
              <a:rPr lang="en-US" dirty="0"/>
              <a:t>unless</a:t>
            </a:r>
            <a:r>
              <a:rPr lang="en-GB" dirty="0"/>
              <a:t> the company generates a profit, it is automatically deemed to have turned a loss, and the partners share in the loss according to the set rules</a:t>
            </a:r>
            <a:endParaRPr lang="cs-CZ" dirty="0"/>
          </a:p>
          <a:p>
            <a:r>
              <a:rPr lang="cs-CZ" dirty="0"/>
              <a:t>t</a:t>
            </a:r>
            <a:r>
              <a:rPr lang="en-GB" dirty="0"/>
              <a:t>he law stipulates that profits and losses be distributed among the partners equally</a:t>
            </a:r>
            <a:endParaRPr lang="cs-CZ" dirty="0"/>
          </a:p>
          <a:p>
            <a:r>
              <a:rPr lang="cs-CZ" dirty="0"/>
              <a:t>a</a:t>
            </a:r>
            <a:r>
              <a:rPr lang="en-GB" dirty="0"/>
              <a:t>s regards a profit, this method shall only be applied in the alternative</a:t>
            </a:r>
            <a:endParaRPr lang="en-US" dirty="0"/>
          </a:p>
        </p:txBody>
      </p:sp>
      <p:sp>
        <p:nvSpPr>
          <p:cNvPr id="4" name="Zástupný symbol pro datum 3">
            <a:extLst>
              <a:ext uri="{FF2B5EF4-FFF2-40B4-BE49-F238E27FC236}">
                <a16:creationId xmlns:a16="http://schemas.microsoft.com/office/drawing/2014/main" id="{C2FA6F9A-BE0C-4979-9D56-5C6E22A36205}"/>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34C2A3B9-B496-4A94-A5E3-098DDDF01417}"/>
              </a:ext>
            </a:extLst>
          </p:cNvPr>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3514904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AFB950-4789-445F-A04E-A7D677D92B45}"/>
              </a:ext>
            </a:extLst>
          </p:cNvPr>
          <p:cNvSpPr>
            <a:spLocks noGrp="1"/>
          </p:cNvSpPr>
          <p:nvPr>
            <p:ph type="title"/>
          </p:nvPr>
        </p:nvSpPr>
        <p:spPr/>
        <p:txBody>
          <a:bodyPr/>
          <a:lstStyle/>
          <a:p>
            <a:r>
              <a:rPr lang="en-US" dirty="0"/>
              <a:t>Profit Share and Share in Loss</a:t>
            </a:r>
          </a:p>
        </p:txBody>
      </p:sp>
      <p:sp>
        <p:nvSpPr>
          <p:cNvPr id="3" name="Zástupný obsah 2">
            <a:extLst>
              <a:ext uri="{FF2B5EF4-FFF2-40B4-BE49-F238E27FC236}">
                <a16:creationId xmlns:a16="http://schemas.microsoft.com/office/drawing/2014/main" id="{20858D4F-8A00-4D4F-8D28-1866D837801F}"/>
              </a:ext>
            </a:extLst>
          </p:cNvPr>
          <p:cNvSpPr>
            <a:spLocks noGrp="1"/>
          </p:cNvSpPr>
          <p:nvPr>
            <p:ph idx="1"/>
          </p:nvPr>
        </p:nvSpPr>
        <p:spPr/>
        <p:txBody>
          <a:bodyPr/>
          <a:lstStyle/>
          <a:p>
            <a:r>
              <a:rPr lang="cs-CZ" dirty="0"/>
              <a:t>t</a:t>
            </a:r>
            <a:r>
              <a:rPr lang="en-GB" dirty="0"/>
              <a:t>he statutory body decides on the </a:t>
            </a:r>
            <a:r>
              <a:rPr lang="en-GB" dirty="0" err="1"/>
              <a:t>payout</a:t>
            </a:r>
            <a:r>
              <a:rPr lang="en-GB" dirty="0"/>
              <a:t> of the profit shares </a:t>
            </a:r>
            <a:endParaRPr lang="cs-CZ" dirty="0"/>
          </a:p>
          <a:p>
            <a:r>
              <a:rPr lang="en-GB" dirty="0"/>
              <a:t> the payment term for the profit shares to be paid out is set to six months from the end of the reporting period</a:t>
            </a:r>
            <a:endParaRPr lang="cs-CZ" dirty="0"/>
          </a:p>
          <a:p>
            <a:pPr lvl="1"/>
            <a:r>
              <a:rPr lang="en-GB" dirty="0"/>
              <a:t>the partners may modify</a:t>
            </a:r>
            <a:r>
              <a:rPr lang="cs-CZ" dirty="0"/>
              <a:t> the term</a:t>
            </a:r>
            <a:r>
              <a:rPr lang="en-GB" dirty="0"/>
              <a:t> in the memorandum of association</a:t>
            </a:r>
            <a:endParaRPr lang="cs-CZ" dirty="0"/>
          </a:p>
          <a:p>
            <a:pPr lvl="2"/>
            <a:r>
              <a:rPr lang="en-GB" dirty="0"/>
              <a:t>the modification may not contradict the law or good morals</a:t>
            </a:r>
            <a:endParaRPr lang="cs-CZ" dirty="0"/>
          </a:p>
          <a:p>
            <a:pPr lvl="2"/>
            <a:r>
              <a:rPr lang="en-US" dirty="0"/>
              <a:t>therefore</a:t>
            </a:r>
            <a:r>
              <a:rPr lang="en-GB" dirty="0"/>
              <a:t>, the memorandum of association may not, for example, include a stipulation that only some partners will share in the profit, and, on the contrary, that only some of them will share in a loss</a:t>
            </a:r>
            <a:endParaRPr lang="en-US" dirty="0"/>
          </a:p>
          <a:p>
            <a:endParaRPr lang="en-US" dirty="0"/>
          </a:p>
        </p:txBody>
      </p:sp>
      <p:sp>
        <p:nvSpPr>
          <p:cNvPr id="4" name="Zástupný symbol pro datum 3">
            <a:extLst>
              <a:ext uri="{FF2B5EF4-FFF2-40B4-BE49-F238E27FC236}">
                <a16:creationId xmlns:a16="http://schemas.microsoft.com/office/drawing/2014/main" id="{73F17220-D953-497D-9DE2-D58540752A3D}"/>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0172EACD-AF2C-4027-9430-3007BF4F3271}"/>
              </a:ext>
            </a:extLst>
          </p:cNvPr>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4299541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Partnerships</a:t>
            </a:r>
          </a:p>
        </p:txBody>
      </p:sp>
      <p:sp>
        <p:nvSpPr>
          <p:cNvPr id="3" name="Zástupný symbol pro obsah 2"/>
          <p:cNvSpPr>
            <a:spLocks noGrp="1"/>
          </p:cNvSpPr>
          <p:nvPr>
            <p:ph idx="1"/>
          </p:nvPr>
        </p:nvSpPr>
        <p:spPr/>
        <p:txBody>
          <a:bodyPr/>
          <a:lstStyle/>
          <a:p>
            <a:pPr lvl="1"/>
            <a:r>
              <a:rPr lang="en-GB" b="1" dirty="0"/>
              <a:t>are either limited or unlimited</a:t>
            </a:r>
            <a:endParaRPr lang="cs-CZ" b="1" dirty="0"/>
          </a:p>
          <a:p>
            <a:pPr lvl="1"/>
            <a:r>
              <a:rPr lang="en-GB" b="1" dirty="0"/>
              <a:t>may start to pursue business without a registered capital</a:t>
            </a:r>
            <a:endParaRPr lang="en-US" b="1" dirty="0"/>
          </a:p>
          <a:p>
            <a:pPr lvl="1"/>
            <a:r>
              <a:rPr lang="cs-CZ" b="1" dirty="0"/>
              <a:t>a</a:t>
            </a:r>
            <a:r>
              <a:rPr lang="en-GB" b="1" dirty="0"/>
              <a:t> business share cannot be transferred unless the articles of association are amended</a:t>
            </a:r>
            <a:endParaRPr lang="en-US" sz="2400" b="1" dirty="0"/>
          </a:p>
          <a:p>
            <a:pPr lvl="1"/>
            <a:r>
              <a:rPr lang="cs-CZ" b="1" dirty="0"/>
              <a:t>t</a:t>
            </a:r>
            <a:r>
              <a:rPr lang="en-GB" b="1" dirty="0"/>
              <a:t>he members have joint and several unlimited liability for their debts </a:t>
            </a:r>
            <a:endParaRPr lang="cs-CZ" b="1" dirty="0"/>
          </a:p>
          <a:p>
            <a:pPr lvl="2"/>
            <a:r>
              <a:rPr lang="en-GB" dirty="0"/>
              <a:t>with the exception of the limited partner in a limited partnership</a:t>
            </a:r>
            <a:endParaRPr lang="en-US" sz="2000" dirty="0"/>
          </a:p>
          <a:p>
            <a:pPr lvl="1"/>
            <a:r>
              <a:rPr lang="cs-CZ" b="1" dirty="0"/>
              <a:t>t</a:t>
            </a:r>
            <a:r>
              <a:rPr lang="en-GB" b="1" dirty="0"/>
              <a:t>he members are foreseen to be personally involved in the company's business</a:t>
            </a:r>
            <a:endParaRPr lang="en-US" sz="2400" b="1" dirty="0"/>
          </a:p>
          <a:p>
            <a:pPr lvl="1"/>
            <a:r>
              <a:rPr lang="en-GB" b="1" dirty="0"/>
              <a:t>must be registered in the Commercial Register and are regarded as entrepreneurs</a:t>
            </a:r>
            <a:endParaRPr lang="cs-CZ" b="1" dirty="0"/>
          </a:p>
          <a:p>
            <a:pPr lvl="1"/>
            <a:r>
              <a:rPr lang="en-GB" b="1" dirty="0"/>
              <a:t>can only be established for business purposes</a:t>
            </a:r>
            <a:endParaRPr lang="cs-CZ" sz="2400" b="1" dirty="0"/>
          </a:p>
          <a:p>
            <a:pPr lvl="1"/>
            <a:r>
              <a:rPr lang="en-GB" b="1" dirty="0"/>
              <a:t>must be established by at least two members</a:t>
            </a:r>
            <a:endParaRPr lang="en-US" sz="2800" b="1" dirty="0"/>
          </a:p>
          <a:p>
            <a:pPr lvl="1"/>
            <a:endParaRPr lang="de-DE" dirty="0"/>
          </a:p>
          <a:p>
            <a:pPr lvl="1"/>
            <a:endParaRPr lang="cs-CZ" dirty="0"/>
          </a:p>
          <a:p>
            <a:pPr lvl="1"/>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06.04.2020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dirty="0"/>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31604B-CC8B-4007-B2B1-24FB02664361}"/>
              </a:ext>
            </a:extLst>
          </p:cNvPr>
          <p:cNvSpPr>
            <a:spLocks noGrp="1"/>
          </p:cNvSpPr>
          <p:nvPr>
            <p:ph type="title"/>
          </p:nvPr>
        </p:nvSpPr>
        <p:spPr/>
        <p:txBody>
          <a:bodyPr/>
          <a:lstStyle/>
          <a:p>
            <a:r>
              <a:rPr lang="cs-CZ" dirty="0"/>
              <a:t>Establishment</a:t>
            </a:r>
            <a:r>
              <a:rPr lang="en-US" dirty="0"/>
              <a:t> and Incorporation of a Partnership</a:t>
            </a:r>
          </a:p>
        </p:txBody>
      </p:sp>
      <p:sp>
        <p:nvSpPr>
          <p:cNvPr id="3" name="Zástupný obsah 2">
            <a:extLst>
              <a:ext uri="{FF2B5EF4-FFF2-40B4-BE49-F238E27FC236}">
                <a16:creationId xmlns:a16="http://schemas.microsoft.com/office/drawing/2014/main" id="{48F36E47-2617-4873-8DEE-5491D72A57BE}"/>
              </a:ext>
            </a:extLst>
          </p:cNvPr>
          <p:cNvSpPr>
            <a:spLocks noGrp="1"/>
          </p:cNvSpPr>
          <p:nvPr>
            <p:ph idx="1"/>
          </p:nvPr>
        </p:nvSpPr>
        <p:spPr/>
        <p:txBody>
          <a:bodyPr/>
          <a:lstStyle/>
          <a:p>
            <a:r>
              <a:rPr lang="cs-CZ" dirty="0"/>
              <a:t>(both) </a:t>
            </a:r>
            <a:r>
              <a:rPr lang="en-GB" dirty="0"/>
              <a:t>must be established by at least two people</a:t>
            </a:r>
            <a:r>
              <a:rPr lang="cs-CZ" dirty="0"/>
              <a:t> </a:t>
            </a:r>
          </a:p>
          <a:p>
            <a:pPr lvl="1"/>
            <a:r>
              <a:rPr lang="cs-CZ" dirty="0"/>
              <a:t>f</a:t>
            </a:r>
            <a:r>
              <a:rPr lang="en-GB" dirty="0"/>
              <a:t>or a limited partnership</a:t>
            </a:r>
            <a:endParaRPr lang="cs-CZ" dirty="0"/>
          </a:p>
          <a:p>
            <a:pPr lvl="2"/>
            <a:r>
              <a:rPr lang="en-GB" dirty="0"/>
              <a:t>one person must assume the limited partner position</a:t>
            </a:r>
            <a:endParaRPr lang="cs-CZ" dirty="0"/>
          </a:p>
          <a:p>
            <a:pPr lvl="2"/>
            <a:r>
              <a:rPr lang="en-GB" dirty="0"/>
              <a:t>at least one must assume the general partner position</a:t>
            </a:r>
            <a:endParaRPr lang="en-US" dirty="0"/>
          </a:p>
          <a:p>
            <a:r>
              <a:rPr lang="en-GB" dirty="0"/>
              <a:t>established following the drafting a memorandum of association</a:t>
            </a:r>
            <a:r>
              <a:rPr lang="cs-CZ" dirty="0"/>
              <a:t> </a:t>
            </a:r>
          </a:p>
          <a:p>
            <a:r>
              <a:rPr lang="en-US" dirty="0"/>
              <a:t>then</a:t>
            </a:r>
            <a:r>
              <a:rPr lang="cs-CZ" dirty="0"/>
              <a:t> </a:t>
            </a:r>
            <a:r>
              <a:rPr lang="en-GB" dirty="0"/>
              <a:t>needs to be registered in the Commercial </a:t>
            </a:r>
            <a:r>
              <a:rPr lang="en-US" dirty="0"/>
              <a:t>Register</a:t>
            </a:r>
            <a:r>
              <a:rPr lang="cs-CZ" dirty="0"/>
              <a:t> (</a:t>
            </a:r>
            <a:r>
              <a:rPr lang="en-US" dirty="0"/>
              <a:t>incorporation</a:t>
            </a:r>
            <a:r>
              <a:rPr lang="cs-CZ" dirty="0"/>
              <a:t>)</a:t>
            </a:r>
          </a:p>
          <a:p>
            <a:r>
              <a:rPr lang="en-US" dirty="0"/>
              <a:t>during</a:t>
            </a:r>
            <a:r>
              <a:rPr lang="en-GB" dirty="0"/>
              <a:t> the period between a partnership is referred to as a so-called preliminary partnership</a:t>
            </a:r>
            <a:endParaRPr lang="cs-CZ" dirty="0"/>
          </a:p>
          <a:p>
            <a:pPr marL="0" indent="0">
              <a:buNone/>
            </a:pPr>
            <a:endParaRPr lang="cs-CZ" dirty="0"/>
          </a:p>
        </p:txBody>
      </p:sp>
      <p:sp>
        <p:nvSpPr>
          <p:cNvPr id="4" name="Zástupný symbol pro datum 3">
            <a:extLst>
              <a:ext uri="{FF2B5EF4-FFF2-40B4-BE49-F238E27FC236}">
                <a16:creationId xmlns:a16="http://schemas.microsoft.com/office/drawing/2014/main" id="{702DB269-C85C-4FCD-B1C8-44CB799C44B0}"/>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84255979-5CB6-4688-A142-11D0BE15836B}"/>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788717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565C83-0F2A-4C86-8078-BB9E9ABF1EFD}"/>
              </a:ext>
            </a:extLst>
          </p:cNvPr>
          <p:cNvSpPr>
            <a:spLocks noGrp="1"/>
          </p:cNvSpPr>
          <p:nvPr>
            <p:ph type="title"/>
          </p:nvPr>
        </p:nvSpPr>
        <p:spPr/>
        <p:txBody>
          <a:bodyPr/>
          <a:lstStyle/>
          <a:p>
            <a:r>
              <a:rPr lang="cs-CZ" dirty="0"/>
              <a:t>Establishment </a:t>
            </a:r>
            <a:r>
              <a:rPr lang="en-US" dirty="0"/>
              <a:t>and Incorporation of a Partnership</a:t>
            </a:r>
          </a:p>
        </p:txBody>
      </p:sp>
      <p:sp>
        <p:nvSpPr>
          <p:cNvPr id="3" name="Zástupný obsah 2">
            <a:extLst>
              <a:ext uri="{FF2B5EF4-FFF2-40B4-BE49-F238E27FC236}">
                <a16:creationId xmlns:a16="http://schemas.microsoft.com/office/drawing/2014/main" id="{4508D918-26C8-4567-A535-88B1D9D8D28C}"/>
              </a:ext>
            </a:extLst>
          </p:cNvPr>
          <p:cNvSpPr>
            <a:spLocks noGrp="1"/>
          </p:cNvSpPr>
          <p:nvPr>
            <p:ph idx="1"/>
          </p:nvPr>
        </p:nvSpPr>
        <p:spPr/>
        <p:txBody>
          <a:bodyPr/>
          <a:lstStyle/>
          <a:p>
            <a:r>
              <a:rPr lang="cs-CZ" sz="2800" dirty="0"/>
              <a:t>t</a:t>
            </a:r>
            <a:r>
              <a:rPr lang="en-GB" sz="2800" dirty="0"/>
              <a:t>he memorandum of association </a:t>
            </a:r>
            <a:endParaRPr lang="cs-CZ" sz="2800" dirty="0"/>
          </a:p>
          <a:p>
            <a:pPr lvl="1"/>
            <a:r>
              <a:rPr lang="en-GB" sz="2400" dirty="0"/>
              <a:t>must be furnished in writing and bear certified signatures</a:t>
            </a:r>
            <a:endParaRPr lang="cs-CZ" sz="2400" dirty="0"/>
          </a:p>
          <a:p>
            <a:pPr lvl="2"/>
            <a:r>
              <a:rPr lang="en-US" sz="2000" dirty="0"/>
              <a:t>failure</a:t>
            </a:r>
            <a:r>
              <a:rPr lang="en-GB" sz="2000" dirty="0"/>
              <a:t> to comply with this condition will nullify the memorandum of association</a:t>
            </a:r>
            <a:endParaRPr lang="en-US" sz="2000" dirty="0"/>
          </a:p>
          <a:p>
            <a:r>
              <a:rPr lang="en-GB" sz="2800" dirty="0"/>
              <a:t>must contain certain mandatory essentials </a:t>
            </a:r>
            <a:endParaRPr lang="cs-CZ" sz="2800" dirty="0"/>
          </a:p>
          <a:p>
            <a:pPr lvl="1"/>
            <a:r>
              <a:rPr lang="en-GB" sz="2400" dirty="0"/>
              <a:t>office of the partnership</a:t>
            </a:r>
            <a:endParaRPr lang="en-US" sz="2400" dirty="0"/>
          </a:p>
          <a:p>
            <a:pPr lvl="1"/>
            <a:r>
              <a:rPr lang="en-GB" sz="2400" dirty="0"/>
              <a:t>the objects or activity of the partnership or an indication that the partnership was established for the purpose of managing its own assets</a:t>
            </a:r>
            <a:endParaRPr lang="cs-CZ" sz="2000" dirty="0"/>
          </a:p>
          <a:p>
            <a:pPr lvl="1"/>
            <a:r>
              <a:rPr lang="en-GB" sz="2400" dirty="0"/>
              <a:t>identification of the partners</a:t>
            </a:r>
            <a:endParaRPr lang="en-US" sz="2400" dirty="0"/>
          </a:p>
          <a:p>
            <a:pPr lvl="1"/>
            <a:r>
              <a:rPr lang="en-GB" sz="2400" dirty="0"/>
              <a:t>identification of the initial members of the statutory body</a:t>
            </a:r>
            <a:endParaRPr lang="cs-CZ" sz="2400" dirty="0"/>
          </a:p>
          <a:p>
            <a:r>
              <a:rPr lang="cs-CZ" dirty="0"/>
              <a:t>n</a:t>
            </a:r>
            <a:r>
              <a:rPr lang="en-GB" dirty="0"/>
              <a:t>one of the remaining essentials of a memorandum of association are mandatory</a:t>
            </a:r>
            <a:endParaRPr lang="cs-CZ" dirty="0"/>
          </a:p>
          <a:p>
            <a:pPr lvl="1"/>
            <a:r>
              <a:rPr lang="en-GB" dirty="0"/>
              <a:t> including the rules applicable to the partners’ shares or their contribution obligation</a:t>
            </a:r>
            <a:endParaRPr lang="en-US" dirty="0"/>
          </a:p>
          <a:p>
            <a:pPr marL="457200" lvl="1" indent="0">
              <a:buNone/>
            </a:pPr>
            <a:endParaRPr lang="de-DE" dirty="0"/>
          </a:p>
        </p:txBody>
      </p:sp>
      <p:sp>
        <p:nvSpPr>
          <p:cNvPr id="4" name="Zástupný symbol pro datum 3">
            <a:extLst>
              <a:ext uri="{FF2B5EF4-FFF2-40B4-BE49-F238E27FC236}">
                <a16:creationId xmlns:a16="http://schemas.microsoft.com/office/drawing/2014/main" id="{9A91AD05-54B5-4391-A1B3-75555526CDFD}"/>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B2AB92A3-8A31-4062-95B9-390E2295F930}"/>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1155696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6399C4-7AC8-4038-839E-64F8FDAB3301}"/>
              </a:ext>
            </a:extLst>
          </p:cNvPr>
          <p:cNvSpPr>
            <a:spLocks noGrp="1"/>
          </p:cNvSpPr>
          <p:nvPr>
            <p:ph type="title"/>
          </p:nvPr>
        </p:nvSpPr>
        <p:spPr/>
        <p:txBody>
          <a:bodyPr/>
          <a:lstStyle/>
          <a:p>
            <a:r>
              <a:rPr lang="en-US" dirty="0"/>
              <a:t>Establishment and Incorporation of a Partnership</a:t>
            </a:r>
          </a:p>
        </p:txBody>
      </p:sp>
      <p:sp>
        <p:nvSpPr>
          <p:cNvPr id="3" name="Zástupný obsah 2">
            <a:extLst>
              <a:ext uri="{FF2B5EF4-FFF2-40B4-BE49-F238E27FC236}">
                <a16:creationId xmlns:a16="http://schemas.microsoft.com/office/drawing/2014/main" id="{2B2DE7A2-5598-42C4-A25E-671C59423D94}"/>
              </a:ext>
            </a:extLst>
          </p:cNvPr>
          <p:cNvSpPr>
            <a:spLocks noGrp="1"/>
          </p:cNvSpPr>
          <p:nvPr>
            <p:ph idx="1"/>
          </p:nvPr>
        </p:nvSpPr>
        <p:spPr/>
        <p:txBody>
          <a:bodyPr/>
          <a:lstStyle/>
          <a:p>
            <a:r>
              <a:rPr lang="cs-CZ" dirty="0"/>
              <a:t>t</a:t>
            </a:r>
            <a:r>
              <a:rPr lang="en-GB" dirty="0"/>
              <a:t>he incorporation </a:t>
            </a:r>
            <a:endParaRPr lang="cs-CZ" dirty="0"/>
          </a:p>
          <a:p>
            <a:pPr lvl="1"/>
            <a:r>
              <a:rPr lang="en-GB" dirty="0"/>
              <a:t>consists in registering the partnership in a public register, namely the Commercial Register</a:t>
            </a:r>
            <a:endParaRPr lang="cs-CZ" dirty="0"/>
          </a:p>
          <a:p>
            <a:pPr lvl="1"/>
            <a:r>
              <a:rPr lang="cs-CZ" dirty="0"/>
              <a:t>t</a:t>
            </a:r>
            <a:r>
              <a:rPr lang="en-GB" dirty="0"/>
              <a:t>he registration takes place following a petition filed by all partners within a certain time limit of the establishment of the partnership through the memorandum of association</a:t>
            </a:r>
            <a:endParaRPr lang="cs-CZ" dirty="0"/>
          </a:p>
          <a:p>
            <a:pPr lvl="1"/>
            <a:r>
              <a:rPr lang="cs-CZ" dirty="0"/>
              <a:t>t</a:t>
            </a:r>
            <a:r>
              <a:rPr lang="en-GB" dirty="0"/>
              <a:t>he law sets the time limit to 6 months from the establishment of the partnership, unless stipulated otherwise in the memorandum of association</a:t>
            </a:r>
            <a:endParaRPr lang="cs-CZ" dirty="0"/>
          </a:p>
          <a:p>
            <a:pPr lvl="1"/>
            <a:r>
              <a:rPr lang="en-US" dirty="0"/>
              <a:t>all</a:t>
            </a:r>
            <a:r>
              <a:rPr lang="en-GB" dirty="0"/>
              <a:t> necessary documents must be attached to the petition</a:t>
            </a:r>
            <a:endParaRPr lang="en-US" dirty="0"/>
          </a:p>
        </p:txBody>
      </p:sp>
      <p:sp>
        <p:nvSpPr>
          <p:cNvPr id="4" name="Zástupný symbol pro datum 3">
            <a:extLst>
              <a:ext uri="{FF2B5EF4-FFF2-40B4-BE49-F238E27FC236}">
                <a16:creationId xmlns:a16="http://schemas.microsoft.com/office/drawing/2014/main" id="{329AA796-0A52-4573-9AC7-734CAF76DC9F}"/>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0581A56C-D082-4531-887C-1E3E247D8DF2}"/>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582200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3B2F6E-B974-400F-A1A2-1EDC3506274E}"/>
              </a:ext>
            </a:extLst>
          </p:cNvPr>
          <p:cNvSpPr>
            <a:spLocks noGrp="1"/>
          </p:cNvSpPr>
          <p:nvPr>
            <p:ph type="title"/>
          </p:nvPr>
        </p:nvSpPr>
        <p:spPr/>
        <p:txBody>
          <a:bodyPr/>
          <a:lstStyle/>
          <a:p>
            <a:r>
              <a:rPr lang="en-US" dirty="0"/>
              <a:t>Dissolution and Winding up of a Partnership</a:t>
            </a:r>
          </a:p>
        </p:txBody>
      </p:sp>
      <p:sp>
        <p:nvSpPr>
          <p:cNvPr id="3" name="Zástupný obsah 2">
            <a:extLst>
              <a:ext uri="{FF2B5EF4-FFF2-40B4-BE49-F238E27FC236}">
                <a16:creationId xmlns:a16="http://schemas.microsoft.com/office/drawing/2014/main" id="{B3C54C5B-02A2-46C6-90CD-6AC82390570B}"/>
              </a:ext>
            </a:extLst>
          </p:cNvPr>
          <p:cNvSpPr>
            <a:spLocks noGrp="1"/>
          </p:cNvSpPr>
          <p:nvPr>
            <p:ph idx="1"/>
          </p:nvPr>
        </p:nvSpPr>
        <p:spPr/>
        <p:txBody>
          <a:bodyPr/>
          <a:lstStyle/>
          <a:p>
            <a:r>
              <a:rPr lang="en-US" dirty="0"/>
              <a:t>dissolution</a:t>
            </a:r>
            <a:r>
              <a:rPr lang="en-GB" dirty="0"/>
              <a:t> </a:t>
            </a:r>
            <a:endParaRPr lang="cs-CZ" dirty="0"/>
          </a:p>
          <a:p>
            <a:pPr lvl="1"/>
            <a:r>
              <a:rPr lang="en-GB" dirty="0"/>
              <a:t>voluntary </a:t>
            </a:r>
            <a:endParaRPr lang="cs-CZ" dirty="0"/>
          </a:p>
          <a:p>
            <a:pPr lvl="2"/>
            <a:r>
              <a:rPr lang="en-GB" dirty="0"/>
              <a:t>the partners themselves agreed to dissolve the partnership</a:t>
            </a:r>
            <a:endParaRPr lang="cs-CZ" dirty="0"/>
          </a:p>
          <a:p>
            <a:pPr lvl="1"/>
            <a:r>
              <a:rPr lang="cs-CZ" dirty="0"/>
              <a:t>or </a:t>
            </a:r>
            <a:r>
              <a:rPr lang="en-GB" dirty="0"/>
              <a:t>forced </a:t>
            </a:r>
            <a:endParaRPr lang="cs-CZ" dirty="0"/>
          </a:p>
          <a:p>
            <a:pPr lvl="2"/>
            <a:r>
              <a:rPr lang="en-GB" dirty="0"/>
              <a:t>i.e., any of the statute-based grounds for dissolution has occurred </a:t>
            </a:r>
            <a:endParaRPr lang="cs-CZ" dirty="0"/>
          </a:p>
          <a:p>
            <a:pPr lvl="1"/>
            <a:r>
              <a:rPr lang="en-GB" dirty="0"/>
              <a:t>may unfold in several ways</a:t>
            </a:r>
            <a:endParaRPr lang="cs-CZ" dirty="0"/>
          </a:p>
          <a:p>
            <a:pPr lvl="2"/>
            <a:r>
              <a:rPr lang="en-GB" dirty="0"/>
              <a:t>in accordance with the general rules identical to all legal entities</a:t>
            </a:r>
            <a:endParaRPr lang="cs-CZ" dirty="0"/>
          </a:p>
          <a:p>
            <a:pPr lvl="2"/>
            <a:r>
              <a:rPr lang="en-GB" dirty="0"/>
              <a:t>or on the basis of special reasons for dissolution of a limited or unlimited partnership</a:t>
            </a:r>
            <a:endParaRPr lang="cs-CZ" dirty="0"/>
          </a:p>
          <a:p>
            <a:pPr lvl="3"/>
            <a:r>
              <a:rPr lang="en-GB" dirty="0"/>
              <a:t>indicated in the memorandum of association</a:t>
            </a:r>
            <a:endParaRPr lang="cs-CZ" dirty="0"/>
          </a:p>
          <a:p>
            <a:endParaRPr lang="de-DE" dirty="0"/>
          </a:p>
        </p:txBody>
      </p:sp>
      <p:sp>
        <p:nvSpPr>
          <p:cNvPr id="4" name="Zástupný symbol pro datum 3">
            <a:extLst>
              <a:ext uri="{FF2B5EF4-FFF2-40B4-BE49-F238E27FC236}">
                <a16:creationId xmlns:a16="http://schemas.microsoft.com/office/drawing/2014/main" id="{68E391F4-9695-4C83-A9AA-91B124035E49}"/>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3C6966B5-9228-4102-BB8C-1673BBA25A8B}"/>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047602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C20BC5-E6D3-4555-BFFC-B6988D02DA26}"/>
              </a:ext>
            </a:extLst>
          </p:cNvPr>
          <p:cNvSpPr>
            <a:spLocks noGrp="1"/>
          </p:cNvSpPr>
          <p:nvPr>
            <p:ph type="title"/>
          </p:nvPr>
        </p:nvSpPr>
        <p:spPr>
          <a:xfrm>
            <a:off x="2731325" y="180231"/>
            <a:ext cx="7427088" cy="662917"/>
          </a:xfrm>
        </p:spPr>
        <p:txBody>
          <a:bodyPr/>
          <a:lstStyle/>
          <a:p>
            <a:r>
              <a:rPr lang="en-US" dirty="0"/>
              <a:t>Dissolution and Winding up of a Partnership</a:t>
            </a:r>
          </a:p>
        </p:txBody>
      </p:sp>
      <p:sp>
        <p:nvSpPr>
          <p:cNvPr id="3" name="Zástupný obsah 2">
            <a:extLst>
              <a:ext uri="{FF2B5EF4-FFF2-40B4-BE49-F238E27FC236}">
                <a16:creationId xmlns:a16="http://schemas.microsoft.com/office/drawing/2014/main" id="{016C4738-CD69-4FB2-A3D7-796F2A1CE0DD}"/>
              </a:ext>
            </a:extLst>
          </p:cNvPr>
          <p:cNvSpPr>
            <a:spLocks noGrp="1"/>
          </p:cNvSpPr>
          <p:nvPr>
            <p:ph idx="1"/>
          </p:nvPr>
        </p:nvSpPr>
        <p:spPr/>
        <p:txBody>
          <a:bodyPr/>
          <a:lstStyle/>
          <a:p>
            <a:r>
              <a:rPr lang="en-US" dirty="0"/>
              <a:t>winding</a:t>
            </a:r>
            <a:r>
              <a:rPr lang="cs-CZ" dirty="0"/>
              <a:t> up</a:t>
            </a:r>
          </a:p>
          <a:p>
            <a:pPr lvl="1"/>
            <a:r>
              <a:rPr lang="en-GB" dirty="0"/>
              <a:t>with the erasure from the Commercial Register</a:t>
            </a:r>
            <a:endParaRPr lang="cs-CZ" dirty="0"/>
          </a:p>
          <a:p>
            <a:pPr lvl="1"/>
            <a:r>
              <a:rPr lang="cs-CZ" dirty="0"/>
              <a:t>t</a:t>
            </a:r>
            <a:r>
              <a:rPr lang="en-GB" dirty="0"/>
              <a:t>he petition to erase a partnership from the Commercial Register will typically be filed by the liquidator, within thirty days of the end of the liquidation</a:t>
            </a:r>
            <a:endParaRPr lang="en-US" dirty="0"/>
          </a:p>
          <a:p>
            <a:pPr marL="0" indent="0">
              <a:buNone/>
            </a:pPr>
            <a:endParaRPr lang="de-DE" dirty="0"/>
          </a:p>
        </p:txBody>
      </p:sp>
      <p:sp>
        <p:nvSpPr>
          <p:cNvPr id="4" name="Zástupný symbol pro datum 3">
            <a:extLst>
              <a:ext uri="{FF2B5EF4-FFF2-40B4-BE49-F238E27FC236}">
                <a16:creationId xmlns:a16="http://schemas.microsoft.com/office/drawing/2014/main" id="{B0429712-301E-4EE4-9BDA-4090C6A6BEB7}"/>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82E4B5A7-7F60-40FE-A655-C516E72BA373}"/>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8122064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E5D36-CD56-47BA-B6A8-CA78E695D478}"/>
              </a:ext>
            </a:extLst>
          </p:cNvPr>
          <p:cNvSpPr>
            <a:spLocks noGrp="1"/>
          </p:cNvSpPr>
          <p:nvPr>
            <p:ph type="title"/>
          </p:nvPr>
        </p:nvSpPr>
        <p:spPr/>
        <p:txBody>
          <a:bodyPr/>
          <a:lstStyle/>
          <a:p>
            <a:r>
              <a:rPr lang="en-US" dirty="0"/>
              <a:t>Rights of the Owners/Partners of a Partnerships</a:t>
            </a:r>
          </a:p>
        </p:txBody>
      </p:sp>
      <p:sp>
        <p:nvSpPr>
          <p:cNvPr id="3" name="Zástupný obsah 2">
            <a:extLst>
              <a:ext uri="{FF2B5EF4-FFF2-40B4-BE49-F238E27FC236}">
                <a16:creationId xmlns:a16="http://schemas.microsoft.com/office/drawing/2014/main" id="{C77FF685-52D9-4760-8992-C46D4F4CA4FB}"/>
              </a:ext>
            </a:extLst>
          </p:cNvPr>
          <p:cNvSpPr>
            <a:spLocks noGrp="1"/>
          </p:cNvSpPr>
          <p:nvPr>
            <p:ph idx="1"/>
          </p:nvPr>
        </p:nvSpPr>
        <p:spPr/>
        <p:txBody>
          <a:bodyPr/>
          <a:lstStyle/>
          <a:p>
            <a:r>
              <a:rPr lang="cs-CZ" dirty="0"/>
              <a:t>t</a:t>
            </a:r>
            <a:r>
              <a:rPr lang="en-GB" dirty="0"/>
              <a:t>he rights include </a:t>
            </a:r>
            <a:r>
              <a:rPr lang="cs-CZ" dirty="0"/>
              <a:t>(</a:t>
            </a:r>
            <a:r>
              <a:rPr lang="en-GB" dirty="0"/>
              <a:t>but are not limited to</a:t>
            </a:r>
            <a:r>
              <a:rPr lang="cs-CZ" dirty="0"/>
              <a:t>)</a:t>
            </a:r>
          </a:p>
          <a:p>
            <a:pPr lvl="1"/>
            <a:r>
              <a:rPr lang="en-GB" dirty="0"/>
              <a:t>the right to vote and to audit</a:t>
            </a:r>
            <a:endParaRPr lang="cs-CZ" dirty="0"/>
          </a:p>
          <a:p>
            <a:pPr lvl="1"/>
            <a:r>
              <a:rPr lang="en-GB" b="1" dirty="0"/>
              <a:t>the right to share in profits </a:t>
            </a:r>
            <a:endParaRPr lang="cs-CZ" b="1" dirty="0"/>
          </a:p>
          <a:p>
            <a:pPr lvl="1"/>
            <a:r>
              <a:rPr lang="en-GB" dirty="0"/>
              <a:t>the right to property settlement in the event a partner’s participation is terminated or the company is wound up without a legal successor</a:t>
            </a:r>
            <a:endParaRPr lang="cs-CZ" dirty="0"/>
          </a:p>
          <a:p>
            <a:pPr lvl="1"/>
            <a:r>
              <a:rPr lang="en-GB" dirty="0"/>
              <a:t> </a:t>
            </a:r>
            <a:r>
              <a:rPr lang="cs-CZ" dirty="0"/>
              <a:t>t</a:t>
            </a:r>
            <a:r>
              <a:rPr lang="en-GB" dirty="0"/>
              <a:t>he additional rights </a:t>
            </a:r>
            <a:endParaRPr lang="cs-CZ" dirty="0"/>
          </a:p>
          <a:p>
            <a:pPr lvl="2"/>
            <a:r>
              <a:rPr lang="en-GB" dirty="0"/>
              <a:t> the right to sue for damages on behalf of the company</a:t>
            </a:r>
            <a:endParaRPr lang="en-US" dirty="0"/>
          </a:p>
          <a:p>
            <a:pPr lvl="0"/>
            <a:endParaRPr lang="en-US" dirty="0"/>
          </a:p>
        </p:txBody>
      </p:sp>
      <p:sp>
        <p:nvSpPr>
          <p:cNvPr id="4" name="Zástupný symbol pro datum 3">
            <a:extLst>
              <a:ext uri="{FF2B5EF4-FFF2-40B4-BE49-F238E27FC236}">
                <a16:creationId xmlns:a16="http://schemas.microsoft.com/office/drawing/2014/main" id="{C17BCAF8-87F8-4204-8C6F-EC6C62C771EF}"/>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C5BE476C-4AFE-45CF-AC2B-98545ABAFAFC}"/>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4874280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7AF1A7-D8DE-458E-82BB-C9F839E06ABB}"/>
              </a:ext>
            </a:extLst>
          </p:cNvPr>
          <p:cNvSpPr>
            <a:spLocks noGrp="1"/>
          </p:cNvSpPr>
          <p:nvPr>
            <p:ph type="title"/>
          </p:nvPr>
        </p:nvSpPr>
        <p:spPr/>
        <p:txBody>
          <a:bodyPr/>
          <a:lstStyle/>
          <a:p>
            <a:r>
              <a:rPr lang="en-US" dirty="0"/>
              <a:t>Obligations of the Owners/Partners of a Partnerships</a:t>
            </a:r>
          </a:p>
        </p:txBody>
      </p:sp>
      <p:sp>
        <p:nvSpPr>
          <p:cNvPr id="3" name="Zástupný obsah 2">
            <a:extLst>
              <a:ext uri="{FF2B5EF4-FFF2-40B4-BE49-F238E27FC236}">
                <a16:creationId xmlns:a16="http://schemas.microsoft.com/office/drawing/2014/main" id="{C71E004C-AD1C-4198-8C6D-BE7BC867277D}"/>
              </a:ext>
            </a:extLst>
          </p:cNvPr>
          <p:cNvSpPr>
            <a:spLocks noGrp="1"/>
          </p:cNvSpPr>
          <p:nvPr>
            <p:ph idx="1"/>
          </p:nvPr>
        </p:nvSpPr>
        <p:spPr/>
        <p:txBody>
          <a:bodyPr/>
          <a:lstStyle/>
          <a:p>
            <a:r>
              <a:rPr lang="cs-CZ" dirty="0"/>
              <a:t>t</a:t>
            </a:r>
            <a:r>
              <a:rPr lang="en-GB" dirty="0"/>
              <a:t>he obligations </a:t>
            </a:r>
            <a:r>
              <a:rPr lang="en-US" dirty="0"/>
              <a:t>include</a:t>
            </a:r>
          </a:p>
          <a:p>
            <a:pPr lvl="1"/>
            <a:r>
              <a:rPr lang="en-GB" b="1" dirty="0"/>
              <a:t>the obligation to share in a loss</a:t>
            </a:r>
            <a:endParaRPr lang="cs-CZ" b="1" dirty="0"/>
          </a:p>
          <a:p>
            <a:pPr lvl="1"/>
            <a:r>
              <a:rPr lang="en-GB" dirty="0"/>
              <a:t>the liability obligation </a:t>
            </a:r>
            <a:endParaRPr lang="cs-CZ" dirty="0"/>
          </a:p>
          <a:p>
            <a:pPr lvl="1"/>
            <a:r>
              <a:rPr lang="en-GB" dirty="0"/>
              <a:t>the contribution obligation if stipulated by the memorandum of association</a:t>
            </a:r>
            <a:endParaRPr lang="cs-CZ" dirty="0"/>
          </a:p>
          <a:p>
            <a:pPr lvl="1"/>
            <a:r>
              <a:rPr lang="en-GB" dirty="0"/>
              <a:t>the obligation to participate in the partnership's activities </a:t>
            </a:r>
            <a:endParaRPr lang="cs-CZ" dirty="0"/>
          </a:p>
          <a:p>
            <a:pPr lvl="1"/>
            <a:r>
              <a:rPr lang="en-GB" dirty="0"/>
              <a:t>the duty of loyalty</a:t>
            </a:r>
            <a:endParaRPr lang="en-US" dirty="0"/>
          </a:p>
          <a:p>
            <a:endParaRPr lang="en-US" dirty="0"/>
          </a:p>
        </p:txBody>
      </p:sp>
      <p:sp>
        <p:nvSpPr>
          <p:cNvPr id="4" name="Zástupný symbol pro datum 3">
            <a:extLst>
              <a:ext uri="{FF2B5EF4-FFF2-40B4-BE49-F238E27FC236}">
                <a16:creationId xmlns:a16="http://schemas.microsoft.com/office/drawing/2014/main" id="{483FED87-7F6C-4EEF-9A94-4A5EBF768E9D}"/>
              </a:ext>
            </a:extLst>
          </p:cNvPr>
          <p:cNvSpPr>
            <a:spLocks noGrp="1"/>
          </p:cNvSpPr>
          <p:nvPr>
            <p:ph type="dt" sz="half" idx="10"/>
          </p:nvPr>
        </p:nvSpPr>
        <p:spPr/>
        <p:txBody>
          <a:bodyPr/>
          <a:lstStyle/>
          <a:p>
            <a:pPr>
              <a:defRPr/>
            </a:pPr>
            <a:fld id="{8863D660-356F-4B7B-9477-B5CEBBE7ED6F}" type="datetime1">
              <a:rPr lang="cs-CZ" smtClean="0"/>
              <a:t>06.04.2020</a:t>
            </a:fld>
            <a:endParaRPr lang="cs-CZ"/>
          </a:p>
        </p:txBody>
      </p:sp>
      <p:sp>
        <p:nvSpPr>
          <p:cNvPr id="5" name="Zástupný symbol pro číslo snímku 4">
            <a:extLst>
              <a:ext uri="{FF2B5EF4-FFF2-40B4-BE49-F238E27FC236}">
                <a16:creationId xmlns:a16="http://schemas.microsoft.com/office/drawing/2014/main" id="{5B19EF0A-F5E6-408D-8678-8B62293A31D6}"/>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459935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496</TotalTime>
  <Words>1524</Words>
  <Application>Microsoft Office PowerPoint</Application>
  <PresentationFormat>Vlastní</PresentationFormat>
  <Paragraphs>174</Paragraphs>
  <Slides>19</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Clara Sans</vt:lpstr>
      <vt:lpstr>JU_OPVVV</vt:lpstr>
      <vt:lpstr>Partnerships, Unlimited Partnership</vt:lpstr>
      <vt:lpstr>Partnerships</vt:lpstr>
      <vt:lpstr>Establishment and Incorporation of a Partnership</vt:lpstr>
      <vt:lpstr>Establishment and Incorporation of a Partnership</vt:lpstr>
      <vt:lpstr>Establishment and Incorporation of a Partnership</vt:lpstr>
      <vt:lpstr>Dissolution and Winding up of a Partnership</vt:lpstr>
      <vt:lpstr>Dissolution and Winding up of a Partnership</vt:lpstr>
      <vt:lpstr>Rights of the Owners/Partners of a Partnerships</vt:lpstr>
      <vt:lpstr>Obligations of the Owners/Partners of a Partnerships</vt:lpstr>
      <vt:lpstr>Rights and Obligations of the Owners/Partners of a Partnerships</vt:lpstr>
      <vt:lpstr>Unlimited Partnership</vt:lpstr>
      <vt:lpstr>Unlimited Partnership</vt:lpstr>
      <vt:lpstr>Partners’ Contributions and Contribution, Liability</vt:lpstr>
      <vt:lpstr>Partners’ Contributions and Contribution, Liability</vt:lpstr>
      <vt:lpstr>Partners’ Contributions and Contribution, Liability</vt:lpstr>
      <vt:lpstr>Bodies</vt:lpstr>
      <vt:lpstr>Bodies</vt:lpstr>
      <vt:lpstr>Profit Share and Share in Loss</vt:lpstr>
      <vt:lpstr>Profit Share and Share in Loss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25</cp:revision>
  <dcterms:created xsi:type="dcterms:W3CDTF">2017-07-17T18:52:59Z</dcterms:created>
  <dcterms:modified xsi:type="dcterms:W3CDTF">2020-04-06T13:55:00Z</dcterms:modified>
</cp:coreProperties>
</file>