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1" r:id="rId3"/>
    <p:sldId id="265" r:id="rId4"/>
    <p:sldId id="264" r:id="rId5"/>
    <p:sldId id="286" r:id="rId6"/>
    <p:sldId id="287" r:id="rId7"/>
    <p:sldId id="288" r:id="rId8"/>
    <p:sldId id="289" r:id="rId9"/>
    <p:sldId id="290" r:id="rId10"/>
    <p:sldId id="269" r:id="rId11"/>
    <p:sldId id="285" r:id="rId12"/>
    <p:sldId id="293" r:id="rId13"/>
    <p:sldId id="292" r:id="rId14"/>
    <p:sldId id="298" r:id="rId15"/>
    <p:sldId id="299" r:id="rId16"/>
    <p:sldId id="300" r:id="rId17"/>
    <p:sldId id="301" r:id="rId18"/>
    <p:sldId id="302" r:id="rId19"/>
    <p:sldId id="303" r:id="rId20"/>
    <p:sldId id="304" r:id="rId21"/>
    <p:sldId id="305" r:id="rId22"/>
    <p:sldId id="296" r:id="rId23"/>
    <p:sldId id="312" r:id="rId24"/>
    <p:sldId id="273" r:id="rId2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77285B-5C51-48B0-A1C9-699F0A17D2D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B9A0B86-0FA3-445C-BBDA-6A4DFB9B74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5FC155F-4BDF-4472-9BFF-0B4F866BD0E8}"/>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5" name="Fußzeilenplatzhalter 4">
            <a:extLst>
              <a:ext uri="{FF2B5EF4-FFF2-40B4-BE49-F238E27FC236}">
                <a16:creationId xmlns:a16="http://schemas.microsoft.com/office/drawing/2014/main" id="{D8E3AE5A-FFD2-4A05-A521-31575F2EB9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427D53A-6B4E-4174-B81D-CCFCD85461D5}"/>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4146423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42EAD0-DAC9-4B01-A2D4-BC5B9C88F8D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F4B3ECCC-9CE0-433E-A496-F9B3C995F20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4415AA3-0ED1-4F44-B848-D7C240CBDC39}"/>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5" name="Fußzeilenplatzhalter 4">
            <a:extLst>
              <a:ext uri="{FF2B5EF4-FFF2-40B4-BE49-F238E27FC236}">
                <a16:creationId xmlns:a16="http://schemas.microsoft.com/office/drawing/2014/main" id="{029D7C32-D2EA-4E6A-80DB-A5C768C68B7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B752F2A-C4AE-4D5A-AFA5-67684097AF0E}"/>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2008828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092072C-06BB-4107-9D00-100A42CE81B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C973094-28AD-4884-9729-25540A4B9D3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01EB1E9-DA69-446D-9E82-A4D2DB0C8962}"/>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5" name="Fußzeilenplatzhalter 4">
            <a:extLst>
              <a:ext uri="{FF2B5EF4-FFF2-40B4-BE49-F238E27FC236}">
                <a16:creationId xmlns:a16="http://schemas.microsoft.com/office/drawing/2014/main" id="{47344BDA-F39A-4957-B33A-FA65C2044F9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A563E2E-265A-48FF-BE54-26F78E888BDB}"/>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4122925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ED06E3-750C-4182-AB29-13601C0CC27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A331B3D-25A6-4E42-9A7A-ED207F725392}"/>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10C2F23-F85A-4C02-8E79-8A2F8C490F13}"/>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5" name="Fußzeilenplatzhalter 4">
            <a:extLst>
              <a:ext uri="{FF2B5EF4-FFF2-40B4-BE49-F238E27FC236}">
                <a16:creationId xmlns:a16="http://schemas.microsoft.com/office/drawing/2014/main" id="{A3234962-0E9A-4E86-BCCB-72430BAE8E5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13F0BA5-3038-4172-B8A9-66F408ADD39D}"/>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423587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AA695F-DEF8-432C-913F-E3F6C007D82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C3C1B52-6105-4C17-ACD6-4B1293C2B3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4A739BE-CCDF-400D-B947-39E2B94A04CB}"/>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5" name="Fußzeilenplatzhalter 4">
            <a:extLst>
              <a:ext uri="{FF2B5EF4-FFF2-40B4-BE49-F238E27FC236}">
                <a16:creationId xmlns:a16="http://schemas.microsoft.com/office/drawing/2014/main" id="{616E53CB-A43E-484D-8D3C-574D153BD41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1153C2C-7771-4F9F-9DA3-0221AC97EA79}"/>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353283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2E0474-680D-4599-879D-F5A7DB2B8D0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BBE43FD-FB7C-43FD-8106-0752EAE152D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4176C54-1384-4191-B951-20B09373A29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FDEFFF3-25F8-45B1-87CE-E591C6B8678F}"/>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6" name="Fußzeilenplatzhalter 5">
            <a:extLst>
              <a:ext uri="{FF2B5EF4-FFF2-40B4-BE49-F238E27FC236}">
                <a16:creationId xmlns:a16="http://schemas.microsoft.com/office/drawing/2014/main" id="{37BFBCFF-C1C3-4C5F-BFAC-09D36C5C988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03C92A5-9F0C-4E14-93DD-591E739475CE}"/>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538952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47C47F-899C-43C5-A811-B1A9A519155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EA25815-64A9-42ED-92A8-961D7F41B2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8270494-2066-4F3C-AEB3-3293F12F178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FA675E-D6C3-422A-9716-22E8536A35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0778F39-A556-4A9E-872A-3D9D6ACD9C72}"/>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DA961A1-152A-420F-A94A-E8307AEEA654}"/>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8" name="Fußzeilenplatzhalter 7">
            <a:extLst>
              <a:ext uri="{FF2B5EF4-FFF2-40B4-BE49-F238E27FC236}">
                <a16:creationId xmlns:a16="http://schemas.microsoft.com/office/drawing/2014/main" id="{387BE63C-33CE-4D5D-AAD9-F70FF2211ED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88BA052-E2A8-48BC-BB28-3B5AFD19DA24}"/>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3716505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EDDF60-30F9-4780-B69B-110919C34CE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DD471A1-0CB4-4215-87B9-73396E6817AB}"/>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4" name="Fußzeilenplatzhalter 3">
            <a:extLst>
              <a:ext uri="{FF2B5EF4-FFF2-40B4-BE49-F238E27FC236}">
                <a16:creationId xmlns:a16="http://schemas.microsoft.com/office/drawing/2014/main" id="{BA6367B5-1910-4746-BE1C-751A398F639A}"/>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7EF35CE5-0E8C-4AAB-8330-5D8252384B0C}"/>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1108070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5319E69-D982-4ED0-AA20-88532E0F982A}"/>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3" name="Fußzeilenplatzhalter 2">
            <a:extLst>
              <a:ext uri="{FF2B5EF4-FFF2-40B4-BE49-F238E27FC236}">
                <a16:creationId xmlns:a16="http://schemas.microsoft.com/office/drawing/2014/main" id="{7302BC8A-1913-4AD2-84F2-F8197661AC8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C6886869-CBE0-4D5B-B27A-AC6B4A31BAAB}"/>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2330004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EA9C2E-8F68-4C2F-AFD2-64B61F4F3C9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C7756BB-2880-4E3A-84CE-2BD8B16C64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CA16C42-1AF4-4971-A5DD-E8CE5CDE8D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0ED4982-8C85-4279-92F5-07D40658AA03}"/>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6" name="Fußzeilenplatzhalter 5">
            <a:extLst>
              <a:ext uri="{FF2B5EF4-FFF2-40B4-BE49-F238E27FC236}">
                <a16:creationId xmlns:a16="http://schemas.microsoft.com/office/drawing/2014/main" id="{CF5204E9-2B92-495F-BAAA-1F388768C92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775D4F-977A-466A-B7CB-8D999A66D552}"/>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233780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CCED01-3364-4BD2-95C1-CE7CC4F4948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2BA960C-CCEA-4D13-818C-9F10106A9B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799738C-B4F2-4C9F-A9AD-34AE494B6E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879B406-F701-4622-86FA-88FDE437DB82}"/>
              </a:ext>
            </a:extLst>
          </p:cNvPr>
          <p:cNvSpPr>
            <a:spLocks noGrp="1"/>
          </p:cNvSpPr>
          <p:nvPr>
            <p:ph type="dt" sz="half" idx="10"/>
          </p:nvPr>
        </p:nvSpPr>
        <p:spPr/>
        <p:txBody>
          <a:bodyPr/>
          <a:lstStyle/>
          <a:p>
            <a:fld id="{9932FAD6-BAB8-4D96-BDBE-FE7A1FFF221D}" type="datetimeFigureOut">
              <a:rPr lang="de-DE" smtClean="0"/>
              <a:t>28.04.2020</a:t>
            </a:fld>
            <a:endParaRPr lang="de-DE"/>
          </a:p>
        </p:txBody>
      </p:sp>
      <p:sp>
        <p:nvSpPr>
          <p:cNvPr id="6" name="Fußzeilenplatzhalter 5">
            <a:extLst>
              <a:ext uri="{FF2B5EF4-FFF2-40B4-BE49-F238E27FC236}">
                <a16:creationId xmlns:a16="http://schemas.microsoft.com/office/drawing/2014/main" id="{8A203568-EB61-4322-BF19-548331E3DF5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B852A99-D159-4F63-84F5-46E0045CE414}"/>
              </a:ext>
            </a:extLst>
          </p:cNvPr>
          <p:cNvSpPr>
            <a:spLocks noGrp="1"/>
          </p:cNvSpPr>
          <p:nvPr>
            <p:ph type="sldNum" sz="quarter" idx="12"/>
          </p:nvPr>
        </p:nvSpPr>
        <p:spPr/>
        <p:txBody>
          <a:bodyPr/>
          <a:lstStyle/>
          <a:p>
            <a:fld id="{7F9D4BC1-95F1-4E40-B5D8-9018AE101565}" type="slidenum">
              <a:rPr lang="de-DE" smtClean="0"/>
              <a:t>‹Nr.›</a:t>
            </a:fld>
            <a:endParaRPr lang="de-DE"/>
          </a:p>
        </p:txBody>
      </p:sp>
    </p:spTree>
    <p:extLst>
      <p:ext uri="{BB962C8B-B14F-4D97-AF65-F5344CB8AC3E}">
        <p14:creationId xmlns:p14="http://schemas.microsoft.com/office/powerpoint/2010/main" val="192018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DF71DC2-1F4F-4932-AACF-A8AEAEB495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9C5C96B-ECA0-4222-8BA8-57B0413FEF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73DAB2-8EB7-41CC-87C2-8A84B37A0F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2FAD6-BAB8-4D96-BDBE-FE7A1FFF221D}" type="datetimeFigureOut">
              <a:rPr lang="de-DE" smtClean="0"/>
              <a:t>28.04.2020</a:t>
            </a:fld>
            <a:endParaRPr lang="de-DE"/>
          </a:p>
        </p:txBody>
      </p:sp>
      <p:sp>
        <p:nvSpPr>
          <p:cNvPr id="5" name="Fußzeilenplatzhalter 4">
            <a:extLst>
              <a:ext uri="{FF2B5EF4-FFF2-40B4-BE49-F238E27FC236}">
                <a16:creationId xmlns:a16="http://schemas.microsoft.com/office/drawing/2014/main" id="{9C934970-C2B5-47A9-808F-7AD4DF3DC7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56388A4C-B033-48C2-8F4A-39032CF6AF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D4BC1-95F1-4E40-B5D8-9018AE101565}" type="slidenum">
              <a:rPr lang="de-DE" smtClean="0"/>
              <a:t>‹Nr.›</a:t>
            </a:fld>
            <a:endParaRPr lang="de-DE"/>
          </a:p>
        </p:txBody>
      </p:sp>
    </p:spTree>
    <p:extLst>
      <p:ext uri="{BB962C8B-B14F-4D97-AF65-F5344CB8AC3E}">
        <p14:creationId xmlns:p14="http://schemas.microsoft.com/office/powerpoint/2010/main" val="245254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ermanistik.unibe.ch/forschung/projekte/unserdeutsch_rabaul_creole_german/images_und_audio_unserdeutsch/carswell_agnes_unserdeutsch/index_ger.html#e729623" TargetMode="External"/><Relationship Id="rId2" Type="http://schemas.openxmlformats.org/officeDocument/2006/relationships/hyperlink" Target="https://www.germanistik.unibe.ch/unibe/portal/fak_historisch/dsl/germanistik/content/e40647/e112392/e718569/e718624/e718626/lindenfelser_2016_ger.pdf?preview=preview"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germanistik.unibe.ch/forschung/projekte/unserdeutsch_rabaul_creole_german/index_ger.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D6A279-D769-4A13-8BA5-624B1F9CAAD8}"/>
              </a:ext>
            </a:extLst>
          </p:cNvPr>
          <p:cNvSpPr>
            <a:spLocks noGrp="1"/>
          </p:cNvSpPr>
          <p:nvPr>
            <p:ph type="ctrTitle"/>
          </p:nvPr>
        </p:nvSpPr>
        <p:spPr>
          <a:xfrm>
            <a:off x="1524000" y="1122363"/>
            <a:ext cx="9144000" cy="1730565"/>
          </a:xfrm>
        </p:spPr>
        <p:txBody>
          <a:bodyPr>
            <a:normAutofit/>
          </a:bodyPr>
          <a:lstStyle/>
          <a:p>
            <a:r>
              <a:rPr lang="de-DE" sz="3600" b="1" dirty="0"/>
              <a:t>Die deutschen Standardvarietäten</a:t>
            </a:r>
            <a:endParaRPr lang="de-DE" sz="3600" dirty="0"/>
          </a:p>
        </p:txBody>
      </p:sp>
      <p:sp>
        <p:nvSpPr>
          <p:cNvPr id="3" name="Untertitel 2">
            <a:extLst>
              <a:ext uri="{FF2B5EF4-FFF2-40B4-BE49-F238E27FC236}">
                <a16:creationId xmlns:a16="http://schemas.microsoft.com/office/drawing/2014/main" id="{0338D298-6AAF-4FC9-8FD6-89CDEE67D86D}"/>
              </a:ext>
            </a:extLst>
          </p:cNvPr>
          <p:cNvSpPr>
            <a:spLocks noGrp="1"/>
          </p:cNvSpPr>
          <p:nvPr>
            <p:ph type="subTitle" idx="1"/>
          </p:nvPr>
        </p:nvSpPr>
        <p:spPr/>
        <p:txBody>
          <a:bodyPr/>
          <a:lstStyle/>
          <a:p>
            <a:r>
              <a:rPr lang="de-DE" b="1" cap="small" dirty="0"/>
              <a:t>Block III:</a:t>
            </a:r>
          </a:p>
          <a:p>
            <a:r>
              <a:rPr lang="de-DE" b="1" dirty="0"/>
              <a:t>Varietäten der deutschen Sprache in anderen Ländern </a:t>
            </a:r>
          </a:p>
          <a:p>
            <a:endParaRPr lang="de-DE" b="1" dirty="0"/>
          </a:p>
          <a:p>
            <a:endParaRPr lang="de-DE" b="1" dirty="0"/>
          </a:p>
          <a:p>
            <a:endParaRPr lang="de-DE" dirty="0"/>
          </a:p>
        </p:txBody>
      </p:sp>
      <p:sp>
        <p:nvSpPr>
          <p:cNvPr id="4" name="Textfeld 3">
            <a:extLst>
              <a:ext uri="{FF2B5EF4-FFF2-40B4-BE49-F238E27FC236}">
                <a16:creationId xmlns:a16="http://schemas.microsoft.com/office/drawing/2014/main" id="{C9847D07-2656-4F27-8438-AACB9A443B47}"/>
              </a:ext>
            </a:extLst>
          </p:cNvPr>
          <p:cNvSpPr txBox="1"/>
          <p:nvPr/>
        </p:nvSpPr>
        <p:spPr>
          <a:xfrm>
            <a:off x="1609344" y="5257800"/>
            <a:ext cx="3104824" cy="830997"/>
          </a:xfrm>
          <a:prstGeom prst="rect">
            <a:avLst/>
          </a:prstGeom>
          <a:noFill/>
        </p:spPr>
        <p:txBody>
          <a:bodyPr wrap="none" rtlCol="0">
            <a:spAutoFit/>
          </a:bodyPr>
          <a:lstStyle/>
          <a:p>
            <a:r>
              <a:rPr lang="de-DE" sz="1600" dirty="0"/>
              <a:t>Dr. Christine Pretzl</a:t>
            </a:r>
          </a:p>
          <a:p>
            <a:r>
              <a:rPr lang="de-DE" sz="1600" dirty="0"/>
              <a:t>Südböhmische Universität Budweis</a:t>
            </a:r>
          </a:p>
          <a:p>
            <a:r>
              <a:rPr lang="de-DE" sz="1600" dirty="0"/>
              <a:t>Sommersemester 2020</a:t>
            </a:r>
          </a:p>
        </p:txBody>
      </p:sp>
    </p:spTree>
    <p:extLst>
      <p:ext uri="{BB962C8B-B14F-4D97-AF65-F5344CB8AC3E}">
        <p14:creationId xmlns:p14="http://schemas.microsoft.com/office/powerpoint/2010/main" val="3344006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5A3D270E-D4A6-4806-A4F8-C82B98F22A11}"/>
              </a:ext>
            </a:extLst>
          </p:cNvPr>
          <p:cNvSpPr/>
          <p:nvPr/>
        </p:nvSpPr>
        <p:spPr>
          <a:xfrm>
            <a:off x="1055946" y="1134743"/>
            <a:ext cx="9787053" cy="4308872"/>
          </a:xfrm>
          <a:prstGeom prst="rect">
            <a:avLst/>
          </a:prstGeom>
        </p:spPr>
        <p:txBody>
          <a:bodyPr wrap="square">
            <a:spAutoFit/>
          </a:bodyPr>
          <a:lstStyle/>
          <a:p>
            <a:r>
              <a:rPr lang="de-DE" b="1" u="sng" dirty="0"/>
              <a:t>Zusammenfassung:</a:t>
            </a:r>
          </a:p>
          <a:p>
            <a:endParaRPr lang="de-DE" sz="1600" dirty="0"/>
          </a:p>
          <a:p>
            <a:endParaRPr lang="de-DE" sz="1600" dirty="0"/>
          </a:p>
          <a:p>
            <a:r>
              <a:rPr lang="de-DE" sz="1600" dirty="0"/>
              <a:t>Ein kurzer Artikel von </a:t>
            </a:r>
            <a:r>
              <a:rPr lang="de-DE" sz="1600" dirty="0" err="1"/>
              <a:t>Siegwalt</a:t>
            </a:r>
            <a:r>
              <a:rPr lang="de-DE" sz="1600" dirty="0"/>
              <a:t> Lindenfelser enthält weitere Einzelheiten zur Sprachentstehung und zur aktuellen Sprachsituation.</a:t>
            </a:r>
          </a:p>
          <a:p>
            <a:endParaRPr lang="de-DE" sz="1600" dirty="0"/>
          </a:p>
          <a:p>
            <a:r>
              <a:rPr lang="de-DE" sz="1600" dirty="0">
                <a:hlinkClick r:id="rId2"/>
              </a:rPr>
              <a:t>https://www.germanistik.unibe.ch/unibe/portal/fak_historisch/dsl/germanistik/content/e40647/e112392/e718569/e718624/e718626/lindenfelser_2016_ger.pdf?preview=preview</a:t>
            </a:r>
            <a:endParaRPr lang="de-DE" sz="1600" dirty="0"/>
          </a:p>
          <a:p>
            <a:endParaRPr lang="de-DE" sz="1600" dirty="0"/>
          </a:p>
          <a:p>
            <a:endParaRPr lang="de-DE" sz="1600" dirty="0"/>
          </a:p>
          <a:p>
            <a:endParaRPr lang="de-DE" sz="1600" dirty="0"/>
          </a:p>
          <a:p>
            <a:endParaRPr lang="de-DE" sz="1600" dirty="0"/>
          </a:p>
          <a:p>
            <a:r>
              <a:rPr lang="de-DE" sz="1600" dirty="0"/>
              <a:t>Hörproben:</a:t>
            </a:r>
          </a:p>
          <a:p>
            <a:endParaRPr lang="de-DE" sz="1600" dirty="0"/>
          </a:p>
          <a:p>
            <a:r>
              <a:rPr lang="de-DE" sz="1600" dirty="0">
                <a:hlinkClick r:id="rId3"/>
              </a:rPr>
              <a:t>https://www.germanistik.unibe.ch/forschung/projekte/unserdeutsch_rabaul_creole_german/images_und_audio_unserdeutsch/carswell_agnes_unserdeutsch/index_ger.html#e729623</a:t>
            </a:r>
            <a:endParaRPr lang="de-DE" sz="1600" dirty="0"/>
          </a:p>
          <a:p>
            <a:endParaRPr lang="de-DE" dirty="0"/>
          </a:p>
        </p:txBody>
      </p:sp>
    </p:spTree>
    <p:extLst>
      <p:ext uri="{BB962C8B-B14F-4D97-AF65-F5344CB8AC3E}">
        <p14:creationId xmlns:p14="http://schemas.microsoft.com/office/powerpoint/2010/main" val="2953788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4AC8D6A6-0B28-48D0-8F0B-6EBD81A2687F}"/>
              </a:ext>
            </a:extLst>
          </p:cNvPr>
          <p:cNvSpPr/>
          <p:nvPr/>
        </p:nvSpPr>
        <p:spPr>
          <a:xfrm>
            <a:off x="1027175" y="527227"/>
            <a:ext cx="9131586" cy="4247317"/>
          </a:xfrm>
          <a:prstGeom prst="rect">
            <a:avLst/>
          </a:prstGeom>
        </p:spPr>
        <p:txBody>
          <a:bodyPr wrap="square">
            <a:spAutoFit/>
          </a:bodyPr>
          <a:lstStyle/>
          <a:p>
            <a:r>
              <a:rPr lang="de-DE" sz="2000" b="1" dirty="0">
                <a:solidFill>
                  <a:schemeClr val="accent2">
                    <a:lumMod val="75000"/>
                  </a:schemeClr>
                </a:solidFill>
              </a:rPr>
              <a:t>BEISPIEL 2: Deutschböhmische Auswanderungsvarietäten in Osteuropa und Übersee</a:t>
            </a:r>
          </a:p>
          <a:p>
            <a:endParaRPr lang="de-DE" b="1" dirty="0">
              <a:solidFill>
                <a:schemeClr val="accent2">
                  <a:lumMod val="75000"/>
                </a:schemeClr>
              </a:solidFill>
            </a:endParaRPr>
          </a:p>
          <a:p>
            <a:endParaRPr lang="de-DE" b="1" dirty="0">
              <a:solidFill>
                <a:schemeClr val="accent2">
                  <a:lumMod val="75000"/>
                </a:schemeClr>
              </a:solidFill>
            </a:endParaRPr>
          </a:p>
          <a:p>
            <a:endParaRPr lang="de-DE" b="1" dirty="0">
              <a:solidFill>
                <a:schemeClr val="accent2">
                  <a:lumMod val="75000"/>
                </a:schemeClr>
              </a:solidFill>
            </a:endParaRPr>
          </a:p>
          <a:p>
            <a:pPr marL="342900" indent="-342900">
              <a:buAutoNum type="arabicPeriod"/>
            </a:pPr>
            <a:r>
              <a:rPr lang="de-DE" b="1" dirty="0"/>
              <a:t>Die gegenwärtige Situation in den Sprechergemeinschaften</a:t>
            </a:r>
          </a:p>
          <a:p>
            <a:pPr marL="342900" indent="-342900">
              <a:buAutoNum type="arabicPeriod"/>
            </a:pPr>
            <a:endParaRPr lang="de-DE" sz="1600" b="1" dirty="0"/>
          </a:p>
          <a:p>
            <a:pPr marL="342900" indent="-342900">
              <a:buAutoNum type="arabicPeriod"/>
            </a:pPr>
            <a:endParaRPr lang="de-DE" sz="1600" b="1" dirty="0"/>
          </a:p>
          <a:p>
            <a:pPr marL="342900" indent="-342900">
              <a:buAutoNum type="arabicPeriod"/>
            </a:pPr>
            <a:endParaRPr lang="de-DE" sz="1600" b="1" dirty="0"/>
          </a:p>
          <a:p>
            <a:pPr marL="342900" indent="-342900">
              <a:buAutoNum type="arabicPeriod"/>
            </a:pPr>
            <a:endParaRPr lang="de-DE" sz="1600" b="1" dirty="0"/>
          </a:p>
          <a:p>
            <a:endParaRPr lang="de-DE" sz="1600" b="1" dirty="0"/>
          </a:p>
          <a:p>
            <a:endParaRPr lang="de-DE" sz="1600" b="1" dirty="0"/>
          </a:p>
          <a:p>
            <a:endParaRPr lang="de-DE" sz="1600" b="1" dirty="0"/>
          </a:p>
          <a:p>
            <a:endParaRPr lang="de-DE" sz="1600" b="1" dirty="0"/>
          </a:p>
          <a:p>
            <a:endParaRPr lang="de-DE" sz="1600" b="1" dirty="0"/>
          </a:p>
          <a:p>
            <a:pPr marL="342900" indent="-342900">
              <a:buAutoNum type="arabicPeriod"/>
            </a:pPr>
            <a:endParaRPr lang="de-DE" b="1" dirty="0">
              <a:solidFill>
                <a:schemeClr val="accent2">
                  <a:lumMod val="75000"/>
                </a:schemeClr>
              </a:solidFill>
            </a:endParaRPr>
          </a:p>
          <a:p>
            <a:pPr marL="342900" indent="-342900">
              <a:buAutoNum type="arabicPeriod"/>
            </a:pPr>
            <a:endParaRPr lang="de-DE" b="1" dirty="0">
              <a:solidFill>
                <a:schemeClr val="accent2">
                  <a:lumMod val="75000"/>
                </a:schemeClr>
              </a:solidFill>
            </a:endParaRPr>
          </a:p>
        </p:txBody>
      </p:sp>
      <p:pic>
        <p:nvPicPr>
          <p:cNvPr id="5" name="Grafik 4">
            <a:extLst>
              <a:ext uri="{FF2B5EF4-FFF2-40B4-BE49-F238E27FC236}">
                <a16:creationId xmlns:a16="http://schemas.microsoft.com/office/drawing/2014/main" id="{2D7D9AEA-04F1-4A4D-B247-26149F572BBF}"/>
              </a:ext>
            </a:extLst>
          </p:cNvPr>
          <p:cNvPicPr>
            <a:picLocks noChangeAspect="1"/>
          </p:cNvPicPr>
          <p:nvPr/>
        </p:nvPicPr>
        <p:blipFill>
          <a:blip r:embed="rId2"/>
          <a:stretch>
            <a:fillRect/>
          </a:stretch>
        </p:blipFill>
        <p:spPr>
          <a:xfrm>
            <a:off x="1136713" y="2330154"/>
            <a:ext cx="7705725" cy="3362325"/>
          </a:xfrm>
          <a:prstGeom prst="rect">
            <a:avLst/>
          </a:prstGeom>
        </p:spPr>
      </p:pic>
      <p:sp>
        <p:nvSpPr>
          <p:cNvPr id="6" name="Textfeld 5">
            <a:extLst>
              <a:ext uri="{FF2B5EF4-FFF2-40B4-BE49-F238E27FC236}">
                <a16:creationId xmlns:a16="http://schemas.microsoft.com/office/drawing/2014/main" id="{C58233A0-A171-4B6A-B42E-78E8D0656C71}"/>
              </a:ext>
            </a:extLst>
          </p:cNvPr>
          <p:cNvSpPr txBox="1"/>
          <p:nvPr/>
        </p:nvSpPr>
        <p:spPr>
          <a:xfrm>
            <a:off x="1453896" y="5692479"/>
            <a:ext cx="1867178" cy="276999"/>
          </a:xfrm>
          <a:prstGeom prst="rect">
            <a:avLst/>
          </a:prstGeom>
          <a:noFill/>
        </p:spPr>
        <p:txBody>
          <a:bodyPr wrap="none" rtlCol="0">
            <a:spAutoFit/>
          </a:bodyPr>
          <a:lstStyle/>
          <a:p>
            <a:r>
              <a:rPr lang="de-DE" sz="1200" dirty="0"/>
              <a:t>[Eller-Wildfeuer 2016, 48]  </a:t>
            </a:r>
          </a:p>
        </p:txBody>
      </p:sp>
    </p:spTree>
    <p:extLst>
      <p:ext uri="{BB962C8B-B14F-4D97-AF65-F5344CB8AC3E}">
        <p14:creationId xmlns:p14="http://schemas.microsoft.com/office/powerpoint/2010/main" val="610296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7831C7F7-65DE-473A-B38C-D0D8A1693F7D}"/>
              </a:ext>
            </a:extLst>
          </p:cNvPr>
          <p:cNvPicPr>
            <a:picLocks noChangeAspect="1"/>
          </p:cNvPicPr>
          <p:nvPr/>
        </p:nvPicPr>
        <p:blipFill>
          <a:blip r:embed="rId2"/>
          <a:stretch>
            <a:fillRect/>
          </a:stretch>
        </p:blipFill>
        <p:spPr>
          <a:xfrm>
            <a:off x="1416819" y="258261"/>
            <a:ext cx="6802966" cy="5673103"/>
          </a:xfrm>
          <a:prstGeom prst="rect">
            <a:avLst/>
          </a:prstGeom>
        </p:spPr>
      </p:pic>
      <p:pic>
        <p:nvPicPr>
          <p:cNvPr id="4" name="Grafik 3">
            <a:extLst>
              <a:ext uri="{FF2B5EF4-FFF2-40B4-BE49-F238E27FC236}">
                <a16:creationId xmlns:a16="http://schemas.microsoft.com/office/drawing/2014/main" id="{67FCC101-A7AC-4CC1-9C3A-CBA8A38096D0}"/>
              </a:ext>
            </a:extLst>
          </p:cNvPr>
          <p:cNvPicPr>
            <a:picLocks noChangeAspect="1"/>
          </p:cNvPicPr>
          <p:nvPr/>
        </p:nvPicPr>
        <p:blipFill>
          <a:blip r:embed="rId3"/>
          <a:stretch>
            <a:fillRect/>
          </a:stretch>
        </p:blipFill>
        <p:spPr>
          <a:xfrm>
            <a:off x="1522755" y="5818071"/>
            <a:ext cx="6591093" cy="598103"/>
          </a:xfrm>
          <a:prstGeom prst="rect">
            <a:avLst/>
          </a:prstGeom>
        </p:spPr>
      </p:pic>
      <p:sp>
        <p:nvSpPr>
          <p:cNvPr id="5" name="Textfeld 4">
            <a:extLst>
              <a:ext uri="{FF2B5EF4-FFF2-40B4-BE49-F238E27FC236}">
                <a16:creationId xmlns:a16="http://schemas.microsoft.com/office/drawing/2014/main" id="{50F482C8-1756-4106-997B-05424C975330}"/>
              </a:ext>
            </a:extLst>
          </p:cNvPr>
          <p:cNvSpPr txBox="1"/>
          <p:nvPr/>
        </p:nvSpPr>
        <p:spPr>
          <a:xfrm>
            <a:off x="1627631" y="6416174"/>
            <a:ext cx="1963771" cy="276999"/>
          </a:xfrm>
          <a:prstGeom prst="rect">
            <a:avLst/>
          </a:prstGeom>
          <a:noFill/>
        </p:spPr>
        <p:txBody>
          <a:bodyPr wrap="square" rtlCol="0">
            <a:spAutoFit/>
          </a:bodyPr>
          <a:lstStyle/>
          <a:p>
            <a:r>
              <a:rPr lang="de-DE" sz="1200" dirty="0"/>
              <a:t>[Eller-Wildfeuer 2016, 48 f.]  </a:t>
            </a:r>
          </a:p>
        </p:txBody>
      </p:sp>
    </p:spTree>
    <p:extLst>
      <p:ext uri="{BB962C8B-B14F-4D97-AF65-F5344CB8AC3E}">
        <p14:creationId xmlns:p14="http://schemas.microsoft.com/office/powerpoint/2010/main" val="2217612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CEFA9BBA-4DC7-4E28-8B76-94809346C4BB}"/>
              </a:ext>
            </a:extLst>
          </p:cNvPr>
          <p:cNvSpPr txBox="1"/>
          <p:nvPr/>
        </p:nvSpPr>
        <p:spPr>
          <a:xfrm>
            <a:off x="1148576" y="613317"/>
            <a:ext cx="3967368" cy="2154436"/>
          </a:xfrm>
          <a:prstGeom prst="rect">
            <a:avLst/>
          </a:prstGeom>
          <a:noFill/>
        </p:spPr>
        <p:txBody>
          <a:bodyPr wrap="none" rtlCol="0">
            <a:spAutoFit/>
          </a:bodyPr>
          <a:lstStyle/>
          <a:p>
            <a:r>
              <a:rPr lang="de-DE" b="1" dirty="0"/>
              <a:t>2. Das sprechertypologische Kontinuum</a:t>
            </a:r>
          </a:p>
          <a:p>
            <a:endParaRPr lang="de-DE" sz="1600" b="1" dirty="0"/>
          </a:p>
          <a:p>
            <a:endParaRPr lang="de-DE" sz="1600" b="1" dirty="0"/>
          </a:p>
          <a:p>
            <a:endParaRPr lang="de-DE" sz="1600" b="1" dirty="0"/>
          </a:p>
          <a:p>
            <a:endParaRPr lang="de-DE" sz="1600" b="1" dirty="0"/>
          </a:p>
          <a:p>
            <a:endParaRPr lang="de-DE" sz="1600" b="1" dirty="0"/>
          </a:p>
          <a:p>
            <a:endParaRPr lang="de-DE" dirty="0"/>
          </a:p>
          <a:p>
            <a:endParaRPr lang="de-DE" dirty="0"/>
          </a:p>
        </p:txBody>
      </p:sp>
      <p:sp>
        <p:nvSpPr>
          <p:cNvPr id="5" name="Textfeld 4">
            <a:extLst>
              <a:ext uri="{FF2B5EF4-FFF2-40B4-BE49-F238E27FC236}">
                <a16:creationId xmlns:a16="http://schemas.microsoft.com/office/drawing/2014/main" id="{88413D21-A280-469A-8BF4-2E5A40CE413C}"/>
              </a:ext>
            </a:extLst>
          </p:cNvPr>
          <p:cNvSpPr txBox="1"/>
          <p:nvPr/>
        </p:nvSpPr>
        <p:spPr>
          <a:xfrm>
            <a:off x="1148576" y="3057628"/>
            <a:ext cx="8586439" cy="3016210"/>
          </a:xfrm>
          <a:prstGeom prst="rect">
            <a:avLst/>
          </a:prstGeom>
          <a:noFill/>
        </p:spPr>
        <p:txBody>
          <a:bodyPr wrap="square" rtlCol="0">
            <a:spAutoFit/>
          </a:bodyPr>
          <a:lstStyle/>
          <a:p>
            <a:r>
              <a:rPr lang="de-DE" b="1" dirty="0"/>
              <a:t>3. Situation der Mehrsprachigkeit in den Siedlungen</a:t>
            </a:r>
          </a:p>
          <a:p>
            <a:endParaRPr lang="de-DE" dirty="0"/>
          </a:p>
          <a:p>
            <a:pPr marL="285750" indent="-285750">
              <a:buFont typeface="Wingdings" panose="05000000000000000000" pitchFamily="2" charset="2"/>
              <a:buChar char="à"/>
            </a:pPr>
            <a:r>
              <a:rPr lang="de-DE" sz="1400" dirty="0">
                <a:sym typeface="Wingdings" panose="05000000000000000000" pitchFamily="2" charset="2"/>
              </a:rPr>
              <a:t>  „Eine absolute Isolation der deutschsprachigen Siedlungen in Form von geschlossenen Sprachinseln </a:t>
            </a:r>
          </a:p>
          <a:p>
            <a:r>
              <a:rPr lang="de-DE" sz="1400" dirty="0">
                <a:sym typeface="Wingdings" panose="05000000000000000000" pitchFamily="2" charset="2"/>
              </a:rPr>
              <a:t>          ist ein Mythos und sicherlich nicht zutreffen.“ </a:t>
            </a:r>
            <a:r>
              <a:rPr lang="de-DE" sz="1200" dirty="0">
                <a:sym typeface="Wingdings" panose="05000000000000000000" pitchFamily="2" charset="2"/>
              </a:rPr>
              <a:t>(Eller-Wildfeuer 2016, 52)</a:t>
            </a:r>
          </a:p>
          <a:p>
            <a:endParaRPr lang="de-DE" sz="1400" dirty="0">
              <a:sym typeface="Wingdings" panose="05000000000000000000" pitchFamily="2" charset="2"/>
            </a:endParaRPr>
          </a:p>
          <a:p>
            <a:pPr marL="285750" indent="-285750">
              <a:buFont typeface="Wingdings" panose="05000000000000000000" pitchFamily="2" charset="2"/>
              <a:buChar char="à"/>
            </a:pPr>
            <a:r>
              <a:rPr lang="de-DE" sz="1400" dirty="0">
                <a:sym typeface="Wingdings" panose="05000000000000000000" pitchFamily="2" charset="2"/>
              </a:rPr>
              <a:t>  „Als </a:t>
            </a:r>
            <a:r>
              <a:rPr lang="de-DE" sz="1400" dirty="0" err="1">
                <a:sym typeface="Wingdings" panose="05000000000000000000" pitchFamily="2" charset="2"/>
              </a:rPr>
              <a:t>Heritagesprecherinnen</a:t>
            </a:r>
            <a:r>
              <a:rPr lang="de-DE" sz="1400" dirty="0">
                <a:sym typeface="Wingdings" panose="05000000000000000000" pitchFamily="2" charset="2"/>
              </a:rPr>
              <a:t> und -sprecher nach der engen Definition sind alle Informanten mit </a:t>
            </a:r>
          </a:p>
          <a:p>
            <a:r>
              <a:rPr lang="de-DE" sz="1400" dirty="0">
                <a:sym typeface="Wingdings" panose="05000000000000000000" pitchFamily="2" charset="2"/>
              </a:rPr>
              <a:t>         Sprachkompetenz zu subsumieren: Die (sehr) kompetenten Sprecher und die Halbsprecherinnen und -sprecher. </a:t>
            </a:r>
          </a:p>
          <a:p>
            <a:r>
              <a:rPr lang="de-DE" sz="1400" dirty="0">
                <a:sym typeface="Wingdings" panose="05000000000000000000" pitchFamily="2" charset="2"/>
              </a:rPr>
              <a:t>         Diese Terminologie ist somit zutreffende für alle Befragten in Brasilien und den Großteil der Informanten in</a:t>
            </a:r>
          </a:p>
          <a:p>
            <a:r>
              <a:rPr lang="de-DE" sz="1400" dirty="0">
                <a:sym typeface="Wingdings" panose="05000000000000000000" pitchFamily="2" charset="2"/>
              </a:rPr>
              <a:t>         Kansas und Minnesota, da diese über Sprachkompetenz verfügen.“ </a:t>
            </a:r>
            <a:r>
              <a:rPr lang="de-DE" sz="1200" dirty="0">
                <a:sym typeface="Wingdings" panose="05000000000000000000" pitchFamily="2" charset="2"/>
              </a:rPr>
              <a:t>(Eller-Wildfeuer 2016, 54)</a:t>
            </a:r>
          </a:p>
          <a:p>
            <a:endParaRPr lang="de-DE" sz="1400" dirty="0">
              <a:sym typeface="Wingdings" panose="05000000000000000000" pitchFamily="2" charset="2"/>
            </a:endParaRPr>
          </a:p>
          <a:p>
            <a:r>
              <a:rPr lang="de-DE" sz="1400" dirty="0">
                <a:sym typeface="Wingdings" panose="05000000000000000000" pitchFamily="2" charset="2"/>
              </a:rPr>
              <a:t>    Insgesamt ist die mehrsprachige Situation sehr heterogen und individuell.</a:t>
            </a:r>
          </a:p>
          <a:p>
            <a:endParaRPr lang="de-DE" sz="1400" dirty="0">
              <a:sym typeface="Wingdings" panose="05000000000000000000" pitchFamily="2" charset="2"/>
            </a:endParaRPr>
          </a:p>
          <a:p>
            <a:endParaRPr lang="de-DE" sz="1400" dirty="0"/>
          </a:p>
        </p:txBody>
      </p:sp>
      <p:pic>
        <p:nvPicPr>
          <p:cNvPr id="6" name="Grafik 5">
            <a:extLst>
              <a:ext uri="{FF2B5EF4-FFF2-40B4-BE49-F238E27FC236}">
                <a16:creationId xmlns:a16="http://schemas.microsoft.com/office/drawing/2014/main" id="{4A860222-0B15-4EE2-8A48-49B9AE8FC5EE}"/>
              </a:ext>
            </a:extLst>
          </p:cNvPr>
          <p:cNvPicPr>
            <a:picLocks noChangeAspect="1"/>
          </p:cNvPicPr>
          <p:nvPr/>
        </p:nvPicPr>
        <p:blipFill>
          <a:blip r:embed="rId2"/>
          <a:stretch>
            <a:fillRect/>
          </a:stretch>
        </p:blipFill>
        <p:spPr>
          <a:xfrm>
            <a:off x="1376934" y="1272882"/>
            <a:ext cx="6251757" cy="1034774"/>
          </a:xfrm>
          <a:prstGeom prst="rect">
            <a:avLst/>
          </a:prstGeom>
        </p:spPr>
      </p:pic>
      <p:sp>
        <p:nvSpPr>
          <p:cNvPr id="8" name="Textfeld 7">
            <a:extLst>
              <a:ext uri="{FF2B5EF4-FFF2-40B4-BE49-F238E27FC236}">
                <a16:creationId xmlns:a16="http://schemas.microsoft.com/office/drawing/2014/main" id="{D102E7BB-FA2C-495B-B46B-154016019647}"/>
              </a:ext>
            </a:extLst>
          </p:cNvPr>
          <p:cNvSpPr txBox="1"/>
          <p:nvPr/>
        </p:nvSpPr>
        <p:spPr>
          <a:xfrm>
            <a:off x="1572768" y="2189048"/>
            <a:ext cx="1867178" cy="276999"/>
          </a:xfrm>
          <a:prstGeom prst="rect">
            <a:avLst/>
          </a:prstGeom>
          <a:noFill/>
        </p:spPr>
        <p:txBody>
          <a:bodyPr wrap="none" rtlCol="0">
            <a:spAutoFit/>
          </a:bodyPr>
          <a:lstStyle/>
          <a:p>
            <a:r>
              <a:rPr lang="de-DE" sz="1200" dirty="0"/>
              <a:t>[Eller-Wildfeuer 2016, 49]  </a:t>
            </a:r>
          </a:p>
        </p:txBody>
      </p:sp>
    </p:spTree>
    <p:extLst>
      <p:ext uri="{BB962C8B-B14F-4D97-AF65-F5344CB8AC3E}">
        <p14:creationId xmlns:p14="http://schemas.microsoft.com/office/powerpoint/2010/main" val="3272806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F10B1929-6E07-4B2B-ABFF-2FDD9ACBAFDD}"/>
              </a:ext>
            </a:extLst>
          </p:cNvPr>
          <p:cNvPicPr>
            <a:picLocks noChangeAspect="1"/>
          </p:cNvPicPr>
          <p:nvPr/>
        </p:nvPicPr>
        <p:blipFill>
          <a:blip r:embed="rId2"/>
          <a:stretch>
            <a:fillRect/>
          </a:stretch>
        </p:blipFill>
        <p:spPr>
          <a:xfrm>
            <a:off x="1756219" y="842962"/>
            <a:ext cx="7362825" cy="5172075"/>
          </a:xfrm>
          <a:prstGeom prst="rect">
            <a:avLst/>
          </a:prstGeom>
        </p:spPr>
      </p:pic>
    </p:spTree>
    <p:extLst>
      <p:ext uri="{BB962C8B-B14F-4D97-AF65-F5344CB8AC3E}">
        <p14:creationId xmlns:p14="http://schemas.microsoft.com/office/powerpoint/2010/main" val="2805753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D1017718-81ED-4A37-80DE-388487C55DD5}"/>
              </a:ext>
            </a:extLst>
          </p:cNvPr>
          <p:cNvPicPr>
            <a:picLocks noChangeAspect="1"/>
          </p:cNvPicPr>
          <p:nvPr/>
        </p:nvPicPr>
        <p:blipFill>
          <a:blip r:embed="rId2"/>
          <a:stretch>
            <a:fillRect/>
          </a:stretch>
        </p:blipFill>
        <p:spPr>
          <a:xfrm>
            <a:off x="2364676" y="1318260"/>
            <a:ext cx="7115175" cy="4038600"/>
          </a:xfrm>
          <a:prstGeom prst="rect">
            <a:avLst/>
          </a:prstGeom>
        </p:spPr>
      </p:pic>
    </p:spTree>
    <p:extLst>
      <p:ext uri="{BB962C8B-B14F-4D97-AF65-F5344CB8AC3E}">
        <p14:creationId xmlns:p14="http://schemas.microsoft.com/office/powerpoint/2010/main" val="40898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6E1DCC09-EDA1-467E-9D8E-8FC6680AD6F6}"/>
              </a:ext>
            </a:extLst>
          </p:cNvPr>
          <p:cNvPicPr>
            <a:picLocks noChangeAspect="1"/>
          </p:cNvPicPr>
          <p:nvPr/>
        </p:nvPicPr>
        <p:blipFill>
          <a:blip r:embed="rId2"/>
          <a:stretch>
            <a:fillRect/>
          </a:stretch>
        </p:blipFill>
        <p:spPr>
          <a:xfrm>
            <a:off x="2431161" y="1644967"/>
            <a:ext cx="6762750" cy="3019425"/>
          </a:xfrm>
          <a:prstGeom prst="rect">
            <a:avLst/>
          </a:prstGeom>
        </p:spPr>
      </p:pic>
      <p:sp>
        <p:nvSpPr>
          <p:cNvPr id="3" name="Textfeld 2">
            <a:extLst>
              <a:ext uri="{FF2B5EF4-FFF2-40B4-BE49-F238E27FC236}">
                <a16:creationId xmlns:a16="http://schemas.microsoft.com/office/drawing/2014/main" id="{F3BDD5A2-082C-42A6-B701-65FADF42A511}"/>
              </a:ext>
            </a:extLst>
          </p:cNvPr>
          <p:cNvSpPr txBox="1"/>
          <p:nvPr/>
        </p:nvSpPr>
        <p:spPr>
          <a:xfrm>
            <a:off x="2542032" y="4818888"/>
            <a:ext cx="2233175" cy="276999"/>
          </a:xfrm>
          <a:prstGeom prst="rect">
            <a:avLst/>
          </a:prstGeom>
          <a:noFill/>
        </p:spPr>
        <p:txBody>
          <a:bodyPr wrap="none" rtlCol="0">
            <a:spAutoFit/>
          </a:bodyPr>
          <a:lstStyle/>
          <a:p>
            <a:r>
              <a:rPr lang="de-DE" sz="1200" dirty="0"/>
              <a:t>[vgl. Eller-Wildfeuer 2017, 394 f.]</a:t>
            </a:r>
          </a:p>
        </p:txBody>
      </p:sp>
    </p:spTree>
    <p:extLst>
      <p:ext uri="{BB962C8B-B14F-4D97-AF65-F5344CB8AC3E}">
        <p14:creationId xmlns:p14="http://schemas.microsoft.com/office/powerpoint/2010/main" val="3352977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DEDEF3FA-B62C-407A-B42A-F83F2FED1044}"/>
              </a:ext>
            </a:extLst>
          </p:cNvPr>
          <p:cNvSpPr txBox="1"/>
          <p:nvPr/>
        </p:nvSpPr>
        <p:spPr>
          <a:xfrm>
            <a:off x="1179576" y="371939"/>
            <a:ext cx="7047635" cy="2554545"/>
          </a:xfrm>
          <a:prstGeom prst="rect">
            <a:avLst/>
          </a:prstGeom>
          <a:noFill/>
        </p:spPr>
        <p:txBody>
          <a:bodyPr wrap="none" rtlCol="0">
            <a:spAutoFit/>
          </a:bodyPr>
          <a:lstStyle/>
          <a:p>
            <a:r>
              <a:rPr lang="de-DE" b="1" dirty="0"/>
              <a:t>4. Grammatische Aspekte des Sprachgebrauchs</a:t>
            </a:r>
          </a:p>
          <a:p>
            <a:endParaRPr lang="de-DE" dirty="0"/>
          </a:p>
          <a:p>
            <a:pPr marL="285750" indent="-285750">
              <a:buFont typeface="Wingdings" panose="05000000000000000000" pitchFamily="2" charset="2"/>
              <a:buChar char="à"/>
            </a:pPr>
            <a:r>
              <a:rPr lang="de-DE" u="sng" cap="small" dirty="0">
                <a:sym typeface="Wingdings" panose="05000000000000000000" pitchFamily="2" charset="2"/>
              </a:rPr>
              <a:t>Unterschiedliche Vereinfachungstendenzen in morphologischer Hinsicht</a:t>
            </a:r>
            <a:r>
              <a:rPr lang="de-DE" cap="small" dirty="0">
                <a:sym typeface="Wingdings" panose="05000000000000000000" pitchFamily="2" charset="2"/>
              </a:rPr>
              <a:t>:</a:t>
            </a:r>
          </a:p>
          <a:p>
            <a:r>
              <a:rPr lang="de-DE" sz="1200" dirty="0">
                <a:sym typeface="Wingdings" panose="05000000000000000000" pitchFamily="2" charset="2"/>
              </a:rPr>
              <a:t>        [vgl. Eller-Wildfeuer 2017, 397 – 401] </a:t>
            </a:r>
          </a:p>
          <a:p>
            <a:endParaRPr lang="de-DE" sz="1200" dirty="0">
              <a:sym typeface="Wingdings" panose="05000000000000000000" pitchFamily="2" charset="2"/>
            </a:endParaRPr>
          </a:p>
          <a:p>
            <a:endParaRPr lang="de-DE" sz="1200" dirty="0">
              <a:sym typeface="Wingdings" panose="05000000000000000000" pitchFamily="2" charset="2"/>
            </a:endParaRPr>
          </a:p>
          <a:p>
            <a:endParaRPr lang="de-DE" sz="1200" dirty="0">
              <a:sym typeface="Wingdings" panose="05000000000000000000" pitchFamily="2" charset="2"/>
            </a:endParaRPr>
          </a:p>
          <a:p>
            <a:r>
              <a:rPr lang="de-DE" sz="1400" b="1" dirty="0">
                <a:sym typeface="Wingdings" panose="05000000000000000000" pitchFamily="2" charset="2"/>
              </a:rPr>
              <a:t>                                        </a:t>
            </a:r>
            <a:r>
              <a:rPr lang="de-DE" sz="1600" b="1" dirty="0">
                <a:sym typeface="Wingdings" panose="05000000000000000000" pitchFamily="2" charset="2"/>
              </a:rPr>
              <a:t>Falsche Genus-Zuweisungen</a:t>
            </a:r>
            <a:r>
              <a:rPr lang="de-DE" sz="1400" dirty="0">
                <a:sym typeface="Wingdings" panose="05000000000000000000" pitchFamily="2" charset="2"/>
              </a:rPr>
              <a:t>:</a:t>
            </a:r>
          </a:p>
          <a:p>
            <a:endParaRPr lang="de-DE" sz="1400" dirty="0">
              <a:sym typeface="Wingdings" panose="05000000000000000000" pitchFamily="2" charset="2"/>
            </a:endParaRPr>
          </a:p>
          <a:p>
            <a:pPr marL="285750" indent="-285750">
              <a:buFontTx/>
              <a:buChar char="-"/>
            </a:pPr>
            <a:endParaRPr lang="de-DE" sz="1400" dirty="0">
              <a:sym typeface="Wingdings" panose="05000000000000000000" pitchFamily="2" charset="2"/>
            </a:endParaRPr>
          </a:p>
          <a:p>
            <a:r>
              <a:rPr lang="de-DE" sz="1400" dirty="0">
                <a:sym typeface="Wingdings" panose="05000000000000000000" pitchFamily="2" charset="2"/>
              </a:rPr>
              <a:t>                                     Beispiel: </a:t>
            </a:r>
          </a:p>
        </p:txBody>
      </p:sp>
      <p:pic>
        <p:nvPicPr>
          <p:cNvPr id="3" name="Grafik 2">
            <a:extLst>
              <a:ext uri="{FF2B5EF4-FFF2-40B4-BE49-F238E27FC236}">
                <a16:creationId xmlns:a16="http://schemas.microsoft.com/office/drawing/2014/main" id="{10410154-2CA2-4A4D-9D23-72D73144FCDE}"/>
              </a:ext>
            </a:extLst>
          </p:cNvPr>
          <p:cNvPicPr>
            <a:picLocks noChangeAspect="1"/>
          </p:cNvPicPr>
          <p:nvPr/>
        </p:nvPicPr>
        <p:blipFill>
          <a:blip r:embed="rId2"/>
          <a:stretch>
            <a:fillRect/>
          </a:stretch>
        </p:blipFill>
        <p:spPr>
          <a:xfrm>
            <a:off x="3672995" y="2605285"/>
            <a:ext cx="3829050" cy="238125"/>
          </a:xfrm>
          <a:prstGeom prst="rect">
            <a:avLst/>
          </a:prstGeom>
        </p:spPr>
      </p:pic>
      <p:pic>
        <p:nvPicPr>
          <p:cNvPr id="4" name="Grafik 3">
            <a:extLst>
              <a:ext uri="{FF2B5EF4-FFF2-40B4-BE49-F238E27FC236}">
                <a16:creationId xmlns:a16="http://schemas.microsoft.com/office/drawing/2014/main" id="{F7BD6FDE-4ED5-4AE7-88BE-3AB1621D3030}"/>
              </a:ext>
            </a:extLst>
          </p:cNvPr>
          <p:cNvPicPr>
            <a:picLocks noChangeAspect="1"/>
          </p:cNvPicPr>
          <p:nvPr/>
        </p:nvPicPr>
        <p:blipFill>
          <a:blip r:embed="rId3"/>
          <a:stretch>
            <a:fillRect/>
          </a:stretch>
        </p:blipFill>
        <p:spPr>
          <a:xfrm>
            <a:off x="2621435" y="3140752"/>
            <a:ext cx="6364433" cy="3561987"/>
          </a:xfrm>
          <a:prstGeom prst="rect">
            <a:avLst/>
          </a:prstGeom>
        </p:spPr>
      </p:pic>
    </p:spTree>
    <p:extLst>
      <p:ext uri="{BB962C8B-B14F-4D97-AF65-F5344CB8AC3E}">
        <p14:creationId xmlns:p14="http://schemas.microsoft.com/office/powerpoint/2010/main" val="2381282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532FFF49-42D7-4FF1-8009-76F6678D4132}"/>
              </a:ext>
            </a:extLst>
          </p:cNvPr>
          <p:cNvPicPr>
            <a:picLocks noChangeAspect="1"/>
          </p:cNvPicPr>
          <p:nvPr/>
        </p:nvPicPr>
        <p:blipFill>
          <a:blip r:embed="rId2"/>
          <a:stretch>
            <a:fillRect/>
          </a:stretch>
        </p:blipFill>
        <p:spPr>
          <a:xfrm>
            <a:off x="2167128" y="1322752"/>
            <a:ext cx="6483667" cy="4767152"/>
          </a:xfrm>
          <a:prstGeom prst="rect">
            <a:avLst/>
          </a:prstGeom>
        </p:spPr>
      </p:pic>
      <p:sp>
        <p:nvSpPr>
          <p:cNvPr id="3" name="Textfeld 2">
            <a:extLst>
              <a:ext uri="{FF2B5EF4-FFF2-40B4-BE49-F238E27FC236}">
                <a16:creationId xmlns:a16="http://schemas.microsoft.com/office/drawing/2014/main" id="{A49977C2-E0EB-43ED-AB52-AC1549B1331E}"/>
              </a:ext>
            </a:extLst>
          </p:cNvPr>
          <p:cNvSpPr txBox="1"/>
          <p:nvPr/>
        </p:nvSpPr>
        <p:spPr>
          <a:xfrm>
            <a:off x="2167128" y="530352"/>
            <a:ext cx="3068532" cy="369332"/>
          </a:xfrm>
          <a:prstGeom prst="rect">
            <a:avLst/>
          </a:prstGeom>
          <a:noFill/>
        </p:spPr>
        <p:txBody>
          <a:bodyPr wrap="none" rtlCol="0">
            <a:spAutoFit/>
          </a:bodyPr>
          <a:lstStyle/>
          <a:p>
            <a:r>
              <a:rPr lang="de-DE" sz="1400" dirty="0">
                <a:sym typeface="Wingdings" panose="05000000000000000000" pitchFamily="2" charset="2"/>
              </a:rPr>
              <a:t></a:t>
            </a:r>
            <a:r>
              <a:rPr lang="de-DE" dirty="0"/>
              <a:t>       </a:t>
            </a:r>
            <a:r>
              <a:rPr lang="de-DE" sz="1600" b="1" dirty="0"/>
              <a:t>Untypische Adjektivflexion</a:t>
            </a:r>
          </a:p>
        </p:txBody>
      </p:sp>
    </p:spTree>
    <p:extLst>
      <p:ext uri="{BB962C8B-B14F-4D97-AF65-F5344CB8AC3E}">
        <p14:creationId xmlns:p14="http://schemas.microsoft.com/office/powerpoint/2010/main" val="4088495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5247E07E-2241-41CE-8F65-0C6AEC63EAAE}"/>
              </a:ext>
            </a:extLst>
          </p:cNvPr>
          <p:cNvSpPr txBox="1"/>
          <p:nvPr/>
        </p:nvSpPr>
        <p:spPr>
          <a:xfrm>
            <a:off x="1581912" y="548639"/>
            <a:ext cx="4775538" cy="1046440"/>
          </a:xfrm>
          <a:prstGeom prst="rect">
            <a:avLst/>
          </a:prstGeom>
          <a:noFill/>
        </p:spPr>
        <p:txBody>
          <a:bodyPr wrap="none" rtlCol="0">
            <a:spAutoFit/>
          </a:bodyPr>
          <a:lstStyle/>
          <a:p>
            <a:r>
              <a:rPr lang="de-DE" sz="1600" b="1" dirty="0"/>
              <a:t>                       </a:t>
            </a:r>
            <a:r>
              <a:rPr lang="de-DE" sz="1400" b="1" dirty="0">
                <a:sym typeface="Wingdings" panose="05000000000000000000" pitchFamily="2" charset="2"/>
              </a:rPr>
              <a:t></a:t>
            </a:r>
            <a:r>
              <a:rPr lang="de-DE" sz="1600" b="1" dirty="0">
                <a:sym typeface="Wingdings" panose="05000000000000000000" pitchFamily="2" charset="2"/>
              </a:rPr>
              <a:t>       </a:t>
            </a:r>
            <a:r>
              <a:rPr lang="de-DE" sz="1600" b="1" dirty="0"/>
              <a:t>Schwankungen in der Pluralbildung</a:t>
            </a:r>
          </a:p>
          <a:p>
            <a:pPr marL="285750" indent="-285750">
              <a:buFontTx/>
              <a:buChar char="-"/>
            </a:pPr>
            <a:endParaRPr lang="de-DE" sz="1400" b="1" dirty="0"/>
          </a:p>
          <a:p>
            <a:r>
              <a:rPr lang="de-DE" sz="1400" b="1" dirty="0"/>
              <a:t>      </a:t>
            </a:r>
          </a:p>
          <a:p>
            <a:pPr marL="285750" indent="-285750">
              <a:buFontTx/>
              <a:buChar char="-"/>
            </a:pPr>
            <a:endParaRPr lang="de-DE" dirty="0"/>
          </a:p>
        </p:txBody>
      </p:sp>
      <p:pic>
        <p:nvPicPr>
          <p:cNvPr id="3" name="Grafik 2">
            <a:extLst>
              <a:ext uri="{FF2B5EF4-FFF2-40B4-BE49-F238E27FC236}">
                <a16:creationId xmlns:a16="http://schemas.microsoft.com/office/drawing/2014/main" id="{343290D2-B791-4092-93FD-2502D99B2929}"/>
              </a:ext>
            </a:extLst>
          </p:cNvPr>
          <p:cNvPicPr>
            <a:picLocks noChangeAspect="1"/>
          </p:cNvPicPr>
          <p:nvPr/>
        </p:nvPicPr>
        <p:blipFill>
          <a:blip r:embed="rId2"/>
          <a:stretch>
            <a:fillRect/>
          </a:stretch>
        </p:blipFill>
        <p:spPr>
          <a:xfrm>
            <a:off x="2596895" y="1300459"/>
            <a:ext cx="6801993" cy="3950747"/>
          </a:xfrm>
          <a:prstGeom prst="rect">
            <a:avLst/>
          </a:prstGeom>
        </p:spPr>
      </p:pic>
    </p:spTree>
    <p:extLst>
      <p:ext uri="{BB962C8B-B14F-4D97-AF65-F5344CB8AC3E}">
        <p14:creationId xmlns:p14="http://schemas.microsoft.com/office/powerpoint/2010/main" val="244580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6B654C88-84F2-4134-AF1D-558F819BEA3C}"/>
              </a:ext>
            </a:extLst>
          </p:cNvPr>
          <p:cNvSpPr txBox="1"/>
          <p:nvPr/>
        </p:nvSpPr>
        <p:spPr>
          <a:xfrm>
            <a:off x="685800" y="649224"/>
            <a:ext cx="9857232" cy="3662541"/>
          </a:xfrm>
          <a:prstGeom prst="rect">
            <a:avLst/>
          </a:prstGeom>
          <a:noFill/>
        </p:spPr>
        <p:txBody>
          <a:bodyPr wrap="square" rtlCol="0">
            <a:spAutoFit/>
          </a:bodyPr>
          <a:lstStyle/>
          <a:p>
            <a:r>
              <a:rPr lang="de-DE" sz="2000" b="1" dirty="0"/>
              <a:t>Vergleich einiger durch Kolonialisierung und Auswanderung entstandenen Varietäten </a:t>
            </a:r>
          </a:p>
          <a:p>
            <a:endParaRPr lang="de-DE" sz="2000" b="1" dirty="0"/>
          </a:p>
          <a:p>
            <a:endParaRPr lang="de-DE" sz="2000" b="1" dirty="0"/>
          </a:p>
          <a:p>
            <a:r>
              <a:rPr lang="de-DE" sz="2000" b="1" dirty="0"/>
              <a:t>      </a:t>
            </a:r>
            <a:r>
              <a:rPr lang="de-DE" sz="1600" b="1" dirty="0"/>
              <a:t>hinsichtlich</a:t>
            </a:r>
          </a:p>
          <a:p>
            <a:endParaRPr lang="de-DE" sz="2000" b="1" dirty="0"/>
          </a:p>
          <a:p>
            <a:endParaRPr lang="de-DE" sz="2000" b="1" dirty="0"/>
          </a:p>
          <a:p>
            <a:pPr marL="342900" indent="-342900">
              <a:buFontTx/>
              <a:buChar char="-"/>
            </a:pPr>
            <a:r>
              <a:rPr lang="de-DE" sz="1600" b="1" dirty="0"/>
              <a:t>ihrer Entstehung, </a:t>
            </a:r>
          </a:p>
          <a:p>
            <a:endParaRPr lang="de-DE" sz="1600" b="1" dirty="0"/>
          </a:p>
          <a:p>
            <a:pPr marL="342900" indent="-342900">
              <a:buFontTx/>
              <a:buChar char="-"/>
            </a:pPr>
            <a:r>
              <a:rPr lang="de-DE" sz="1600" b="1" dirty="0"/>
              <a:t>der jeweiligen </a:t>
            </a:r>
            <a:r>
              <a:rPr lang="de-DE" sz="1600" b="1" dirty="0" err="1"/>
              <a:t>Varietätentypologie</a:t>
            </a:r>
            <a:r>
              <a:rPr lang="de-DE" sz="1600" b="1" dirty="0"/>
              <a:t>,</a:t>
            </a:r>
          </a:p>
          <a:p>
            <a:pPr marL="342900" indent="-342900">
              <a:buFontTx/>
              <a:buChar char="-"/>
            </a:pPr>
            <a:endParaRPr lang="de-DE" sz="1600" b="1" dirty="0"/>
          </a:p>
          <a:p>
            <a:pPr marL="342900" indent="-342900">
              <a:buFontTx/>
              <a:buChar char="-"/>
            </a:pPr>
            <a:r>
              <a:rPr lang="de-DE" sz="1600" b="1" dirty="0"/>
              <a:t>verschiedener grammatischer Aspekte sowie</a:t>
            </a:r>
          </a:p>
          <a:p>
            <a:pPr marL="342900" indent="-342900">
              <a:buFontTx/>
              <a:buChar char="-"/>
            </a:pPr>
            <a:endParaRPr lang="de-DE" sz="1600" b="1" dirty="0"/>
          </a:p>
          <a:p>
            <a:pPr marL="342900" indent="-342900">
              <a:buFontTx/>
              <a:buChar char="-"/>
            </a:pPr>
            <a:r>
              <a:rPr lang="de-DE" sz="1600" b="1" dirty="0"/>
              <a:t>der gegenwärtigen Situation</a:t>
            </a:r>
          </a:p>
        </p:txBody>
      </p:sp>
    </p:spTree>
    <p:extLst>
      <p:ext uri="{BB962C8B-B14F-4D97-AF65-F5344CB8AC3E}">
        <p14:creationId xmlns:p14="http://schemas.microsoft.com/office/powerpoint/2010/main" val="41215494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4CB3C621-029A-4C77-B4AD-5DEFBF79836D}"/>
              </a:ext>
            </a:extLst>
          </p:cNvPr>
          <p:cNvPicPr>
            <a:picLocks noChangeAspect="1"/>
          </p:cNvPicPr>
          <p:nvPr/>
        </p:nvPicPr>
        <p:blipFill>
          <a:blip r:embed="rId2"/>
          <a:stretch>
            <a:fillRect/>
          </a:stretch>
        </p:blipFill>
        <p:spPr>
          <a:xfrm>
            <a:off x="2204336" y="1622242"/>
            <a:ext cx="7086600" cy="4038600"/>
          </a:xfrm>
          <a:prstGeom prst="rect">
            <a:avLst/>
          </a:prstGeom>
        </p:spPr>
      </p:pic>
      <p:sp>
        <p:nvSpPr>
          <p:cNvPr id="3" name="Textfeld 2">
            <a:extLst>
              <a:ext uri="{FF2B5EF4-FFF2-40B4-BE49-F238E27FC236}">
                <a16:creationId xmlns:a16="http://schemas.microsoft.com/office/drawing/2014/main" id="{C7CB3792-C30A-4BEA-8917-C1222DCD9B8C}"/>
              </a:ext>
            </a:extLst>
          </p:cNvPr>
          <p:cNvSpPr txBox="1"/>
          <p:nvPr/>
        </p:nvSpPr>
        <p:spPr>
          <a:xfrm>
            <a:off x="1639229" y="680224"/>
            <a:ext cx="6443623" cy="338554"/>
          </a:xfrm>
          <a:prstGeom prst="rect">
            <a:avLst/>
          </a:prstGeom>
          <a:noFill/>
        </p:spPr>
        <p:txBody>
          <a:bodyPr wrap="none" rtlCol="0">
            <a:spAutoFit/>
          </a:bodyPr>
          <a:lstStyle/>
          <a:p>
            <a:r>
              <a:rPr lang="de-DE" sz="1600" b="1" dirty="0"/>
              <a:t>             </a:t>
            </a:r>
            <a:r>
              <a:rPr lang="de-DE" sz="1600" b="1" dirty="0">
                <a:sym typeface="Wingdings" panose="05000000000000000000" pitchFamily="2" charset="2"/>
              </a:rPr>
              <a:t>         </a:t>
            </a:r>
            <a:r>
              <a:rPr lang="de-DE" sz="1600" b="1" dirty="0"/>
              <a:t>Tilgung unregelmäßiger Formen bei der Flexion von Verben</a:t>
            </a:r>
            <a:r>
              <a:rPr lang="de-DE" sz="1400" b="1" dirty="0"/>
              <a:t>:</a:t>
            </a:r>
          </a:p>
        </p:txBody>
      </p:sp>
    </p:spTree>
    <p:extLst>
      <p:ext uri="{BB962C8B-B14F-4D97-AF65-F5344CB8AC3E}">
        <p14:creationId xmlns:p14="http://schemas.microsoft.com/office/powerpoint/2010/main" val="4069699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F03F9B1E-5E4F-47CD-BF5D-946B7CCA4AED}"/>
              </a:ext>
            </a:extLst>
          </p:cNvPr>
          <p:cNvSpPr txBox="1"/>
          <p:nvPr/>
        </p:nvSpPr>
        <p:spPr>
          <a:xfrm>
            <a:off x="1929384" y="513612"/>
            <a:ext cx="8577072" cy="1908215"/>
          </a:xfrm>
          <a:prstGeom prst="rect">
            <a:avLst/>
          </a:prstGeom>
          <a:noFill/>
        </p:spPr>
        <p:txBody>
          <a:bodyPr wrap="square" rtlCol="0">
            <a:spAutoFit/>
          </a:bodyPr>
          <a:lstStyle/>
          <a:p>
            <a:pPr marL="285750" indent="-285750">
              <a:buFont typeface="Wingdings" panose="05000000000000000000" pitchFamily="2" charset="2"/>
              <a:buChar char="à"/>
            </a:pPr>
            <a:r>
              <a:rPr lang="de-DE" cap="small" dirty="0">
                <a:sym typeface="Wingdings" panose="05000000000000000000" pitchFamily="2" charset="2"/>
              </a:rPr>
              <a:t>  </a:t>
            </a:r>
            <a:r>
              <a:rPr lang="de-DE" u="sng" cap="small" dirty="0" err="1">
                <a:sym typeface="Wingdings" panose="05000000000000000000" pitchFamily="2" charset="2"/>
              </a:rPr>
              <a:t>Grössere</a:t>
            </a:r>
            <a:r>
              <a:rPr lang="de-DE" u="sng" cap="small" dirty="0">
                <a:sym typeface="Wingdings" panose="05000000000000000000" pitchFamily="2" charset="2"/>
              </a:rPr>
              <a:t> Nähe zur gesprochenen Sprache in syntaktischer Hinsicht</a:t>
            </a:r>
            <a:r>
              <a:rPr lang="de-DE" cap="small" dirty="0">
                <a:sym typeface="Wingdings" panose="05000000000000000000" pitchFamily="2" charset="2"/>
              </a:rPr>
              <a:t>:</a:t>
            </a:r>
          </a:p>
          <a:p>
            <a:endParaRPr lang="de-DE" cap="small" dirty="0">
              <a:sym typeface="Wingdings" panose="05000000000000000000" pitchFamily="2" charset="2"/>
            </a:endParaRPr>
          </a:p>
          <a:p>
            <a:r>
              <a:rPr lang="de-DE" cap="small" dirty="0">
                <a:sym typeface="Wingdings" panose="05000000000000000000" pitchFamily="2" charset="2"/>
              </a:rPr>
              <a:t>     </a:t>
            </a:r>
          </a:p>
          <a:p>
            <a:r>
              <a:rPr lang="de-DE" sz="1600" b="1" cap="small" dirty="0">
                <a:sym typeface="Wingdings" panose="05000000000000000000" pitchFamily="2" charset="2"/>
              </a:rPr>
              <a:t>       Beispiele:</a:t>
            </a:r>
          </a:p>
          <a:p>
            <a:endParaRPr lang="de-DE" sz="1600" b="1" cap="small" dirty="0">
              <a:sym typeface="Wingdings" panose="05000000000000000000" pitchFamily="2" charset="2"/>
            </a:endParaRPr>
          </a:p>
          <a:p>
            <a:r>
              <a:rPr lang="de-DE" sz="1600" b="1" dirty="0">
                <a:sym typeface="Wingdings" panose="05000000000000000000" pitchFamily="2" charset="2"/>
              </a:rPr>
              <a:t>       </a:t>
            </a:r>
          </a:p>
          <a:p>
            <a:r>
              <a:rPr lang="de-DE" sz="1600" b="1" dirty="0">
                <a:sym typeface="Wingdings" panose="05000000000000000000" pitchFamily="2" charset="2"/>
              </a:rPr>
              <a:t>            Nicht-Endstellung des finiten Verbs im Relativsatz:</a:t>
            </a:r>
          </a:p>
        </p:txBody>
      </p:sp>
      <p:pic>
        <p:nvPicPr>
          <p:cNvPr id="5" name="Grafik 4">
            <a:extLst>
              <a:ext uri="{FF2B5EF4-FFF2-40B4-BE49-F238E27FC236}">
                <a16:creationId xmlns:a16="http://schemas.microsoft.com/office/drawing/2014/main" id="{1290DBF5-ED52-4074-940B-BA90FEC75629}"/>
              </a:ext>
            </a:extLst>
          </p:cNvPr>
          <p:cNvPicPr>
            <a:picLocks noChangeAspect="1"/>
          </p:cNvPicPr>
          <p:nvPr/>
        </p:nvPicPr>
        <p:blipFill>
          <a:blip r:embed="rId2"/>
          <a:stretch>
            <a:fillRect/>
          </a:stretch>
        </p:blipFill>
        <p:spPr>
          <a:xfrm>
            <a:off x="2749115" y="2922556"/>
            <a:ext cx="4599059" cy="1012888"/>
          </a:xfrm>
          <a:prstGeom prst="rect">
            <a:avLst/>
          </a:prstGeom>
        </p:spPr>
      </p:pic>
      <p:sp>
        <p:nvSpPr>
          <p:cNvPr id="6" name="Textfeld 5">
            <a:extLst>
              <a:ext uri="{FF2B5EF4-FFF2-40B4-BE49-F238E27FC236}">
                <a16:creationId xmlns:a16="http://schemas.microsoft.com/office/drawing/2014/main" id="{72BD14BF-7EA3-426F-BE94-E445375B1FA9}"/>
              </a:ext>
            </a:extLst>
          </p:cNvPr>
          <p:cNvSpPr txBox="1"/>
          <p:nvPr/>
        </p:nvSpPr>
        <p:spPr>
          <a:xfrm>
            <a:off x="1929384" y="4436173"/>
            <a:ext cx="6013506" cy="584775"/>
          </a:xfrm>
          <a:prstGeom prst="rect">
            <a:avLst/>
          </a:prstGeom>
          <a:noFill/>
        </p:spPr>
        <p:txBody>
          <a:bodyPr wrap="none" rtlCol="0">
            <a:spAutoFit/>
          </a:bodyPr>
          <a:lstStyle/>
          <a:p>
            <a:r>
              <a:rPr lang="de-DE" sz="1600" b="1" dirty="0"/>
              <a:t>        </a:t>
            </a:r>
            <a:r>
              <a:rPr lang="de-DE" sz="1400" b="1" dirty="0">
                <a:sym typeface="Wingdings" panose="05000000000000000000" pitchFamily="2" charset="2"/>
              </a:rPr>
              <a:t></a:t>
            </a:r>
            <a:r>
              <a:rPr lang="de-DE" sz="1600" b="1" dirty="0">
                <a:sym typeface="Wingdings" panose="05000000000000000000" pitchFamily="2" charset="2"/>
              </a:rPr>
              <a:t>    </a:t>
            </a:r>
            <a:r>
              <a:rPr lang="de-DE" sz="1600" b="1" dirty="0"/>
              <a:t>Übertragung der englischen Wortstellung auf das Deutsche:</a:t>
            </a:r>
          </a:p>
          <a:p>
            <a:pPr marL="285750" indent="-285750">
              <a:buFontTx/>
              <a:buChar char="-"/>
            </a:pPr>
            <a:endParaRPr lang="de-DE" sz="1600" b="1" dirty="0"/>
          </a:p>
        </p:txBody>
      </p:sp>
      <p:pic>
        <p:nvPicPr>
          <p:cNvPr id="7" name="Grafik 6">
            <a:extLst>
              <a:ext uri="{FF2B5EF4-FFF2-40B4-BE49-F238E27FC236}">
                <a16:creationId xmlns:a16="http://schemas.microsoft.com/office/drawing/2014/main" id="{63EB43C7-336E-4C68-8F42-1DB45F484FFB}"/>
              </a:ext>
            </a:extLst>
          </p:cNvPr>
          <p:cNvPicPr>
            <a:picLocks noChangeAspect="1"/>
          </p:cNvPicPr>
          <p:nvPr/>
        </p:nvPicPr>
        <p:blipFill>
          <a:blip r:embed="rId3"/>
          <a:stretch>
            <a:fillRect/>
          </a:stretch>
        </p:blipFill>
        <p:spPr>
          <a:xfrm>
            <a:off x="2788920" y="5167258"/>
            <a:ext cx="3429000" cy="708837"/>
          </a:xfrm>
          <a:prstGeom prst="rect">
            <a:avLst/>
          </a:prstGeom>
        </p:spPr>
      </p:pic>
    </p:spTree>
    <p:extLst>
      <p:ext uri="{BB962C8B-B14F-4D97-AF65-F5344CB8AC3E}">
        <p14:creationId xmlns:p14="http://schemas.microsoft.com/office/powerpoint/2010/main" val="986163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02F60495-8A7B-4120-9606-FCB8633A912A}"/>
              </a:ext>
            </a:extLst>
          </p:cNvPr>
          <p:cNvPicPr>
            <a:picLocks noChangeAspect="1"/>
          </p:cNvPicPr>
          <p:nvPr/>
        </p:nvPicPr>
        <p:blipFill>
          <a:blip r:embed="rId2"/>
          <a:stretch>
            <a:fillRect/>
          </a:stretch>
        </p:blipFill>
        <p:spPr>
          <a:xfrm>
            <a:off x="2083717" y="1131506"/>
            <a:ext cx="6766510" cy="4594988"/>
          </a:xfrm>
          <a:prstGeom prst="rect">
            <a:avLst/>
          </a:prstGeom>
        </p:spPr>
      </p:pic>
      <p:sp>
        <p:nvSpPr>
          <p:cNvPr id="3" name="Textfeld 2">
            <a:extLst>
              <a:ext uri="{FF2B5EF4-FFF2-40B4-BE49-F238E27FC236}">
                <a16:creationId xmlns:a16="http://schemas.microsoft.com/office/drawing/2014/main" id="{76F49E79-CC0B-44CD-BC21-57050D8D5AFF}"/>
              </a:ext>
            </a:extLst>
          </p:cNvPr>
          <p:cNvSpPr txBox="1"/>
          <p:nvPr/>
        </p:nvSpPr>
        <p:spPr>
          <a:xfrm>
            <a:off x="2083717" y="490654"/>
            <a:ext cx="856453" cy="369332"/>
          </a:xfrm>
          <a:prstGeom prst="rect">
            <a:avLst/>
          </a:prstGeom>
          <a:noFill/>
        </p:spPr>
        <p:txBody>
          <a:bodyPr wrap="none" rtlCol="0">
            <a:spAutoFit/>
          </a:bodyPr>
          <a:lstStyle/>
          <a:p>
            <a:r>
              <a:rPr lang="de-DE" b="1" dirty="0"/>
              <a:t>5. Fazit</a:t>
            </a:r>
          </a:p>
        </p:txBody>
      </p:sp>
      <p:sp>
        <p:nvSpPr>
          <p:cNvPr id="4" name="Textfeld 3">
            <a:extLst>
              <a:ext uri="{FF2B5EF4-FFF2-40B4-BE49-F238E27FC236}">
                <a16:creationId xmlns:a16="http://schemas.microsoft.com/office/drawing/2014/main" id="{CAF204D0-10C8-4DC2-8599-C1C325CFE7E4}"/>
              </a:ext>
            </a:extLst>
          </p:cNvPr>
          <p:cNvSpPr txBox="1"/>
          <p:nvPr/>
        </p:nvSpPr>
        <p:spPr>
          <a:xfrm>
            <a:off x="2185416" y="5726494"/>
            <a:ext cx="1796646" cy="276999"/>
          </a:xfrm>
          <a:prstGeom prst="rect">
            <a:avLst/>
          </a:prstGeom>
          <a:noFill/>
        </p:spPr>
        <p:txBody>
          <a:bodyPr wrap="none" rtlCol="0">
            <a:spAutoFit/>
          </a:bodyPr>
          <a:lstStyle/>
          <a:p>
            <a:r>
              <a:rPr lang="de-DE" sz="1200" dirty="0"/>
              <a:t>[Eller-Wildfeuer 2016, 57]</a:t>
            </a:r>
          </a:p>
        </p:txBody>
      </p:sp>
    </p:spTree>
    <p:extLst>
      <p:ext uri="{BB962C8B-B14F-4D97-AF65-F5344CB8AC3E}">
        <p14:creationId xmlns:p14="http://schemas.microsoft.com/office/powerpoint/2010/main" val="239396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70F7DD99-04A2-4ED9-ABFF-AA43DAFE9377}"/>
              </a:ext>
            </a:extLst>
          </p:cNvPr>
          <p:cNvSpPr txBox="1"/>
          <p:nvPr/>
        </p:nvSpPr>
        <p:spPr>
          <a:xfrm>
            <a:off x="1033272" y="758952"/>
            <a:ext cx="9966960" cy="5139869"/>
          </a:xfrm>
          <a:prstGeom prst="rect">
            <a:avLst/>
          </a:prstGeom>
          <a:noFill/>
        </p:spPr>
        <p:txBody>
          <a:bodyPr wrap="square" rtlCol="0">
            <a:spAutoFit/>
          </a:bodyPr>
          <a:lstStyle/>
          <a:p>
            <a:r>
              <a:rPr lang="de-DE" sz="1600" dirty="0"/>
              <a:t>Nachtrag zu einem breit angelegten Forschungsprojekt der Universität Regensburg:</a:t>
            </a:r>
          </a:p>
          <a:p>
            <a:endParaRPr lang="de-DE" dirty="0"/>
          </a:p>
          <a:p>
            <a:r>
              <a:rPr lang="de-DE" sz="1400" b="1" dirty="0"/>
              <a:t>Bachmann / </a:t>
            </a:r>
            <a:r>
              <a:rPr lang="de-DE" sz="1400" b="1" dirty="0" err="1"/>
              <a:t>Greule</a:t>
            </a:r>
            <a:r>
              <a:rPr lang="de-DE" sz="1400" b="1" dirty="0"/>
              <a:t> / </a:t>
            </a:r>
            <a:r>
              <a:rPr lang="de-DE" sz="1400" b="1" dirty="0" err="1"/>
              <a:t>Muzikant</a:t>
            </a:r>
            <a:r>
              <a:rPr lang="de-DE" sz="1400" b="1" dirty="0"/>
              <a:t> / Scheuringer</a:t>
            </a:r>
          </a:p>
          <a:p>
            <a:r>
              <a:rPr lang="de-DE" sz="1400" b="1" dirty="0"/>
              <a:t>Atlas der deutschen Mundarten in Tschechien </a:t>
            </a:r>
          </a:p>
          <a:p>
            <a:r>
              <a:rPr lang="de-DE" sz="1400" dirty="0"/>
              <a:t>Band I: Einführung </a:t>
            </a:r>
          </a:p>
          <a:p>
            <a:r>
              <a:rPr lang="de-DE" sz="1400" dirty="0"/>
              <a:t>Erschienen: 31.03.2020 </a:t>
            </a:r>
          </a:p>
          <a:p>
            <a:endParaRPr lang="de-DE" sz="1400" dirty="0"/>
          </a:p>
          <a:p>
            <a:endParaRPr lang="de-DE" sz="1400" dirty="0"/>
          </a:p>
          <a:p>
            <a:r>
              <a:rPr lang="de-DE" sz="1400" dirty="0"/>
              <a:t>In den Jahren 1991 bis 2011 wurden in 480 Orten bei den in der Heimat verbliebenen Sprechern Erhebungen zu den aussterbenden deutschen Mundarten in Tschechien durchgeführt. </a:t>
            </a:r>
          </a:p>
          <a:p>
            <a:r>
              <a:rPr lang="de-DE" sz="1400" dirty="0"/>
              <a:t>In der Tradition der oberdeutschen Sprachatlanten erfolgte die direkte Befragung vor Ort durch speziell geschulte Wissenschaftler, und zwar in über 100 Orten mit einem etwa 3000 Punkte umfassenden Fragebuch, sonst meist mit einem Katalog von knapp 900 Fragen. Nur in Ausnahmefällen fanden die Interviews nicht in Tschechien statt. Der ADT umfasst neben einem Einführungsband drei Bände zur Lautlehre, zwei zu Morphologie und Syntax und zwei zur Lexik, die die wichtigsten Erkenntnisse des Feldforschungsprojektes zusammenstellen. </a:t>
            </a:r>
          </a:p>
          <a:p>
            <a:r>
              <a:rPr lang="de-DE" sz="1400" dirty="0"/>
              <a:t>Dieser Sprachatlas birgt viele neue Erkenntnisse zu einem bisher nur rudimentär bearbeiteten Raum, sowohl zu den grenznahen Fortsetzungen der deutschen Mundarträume als auch zu den mittelalterlichen Sprachinseln. In Band 1 wird die Vorgeschichte des Sprachatlas dargestellt, der Ablauf der Erhebungen und die phonetische Transkription. Es folgen eine Liste mit den Grunddaten der erhobenen Orte, eine ausführliche Bibliographie und eine Gliederung der erhobenen Mundarten. </a:t>
            </a:r>
          </a:p>
          <a:p>
            <a:endParaRPr lang="de-DE" sz="1400" dirty="0"/>
          </a:p>
          <a:p>
            <a:endParaRPr lang="de-DE" sz="1400" dirty="0"/>
          </a:p>
          <a:p>
            <a:r>
              <a:rPr lang="de-DE" sz="1400" b="1" dirty="0">
                <a:solidFill>
                  <a:srgbClr val="00B050"/>
                </a:solidFill>
              </a:rPr>
              <a:t>Kleine gemeinsame Rechercheaufgabe:</a:t>
            </a:r>
          </a:p>
          <a:p>
            <a:r>
              <a:rPr lang="de-DE" sz="1400" dirty="0"/>
              <a:t>Waren Sie in irgendeiner Weise in Ihrem persönlichen Umfeld schon einmal mit deutschen Muttersprachlern konfrontiert? </a:t>
            </a:r>
          </a:p>
        </p:txBody>
      </p:sp>
    </p:spTree>
    <p:extLst>
      <p:ext uri="{BB962C8B-B14F-4D97-AF65-F5344CB8AC3E}">
        <p14:creationId xmlns:p14="http://schemas.microsoft.com/office/powerpoint/2010/main" val="4968466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20BDBE89-6A97-4CB0-8427-4AEF4A66A625}"/>
              </a:ext>
            </a:extLst>
          </p:cNvPr>
          <p:cNvSpPr/>
          <p:nvPr/>
        </p:nvSpPr>
        <p:spPr>
          <a:xfrm>
            <a:off x="853440" y="576733"/>
            <a:ext cx="10174224" cy="4955203"/>
          </a:xfrm>
          <a:prstGeom prst="rect">
            <a:avLst/>
          </a:prstGeom>
        </p:spPr>
        <p:txBody>
          <a:bodyPr wrap="square">
            <a:spAutoFit/>
          </a:bodyPr>
          <a:lstStyle/>
          <a:p>
            <a:r>
              <a:rPr lang="de-DE" dirty="0">
                <a:latin typeface="Algerian" panose="04020705040A02060702" pitchFamily="82" charset="0"/>
              </a:rPr>
              <a:t>Literatur</a:t>
            </a:r>
          </a:p>
          <a:p>
            <a:endParaRPr lang="de-DE" dirty="0"/>
          </a:p>
          <a:p>
            <a:endParaRPr lang="de-DE" sz="1400" dirty="0"/>
          </a:p>
          <a:p>
            <a:pPr marL="285750" indent="-285750">
              <a:buFontTx/>
              <a:buChar char="-"/>
            </a:pPr>
            <a:r>
              <a:rPr lang="de-DE" sz="1400" dirty="0"/>
              <a:t>Ammon, Ulrich (2015): Die Stellung der deutschen Sprache in der Welt. Berlin / München / Boston 2015.</a:t>
            </a:r>
          </a:p>
          <a:p>
            <a:pPr marL="285750" indent="-285750">
              <a:buFontTx/>
              <a:buChar char="-"/>
            </a:pPr>
            <a:endParaRPr lang="de-DE" sz="1400" dirty="0"/>
          </a:p>
          <a:p>
            <a:pPr marL="285750" indent="-285750">
              <a:buFontTx/>
              <a:buChar char="-"/>
            </a:pPr>
            <a:r>
              <a:rPr lang="de-DE" sz="1400" dirty="0"/>
              <a:t> Eller-Wildfeuer, Nicole (2016): </a:t>
            </a:r>
            <a:r>
              <a:rPr lang="de-DE" sz="1400" dirty="0" err="1"/>
              <a:t>Bairischsprachige</a:t>
            </a:r>
            <a:r>
              <a:rPr lang="de-DE" sz="1400" dirty="0"/>
              <a:t> Siedlungen in den USA und in </a:t>
            </a:r>
            <a:r>
              <a:rPr lang="de-DE" sz="1400" dirty="0" err="1"/>
              <a:t>Brasillien</a:t>
            </a:r>
            <a:r>
              <a:rPr lang="de-DE" sz="1400" dirty="0"/>
              <a:t> – Aktuelle Lage, Sprechertypologie</a:t>
            </a:r>
          </a:p>
          <a:p>
            <a:r>
              <a:rPr lang="de-DE" sz="1400" dirty="0"/>
              <a:t>        und mehrsprachige Konstellationen. In: Lenz, Alexandra N. (</a:t>
            </a:r>
            <a:r>
              <a:rPr lang="de-DE" sz="1400" dirty="0" err="1"/>
              <a:t>Hg</a:t>
            </a:r>
            <a:r>
              <a:rPr lang="de-DE" sz="1400" dirty="0">
                <a:sym typeface="Wingdings" panose="05000000000000000000" pitchFamily="2" charset="2"/>
              </a:rPr>
              <a:t>.): German </a:t>
            </a:r>
            <a:r>
              <a:rPr lang="de-DE" sz="1400" dirty="0" err="1">
                <a:sym typeface="Wingdings" panose="05000000000000000000" pitchFamily="2" charset="2"/>
              </a:rPr>
              <a:t>Abroad</a:t>
            </a:r>
            <a:r>
              <a:rPr lang="de-DE" sz="1400" dirty="0">
                <a:sym typeface="Wingdings" panose="05000000000000000000" pitchFamily="2" charset="2"/>
              </a:rPr>
              <a:t>. Perspektiven der Variationslinguistik,    </a:t>
            </a:r>
          </a:p>
          <a:p>
            <a:r>
              <a:rPr lang="de-DE" sz="1400" dirty="0">
                <a:sym typeface="Wingdings" panose="05000000000000000000" pitchFamily="2" charset="2"/>
              </a:rPr>
              <a:t>        Sprachkontakt- und Mehrsprachigkeitsforschung. Wien, S. 45–60.</a:t>
            </a:r>
          </a:p>
          <a:p>
            <a:endParaRPr lang="de-DE" sz="1400" dirty="0">
              <a:sym typeface="Wingdings" panose="05000000000000000000" pitchFamily="2" charset="2"/>
            </a:endParaRPr>
          </a:p>
          <a:p>
            <a:pPr marL="285750" indent="-285750">
              <a:buFontTx/>
              <a:buChar char="-"/>
            </a:pPr>
            <a:r>
              <a:rPr lang="de-DE" sz="1400" dirty="0"/>
              <a:t>Eller-Wildfeuer, Nicole (2017): Grammatische Aspekte des Sprachgebrauchs von </a:t>
            </a:r>
            <a:r>
              <a:rPr lang="de-DE" sz="1400" dirty="0" err="1"/>
              <a:t>Heritagesprecherinnen</a:t>
            </a:r>
            <a:r>
              <a:rPr lang="de-DE" sz="1400" dirty="0"/>
              <a:t> und –</a:t>
            </a:r>
            <a:r>
              <a:rPr lang="de-DE" sz="1400" dirty="0" err="1"/>
              <a:t>sprechern</a:t>
            </a:r>
            <a:r>
              <a:rPr lang="de-DE" sz="1400" dirty="0"/>
              <a:t>. In: Lenz, Alexandra N. u. a. (Hgg.): Bayerisch-österreichische Varietäten zu Beginn des 21. Jahrhunderts – Dynamik, Struktur, Funktion. Stuttgart, S. 389–405.</a:t>
            </a:r>
          </a:p>
          <a:p>
            <a:endParaRPr lang="de-DE" sz="1400" dirty="0"/>
          </a:p>
          <a:p>
            <a:pPr marL="285750" indent="-285750">
              <a:buFontTx/>
              <a:buChar char="-"/>
            </a:pPr>
            <a:r>
              <a:rPr lang="de-DE" sz="1400" dirty="0" err="1"/>
              <a:t>Maitz</a:t>
            </a:r>
            <a:r>
              <a:rPr lang="de-DE" sz="1400" dirty="0"/>
              <a:t>, Peter (2016): Unserdeutsch (Rabaul Creole German): Eine vergessene koloniale Varietät des Deutschen im melanesischen Pazifik. In: Lenz, Alexandra N. (</a:t>
            </a:r>
            <a:r>
              <a:rPr lang="de-DE" sz="1400" dirty="0" err="1"/>
              <a:t>Hg</a:t>
            </a:r>
            <a:r>
              <a:rPr lang="de-DE" sz="1400" dirty="0">
                <a:sym typeface="Wingdings" panose="05000000000000000000" pitchFamily="2" charset="2"/>
              </a:rPr>
              <a:t>.): German </a:t>
            </a:r>
            <a:r>
              <a:rPr lang="de-DE" sz="1400" dirty="0" err="1">
                <a:sym typeface="Wingdings" panose="05000000000000000000" pitchFamily="2" charset="2"/>
              </a:rPr>
              <a:t>Abroad</a:t>
            </a:r>
            <a:r>
              <a:rPr lang="de-DE" sz="1400" dirty="0">
                <a:sym typeface="Wingdings" panose="05000000000000000000" pitchFamily="2" charset="2"/>
              </a:rPr>
              <a:t>. Perspektiven der Variationslinguistik, Sprachkontakt- und Mehrsprachigkeitsforschung. Wien, S. 211–240.</a:t>
            </a:r>
          </a:p>
          <a:p>
            <a:endParaRPr lang="de-DE" sz="1400" dirty="0">
              <a:sym typeface="Wingdings" panose="05000000000000000000" pitchFamily="2" charset="2"/>
            </a:endParaRPr>
          </a:p>
          <a:p>
            <a:pPr marL="285750" indent="-285750">
              <a:buFontTx/>
              <a:buChar char="-"/>
            </a:pPr>
            <a:r>
              <a:rPr lang="de-DE" sz="1400" dirty="0"/>
              <a:t>Polenz, Peter von (1999): Deutsche Sprachgeschichte vom Spätmittelalter bis zur Gegenwart. Band III: 19. und 20. Jahrhundert. Berlin.</a:t>
            </a:r>
          </a:p>
          <a:p>
            <a:endParaRPr lang="de-DE" sz="1400" dirty="0"/>
          </a:p>
          <a:p>
            <a:pPr marL="285750" indent="-285750">
              <a:buFontTx/>
              <a:buChar char="-"/>
            </a:pPr>
            <a:r>
              <a:rPr lang="de-DE" sz="1400" dirty="0"/>
              <a:t>Wildfeuer, Alfred (2017): Sprachinseln, Sprachsiedlungen, Sprachminderheiten. Zur Bezeichnungsadäquatheit dieser und weiterer Termini. In: Lenz, Alexandra N. u. a. (Hgg.): Bayerisch-österreichische Varietäten zu Beginn des 21. Jahrhunderts - Dynamik, Struktur, Funktion. Stuttgart.</a:t>
            </a:r>
          </a:p>
        </p:txBody>
      </p:sp>
    </p:spTree>
    <p:extLst>
      <p:ext uri="{BB962C8B-B14F-4D97-AF65-F5344CB8AC3E}">
        <p14:creationId xmlns:p14="http://schemas.microsoft.com/office/powerpoint/2010/main" val="2912624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46357A93-CC12-45FF-AF16-0E7C7FBEA4B3}"/>
              </a:ext>
            </a:extLst>
          </p:cNvPr>
          <p:cNvSpPr/>
          <p:nvPr/>
        </p:nvSpPr>
        <p:spPr>
          <a:xfrm>
            <a:off x="667512" y="1452057"/>
            <a:ext cx="10131552" cy="4616648"/>
          </a:xfrm>
          <a:prstGeom prst="rect">
            <a:avLst/>
          </a:prstGeom>
        </p:spPr>
        <p:txBody>
          <a:bodyPr wrap="square">
            <a:spAutoFit/>
          </a:bodyPr>
          <a:lstStyle/>
          <a:p>
            <a:r>
              <a:rPr lang="de-DE" sz="1600" b="1" dirty="0"/>
              <a:t>Unserdeutsch (Rabaul Creole German): Dokumentation einer stark gefährdeten Kreolsprache in Papua-Neuguinea</a:t>
            </a:r>
          </a:p>
          <a:p>
            <a:endParaRPr lang="de-DE" sz="1400" b="1" dirty="0"/>
          </a:p>
          <a:p>
            <a:r>
              <a:rPr lang="de-DE" sz="1400" i="1" dirty="0"/>
              <a:t>Laufzeit: 2015-2019, weitere Projektbeteiligte und Kooperationspartner: Prof. Dr. Werner König (Universität Augsburg), Prof. Dr. Craig A. Volker (James Cook University, Cairns, Australien), Prof. Dr. Peter </a:t>
            </a:r>
            <a:r>
              <a:rPr lang="de-DE" sz="1400" i="1" dirty="0" err="1"/>
              <a:t>Mühlhäusler</a:t>
            </a:r>
            <a:r>
              <a:rPr lang="de-DE" sz="1400" i="1" dirty="0"/>
              <a:t> (University </a:t>
            </a:r>
            <a:r>
              <a:rPr lang="de-DE" sz="1400" i="1" dirty="0" err="1"/>
              <a:t>of</a:t>
            </a:r>
            <a:r>
              <a:rPr lang="de-DE" sz="1400" i="1" dirty="0"/>
              <a:t> Adelaide, Australien), </a:t>
            </a:r>
            <a:r>
              <a:rPr lang="de-DE" sz="1400" i="1" dirty="0" err="1"/>
              <a:t>Siegwalt</a:t>
            </a:r>
            <a:r>
              <a:rPr lang="de-DE" sz="1400" i="1" dirty="0"/>
              <a:t> Lindenfelser M.A. (Universität Bern), Leibniz-Institut für Deutsche Sprache, Mannheim; gefördert von der Deutschen Forschungsgemeinschaft (DFG).</a:t>
            </a:r>
          </a:p>
          <a:p>
            <a:br>
              <a:rPr lang="de-DE" sz="1400" dirty="0"/>
            </a:br>
            <a:r>
              <a:rPr lang="de-DE" sz="1400" dirty="0"/>
              <a:t>Gegenstand des Projekts ist Unserdeutsch, die einzige bekannte deutschbasierte Kreolsprache, die um 1900 in der einstigen deutschen Südseekolonie Deutsch-Neuguinea entstanden ist und zu Projektbeginn noch von etwa 100 älteren Personen in Papua-Neuguinea und Australien als Erstsprache gesprochen wird. Das Ziel des Projekts ist eine umfassende Sprachdokumentation in Form eines transkribierten und annotierten Sprachkorpus auf der Basis von Audioaufnahmen im Umfang von etwa 50 Stunden. </a:t>
            </a:r>
          </a:p>
          <a:p>
            <a:r>
              <a:rPr lang="de-DE" sz="1400" dirty="0"/>
              <a:t>Die Daten werden nach der notwendigen Orientierungs- und Explorationsphase im Feld im Rahmen von teilgesteuerten narrativen Interviews in sorgfältig geplanten und vorbereiteten Settings in Australien (Queensland, New South Wales) und Papua-Neuguinea (East New Britain, New </a:t>
            </a:r>
            <a:r>
              <a:rPr lang="de-DE" sz="1400" dirty="0" err="1"/>
              <a:t>Ireland</a:t>
            </a:r>
            <a:r>
              <a:rPr lang="de-DE" sz="1400" dirty="0"/>
              <a:t>) erhoben und sie liefern nicht zuletzt auch wichtige sozialanthropologische aber auch metalinguistische Informationen zu Entstehung und Geschichte von Sprache und Sprachgemeinschaft. </a:t>
            </a:r>
          </a:p>
          <a:p>
            <a:r>
              <a:rPr lang="de-DE" sz="1400" dirty="0"/>
              <a:t>Diese Primärdaten werden durch fragebogenbasierte sprachbiographische und Sozialdaten zu den Informantinnen und Informanten sowie durch einschlägiges Bild- und Textmaterial ergänzt. Das Sprachkorpus wird in Zukunft über die </a:t>
            </a:r>
            <a:r>
              <a:rPr lang="de-DE" sz="1400" i="1" dirty="0"/>
              <a:t>Datenbank für Gesprochenes Deutsch </a:t>
            </a:r>
            <a:r>
              <a:rPr lang="de-DE" sz="1400" dirty="0"/>
              <a:t>am Leibniz-Institut für Deutsche Sprache Mannheim zu Forschungs- und Lehrzwecken zugänglich sein. </a:t>
            </a:r>
          </a:p>
          <a:p>
            <a:r>
              <a:rPr lang="de-DE" sz="1400" dirty="0"/>
              <a:t>Beim Projekt handelt es sich um sog. </a:t>
            </a:r>
            <a:r>
              <a:rPr lang="de-DE" sz="1400" i="1" dirty="0" err="1"/>
              <a:t>community</a:t>
            </a:r>
            <a:r>
              <a:rPr lang="de-DE" sz="1400" i="1" dirty="0"/>
              <a:t> </a:t>
            </a:r>
            <a:r>
              <a:rPr lang="de-DE" sz="1400" i="1" dirty="0" err="1"/>
              <a:t>based</a:t>
            </a:r>
            <a:r>
              <a:rPr lang="de-DE" sz="1400" i="1" dirty="0"/>
              <a:t> </a:t>
            </a:r>
            <a:r>
              <a:rPr lang="de-DE" sz="1400" i="1" dirty="0" err="1"/>
              <a:t>language</a:t>
            </a:r>
            <a:r>
              <a:rPr lang="de-DE" sz="1400" i="1" dirty="0"/>
              <a:t> </a:t>
            </a:r>
            <a:r>
              <a:rPr lang="de-DE" sz="1400" i="1" dirty="0" err="1"/>
              <a:t>research</a:t>
            </a:r>
            <a:r>
              <a:rPr lang="de-DE" sz="1400" dirty="0"/>
              <a:t>, die auf der engen Zusammenarbeit zwischen der Sprachgemeinschaft und dem Projektteam beruht und zu linguistischen Erkenntnissen führen soll, die (1) mit der, (2) von der und (3) für die Sprachgemeinschaft erarbeitet werden. Weitere Informationen zu Unserdeutsch, zur Sprachgemeinschaft und zum Projekt, Auszüge aus dem Korpus sowie im Rahmen des Projekts entstandene Publikationen sind auf der </a:t>
            </a:r>
            <a:r>
              <a:rPr lang="de-DE" sz="1400" dirty="0">
                <a:hlinkClick r:id="rId2"/>
              </a:rPr>
              <a:t>Webseite</a:t>
            </a:r>
            <a:r>
              <a:rPr lang="de-DE" sz="1400" dirty="0"/>
              <a:t> des Projekts zugänglich. </a:t>
            </a:r>
          </a:p>
        </p:txBody>
      </p:sp>
      <p:sp>
        <p:nvSpPr>
          <p:cNvPr id="3" name="Textfeld 2">
            <a:extLst>
              <a:ext uri="{FF2B5EF4-FFF2-40B4-BE49-F238E27FC236}">
                <a16:creationId xmlns:a16="http://schemas.microsoft.com/office/drawing/2014/main" id="{A1526AFD-CF99-48F2-9544-31C99F1653E1}"/>
              </a:ext>
            </a:extLst>
          </p:cNvPr>
          <p:cNvSpPr txBox="1"/>
          <p:nvPr/>
        </p:nvSpPr>
        <p:spPr>
          <a:xfrm>
            <a:off x="667512" y="604629"/>
            <a:ext cx="4625690" cy="369332"/>
          </a:xfrm>
          <a:prstGeom prst="rect">
            <a:avLst/>
          </a:prstGeom>
          <a:noFill/>
        </p:spPr>
        <p:txBody>
          <a:bodyPr wrap="none" rtlCol="0">
            <a:spAutoFit/>
          </a:bodyPr>
          <a:lstStyle/>
          <a:p>
            <a:r>
              <a:rPr lang="de-DE" b="1">
                <a:solidFill>
                  <a:schemeClr val="accent2">
                    <a:lumMod val="75000"/>
                  </a:schemeClr>
                </a:solidFill>
              </a:rPr>
              <a:t>BEISPIEL 1: Unserdeutsch in Papua-Neuguinea </a:t>
            </a:r>
            <a:endParaRPr lang="de-DE" b="1" dirty="0">
              <a:solidFill>
                <a:schemeClr val="accent2">
                  <a:lumMod val="75000"/>
                </a:schemeClr>
              </a:solidFill>
            </a:endParaRPr>
          </a:p>
        </p:txBody>
      </p:sp>
    </p:spTree>
    <p:extLst>
      <p:ext uri="{BB962C8B-B14F-4D97-AF65-F5344CB8AC3E}">
        <p14:creationId xmlns:p14="http://schemas.microsoft.com/office/powerpoint/2010/main" val="1166734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descr="Ein Bild, das Foto, Person, draußen, Gruppe enthält.&#10;&#10;Automatisch generierte Beschreibung">
            <a:extLst>
              <a:ext uri="{FF2B5EF4-FFF2-40B4-BE49-F238E27FC236}">
                <a16:creationId xmlns:a16="http://schemas.microsoft.com/office/drawing/2014/main" id="{E9063586-3E2E-45B1-BB95-2794021FC5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250" y="914400"/>
            <a:ext cx="8953500" cy="5029200"/>
          </a:xfrm>
          <a:prstGeom prst="rect">
            <a:avLst/>
          </a:prstGeom>
        </p:spPr>
      </p:pic>
    </p:spTree>
    <p:extLst>
      <p:ext uri="{BB962C8B-B14F-4D97-AF65-F5344CB8AC3E}">
        <p14:creationId xmlns:p14="http://schemas.microsoft.com/office/powerpoint/2010/main" val="1521976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73A64A6E-6770-4FC2-8B61-29BE74D1ACCA}"/>
              </a:ext>
            </a:extLst>
          </p:cNvPr>
          <p:cNvSpPr/>
          <p:nvPr/>
        </p:nvSpPr>
        <p:spPr>
          <a:xfrm>
            <a:off x="780288" y="541264"/>
            <a:ext cx="9735312" cy="5539978"/>
          </a:xfrm>
          <a:prstGeom prst="rect">
            <a:avLst/>
          </a:prstGeom>
        </p:spPr>
        <p:txBody>
          <a:bodyPr wrap="square">
            <a:spAutoFit/>
          </a:bodyPr>
          <a:lstStyle/>
          <a:p>
            <a:r>
              <a:rPr lang="de-DE" b="1" dirty="0"/>
              <a:t>Unserdeutsch</a:t>
            </a:r>
          </a:p>
          <a:p>
            <a:endParaRPr lang="de-DE" sz="1400" dirty="0"/>
          </a:p>
          <a:p>
            <a:endParaRPr lang="de-DE" sz="1400" dirty="0"/>
          </a:p>
          <a:p>
            <a:r>
              <a:rPr lang="de-DE" sz="1400" dirty="0"/>
              <a:t>„Während im kollektiven Gedächtnis in Deutschland die Erinnerung an die deutsche Kolonialzeit etwa in Namibia bis heute noch mehr oder weniger stark präsent ist, scheint in breiten Kreisen der Bevölkerung in Vergessenheit geraten zu sein, dass einst, zwischen 1884 und 1914, auch im heutigen Papua-Neuguinea (im Weiteren: PNG) eine deutsche Kolonie bestand. Noch weniger bekannt ist – selbst in linguistischen Kreisen – die Tatsache, dass hier, im einstigen Deutsch-Neuguinea, auf der Insel New Britain (einst Neu-Pommern) im Bismarck-Archipel, um die Wende vom 19. zum 20. Jahrhundert die weltweiteinzige deutschbasierte Kreolsprache entstand: Unserdeutsch, auf Englisch Rabaul Creole German […].</a:t>
            </a:r>
          </a:p>
          <a:p>
            <a:endParaRPr lang="de-DE" sz="1600" dirty="0">
              <a:latin typeface="Times New Roman" panose="02020603050405020304" pitchFamily="18" charset="0"/>
            </a:endParaRPr>
          </a:p>
          <a:p>
            <a:r>
              <a:rPr lang="de-DE" sz="1400" dirty="0"/>
              <a:t>Unserdeutsch ist aber nicht nur insofern einzigartig, als es die einzige bekannte deutschbasierte Kreolsprache darstellt. Es nimmt auch darüber hinaus in mehrfacher Hinsicht eine Sonderstellung unter den Kreolsprachen der Welt ein. Erstens gehen seine Ursprünge – im Gegensatz zu den allermeisten Kreolsprachen – nicht auf ein prototypisches Pidgin zurück. Es ist also nicht aus einem von Erwachsenen im Arbeitsumfeld als Lingua </a:t>
            </a:r>
            <a:r>
              <a:rPr lang="de-DE" sz="1400" dirty="0" err="1"/>
              <a:t>franca</a:t>
            </a:r>
            <a:r>
              <a:rPr lang="de-DE" sz="1400" dirty="0"/>
              <a:t> verwendeten Pidgin entstanden, sondern aus einer von Schulkindern mit unterschiedlichen L1 entwickelten pidginisierten Varietät der in der Schule institutionell erworbenen Zielsprache(Standarddeutsch). Zweitens war sein Gebrauch von Anfang an ausschließlich auf in-group Kontexte beschränkt, im Gegensatz zu klassischen </a:t>
            </a:r>
            <a:r>
              <a:rPr lang="de-DE" sz="1400" dirty="0" err="1"/>
              <a:t>Pidgins</a:t>
            </a:r>
            <a:r>
              <a:rPr lang="de-DE" sz="1400" dirty="0"/>
              <a:t>, deren Geschichte in aller Regel als Mittel der out-group Kommunikation im Arbeitsumfeld beginnt.</a:t>
            </a:r>
          </a:p>
          <a:p>
            <a:endParaRPr lang="de-DE" sz="1400" dirty="0"/>
          </a:p>
          <a:p>
            <a:endParaRPr lang="de-DE" sz="1400" dirty="0"/>
          </a:p>
          <a:p>
            <a:r>
              <a:rPr lang="de-DE" sz="1400" dirty="0"/>
              <a:t>Angesichts dieser mehrfachen Sonderstellung von Unserdeutsch ist es besonders verwunderlich, dass sich bis heute weder die </a:t>
            </a:r>
            <a:r>
              <a:rPr lang="de-DE" sz="1400" dirty="0" err="1"/>
              <a:t>Kreolistik</a:t>
            </a:r>
            <a:r>
              <a:rPr lang="de-DE" sz="1400" dirty="0"/>
              <a:t> noch die germanistische Linguistik um die Sprache gekümmert hat: Unserdeutsch ist bis heute kaum dokumentiert und erforscht. Ein vor kurzem gestartetes und an der Universität Augsburg beheimatetes internationales Forschungsprojekt hat sich zum Ziel gesetzt, diese Forschungssituation zu ändern.“ </a:t>
            </a:r>
          </a:p>
          <a:p>
            <a:endParaRPr lang="de-DE" sz="1400" dirty="0"/>
          </a:p>
          <a:p>
            <a:r>
              <a:rPr lang="de-DE" sz="1200" dirty="0"/>
              <a:t>[</a:t>
            </a:r>
            <a:r>
              <a:rPr lang="de-DE" sz="1200" dirty="0" err="1"/>
              <a:t>Maitz</a:t>
            </a:r>
            <a:r>
              <a:rPr lang="de-DE" sz="1200" dirty="0"/>
              <a:t> 2016, 212] </a:t>
            </a:r>
          </a:p>
        </p:txBody>
      </p:sp>
    </p:spTree>
    <p:extLst>
      <p:ext uri="{BB962C8B-B14F-4D97-AF65-F5344CB8AC3E}">
        <p14:creationId xmlns:p14="http://schemas.microsoft.com/office/powerpoint/2010/main" val="171265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157737BE-1699-46EF-BE1D-588D194BF9BF}"/>
              </a:ext>
            </a:extLst>
          </p:cNvPr>
          <p:cNvSpPr txBox="1"/>
          <p:nvPr/>
        </p:nvSpPr>
        <p:spPr>
          <a:xfrm>
            <a:off x="832105" y="256032"/>
            <a:ext cx="10094975" cy="8279190"/>
          </a:xfrm>
          <a:prstGeom prst="rect">
            <a:avLst/>
          </a:prstGeom>
          <a:noFill/>
        </p:spPr>
        <p:txBody>
          <a:bodyPr wrap="square" rtlCol="0">
            <a:spAutoFit/>
          </a:bodyPr>
          <a:lstStyle/>
          <a:p>
            <a:r>
              <a:rPr lang="de-DE" sz="1600" b="1" dirty="0"/>
              <a:t>1. Zur Entstehung von Unserdeutsch</a:t>
            </a:r>
          </a:p>
          <a:p>
            <a:endParaRPr lang="de-DE" dirty="0"/>
          </a:p>
          <a:p>
            <a:endParaRPr lang="de-DE" dirty="0"/>
          </a:p>
          <a:p>
            <a:r>
              <a:rPr lang="de-DE" sz="1400" dirty="0"/>
              <a:t>„Als Ergebnis dieser Missions- und Erziehungspolitik gelangten um die Jahr-hundertwende zahlreiche, meist </a:t>
            </a:r>
            <a:r>
              <a:rPr lang="de-DE" sz="1400" dirty="0" err="1"/>
              <a:t>mixed-race</a:t>
            </a:r>
            <a:r>
              <a:rPr lang="de-DE" sz="1400" dirty="0"/>
              <a:t> Kinder mit den unterschiedlichsten Erstsprachen an die Missionsstation. Mit der Gründung einer–wie sie offiziell genannt wurde–Bewahranstalt für diese Kinder mit Deutsch als Verkehrs- und Unterrichtssprache im Jahre 1897 war dann die Wiege für die Entstehung von Unserdeutsch vorbereitet. […]</a:t>
            </a:r>
          </a:p>
          <a:p>
            <a:endParaRPr lang="de-DE" sz="1400" dirty="0"/>
          </a:p>
          <a:p>
            <a:r>
              <a:rPr lang="de-DE" sz="1400" dirty="0"/>
              <a:t>Demnach ist Unserdeutsch in den Schlaf- und Gemeinschaftsräumen des Internats an der Mission entstanden, indem ältere Kinder den jüngeren abends Geschichten erzählt haben und dabei </a:t>
            </a:r>
            <a:r>
              <a:rPr lang="de-DE" sz="1400" dirty="0" err="1"/>
              <a:t>Tok</a:t>
            </a:r>
            <a:r>
              <a:rPr lang="de-DE" sz="1400" dirty="0"/>
              <a:t> </a:t>
            </a:r>
            <a:r>
              <a:rPr lang="de-DE" sz="1400" dirty="0" err="1"/>
              <a:t>Pisin</a:t>
            </a:r>
            <a:r>
              <a:rPr lang="de-DE" sz="1400" dirty="0"/>
              <a:t> Sätze durch deutsche Wörter </a:t>
            </a:r>
            <a:r>
              <a:rPr lang="de-DE" sz="1400" dirty="0" err="1"/>
              <a:t>relexifizierten</a:t>
            </a:r>
            <a:r>
              <a:rPr lang="de-DE" sz="1400" dirty="0"/>
              <a:t>. Tatsache ist jedenfalls, dass zahlreiche grammatische Strukturmerkmale von Unserdeutsch aus der Grammatik des </a:t>
            </a:r>
            <a:r>
              <a:rPr lang="de-DE" sz="1400" dirty="0" err="1"/>
              <a:t>Tok</a:t>
            </a:r>
            <a:r>
              <a:rPr lang="de-DE" sz="1400" dirty="0"/>
              <a:t> </a:t>
            </a:r>
            <a:r>
              <a:rPr lang="de-DE" sz="1400" dirty="0" err="1"/>
              <a:t>Pisin</a:t>
            </a:r>
            <a:r>
              <a:rPr lang="de-DE" sz="1400" dirty="0"/>
              <a:t> erklärt werden können. Darüber hinaus scheinen bei der Sprachentstehung auch – wohl zweitspracherwerbsbedingte – spontane Simplifizierungen der Zielsprache Deutsch eine Rolle gespielt haben. Ein nicht unerheblicher Teil der grammatischen Strukturmerkmale von Unser-deutsch lässt nämlich unverkennbare Ähnlichkeiten zu sonstigen L2-Varietäten,etwa zu </a:t>
            </a:r>
            <a:r>
              <a:rPr lang="de-DE" sz="1400" dirty="0" err="1"/>
              <a:t>Lernervarietäten</a:t>
            </a:r>
            <a:r>
              <a:rPr lang="de-DE" sz="1400" dirty="0"/>
              <a:t> und darunter auch zum sog. Gastarbeiterdeutsch, er-kennen (vgl. Anhang). Auf jeden Fall hat sich Unserdeutsch schnell zur in-group Sprache der Kinderentwickelt, die sie dann ab sofort untereinander im Alltag verwendet haben. Trotz nicht unerheblicher Variabilität hat sich die Sprache auch schnell stabilisiert, was sicher auch vom Umstand gefördert wurde, dass die Sprache zu einemprimären Marker der Gruppenidentität, zu einem sprachlichen Mittel der Ab-</a:t>
            </a:r>
            <a:r>
              <a:rPr lang="de-DE" sz="1400" dirty="0" err="1"/>
              <a:t>grenzung</a:t>
            </a:r>
            <a:r>
              <a:rPr lang="de-DE" sz="1400" dirty="0"/>
              <a:t> nach außen, wurde […].“</a:t>
            </a:r>
          </a:p>
          <a:p>
            <a:endParaRPr lang="de-DE" sz="1400" dirty="0"/>
          </a:p>
          <a:p>
            <a:r>
              <a:rPr lang="de-DE" sz="1200" dirty="0"/>
              <a:t>[</a:t>
            </a:r>
            <a:r>
              <a:rPr lang="de-DE" sz="1200" dirty="0" err="1"/>
              <a:t>Maitz</a:t>
            </a:r>
            <a:r>
              <a:rPr lang="de-DE" sz="1200" dirty="0"/>
              <a:t> 2016, 215–217]</a:t>
            </a:r>
          </a:p>
          <a:p>
            <a:endParaRPr lang="de-DE" sz="1200" dirty="0"/>
          </a:p>
          <a:p>
            <a:endParaRPr lang="de-DE" sz="1200" dirty="0"/>
          </a:p>
          <a:p>
            <a:r>
              <a:rPr lang="de-DE" sz="1400" dirty="0"/>
              <a:t>„Die recht schnelle Stabilisierung von Unserdeutsch hängt wohl vor allem auch mit dem Umstand zusammen, dass die Sprache über die gruppeninterne Alltagskommunikation hinaus auch die Funktion eines identitätsstiftenden Gruppenmerkmals unter den Kindern übernahm. Und die über typische Jargons weithinausgehende relative strukturelle </a:t>
            </a:r>
            <a:r>
              <a:rPr lang="de-DE" sz="1400" dirty="0" err="1"/>
              <a:t>Elaboriertheit</a:t>
            </a:r>
            <a:r>
              <a:rPr lang="de-DE" sz="1400" dirty="0"/>
              <a:t> kann damit erklärt werden, dass die Kinder ja in der Missionsschule und im Verkehr mit den Missionaren den täglichen Zugang zum Standarddeutschen und somit ausreichend sprachlichen Input in der Zielsprache hatten.“</a:t>
            </a:r>
          </a:p>
          <a:p>
            <a:endParaRPr lang="de-DE" sz="1400" dirty="0"/>
          </a:p>
          <a:p>
            <a:r>
              <a:rPr lang="de-DE" sz="1200" dirty="0"/>
              <a:t>[</a:t>
            </a:r>
            <a:r>
              <a:rPr lang="de-DE" sz="1200" dirty="0" err="1"/>
              <a:t>Maitz</a:t>
            </a:r>
            <a:r>
              <a:rPr lang="de-DE" sz="1200" dirty="0"/>
              <a:t> 2016, 221 f.]</a:t>
            </a:r>
          </a:p>
          <a:p>
            <a:endParaRPr lang="de-DE" sz="1400" dirty="0"/>
          </a:p>
          <a:p>
            <a:endParaRPr lang="de-DE" sz="1400" dirty="0"/>
          </a:p>
          <a:p>
            <a:endParaRPr lang="de-DE" sz="1400" dirty="0"/>
          </a:p>
          <a:p>
            <a:endParaRPr lang="de-DE" sz="1400" dirty="0"/>
          </a:p>
          <a:p>
            <a:endParaRPr lang="de-DE" sz="1400" dirty="0"/>
          </a:p>
          <a:p>
            <a:endParaRPr lang="de-DE" dirty="0"/>
          </a:p>
          <a:p>
            <a:endParaRPr lang="de-DE" dirty="0"/>
          </a:p>
        </p:txBody>
      </p:sp>
    </p:spTree>
    <p:extLst>
      <p:ext uri="{BB962C8B-B14F-4D97-AF65-F5344CB8AC3E}">
        <p14:creationId xmlns:p14="http://schemas.microsoft.com/office/powerpoint/2010/main" val="3271267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52AAC84-D1EA-4460-8705-560693D85059}"/>
              </a:ext>
            </a:extLst>
          </p:cNvPr>
          <p:cNvSpPr txBox="1"/>
          <p:nvPr/>
        </p:nvSpPr>
        <p:spPr>
          <a:xfrm>
            <a:off x="777241" y="457200"/>
            <a:ext cx="10296143" cy="4832092"/>
          </a:xfrm>
          <a:prstGeom prst="rect">
            <a:avLst/>
          </a:prstGeom>
          <a:noFill/>
        </p:spPr>
        <p:txBody>
          <a:bodyPr wrap="square" rtlCol="0">
            <a:spAutoFit/>
          </a:bodyPr>
          <a:lstStyle/>
          <a:p>
            <a:r>
              <a:rPr lang="de-DE" sz="1600" b="1" dirty="0"/>
              <a:t>2. Zur Festigung von Unserdeutsch</a:t>
            </a:r>
          </a:p>
          <a:p>
            <a:endParaRPr lang="de-DE" sz="1600" b="1" dirty="0"/>
          </a:p>
          <a:p>
            <a:endParaRPr lang="de-DE" dirty="0"/>
          </a:p>
          <a:p>
            <a:r>
              <a:rPr lang="de-DE" sz="1400" dirty="0"/>
              <a:t>„Bei Unserdeutsch kann eine einzige dominante </a:t>
            </a:r>
            <a:r>
              <a:rPr lang="de-DE" sz="1400" dirty="0" err="1"/>
              <a:t>Superstratsprache</a:t>
            </a:r>
            <a:r>
              <a:rPr lang="de-DE" sz="1400" dirty="0"/>
              <a:t> ausgemacht werden, das bei der Sprachentstehung als </a:t>
            </a:r>
            <a:r>
              <a:rPr lang="de-DE" sz="1400" dirty="0" err="1"/>
              <a:t>Lexifikatorsprache</a:t>
            </a:r>
            <a:r>
              <a:rPr lang="de-DE" sz="1400" dirty="0"/>
              <a:t> fungiert hat: die deutsche Standardsprache, die die Kinder an der Missionsschule gelernt haben und im Verkehr mit den Missionaren sprechen sollten. Die wichtigste Substratsprache scheint </a:t>
            </a:r>
            <a:r>
              <a:rPr lang="de-DE" sz="1400" dirty="0" err="1"/>
              <a:t>Tok</a:t>
            </a:r>
            <a:r>
              <a:rPr lang="de-DE" sz="1400" dirty="0"/>
              <a:t> </a:t>
            </a:r>
            <a:r>
              <a:rPr lang="de-DE" sz="1400" dirty="0" err="1"/>
              <a:t>Pisin</a:t>
            </a:r>
            <a:r>
              <a:rPr lang="de-DE" sz="1400" dirty="0"/>
              <a:t> (Pidgin Eng-lisch) gewesen zu sein, jedenfalls können zahlreiche grammatische Merkmale von Unserdeutsch–neben dem Deutschen–(auch) aus </a:t>
            </a:r>
            <a:r>
              <a:rPr lang="de-DE" sz="1400" dirty="0" err="1"/>
              <a:t>Tok</a:t>
            </a:r>
            <a:r>
              <a:rPr lang="de-DE" sz="1400" dirty="0"/>
              <a:t> </a:t>
            </a:r>
            <a:r>
              <a:rPr lang="de-DE" sz="1400" dirty="0" err="1"/>
              <a:t>Pisin</a:t>
            </a:r>
            <a:r>
              <a:rPr lang="de-DE" sz="1400" dirty="0"/>
              <a:t> erklärt werden. Der mögliche Einfluss von weiteren, von den Kindern an der Mission als Erst-sprache gesprochenen indigenen und Einwanderersprachen (</a:t>
            </a:r>
            <a:r>
              <a:rPr lang="de-DE" sz="1400" dirty="0" err="1"/>
              <a:t>Kuanua</a:t>
            </a:r>
            <a:r>
              <a:rPr lang="de-DE" sz="1400" dirty="0"/>
              <a:t>, </a:t>
            </a:r>
            <a:r>
              <a:rPr lang="de-DE" sz="1400" dirty="0" err="1"/>
              <a:t>Chinesich</a:t>
            </a:r>
            <a:r>
              <a:rPr lang="de-DE" sz="1400" dirty="0"/>
              <a:t>, Japanisch, Malaiisch etc.) wird von der späteren Forschung zu klären sein. Das beschriebene Profil ist typisch für </a:t>
            </a:r>
            <a:r>
              <a:rPr lang="de-DE" sz="1400" dirty="0" err="1"/>
              <a:t>Pidgins</a:t>
            </a:r>
            <a:r>
              <a:rPr lang="de-DE" sz="1400" dirty="0"/>
              <a:t>, die sich zwischen zwei sozial </a:t>
            </a:r>
            <a:r>
              <a:rPr lang="de-DE" sz="1400" dirty="0" err="1"/>
              <a:t>distanten</a:t>
            </a:r>
            <a:r>
              <a:rPr lang="de-DE" sz="1400" dirty="0"/>
              <a:t> Gruppen entwickeln, zwischen denen ein mehr oder weniger stark asymmetrisches Machtverhältnis besteht. In solchen Kontexten liefert in aller Regel die Sprache der dominanten Gruppe (</a:t>
            </a:r>
            <a:r>
              <a:rPr lang="de-DE" sz="1400" dirty="0" err="1"/>
              <a:t>Superstratsprache</a:t>
            </a:r>
            <a:r>
              <a:rPr lang="de-DE" sz="1400" dirty="0"/>
              <a:t>) die Lexik des </a:t>
            </a:r>
            <a:r>
              <a:rPr lang="de-DE" sz="1400" dirty="0" err="1"/>
              <a:t>Pidgins</a:t>
            </a:r>
            <a:r>
              <a:rPr lang="de-DE" sz="1400" dirty="0"/>
              <a:t>, während die grammatische Grundlage – über spontane Simplifizierungen dieser </a:t>
            </a:r>
            <a:r>
              <a:rPr lang="de-DE" sz="1400" dirty="0" err="1"/>
              <a:t>Superstratsprache</a:t>
            </a:r>
            <a:r>
              <a:rPr lang="de-DE" sz="1400" dirty="0"/>
              <a:t> hinaus – von der Sprache bzw. den Sprachen der unterlegenen Gruppe (Substratsprache) bereitgestellt wird (vgl. Holm2000: 5). Die meisten Pidginsprachen der Welt sind in kolonialen Kontexten entstanden unter Bedingungen von expliziter Unterdrückung. Dies ist die Erklärung dafür, warum die meisten Pidginsprachen single-source </a:t>
            </a:r>
            <a:r>
              <a:rPr lang="de-DE" sz="1400" dirty="0" err="1"/>
              <a:t>Pidgins</a:t>
            </a:r>
            <a:r>
              <a:rPr lang="de-DE" sz="1400" dirty="0"/>
              <a:t> sind. Das Beispiel von Unserdeutsch zeigt allerdings, dass für die Entstehung eines solchen single-source </a:t>
            </a:r>
            <a:r>
              <a:rPr lang="de-DE" sz="1400" dirty="0" err="1"/>
              <a:t>Pidgins</a:t>
            </a:r>
            <a:r>
              <a:rPr lang="de-DE" sz="1400" dirty="0"/>
              <a:t> unter Umständen auch schon die soziale Distanz ausreichen kann, die – infolge vor allem auch der zeitgenössischen deutschen Erziehungsmethoden – zwischen Kindern und Lehrern im schulischen bzw. Erziehungskontext entsteht.“</a:t>
            </a:r>
          </a:p>
          <a:p>
            <a:endParaRPr lang="de-DE" sz="1400" dirty="0"/>
          </a:p>
          <a:p>
            <a:r>
              <a:rPr lang="de-DE" sz="1200" dirty="0"/>
              <a:t>[</a:t>
            </a:r>
            <a:r>
              <a:rPr lang="de-DE" sz="1200" dirty="0" err="1"/>
              <a:t>Maitz</a:t>
            </a:r>
            <a:r>
              <a:rPr lang="de-DE" sz="1200" dirty="0"/>
              <a:t> 2016, 222 f.]</a:t>
            </a:r>
          </a:p>
          <a:p>
            <a:endParaRPr lang="de-DE" dirty="0"/>
          </a:p>
          <a:p>
            <a:endParaRPr lang="de-DE" dirty="0"/>
          </a:p>
        </p:txBody>
      </p:sp>
    </p:spTree>
    <p:extLst>
      <p:ext uri="{BB962C8B-B14F-4D97-AF65-F5344CB8AC3E}">
        <p14:creationId xmlns:p14="http://schemas.microsoft.com/office/powerpoint/2010/main" val="152949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60F3223-86A3-4C95-B23A-FDC868AECC46}"/>
              </a:ext>
            </a:extLst>
          </p:cNvPr>
          <p:cNvSpPr txBox="1"/>
          <p:nvPr/>
        </p:nvSpPr>
        <p:spPr>
          <a:xfrm>
            <a:off x="722376" y="382012"/>
            <a:ext cx="9939528" cy="6801862"/>
          </a:xfrm>
          <a:prstGeom prst="rect">
            <a:avLst/>
          </a:prstGeom>
          <a:noFill/>
        </p:spPr>
        <p:txBody>
          <a:bodyPr wrap="square" rtlCol="0">
            <a:spAutoFit/>
          </a:bodyPr>
          <a:lstStyle/>
          <a:p>
            <a:r>
              <a:rPr lang="de-DE" sz="1600" b="1" dirty="0"/>
              <a:t>3. Zur </a:t>
            </a:r>
            <a:r>
              <a:rPr lang="de-DE" sz="1600" b="1" dirty="0" err="1"/>
              <a:t>Varietätentypologie</a:t>
            </a:r>
            <a:endParaRPr lang="de-DE" sz="1600" b="1" dirty="0"/>
          </a:p>
          <a:p>
            <a:endParaRPr lang="de-DE" b="1" dirty="0"/>
          </a:p>
          <a:p>
            <a:r>
              <a:rPr lang="de-DE" sz="1400" dirty="0"/>
              <a:t>„Die </a:t>
            </a:r>
            <a:r>
              <a:rPr lang="de-DE" sz="1400" b="1" dirty="0"/>
              <a:t>lexikalische Reduktion </a:t>
            </a:r>
            <a:r>
              <a:rPr lang="de-DE" sz="1200" dirty="0"/>
              <a:t>[Hervorhebung durch die Verf.] </a:t>
            </a:r>
            <a:r>
              <a:rPr lang="de-DE" sz="1400" dirty="0"/>
              <a:t>und vor allem auch die grammatische Simplifizierung sind aber in der Sprache selbst heute noch, nachdem die </a:t>
            </a:r>
            <a:r>
              <a:rPr lang="de-DE" sz="1400" dirty="0" err="1"/>
              <a:t>Kreolisierung</a:t>
            </a:r>
            <a:r>
              <a:rPr lang="de-DE" sz="1400" dirty="0"/>
              <a:t> bereits stattgefunden hat, in ausgeprägter Weise vorhanden. In der Definition wird aber gleichzeitig auch ein für Pidginsprachen eindeutig untypisches Merkmal von Unserdeutsch an-gedeutet. Die allermeisten Pidginsprachen entstehen in Handelskontexten, auf jeden Fall aber im Arbeitsumfeld. Sie haben die Funktion, als Lingua </a:t>
            </a:r>
            <a:r>
              <a:rPr lang="de-DE" sz="1400" dirty="0" err="1"/>
              <a:t>franca</a:t>
            </a:r>
            <a:r>
              <a:rPr lang="de-DE" sz="1400" dirty="0"/>
              <a:t> die out-group Kommunikation zwischen den Sprechern (mindestens) zweierunterschiedlicher Sprachgemeinschaften mit in der Regel erheblicher sozialer Distanz zu ermöglichen. Der unvollständige erwachsene Zweitspracherwerb von Seiten der unterlegenen Sprechergemeinschaft sowie der sehr eingeschränkte Gebrauch sind dann auch für die strukturelle Simplifizierung im Vergleich zur Zielsprache (der machtvollen Gruppe) verantwortlich.“</a:t>
            </a:r>
          </a:p>
          <a:p>
            <a:r>
              <a:rPr lang="de-DE" sz="1200" dirty="0"/>
              <a:t>[</a:t>
            </a:r>
            <a:r>
              <a:rPr lang="de-DE" sz="1200" dirty="0" err="1"/>
              <a:t>Maitz</a:t>
            </a:r>
            <a:r>
              <a:rPr lang="de-DE" sz="1200" dirty="0"/>
              <a:t> 2016, 219]</a:t>
            </a:r>
          </a:p>
          <a:p>
            <a:endParaRPr lang="de-DE" sz="1200" dirty="0"/>
          </a:p>
          <a:p>
            <a:endParaRPr lang="de-DE" sz="1200" dirty="0"/>
          </a:p>
          <a:p>
            <a:endParaRPr lang="de-DE" sz="1200" dirty="0"/>
          </a:p>
          <a:p>
            <a:endParaRPr lang="de-DE" sz="1200" dirty="0"/>
          </a:p>
          <a:p>
            <a:endParaRPr lang="de-DE" sz="1200" dirty="0"/>
          </a:p>
          <a:p>
            <a:endParaRPr lang="de-DE" sz="1200" dirty="0"/>
          </a:p>
          <a:p>
            <a:endParaRPr lang="de-DE" sz="1200" dirty="0"/>
          </a:p>
          <a:p>
            <a:r>
              <a:rPr lang="de-DE" sz="1400" dirty="0"/>
              <a:t>„In der heute lebenden letzten, nach dem Zweiten Weltkrieg aufgewachsenen Sprechergeneration sind – nach aktuellem Kenntnisstand–kaum noch </a:t>
            </a:r>
            <a:r>
              <a:rPr lang="de-DE" sz="1400" dirty="0" err="1"/>
              <a:t>akro-lektale</a:t>
            </a:r>
            <a:r>
              <a:rPr lang="de-DE" sz="1400" dirty="0"/>
              <a:t> Sprecher zu finden. Craig Volker konnte aber in den 1970er und 80erJahren noch mehrere von ihnen aus der vorangehenden Generation interviewen. Am anderen Pol des Kontinuums befindet sich der Basilekt, der naturgemäß das geringste Ausmaß an struktureller </a:t>
            </a:r>
            <a:r>
              <a:rPr lang="de-DE" sz="1400" dirty="0" err="1"/>
              <a:t>Elaboriertheit</a:t>
            </a:r>
            <a:r>
              <a:rPr lang="de-DE" sz="1400" dirty="0"/>
              <a:t> zeigt. Im Basilekt sind im Vergleich zum Akrolekt die meisten Simplifizierungserscheinungen zu beobachten: der Abbau von grammatischen Kategorien und morphologischen Markierungen, die Regularisierung von Irregularitäten, aber auch der Abbau und die Substitution von markierten Phonemen. Zwischen dem Akrolekt und dem Basilekt befindet sich ein breites Spektrum an mittleren, </a:t>
            </a:r>
            <a:r>
              <a:rPr lang="de-DE" sz="1400" dirty="0" err="1"/>
              <a:t>mesolektalen</a:t>
            </a:r>
            <a:r>
              <a:rPr lang="de-DE" sz="1400" dirty="0"/>
              <a:t> Sprachlagenmit variablen Merkmalen und Komplexitätsstufen. Es ist aber wichtig zu betonen, dass nicht nur dieser breite </a:t>
            </a:r>
            <a:r>
              <a:rPr lang="de-DE" sz="1400" dirty="0" err="1"/>
              <a:t>mesolektale</a:t>
            </a:r>
            <a:r>
              <a:rPr lang="de-DE" sz="1400" dirty="0"/>
              <a:t> Bereich, sondern selbstverständlich auch die Varietäten an den beiden </a:t>
            </a:r>
            <a:r>
              <a:rPr lang="de-DE" sz="1400" dirty="0" err="1"/>
              <a:t>Endpolen</a:t>
            </a:r>
            <a:r>
              <a:rPr lang="de-DE" sz="1400" dirty="0"/>
              <a:t> des Kontinuums eine interne Variation und fließende Übergänge zum </a:t>
            </a:r>
            <a:r>
              <a:rPr lang="de-DE" sz="1400" dirty="0" err="1"/>
              <a:t>mesolektalen</a:t>
            </a:r>
            <a:r>
              <a:rPr lang="de-DE" sz="1400" dirty="0"/>
              <a:t> Bereich aufweisen […].“</a:t>
            </a:r>
          </a:p>
          <a:p>
            <a:endParaRPr lang="de-DE" sz="1400" dirty="0"/>
          </a:p>
          <a:p>
            <a:r>
              <a:rPr lang="de-DE" sz="1200" dirty="0"/>
              <a:t>[</a:t>
            </a:r>
            <a:r>
              <a:rPr lang="de-DE" sz="1200" dirty="0" err="1"/>
              <a:t>Maitz</a:t>
            </a:r>
            <a:r>
              <a:rPr lang="de-DE" sz="1200" dirty="0"/>
              <a:t> 2016, 224] </a:t>
            </a:r>
          </a:p>
          <a:p>
            <a:endParaRPr lang="de-DE" sz="1400" dirty="0"/>
          </a:p>
          <a:p>
            <a:endParaRPr lang="de-DE" sz="1400" dirty="0"/>
          </a:p>
        </p:txBody>
      </p:sp>
      <p:pic>
        <p:nvPicPr>
          <p:cNvPr id="3" name="Grafik 2">
            <a:extLst>
              <a:ext uri="{FF2B5EF4-FFF2-40B4-BE49-F238E27FC236}">
                <a16:creationId xmlns:a16="http://schemas.microsoft.com/office/drawing/2014/main" id="{63EA72A4-7B67-4DCA-9ED7-87CB03925D7A}"/>
              </a:ext>
            </a:extLst>
          </p:cNvPr>
          <p:cNvPicPr>
            <a:picLocks noChangeAspect="1"/>
          </p:cNvPicPr>
          <p:nvPr/>
        </p:nvPicPr>
        <p:blipFill>
          <a:blip r:embed="rId2"/>
          <a:stretch>
            <a:fillRect/>
          </a:stretch>
        </p:blipFill>
        <p:spPr>
          <a:xfrm>
            <a:off x="0" y="3236096"/>
            <a:ext cx="6624256" cy="787263"/>
          </a:xfrm>
          <a:prstGeom prst="rect">
            <a:avLst/>
          </a:prstGeom>
        </p:spPr>
      </p:pic>
    </p:spTree>
    <p:extLst>
      <p:ext uri="{BB962C8B-B14F-4D97-AF65-F5344CB8AC3E}">
        <p14:creationId xmlns:p14="http://schemas.microsoft.com/office/powerpoint/2010/main" val="3279961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11CA71E-0E99-4B27-980C-AEDCA6D215CA}"/>
              </a:ext>
            </a:extLst>
          </p:cNvPr>
          <p:cNvSpPr txBox="1"/>
          <p:nvPr/>
        </p:nvSpPr>
        <p:spPr>
          <a:xfrm>
            <a:off x="420624" y="521208"/>
            <a:ext cx="10799064" cy="5386090"/>
          </a:xfrm>
          <a:prstGeom prst="rect">
            <a:avLst/>
          </a:prstGeom>
          <a:noFill/>
        </p:spPr>
        <p:txBody>
          <a:bodyPr wrap="square" rtlCol="0">
            <a:spAutoFit/>
          </a:bodyPr>
          <a:lstStyle/>
          <a:p>
            <a:r>
              <a:rPr lang="de-DE" sz="1600" b="1" dirty="0"/>
              <a:t>4. Unserdeutsch heute</a:t>
            </a:r>
          </a:p>
          <a:p>
            <a:endParaRPr lang="de-DE" dirty="0"/>
          </a:p>
          <a:p>
            <a:r>
              <a:rPr lang="de-DE" sz="1400" dirty="0"/>
              <a:t>„Insgesamt kann eine erheblich variierende Sprachkompetenz innerhalb der heutigen Sprechergemeinschaft registriert werden. Über eine aktive Kompetenz in Unserdeutsch verfügen – von einzelnen wenigen, in den 1950er Jahren geborenen Sprechern abgesehen – nur noch die Mitglieder der älteren, vor 1950 geborenen Generation, die die Sprache als L1 erworben und im Elternhaus zumindest bis zum Schulalter noch als ausschließliches Kommunikationsmittelverwendet haben. In den meisten Fällen weist aber heute selbst ihr Sprachgebrauch in unterschiedlichem Umfang Attritionserscheinungen auf, gekennzeichnet durch lexikalische Lücken, Wortfindungsprobleme, </a:t>
            </a:r>
            <a:r>
              <a:rPr lang="de-DE" sz="1400" dirty="0" err="1"/>
              <a:t>Code-switching</a:t>
            </a:r>
            <a:r>
              <a:rPr lang="de-DE" sz="1400" dirty="0"/>
              <a:t> und phonologische, grammatische und/oder lexikalische Interferenzen aus den seit Jahrzehnten als funktionale Erstsprachen verwendeten Sprachen </a:t>
            </a:r>
            <a:r>
              <a:rPr lang="de-DE" sz="1400" dirty="0" err="1"/>
              <a:t>Englischund</a:t>
            </a:r>
            <a:r>
              <a:rPr lang="de-DE" sz="1400" dirty="0"/>
              <a:t>/oder </a:t>
            </a:r>
            <a:r>
              <a:rPr lang="de-DE" sz="1400" dirty="0" err="1"/>
              <a:t>Tok</a:t>
            </a:r>
            <a:r>
              <a:rPr lang="de-DE" sz="1400" dirty="0"/>
              <a:t> </a:t>
            </a:r>
            <a:r>
              <a:rPr lang="de-DE" sz="1400" dirty="0" err="1"/>
              <a:t>Pisin</a:t>
            </a:r>
            <a:r>
              <a:rPr lang="de-DE" sz="1400" dirty="0"/>
              <a:t>. […]</a:t>
            </a:r>
          </a:p>
          <a:p>
            <a:r>
              <a:rPr lang="de-DE" sz="1400" dirty="0"/>
              <a:t>Die Code-Alternation lässt bei den meisten interviewten Sprechern eine pragmatisch-kommunikative Relevanz erkennen und wird durch die erwähnten Wortfindungsprobleme oderdurch lexikalische Lücken ausgelöst. </a:t>
            </a:r>
          </a:p>
          <a:p>
            <a:r>
              <a:rPr lang="de-DE" sz="1400" dirty="0"/>
              <a:t>Aus der nächsten, nach 1960 geborenen Generation konnten bislang nur zwei Personen (beide Jahrgang 1961) interviewt werden, die zumindest als semi-</a:t>
            </a:r>
            <a:r>
              <a:rPr lang="de-DE" sz="1400" dirty="0" err="1"/>
              <a:t>speaker</a:t>
            </a:r>
            <a:r>
              <a:rPr lang="de-DE" sz="1400" dirty="0"/>
              <a:t> bezeichnet werden können. Kennzeichnend für diese Generation ist ansonsten nur noch eine stark eingeschränkte passive, gelegentlich eine fragmentarische, höchstens einzelne Phrasen und einfache Sätze umfassende aktive Kompetenz. </a:t>
            </a:r>
          </a:p>
          <a:p>
            <a:r>
              <a:rPr lang="de-DE" sz="1400" dirty="0"/>
              <a:t>In Bezug auf die Vitalität von Unserdeutsch kann man also insgesamt gesehen feststellen, dass die Sprache sich heute in einem letzten Stadium vor dem Sprachtod befindet. […]</a:t>
            </a:r>
          </a:p>
          <a:p>
            <a:r>
              <a:rPr lang="de-DE" sz="1400" dirty="0"/>
              <a:t>Unserdeutsch [hat] seine Funktion als Kommunikationssprache weitgehend eingebüßt […] und [wird] heute tendenziell vor allem nur noch als Identifikationssprache zu einzelnen wenigen privaten Anlässen des kommunikativen Alltagsverwendet [verwendet]. Diese Funktion der Identitätsmarkierung bzw. der Abgrenzung nach außen stand bei Unserdeutsch, wie in Abschnitt 2 gezeigt wurde, schon seit der Entstehung der Sprache im Vordergrund. Heute ist sie aber im Grunde die einzige geblieben. Die heutige Sprachsituation lässt somit exakt diejenigen Merkmale erkennen ,die im Sinne von </a:t>
            </a:r>
            <a:r>
              <a:rPr lang="de-DE" sz="1400" dirty="0" err="1"/>
              <a:t>Sasses</a:t>
            </a:r>
            <a:r>
              <a:rPr lang="de-DE" sz="1400" dirty="0"/>
              <a:t> Sprachtod-Modell die letzte Lebensphase einer Spracheunmittelbar vor dem Sprachtod kennzeichnen (vgl. Sasse 1992: 19). Die Weitergabe der Sprache an die nächsten Generationen ist abgebrochen. </a:t>
            </a:r>
          </a:p>
          <a:p>
            <a:endParaRPr lang="de-DE" sz="1400" dirty="0"/>
          </a:p>
          <a:p>
            <a:r>
              <a:rPr lang="de-DE" sz="1200" dirty="0"/>
              <a:t>[</a:t>
            </a:r>
            <a:r>
              <a:rPr lang="de-DE" sz="1200" dirty="0" err="1"/>
              <a:t>Maitz</a:t>
            </a:r>
            <a:r>
              <a:rPr lang="de-DE" sz="1200" dirty="0"/>
              <a:t> 2016, 228–230]</a:t>
            </a:r>
          </a:p>
        </p:txBody>
      </p:sp>
    </p:spTree>
    <p:extLst>
      <p:ext uri="{BB962C8B-B14F-4D97-AF65-F5344CB8AC3E}">
        <p14:creationId xmlns:p14="http://schemas.microsoft.com/office/powerpoint/2010/main" val="230798751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2563</Words>
  <Application>Microsoft Office PowerPoint</Application>
  <PresentationFormat>Breitbild</PresentationFormat>
  <Paragraphs>191</Paragraphs>
  <Slides>24</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24</vt:i4>
      </vt:variant>
    </vt:vector>
  </HeadingPairs>
  <TitlesOfParts>
    <vt:vector size="31" baseType="lpstr">
      <vt:lpstr>Algerian</vt:lpstr>
      <vt:lpstr>Arial</vt:lpstr>
      <vt:lpstr>Calibri</vt:lpstr>
      <vt:lpstr>Calibri Light</vt:lpstr>
      <vt:lpstr>Times New Roman</vt:lpstr>
      <vt:lpstr>Wingdings</vt:lpstr>
      <vt:lpstr>Office</vt:lpstr>
      <vt:lpstr>Die deutschen Standardvarietäten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deutschen Standardvarietäten</dc:title>
  <dc:creator>Christine</dc:creator>
  <cp:lastModifiedBy>Christine</cp:lastModifiedBy>
  <cp:revision>97</cp:revision>
  <dcterms:created xsi:type="dcterms:W3CDTF">2020-04-07T11:59:50Z</dcterms:created>
  <dcterms:modified xsi:type="dcterms:W3CDTF">2020-04-28T11:33:03Z</dcterms:modified>
</cp:coreProperties>
</file>