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4" r:id="rId6"/>
    <p:sldId id="260" r:id="rId7"/>
    <p:sldId id="261" r:id="rId8"/>
    <p:sldId id="262" r:id="rId9"/>
    <p:sldId id="269" r:id="rId10"/>
    <p:sldId id="270" r:id="rId11"/>
    <p:sldId id="271" r:id="rId12"/>
    <p:sldId id="272" r:id="rId13"/>
    <p:sldId id="286" r:id="rId14"/>
    <p:sldId id="274" r:id="rId15"/>
    <p:sldId id="277" r:id="rId16"/>
    <p:sldId id="278" r:id="rId17"/>
    <p:sldId id="279" r:id="rId18"/>
    <p:sldId id="283" r:id="rId19"/>
    <p:sldId id="284" r:id="rId20"/>
    <p:sldId id="285" r:id="rId21"/>
    <p:sldId id="287" r:id="rId22"/>
    <p:sldId id="280" r:id="rId23"/>
    <p:sldId id="281" r:id="rId24"/>
    <p:sldId id="282" r:id="rId25"/>
    <p:sldId id="288" r:id="rId2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56765" autoAdjust="0"/>
  </p:normalViewPr>
  <p:slideViewPr>
    <p:cSldViewPr>
      <p:cViewPr varScale="1">
        <p:scale>
          <a:sx n="61" d="100"/>
          <a:sy n="61" d="100"/>
        </p:scale>
        <p:origin x="2418" y="78"/>
      </p:cViewPr>
      <p:guideLst>
        <p:guide orient="horz" pos="2160"/>
        <p:guide pos="2880"/>
      </p:guideLst>
    </p:cSldViewPr>
  </p:slideViewPr>
  <p:outlineViewPr>
    <p:cViewPr>
      <p:scale>
        <a:sx n="33" d="100"/>
        <a:sy n="33" d="100"/>
      </p:scale>
      <p:origin x="0" y="214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432BF-9809-45BC-BB7C-675D74D50746}" type="datetimeFigureOut">
              <a:rPr lang="cs-CZ" smtClean="0"/>
              <a:pPr/>
              <a:t>23.11.2021</a:t>
            </a:fld>
            <a:endParaRPr lang="cs-C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A6A64D-5AE0-4969-81F5-E13DCE7F72C9}" type="slidenum">
              <a:rPr lang="cs-CZ" smtClean="0"/>
              <a:pPr/>
              <a:t>‹#›</a:t>
            </a:fld>
            <a:endParaRPr lang="cs-CZ"/>
          </a:p>
        </p:txBody>
      </p:sp>
    </p:spTree>
    <p:extLst>
      <p:ext uri="{BB962C8B-B14F-4D97-AF65-F5344CB8AC3E}">
        <p14:creationId xmlns:p14="http://schemas.microsoft.com/office/powerpoint/2010/main" val="693154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Jean-Philippe</a:t>
            </a:r>
            <a:r>
              <a:rPr lang="cs-CZ" baseline="0" dirty="0" smtClean="0"/>
              <a:t> </a:t>
            </a:r>
            <a:r>
              <a:rPr lang="cs-CZ" baseline="0" dirty="0" err="1" smtClean="0"/>
              <a:t>Rameau</a:t>
            </a:r>
            <a:r>
              <a:rPr lang="cs-CZ" baseline="0" dirty="0" smtClean="0"/>
              <a:t> - https://www.youtube.com/watch?v=f87IKvKC_2Y</a:t>
            </a:r>
          </a:p>
          <a:p>
            <a:endParaRPr lang="cs-CZ" baseline="0" dirty="0" smtClean="0"/>
          </a:p>
          <a:p>
            <a:r>
              <a:rPr lang="cs-CZ" baseline="0" dirty="0" err="1" smtClean="0"/>
              <a:t>Caravaggio</a:t>
            </a:r>
            <a:r>
              <a:rPr lang="cs-CZ" baseline="0" dirty="0" smtClean="0"/>
              <a:t> - https://commons.wikimedia.org/wiki/Category:Paintings_by_Caravaggio?uselang=fr#/media/File:Caravaggio-david-goliath-fin.jpg</a:t>
            </a:r>
          </a:p>
          <a:p>
            <a:r>
              <a:rPr lang="cs-CZ" baseline="0" dirty="0" smtClean="0"/>
              <a:t>Georges de La Tour - https://commons.wikimedia.org/wiki/Category:Georges_de_La_Tour?uselang=fr#/media/File:%27Saint_Sebastian_Tended_by_Irene%27,_attributed_to_Georges_de_La_Tour,_early_1630s,_oil_on_canvas,_Kimbell_Art_Museum.jpg</a:t>
            </a:r>
          </a:p>
          <a:p>
            <a:endParaRPr lang="cs-CZ" baseline="0" dirty="0" smtClean="0"/>
          </a:p>
          <a:p>
            <a:r>
              <a:rPr lang="cs-CZ" baseline="0" dirty="0" err="1" smtClean="0"/>
              <a:t>Gianlorenzo</a:t>
            </a:r>
            <a:r>
              <a:rPr lang="cs-CZ" baseline="0" dirty="0" smtClean="0"/>
              <a:t> </a:t>
            </a:r>
            <a:r>
              <a:rPr lang="cs-CZ" baseline="0" dirty="0" err="1" smtClean="0"/>
              <a:t>Bernini</a:t>
            </a:r>
            <a:r>
              <a:rPr lang="cs-CZ" baseline="0" dirty="0" smtClean="0"/>
              <a:t> - https://commons.wikimedia.org/wiki/Category:Sculptures_by_Gianlorenzo_Bernini?uselang=fr#/media/File:Bernini_-_Damned_Soul.jpg</a:t>
            </a:r>
          </a:p>
          <a:p>
            <a:endParaRPr lang="cs-CZ" baseline="0" dirty="0" smtClean="0"/>
          </a:p>
          <a:p>
            <a:r>
              <a:rPr lang="cs-CZ" baseline="0" dirty="0" smtClean="0"/>
              <a:t>Francesco </a:t>
            </a:r>
            <a:r>
              <a:rPr lang="cs-CZ" baseline="0" dirty="0" err="1" smtClean="0"/>
              <a:t>Borromini</a:t>
            </a:r>
            <a:r>
              <a:rPr lang="cs-CZ" baseline="0" dirty="0" smtClean="0"/>
              <a:t> - https://fr.wikipedia.org/wiki/Francesco_Borromini#/media/File:Eglise_San_Carlo_alle_Quattro_Fontane.JPG</a:t>
            </a:r>
            <a:endParaRPr lang="cs-CZ" dirty="0"/>
          </a:p>
        </p:txBody>
      </p:sp>
      <p:sp>
        <p:nvSpPr>
          <p:cNvPr id="4" name="Zástupný symbol pro číslo snímku 3"/>
          <p:cNvSpPr>
            <a:spLocks noGrp="1"/>
          </p:cNvSpPr>
          <p:nvPr>
            <p:ph type="sldNum" sz="quarter" idx="10"/>
          </p:nvPr>
        </p:nvSpPr>
        <p:spPr/>
        <p:txBody>
          <a:bodyPr/>
          <a:lstStyle/>
          <a:p>
            <a:fld id="{40A6A64D-5AE0-4969-81F5-E13DCE7F72C9}" type="slidenum">
              <a:rPr lang="cs-CZ" smtClean="0"/>
              <a:pPr/>
              <a:t>1</a:t>
            </a:fld>
            <a:endParaRPr lang="cs-CZ"/>
          </a:p>
        </p:txBody>
      </p:sp>
    </p:spTree>
    <p:extLst>
      <p:ext uri="{BB962C8B-B14F-4D97-AF65-F5344CB8AC3E}">
        <p14:creationId xmlns:p14="http://schemas.microsoft.com/office/powerpoint/2010/main" val="25654895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Sur le plan individuel, la </a:t>
            </a:r>
            <a:r>
              <a:rPr lang="fr-CA" sz="1200" b="1" kern="1200" dirty="0" smtClean="0">
                <a:solidFill>
                  <a:schemeClr val="tx1"/>
                </a:solidFill>
                <a:latin typeface="+mn-lt"/>
                <a:ea typeface="+mn-ea"/>
                <a:cs typeface="+mn-cs"/>
              </a:rPr>
              <a:t>question de la grâce</a:t>
            </a:r>
            <a:r>
              <a:rPr lang="fr-CA" sz="1200" kern="1200" dirty="0" smtClean="0">
                <a:solidFill>
                  <a:schemeClr val="tx1"/>
                </a:solidFill>
                <a:latin typeface="+mn-lt"/>
                <a:ea typeface="+mn-ea"/>
                <a:cs typeface="+mn-cs"/>
              </a:rPr>
              <a:t> et du </a:t>
            </a:r>
            <a:r>
              <a:rPr lang="fr-CA" sz="1200" b="1" kern="1200" dirty="0" smtClean="0">
                <a:solidFill>
                  <a:schemeClr val="tx1"/>
                </a:solidFill>
                <a:latin typeface="+mn-lt"/>
                <a:ea typeface="+mn-ea"/>
                <a:cs typeface="+mn-cs"/>
              </a:rPr>
              <a:t>libre arbitre</a:t>
            </a:r>
            <a:r>
              <a:rPr lang="fr-CA" sz="1200" kern="1200" dirty="0" smtClean="0">
                <a:solidFill>
                  <a:schemeClr val="tx1"/>
                </a:solidFill>
                <a:latin typeface="+mn-lt"/>
                <a:ea typeface="+mn-ea"/>
                <a:cs typeface="+mn-cs"/>
              </a:rPr>
              <a:t> est posée, car elle engage la question principale du chrétien, celle du salut de son âme: en effet comment le chrétien peut-il mériter le salut, comment concilier le libre arbitre accordé à l’homme avec le choix des élus par Dieu, comment concilier l’omnipotence de Dieu avec le Bien et l’Amour absolus qu’il possède? </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Les calvinistes, les jansénistes, les jésuites, les dominicains se querellent autour du problème de la </a:t>
            </a:r>
            <a:r>
              <a:rPr lang="fr-CA" sz="1200" i="1" kern="1200" dirty="0" smtClean="0">
                <a:solidFill>
                  <a:schemeClr val="tx1"/>
                </a:solidFill>
                <a:latin typeface="+mn-lt"/>
                <a:ea typeface="+mn-ea"/>
                <a:cs typeface="+mn-cs"/>
              </a:rPr>
              <a:t>grâce suffisante</a:t>
            </a:r>
            <a:r>
              <a:rPr lang="fr-CA" sz="1200" kern="1200" dirty="0" smtClean="0">
                <a:solidFill>
                  <a:schemeClr val="tx1"/>
                </a:solidFill>
                <a:latin typeface="+mn-lt"/>
                <a:ea typeface="+mn-ea"/>
                <a:cs typeface="+mn-cs"/>
              </a:rPr>
              <a:t>, de la </a:t>
            </a:r>
            <a:r>
              <a:rPr lang="fr-CA" sz="1200" i="1" kern="1200" dirty="0" smtClean="0">
                <a:solidFill>
                  <a:schemeClr val="tx1"/>
                </a:solidFill>
                <a:latin typeface="+mn-lt"/>
                <a:ea typeface="+mn-ea"/>
                <a:cs typeface="+mn-cs"/>
              </a:rPr>
              <a:t>grâce efficace</a:t>
            </a:r>
            <a:r>
              <a:rPr lang="fr-CA" sz="1200" kern="1200" dirty="0" smtClean="0">
                <a:solidFill>
                  <a:schemeClr val="tx1"/>
                </a:solidFill>
                <a:latin typeface="+mn-lt"/>
                <a:ea typeface="+mn-ea"/>
                <a:cs typeface="+mn-cs"/>
              </a:rPr>
              <a:t> et du </a:t>
            </a:r>
            <a:r>
              <a:rPr lang="fr-CA" sz="1200" i="1" kern="1200" dirty="0" smtClean="0">
                <a:solidFill>
                  <a:schemeClr val="tx1"/>
                </a:solidFill>
                <a:latin typeface="+mn-lt"/>
                <a:ea typeface="+mn-ea"/>
                <a:cs typeface="+mn-cs"/>
              </a:rPr>
              <a:t>pouvoir prochain</a:t>
            </a:r>
            <a:r>
              <a:rPr lang="fr-CA" sz="1200" kern="1200" dirty="0" smtClean="0">
                <a:solidFill>
                  <a:schemeClr val="tx1"/>
                </a:solidFill>
                <a:latin typeface="+mn-lt"/>
                <a:ea typeface="+mn-ea"/>
                <a:cs typeface="+mn-cs"/>
              </a:rPr>
              <a:t>. (Cf. Pascal, „La II</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Provinciale“; Molière, </a:t>
            </a:r>
            <a:r>
              <a:rPr lang="fr-CA" sz="1200" i="1" kern="1200" dirty="0" smtClean="0">
                <a:solidFill>
                  <a:schemeClr val="tx1"/>
                </a:solidFill>
                <a:latin typeface="+mn-lt"/>
                <a:ea typeface="+mn-ea"/>
                <a:cs typeface="+mn-cs"/>
              </a:rPr>
              <a:t>Dom Juan</a:t>
            </a:r>
            <a:r>
              <a:rPr lang="fr-CA" sz="1200" kern="1200" dirty="0" smtClean="0">
                <a:solidFill>
                  <a:schemeClr val="tx1"/>
                </a:solidFill>
                <a:latin typeface="+mn-lt"/>
                <a:ea typeface="+mn-ea"/>
                <a:cs typeface="+mn-cs"/>
              </a:rPr>
              <a:t>: la thématique du pécheur repentant et du saint blasphémant.) La question touche le sens même de l’action humaine: y a-t-il une action méritante? peut-on en définir les critères? peut-on considérer le bien et la vertu comme le gage d’une décision qui à la fin ne revient qu’à Dieu?</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L’homme n’est pas toujours sûr du bien-fondé, le caractère </a:t>
            </a:r>
            <a:r>
              <a:rPr lang="fr-CA" sz="1200" i="1" kern="1200" dirty="0" smtClean="0">
                <a:solidFill>
                  <a:schemeClr val="tx1"/>
                </a:solidFill>
                <a:latin typeface="+mn-lt"/>
                <a:ea typeface="+mn-ea"/>
                <a:cs typeface="+mn-cs"/>
              </a:rPr>
              <a:t>méritant</a:t>
            </a:r>
            <a:r>
              <a:rPr lang="fr-CA" sz="1200" kern="1200" dirty="0" smtClean="0">
                <a:solidFill>
                  <a:schemeClr val="tx1"/>
                </a:solidFill>
                <a:latin typeface="+mn-lt"/>
                <a:ea typeface="+mn-ea"/>
                <a:cs typeface="+mn-cs"/>
              </a:rPr>
              <a:t> de l’action n’étant pas acquis et la </a:t>
            </a:r>
            <a:r>
              <a:rPr lang="fr-CA" sz="1200" i="1" kern="1200" dirty="0" smtClean="0">
                <a:solidFill>
                  <a:schemeClr val="tx1"/>
                </a:solidFill>
                <a:latin typeface="+mn-lt"/>
                <a:ea typeface="+mn-ea"/>
                <a:cs typeface="+mn-cs"/>
              </a:rPr>
              <a:t>grâce divine</a:t>
            </a:r>
            <a:r>
              <a:rPr lang="fr-CA" sz="1200" kern="1200" dirty="0" smtClean="0">
                <a:solidFill>
                  <a:schemeClr val="tx1"/>
                </a:solidFill>
                <a:latin typeface="+mn-lt"/>
                <a:ea typeface="+mn-ea"/>
                <a:cs typeface="+mn-cs"/>
              </a:rPr>
              <a:t> étant insondable (accordée gratuitement ou au contraire déniée aux méritants). Pourtant, pour cette raison même, </a:t>
            </a:r>
            <a:r>
              <a:rPr lang="fr-CA" sz="1200" b="1" kern="1200" dirty="0" smtClean="0">
                <a:solidFill>
                  <a:schemeClr val="tx1"/>
                </a:solidFill>
                <a:latin typeface="+mn-lt"/>
                <a:ea typeface="+mn-ea"/>
                <a:cs typeface="+mn-cs"/>
              </a:rPr>
              <a:t>l’homme doit agir</a:t>
            </a:r>
            <a:r>
              <a:rPr lang="fr-CA" sz="1200" kern="1200" dirty="0" smtClean="0">
                <a:solidFill>
                  <a:schemeClr val="tx1"/>
                </a:solidFill>
                <a:latin typeface="+mn-lt"/>
                <a:ea typeface="+mn-ea"/>
                <a:cs typeface="+mn-cs"/>
              </a:rPr>
              <a:t>, s’engager dans le combat que le Bien livre au Mal. </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Le baroque est l’époque de l’</a:t>
            </a:r>
            <a:r>
              <a:rPr lang="fr-CA" sz="1200" b="1" kern="1200" dirty="0" smtClean="0">
                <a:solidFill>
                  <a:schemeClr val="tx1"/>
                </a:solidFill>
                <a:latin typeface="+mn-lt"/>
                <a:ea typeface="+mn-ea"/>
                <a:cs typeface="+mn-cs"/>
              </a:rPr>
              <a:t>action dramatique</a:t>
            </a:r>
            <a:r>
              <a:rPr lang="fr-CA" sz="1200" kern="1200" dirty="0" smtClean="0">
                <a:solidFill>
                  <a:schemeClr val="tx1"/>
                </a:solidFill>
                <a:latin typeface="+mn-lt"/>
                <a:ea typeface="+mn-ea"/>
                <a:cs typeface="+mn-cs"/>
              </a:rPr>
              <a:t>: le héros est, de nouveau, le </a:t>
            </a:r>
            <a:r>
              <a:rPr lang="fr-CA" sz="1200" b="1" i="1" kern="1200" dirty="0" smtClean="0">
                <a:solidFill>
                  <a:schemeClr val="tx1"/>
                </a:solidFill>
                <a:latin typeface="+mn-lt"/>
                <a:ea typeface="+mn-ea"/>
                <a:cs typeface="+mn-cs"/>
              </a:rPr>
              <a:t>miles christianus</a:t>
            </a:r>
            <a:r>
              <a:rPr lang="fr-CA" sz="1200" kern="1200" dirty="0" smtClean="0">
                <a:solidFill>
                  <a:schemeClr val="tx1"/>
                </a:solidFill>
                <a:latin typeface="+mn-lt"/>
                <a:ea typeface="+mn-ea"/>
                <a:cs typeface="+mn-cs"/>
              </a:rPr>
              <a:t> (cf. Corneille, </a:t>
            </a:r>
            <a:r>
              <a:rPr lang="fr-CA" sz="1200" i="1" kern="1200" dirty="0" smtClean="0">
                <a:solidFill>
                  <a:schemeClr val="tx1"/>
                </a:solidFill>
                <a:latin typeface="+mn-lt"/>
                <a:ea typeface="+mn-ea"/>
                <a:cs typeface="+mn-cs"/>
              </a:rPr>
              <a:t>Le Cid</a:t>
            </a:r>
            <a:r>
              <a:rPr lang="fr-CA" sz="1200" kern="1200" dirty="0" smtClean="0">
                <a:solidFill>
                  <a:schemeClr val="tx1"/>
                </a:solidFill>
                <a:latin typeface="+mn-lt"/>
                <a:ea typeface="+mn-ea"/>
                <a:cs typeface="+mn-cs"/>
              </a:rPr>
              <a:t>, </a:t>
            </a:r>
            <a:r>
              <a:rPr lang="fr-CA" sz="1200" i="1" kern="1200" dirty="0" smtClean="0">
                <a:solidFill>
                  <a:schemeClr val="tx1"/>
                </a:solidFill>
                <a:latin typeface="+mn-lt"/>
                <a:ea typeface="+mn-ea"/>
                <a:cs typeface="+mn-cs"/>
              </a:rPr>
              <a:t>Polyeucte</a:t>
            </a:r>
            <a:r>
              <a:rPr lang="fr-CA" sz="1200" kern="1200" dirty="0" smtClean="0">
                <a:solidFill>
                  <a:schemeClr val="tx1"/>
                </a:solidFill>
                <a:latin typeface="+mn-lt"/>
                <a:ea typeface="+mn-ea"/>
                <a:cs typeface="+mn-cs"/>
              </a:rPr>
              <a:t>), une des prises de positions ou attitudes philosophiques fréquentes est le stoïcisme chrétien.</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10</a:t>
            </a:fld>
            <a:endParaRPr lang="cs-CZ"/>
          </a:p>
        </p:txBody>
      </p:sp>
    </p:spTree>
    <p:extLst>
      <p:ext uri="{BB962C8B-B14F-4D97-AF65-F5344CB8AC3E}">
        <p14:creationId xmlns:p14="http://schemas.microsoft.com/office/powerpoint/2010/main" val="3075775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t>
            </a:r>
            <a:r>
              <a:rPr lang="fr-CA" sz="1200" b="1" kern="1200" dirty="0" smtClean="0">
                <a:solidFill>
                  <a:schemeClr val="tx1"/>
                </a:solidFill>
                <a:latin typeface="+mn-lt"/>
                <a:ea typeface="+mn-ea"/>
                <a:cs typeface="+mn-cs"/>
              </a:rPr>
              <a:t>angoisse</a:t>
            </a:r>
            <a:r>
              <a:rPr lang="fr-CA" sz="1200" kern="1200" dirty="0" smtClean="0">
                <a:solidFill>
                  <a:schemeClr val="tx1"/>
                </a:solidFill>
                <a:latin typeface="+mn-lt"/>
                <a:ea typeface="+mn-ea"/>
                <a:cs typeface="+mn-cs"/>
              </a:rPr>
              <a:t>, l’incertitude, le </a:t>
            </a:r>
            <a:r>
              <a:rPr lang="fr-CA" sz="1200" b="1" kern="1200" dirty="0" smtClean="0">
                <a:solidFill>
                  <a:schemeClr val="tx1"/>
                </a:solidFill>
                <a:latin typeface="+mn-lt"/>
                <a:ea typeface="+mn-ea"/>
                <a:cs typeface="+mn-cs"/>
              </a:rPr>
              <a:t>vertige existentiel</a:t>
            </a:r>
            <a:r>
              <a:rPr lang="fr-CA" sz="1200" kern="1200" dirty="0" smtClean="0">
                <a:solidFill>
                  <a:schemeClr val="tx1"/>
                </a:solidFill>
                <a:latin typeface="+mn-lt"/>
                <a:ea typeface="+mn-ea"/>
                <a:cs typeface="+mn-cs"/>
              </a:rPr>
              <a:t>, le </a:t>
            </a:r>
            <a:r>
              <a:rPr lang="fr-CA" sz="1200" b="1" kern="1200" dirty="0" smtClean="0">
                <a:solidFill>
                  <a:schemeClr val="tx1"/>
                </a:solidFill>
                <a:latin typeface="+mn-lt"/>
                <a:ea typeface="+mn-ea"/>
                <a:cs typeface="+mn-cs"/>
              </a:rPr>
              <a:t>doute noétique</a:t>
            </a:r>
            <a:r>
              <a:rPr lang="fr-CA" sz="1200" kern="1200" dirty="0" smtClean="0">
                <a:solidFill>
                  <a:schemeClr val="tx1"/>
                </a:solidFill>
                <a:latin typeface="+mn-lt"/>
                <a:ea typeface="+mn-ea"/>
                <a:cs typeface="+mn-cs"/>
              </a:rPr>
              <a:t> sont les éléments de la sensibilité baroque. La raison, instrument souverain de la connaissance, est confrontée à ses limites. </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D’où la thématique de la </a:t>
            </a:r>
            <a:r>
              <a:rPr lang="fr-CA" sz="1200" b="1" kern="1200" dirty="0" smtClean="0">
                <a:solidFill>
                  <a:schemeClr val="tx1"/>
                </a:solidFill>
                <a:latin typeface="+mn-lt"/>
                <a:ea typeface="+mn-ea"/>
                <a:cs typeface="+mn-cs"/>
              </a:rPr>
              <a:t>vérité</a:t>
            </a:r>
            <a:r>
              <a:rPr lang="fr-CA" sz="1200" kern="1200" dirty="0" smtClean="0">
                <a:solidFill>
                  <a:schemeClr val="tx1"/>
                </a:solidFill>
                <a:latin typeface="+mn-lt"/>
                <a:ea typeface="+mn-ea"/>
                <a:cs typeface="+mn-cs"/>
              </a:rPr>
              <a:t> et de l’</a:t>
            </a:r>
            <a:r>
              <a:rPr lang="fr-CA" sz="1200" b="1" kern="1200" dirty="0" smtClean="0">
                <a:solidFill>
                  <a:schemeClr val="tx1"/>
                </a:solidFill>
                <a:latin typeface="+mn-lt"/>
                <a:ea typeface="+mn-ea"/>
                <a:cs typeface="+mn-cs"/>
              </a:rPr>
              <a:t>apparence</a:t>
            </a:r>
            <a:r>
              <a:rPr lang="fr-CA" sz="1200" kern="1200" dirty="0" smtClean="0">
                <a:solidFill>
                  <a:schemeClr val="tx1"/>
                </a:solidFill>
                <a:latin typeface="+mn-lt"/>
                <a:ea typeface="+mn-ea"/>
                <a:cs typeface="+mn-cs"/>
              </a:rPr>
              <a:t>, celle du </a:t>
            </a:r>
            <a:r>
              <a:rPr lang="fr-CA" sz="1200" b="1" kern="1200" dirty="0" smtClean="0">
                <a:solidFill>
                  <a:schemeClr val="tx1"/>
                </a:solidFill>
                <a:latin typeface="+mn-lt"/>
                <a:ea typeface="+mn-ea"/>
                <a:cs typeface="+mn-cs"/>
              </a:rPr>
              <a:t>masque</a:t>
            </a:r>
            <a:r>
              <a:rPr lang="fr-CA" sz="1200" kern="1200" dirty="0" smtClean="0">
                <a:solidFill>
                  <a:schemeClr val="tx1"/>
                </a:solidFill>
                <a:latin typeface="+mn-lt"/>
                <a:ea typeface="+mn-ea"/>
                <a:cs typeface="+mn-cs"/>
              </a:rPr>
              <a:t> et de la réalité protéiforme, du </a:t>
            </a:r>
            <a:r>
              <a:rPr lang="fr-CA" sz="1200" b="1" kern="1200" dirty="0" smtClean="0">
                <a:solidFill>
                  <a:schemeClr val="tx1"/>
                </a:solidFill>
                <a:latin typeface="+mn-lt"/>
                <a:ea typeface="+mn-ea"/>
                <a:cs typeface="+mn-cs"/>
              </a:rPr>
              <a:t>renversement</a:t>
            </a:r>
            <a:r>
              <a:rPr lang="fr-CA" sz="1200" kern="1200" dirty="0" smtClean="0">
                <a:solidFill>
                  <a:schemeClr val="tx1"/>
                </a:solidFill>
                <a:latin typeface="+mn-lt"/>
                <a:ea typeface="+mn-ea"/>
                <a:cs typeface="+mn-cs"/>
              </a:rPr>
              <a:t> incessant du pour au contre. </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 prise de conscience des contradictions multiples ne trouve son contrepoids que dans la volonté de les intégrer au sein d’une </a:t>
            </a:r>
            <a:r>
              <a:rPr lang="fr-CA" sz="1200" b="1" kern="1200" dirty="0" smtClean="0">
                <a:solidFill>
                  <a:schemeClr val="tx1"/>
                </a:solidFill>
                <a:latin typeface="+mn-lt"/>
                <a:ea typeface="+mn-ea"/>
                <a:cs typeface="+mn-cs"/>
              </a:rPr>
              <a:t>vision du monde contrastée</a:t>
            </a:r>
            <a:r>
              <a:rPr lang="fr-CA" sz="1200" kern="1200" dirty="0" smtClean="0">
                <a:solidFill>
                  <a:schemeClr val="tx1"/>
                </a:solidFill>
                <a:latin typeface="+mn-lt"/>
                <a:ea typeface="+mn-ea"/>
                <a:cs typeface="+mn-cs"/>
              </a:rPr>
              <a:t> où la sensualité la plus basse côtoie la spiritualité la plus élevée, le réalisme le plus cru ou l’enivrement des sens avec la soif de l’idéal et de l’harmonie. </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11</a:t>
            </a:fld>
            <a:endParaRPr lang="cs-CZ"/>
          </a:p>
        </p:txBody>
      </p:sp>
    </p:spTree>
    <p:extLst>
      <p:ext uri="{BB962C8B-B14F-4D97-AF65-F5344CB8AC3E}">
        <p14:creationId xmlns:p14="http://schemas.microsoft.com/office/powerpoint/2010/main" val="29823929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Sur le plan de l’expression, l’écriture </a:t>
            </a:r>
            <a:r>
              <a:rPr lang="fr-CA" sz="1200" b="1" kern="1200" dirty="0" smtClean="0">
                <a:solidFill>
                  <a:schemeClr val="tx1"/>
                </a:solidFill>
                <a:latin typeface="+mn-lt"/>
                <a:ea typeface="+mn-ea"/>
                <a:cs typeface="+mn-cs"/>
              </a:rPr>
              <a:t>fragmentaire</a:t>
            </a:r>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antithèses</a:t>
            </a:r>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oxymores</a:t>
            </a:r>
            <a:r>
              <a:rPr lang="fr-CA" sz="1200" kern="1200" dirty="0" smtClean="0">
                <a:solidFill>
                  <a:schemeClr val="tx1"/>
                </a:solidFill>
                <a:latin typeface="+mn-lt"/>
                <a:ea typeface="+mn-ea"/>
                <a:cs typeface="+mn-cs"/>
              </a:rPr>
              <a:t>, etc. trouvent leur pendant dans l’</a:t>
            </a:r>
            <a:r>
              <a:rPr lang="fr-CA" sz="1200" b="1" kern="1200" dirty="0" smtClean="0">
                <a:solidFill>
                  <a:schemeClr val="tx1"/>
                </a:solidFill>
                <a:latin typeface="+mn-lt"/>
                <a:ea typeface="+mn-ea"/>
                <a:cs typeface="+mn-cs"/>
              </a:rPr>
              <a:t>agencement rationnel</a:t>
            </a:r>
            <a:r>
              <a:rPr lang="fr-CA" sz="1200" kern="1200" dirty="0" smtClean="0">
                <a:solidFill>
                  <a:schemeClr val="tx1"/>
                </a:solidFill>
                <a:latin typeface="+mn-lt"/>
                <a:ea typeface="+mn-ea"/>
                <a:cs typeface="+mn-cs"/>
              </a:rPr>
              <a:t> (parallélismes, symétries) ou bien </a:t>
            </a:r>
            <a:r>
              <a:rPr lang="fr-CA" sz="1200" b="1" kern="1200" dirty="0" smtClean="0">
                <a:solidFill>
                  <a:schemeClr val="tx1"/>
                </a:solidFill>
                <a:latin typeface="+mn-lt"/>
                <a:ea typeface="+mn-ea"/>
                <a:cs typeface="+mn-cs"/>
              </a:rPr>
              <a:t>musical</a:t>
            </a:r>
            <a:r>
              <a:rPr lang="fr-CA" sz="1200" kern="1200" dirty="0" smtClean="0">
                <a:solidFill>
                  <a:schemeClr val="tx1"/>
                </a:solidFill>
                <a:latin typeface="+mn-lt"/>
                <a:ea typeface="+mn-ea"/>
                <a:cs typeface="+mn-cs"/>
              </a:rPr>
              <a:t> et dans le souci de trouver des </a:t>
            </a:r>
            <a:r>
              <a:rPr lang="fr-CA" sz="1200" b="1" kern="1200" dirty="0" smtClean="0">
                <a:solidFill>
                  <a:schemeClr val="tx1"/>
                </a:solidFill>
                <a:latin typeface="+mn-lt"/>
                <a:ea typeface="+mn-ea"/>
                <a:cs typeface="+mn-cs"/>
              </a:rPr>
              <a:t>formes complexes</a:t>
            </a:r>
            <a:r>
              <a:rPr lang="fr-CA" sz="1200" kern="1200" dirty="0" smtClean="0">
                <a:solidFill>
                  <a:schemeClr val="tx1"/>
                </a:solidFill>
                <a:latin typeface="+mn-lt"/>
                <a:ea typeface="+mn-ea"/>
                <a:cs typeface="+mn-cs"/>
              </a:rPr>
              <a:t> susceptibles de rendre compte de la complexité du contenu (sonnets rapportés, triplés, poèmes-images - </a:t>
            </a:r>
            <a:r>
              <a:rPr lang="fr-CA" sz="1200" i="1" kern="1200" dirty="0" smtClean="0">
                <a:solidFill>
                  <a:schemeClr val="tx1"/>
                </a:solidFill>
                <a:latin typeface="+mn-lt"/>
                <a:ea typeface="+mn-ea"/>
                <a:cs typeface="+mn-cs"/>
              </a:rPr>
              <a:t>carmina figurata</a:t>
            </a:r>
            <a:r>
              <a:rPr lang="fr-CA" sz="1200" kern="1200" dirty="0" smtClean="0">
                <a:solidFill>
                  <a:schemeClr val="tx1"/>
                </a:solidFill>
                <a:latin typeface="+mn-lt"/>
                <a:ea typeface="+mn-ea"/>
                <a:cs typeface="+mn-cs"/>
              </a:rPr>
              <a:t>). </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Une des formes artistiques qui prennent naissance à cette période est l’opéra - où la conflictualité dramatique est harmonisée par la musique. C’est, par delà les conflits, la réalisation de l’</a:t>
            </a:r>
            <a:r>
              <a:rPr lang="fr-CA" sz="1200" i="1" kern="1200" dirty="0" smtClean="0">
                <a:solidFill>
                  <a:schemeClr val="tx1"/>
                </a:solidFill>
                <a:latin typeface="+mn-lt"/>
                <a:ea typeface="+mn-ea"/>
                <a:cs typeface="+mn-cs"/>
              </a:rPr>
              <a:t>harmonia </a:t>
            </a:r>
            <a:r>
              <a:rPr lang="fr-CA" sz="1200" i="1" kern="1200" dirty="0" err="1" smtClean="0">
                <a:solidFill>
                  <a:schemeClr val="tx1"/>
                </a:solidFill>
                <a:latin typeface="+mn-lt"/>
                <a:ea typeface="+mn-ea"/>
                <a:cs typeface="+mn-cs"/>
              </a:rPr>
              <a:t>mundi</a:t>
            </a:r>
            <a:r>
              <a:rPr lang="fr-CA" sz="1200" kern="1200" dirty="0" smtClean="0">
                <a:solidFill>
                  <a:schemeClr val="tx1"/>
                </a:solidFill>
                <a:latin typeface="+mn-lt"/>
                <a:ea typeface="+mn-ea"/>
                <a:cs typeface="+mn-cs"/>
              </a:rPr>
              <a:t>.</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12</a:t>
            </a:fld>
            <a:endParaRPr lang="cs-CZ"/>
          </a:p>
        </p:txBody>
      </p:sp>
    </p:spTree>
    <p:extLst>
      <p:ext uri="{BB962C8B-B14F-4D97-AF65-F5344CB8AC3E}">
        <p14:creationId xmlns:p14="http://schemas.microsoft.com/office/powerpoint/2010/main" val="37309441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Sur le plan de l’expression, l’écriture </a:t>
            </a:r>
            <a:r>
              <a:rPr lang="fr-CA" sz="1200" b="1" kern="1200" dirty="0" smtClean="0">
                <a:solidFill>
                  <a:schemeClr val="tx1"/>
                </a:solidFill>
                <a:latin typeface="+mn-lt"/>
                <a:ea typeface="+mn-ea"/>
                <a:cs typeface="+mn-cs"/>
              </a:rPr>
              <a:t>fragmentaire</a:t>
            </a:r>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antithèses</a:t>
            </a:r>
            <a:r>
              <a:rPr lang="fr-CA" sz="1200" kern="1200" dirty="0" smtClean="0">
                <a:solidFill>
                  <a:schemeClr val="tx1"/>
                </a:solidFill>
                <a:latin typeface="+mn-lt"/>
                <a:ea typeface="+mn-ea"/>
                <a:cs typeface="+mn-cs"/>
              </a:rPr>
              <a:t>, les </a:t>
            </a:r>
            <a:r>
              <a:rPr lang="fr-CA" sz="1200" b="1" kern="1200" dirty="0" smtClean="0">
                <a:solidFill>
                  <a:schemeClr val="tx1"/>
                </a:solidFill>
                <a:latin typeface="+mn-lt"/>
                <a:ea typeface="+mn-ea"/>
                <a:cs typeface="+mn-cs"/>
              </a:rPr>
              <a:t>oxymores</a:t>
            </a:r>
            <a:r>
              <a:rPr lang="fr-CA" sz="1200" kern="1200" dirty="0" smtClean="0">
                <a:solidFill>
                  <a:schemeClr val="tx1"/>
                </a:solidFill>
                <a:latin typeface="+mn-lt"/>
                <a:ea typeface="+mn-ea"/>
                <a:cs typeface="+mn-cs"/>
              </a:rPr>
              <a:t>, etc. trouvent leur pendant dans l’</a:t>
            </a:r>
            <a:r>
              <a:rPr lang="fr-CA" sz="1200" b="1" kern="1200" dirty="0" smtClean="0">
                <a:solidFill>
                  <a:schemeClr val="tx1"/>
                </a:solidFill>
                <a:latin typeface="+mn-lt"/>
                <a:ea typeface="+mn-ea"/>
                <a:cs typeface="+mn-cs"/>
              </a:rPr>
              <a:t>agencement rationnel</a:t>
            </a:r>
            <a:r>
              <a:rPr lang="fr-CA" sz="1200" kern="1200" dirty="0" smtClean="0">
                <a:solidFill>
                  <a:schemeClr val="tx1"/>
                </a:solidFill>
                <a:latin typeface="+mn-lt"/>
                <a:ea typeface="+mn-ea"/>
                <a:cs typeface="+mn-cs"/>
              </a:rPr>
              <a:t> (parallélismes, symétries) ou bien </a:t>
            </a:r>
            <a:r>
              <a:rPr lang="fr-CA" sz="1200" b="1" kern="1200" dirty="0" smtClean="0">
                <a:solidFill>
                  <a:schemeClr val="tx1"/>
                </a:solidFill>
                <a:latin typeface="+mn-lt"/>
                <a:ea typeface="+mn-ea"/>
                <a:cs typeface="+mn-cs"/>
              </a:rPr>
              <a:t>musical</a:t>
            </a:r>
            <a:r>
              <a:rPr lang="fr-CA" sz="1200" kern="1200" dirty="0" smtClean="0">
                <a:solidFill>
                  <a:schemeClr val="tx1"/>
                </a:solidFill>
                <a:latin typeface="+mn-lt"/>
                <a:ea typeface="+mn-ea"/>
                <a:cs typeface="+mn-cs"/>
              </a:rPr>
              <a:t> et dans le souci de trouver des </a:t>
            </a:r>
            <a:r>
              <a:rPr lang="fr-CA" sz="1200" b="1" kern="1200" dirty="0" smtClean="0">
                <a:solidFill>
                  <a:schemeClr val="tx1"/>
                </a:solidFill>
                <a:latin typeface="+mn-lt"/>
                <a:ea typeface="+mn-ea"/>
                <a:cs typeface="+mn-cs"/>
              </a:rPr>
              <a:t>formes complexes</a:t>
            </a:r>
            <a:r>
              <a:rPr lang="fr-CA" sz="1200" kern="1200" dirty="0" smtClean="0">
                <a:solidFill>
                  <a:schemeClr val="tx1"/>
                </a:solidFill>
                <a:latin typeface="+mn-lt"/>
                <a:ea typeface="+mn-ea"/>
                <a:cs typeface="+mn-cs"/>
              </a:rPr>
              <a:t> susceptibles de rendre compte de la complexité du contenu (sonnets rapportés, triplés, poèmes-images - </a:t>
            </a:r>
            <a:r>
              <a:rPr lang="fr-CA" sz="1200" i="1" kern="1200" dirty="0" smtClean="0">
                <a:solidFill>
                  <a:schemeClr val="tx1"/>
                </a:solidFill>
                <a:latin typeface="+mn-lt"/>
                <a:ea typeface="+mn-ea"/>
                <a:cs typeface="+mn-cs"/>
              </a:rPr>
              <a:t>carmina figurata</a:t>
            </a:r>
            <a:r>
              <a:rPr lang="fr-CA" sz="1200" kern="1200" dirty="0" smtClean="0">
                <a:solidFill>
                  <a:schemeClr val="tx1"/>
                </a:solidFill>
                <a:latin typeface="+mn-lt"/>
                <a:ea typeface="+mn-ea"/>
                <a:cs typeface="+mn-cs"/>
              </a:rPr>
              <a:t>). </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Une des formes artistiques qui prennent naissance à cette période est l’opéra - où la conflictualité dramatique est harmonisée par la musique. C’est, par delà les conflits, la réalisation de l’</a:t>
            </a:r>
            <a:r>
              <a:rPr lang="fr-CA" sz="1200" i="1" kern="1200" dirty="0" smtClean="0">
                <a:solidFill>
                  <a:schemeClr val="tx1"/>
                </a:solidFill>
                <a:latin typeface="+mn-lt"/>
                <a:ea typeface="+mn-ea"/>
                <a:cs typeface="+mn-cs"/>
              </a:rPr>
              <a:t>harmonia </a:t>
            </a:r>
            <a:r>
              <a:rPr lang="fr-CA" sz="1200" i="1" kern="1200" dirty="0" err="1" smtClean="0">
                <a:solidFill>
                  <a:schemeClr val="tx1"/>
                </a:solidFill>
                <a:latin typeface="+mn-lt"/>
                <a:ea typeface="+mn-ea"/>
                <a:cs typeface="+mn-cs"/>
              </a:rPr>
              <a:t>mundi</a:t>
            </a:r>
            <a:r>
              <a:rPr lang="fr-CA" sz="1200" kern="1200" dirty="0" smtClean="0">
                <a:solidFill>
                  <a:schemeClr val="tx1"/>
                </a:solidFill>
                <a:latin typeface="+mn-lt"/>
                <a:ea typeface="+mn-ea"/>
                <a:cs typeface="+mn-cs"/>
              </a:rPr>
              <a:t>.</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13</a:t>
            </a:fld>
            <a:endParaRPr lang="cs-CZ"/>
          </a:p>
        </p:txBody>
      </p:sp>
    </p:spTree>
    <p:extLst>
      <p:ext uri="{BB962C8B-B14F-4D97-AF65-F5344CB8AC3E}">
        <p14:creationId xmlns:p14="http://schemas.microsoft.com/office/powerpoint/2010/main" val="336541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La conscience du caractère changeant, instable se traduit au moyen de </a:t>
            </a:r>
            <a:r>
              <a:rPr lang="fr-CA" sz="1200" b="1" kern="1200" dirty="0" smtClean="0">
                <a:solidFill>
                  <a:schemeClr val="tx1"/>
                </a:solidFill>
                <a:latin typeface="+mn-lt"/>
                <a:ea typeface="+mn-ea"/>
                <a:cs typeface="+mn-cs"/>
              </a:rPr>
              <a:t>thèmes </a:t>
            </a:r>
            <a:r>
              <a:rPr lang="fr-CA" sz="1200" b="1" kern="1200" dirty="0" err="1" smtClean="0">
                <a:solidFill>
                  <a:schemeClr val="tx1"/>
                </a:solidFill>
                <a:latin typeface="+mn-lt"/>
                <a:ea typeface="+mn-ea"/>
                <a:cs typeface="+mn-cs"/>
              </a:rPr>
              <a:t>dynamisants</a:t>
            </a:r>
            <a:r>
              <a:rPr lang="fr-CA" sz="1200" kern="1200" dirty="0" smtClean="0">
                <a:solidFill>
                  <a:schemeClr val="tx1"/>
                </a:solidFill>
                <a:latin typeface="+mn-lt"/>
                <a:ea typeface="+mn-ea"/>
                <a:cs typeface="+mn-cs"/>
              </a:rPr>
              <a:t> (eau, océan, nature changeante, miroir) ou dans les </a:t>
            </a:r>
            <a:r>
              <a:rPr lang="fr-CA" sz="1200" b="1" kern="1200" dirty="0" smtClean="0">
                <a:solidFill>
                  <a:schemeClr val="tx1"/>
                </a:solidFill>
                <a:latin typeface="+mn-lt"/>
                <a:ea typeface="+mn-ea"/>
                <a:cs typeface="+mn-cs"/>
              </a:rPr>
              <a:t>approches </a:t>
            </a:r>
            <a:r>
              <a:rPr lang="fr-CA" sz="1200" b="1" kern="1200" dirty="0" err="1" smtClean="0">
                <a:solidFill>
                  <a:schemeClr val="tx1"/>
                </a:solidFill>
                <a:latin typeface="+mn-lt"/>
                <a:ea typeface="+mn-ea"/>
                <a:cs typeface="+mn-cs"/>
              </a:rPr>
              <a:t>dynamisantes</a:t>
            </a:r>
            <a:r>
              <a:rPr lang="fr-CA" sz="1200" kern="1200" dirty="0" smtClean="0">
                <a:solidFill>
                  <a:schemeClr val="tx1"/>
                </a:solidFill>
                <a:latin typeface="+mn-lt"/>
                <a:ea typeface="+mn-ea"/>
                <a:cs typeface="+mn-cs"/>
              </a:rPr>
              <a:t>  de la réalité (accent mis sur la couleur, sur les impressions sensuelles, sur la musicalité). </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14</a:t>
            </a:fld>
            <a:endParaRPr lang="cs-CZ"/>
          </a:p>
        </p:txBody>
      </p:sp>
    </p:spTree>
    <p:extLst>
      <p:ext uri="{BB962C8B-B14F-4D97-AF65-F5344CB8AC3E}">
        <p14:creationId xmlns:p14="http://schemas.microsoft.com/office/powerpoint/2010/main" val="4098488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 </a:t>
            </a:r>
            <a:r>
              <a:rPr lang="fr-CA" sz="1200" b="1" kern="1200" dirty="0" smtClean="0">
                <a:solidFill>
                  <a:schemeClr val="tx1"/>
                </a:solidFill>
                <a:latin typeface="+mn-lt"/>
                <a:ea typeface="+mn-ea"/>
                <a:cs typeface="+mn-cs"/>
              </a:rPr>
              <a:t>conception du langage</a:t>
            </a:r>
            <a:r>
              <a:rPr lang="fr-CA" sz="1200" kern="1200" dirty="0" smtClean="0">
                <a:solidFill>
                  <a:schemeClr val="tx1"/>
                </a:solidFill>
                <a:latin typeface="+mn-lt"/>
                <a:ea typeface="+mn-ea"/>
                <a:cs typeface="+mn-cs"/>
              </a:rPr>
              <a:t> elle aussi est étroitement liée à la vision théologique. Selon Jacob </a:t>
            </a:r>
            <a:r>
              <a:rPr lang="fr-CA" sz="1200" kern="1200" dirty="0" err="1" smtClean="0">
                <a:solidFill>
                  <a:schemeClr val="tx1"/>
                </a:solidFill>
                <a:latin typeface="+mn-lt"/>
                <a:ea typeface="+mn-ea"/>
                <a:cs typeface="+mn-cs"/>
              </a:rPr>
              <a:t>Boehme</a:t>
            </a:r>
            <a:r>
              <a:rPr lang="fr-CA" sz="1200" kern="1200" dirty="0" smtClean="0">
                <a:solidFill>
                  <a:schemeClr val="tx1"/>
                </a:solidFill>
                <a:latin typeface="+mn-lt"/>
                <a:ea typeface="+mn-ea"/>
                <a:cs typeface="+mn-cs"/>
              </a:rPr>
              <a:t>, le mystique allemand, il existe, au delà des langages humains, un langage originel, celui que l’Adam primitif parlait au paradis avant le péché originel: la </a:t>
            </a:r>
            <a:r>
              <a:rPr lang="fr-CA" sz="1200" i="1" kern="1200" dirty="0" smtClean="0">
                <a:solidFill>
                  <a:schemeClr val="tx1"/>
                </a:solidFill>
                <a:latin typeface="+mn-lt"/>
                <a:ea typeface="+mn-ea"/>
                <a:cs typeface="+mn-cs"/>
              </a:rPr>
              <a:t>lingua </a:t>
            </a:r>
            <a:r>
              <a:rPr lang="fr-CA" sz="1200" i="1" kern="1200" dirty="0" err="1" smtClean="0">
                <a:solidFill>
                  <a:schemeClr val="tx1"/>
                </a:solidFill>
                <a:latin typeface="+mn-lt"/>
                <a:ea typeface="+mn-ea"/>
                <a:cs typeface="+mn-cs"/>
              </a:rPr>
              <a:t>paradisiaca</a:t>
            </a:r>
            <a:r>
              <a:rPr lang="fr-CA" sz="1200" kern="1200" dirty="0" smtClean="0">
                <a:solidFill>
                  <a:schemeClr val="tx1"/>
                </a:solidFill>
                <a:latin typeface="+mn-lt"/>
                <a:ea typeface="+mn-ea"/>
                <a:cs typeface="+mn-cs"/>
              </a:rPr>
              <a:t> qui exprimait directement la nature des choses. C’est ce langage que le mystique, mais aussi le poète doivent chercher à atteindre.</a:t>
            </a: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 recherche de ce langage mène vers deux phénomènes typiques du baroque, même si ceux-ci ne sont pas directement déduits des théories mystiques: </a:t>
            </a:r>
            <a:r>
              <a:rPr lang="fr-CA" sz="1200" b="1" i="1" kern="1200" dirty="0" smtClean="0">
                <a:solidFill>
                  <a:schemeClr val="tx1"/>
                </a:solidFill>
                <a:latin typeface="+mn-lt"/>
                <a:ea typeface="+mn-ea"/>
                <a:cs typeface="+mn-cs"/>
              </a:rPr>
              <a:t>purisme</a:t>
            </a:r>
            <a:r>
              <a:rPr lang="fr-CA" sz="1200" kern="1200" dirty="0" smtClean="0">
                <a:solidFill>
                  <a:schemeClr val="tx1"/>
                </a:solidFill>
                <a:latin typeface="+mn-lt"/>
                <a:ea typeface="+mn-ea"/>
                <a:cs typeface="+mn-cs"/>
              </a:rPr>
              <a:t> et </a:t>
            </a:r>
            <a:r>
              <a:rPr lang="fr-CA" sz="1200" b="1" i="1" kern="1200" dirty="0" smtClean="0">
                <a:solidFill>
                  <a:schemeClr val="tx1"/>
                </a:solidFill>
                <a:latin typeface="+mn-lt"/>
                <a:ea typeface="+mn-ea"/>
                <a:cs typeface="+mn-cs"/>
              </a:rPr>
              <a:t>créativité</a:t>
            </a:r>
            <a:r>
              <a:rPr lang="fr-CA" sz="1200" kern="1200" dirty="0" smtClean="0">
                <a:solidFill>
                  <a:schemeClr val="tx1"/>
                </a:solidFill>
                <a:latin typeface="+mn-lt"/>
                <a:ea typeface="+mn-ea"/>
                <a:cs typeface="+mn-cs"/>
              </a:rPr>
              <a:t>. Les deux tendances se manifestent en France: réforme de la langue poétique de Malherbe et la préciosité.</a:t>
            </a: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Le baroque, du moins dans sa première phase, renoue avec la conception de la poésie que la Renaissance avait introduite, </a:t>
            </a:r>
            <a:r>
              <a:rPr lang="fr-CA" sz="1200" b="1" kern="1200" dirty="0" smtClean="0">
                <a:solidFill>
                  <a:schemeClr val="tx1"/>
                </a:solidFill>
                <a:latin typeface="+mn-lt"/>
                <a:ea typeface="+mn-ea"/>
                <a:cs typeface="+mn-cs"/>
              </a:rPr>
              <a:t>poésie comme „don divin</a:t>
            </a:r>
            <a:r>
              <a:rPr lang="fr-CA" sz="1200" kern="1200" dirty="0" smtClean="0">
                <a:solidFill>
                  <a:schemeClr val="tx1"/>
                </a:solidFill>
                <a:latin typeface="+mn-lt"/>
                <a:ea typeface="+mn-ea"/>
                <a:cs typeface="+mn-cs"/>
              </a:rPr>
              <a:t>“, langage supérieur, destiné à révéler les secrets et les arcanes du savoir (cf. d’Aubigné, </a:t>
            </a:r>
            <a:r>
              <a:rPr lang="fr-CA" sz="1200" i="1" kern="1200" dirty="0" smtClean="0">
                <a:solidFill>
                  <a:schemeClr val="tx1"/>
                </a:solidFill>
                <a:latin typeface="+mn-lt"/>
                <a:ea typeface="+mn-ea"/>
                <a:cs typeface="+mn-cs"/>
              </a:rPr>
              <a:t>Les Tragiques</a:t>
            </a:r>
            <a:r>
              <a:rPr lang="fr-CA" sz="1200" kern="1200" dirty="0" smtClean="0">
                <a:solidFill>
                  <a:schemeClr val="tx1"/>
                </a:solidFill>
                <a:latin typeface="+mn-lt"/>
                <a:ea typeface="+mn-ea"/>
                <a:cs typeface="+mn-cs"/>
              </a:rPr>
              <a:t>, „Vengeances“).</a:t>
            </a: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Dans le contexte français, et plus tard européen, la conception divine de la parole poétique cédera, par la suite, à une approche „laïcisée“, „rationalisée“, celle du classicisme. La poésie ne sera plus, jusqu’au romantisme, qu’un art, une esthétique, voire une rhétorique du bien dire en vers. La poésie - passion divine - deviendra le moyen de peindre les passions individuelles chez Racine. Ce qui, chez Racine encore, est un art, se videra progressivement de son contenu avec la rationalisation des thèmes.</a:t>
            </a:r>
            <a:endParaRPr lang="cs-CZ"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15</a:t>
            </a:fld>
            <a:endParaRPr lang="cs-CZ"/>
          </a:p>
        </p:txBody>
      </p:sp>
    </p:spTree>
    <p:extLst>
      <p:ext uri="{BB962C8B-B14F-4D97-AF65-F5344CB8AC3E}">
        <p14:creationId xmlns:p14="http://schemas.microsoft.com/office/powerpoint/2010/main" val="37801089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baroque est non moins riche en poètes que la période de la Renaissance. Toutefois le caractère de la poésie et sa finalité changent. Son diapason thématique et expressif s’élargit considérablement. La première période, notamment, est marquée par l’engagement dans les combats religieux, par l’appel de la foi, par la mystique.</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16</a:t>
            </a:fld>
            <a:endParaRPr lang="cs-CZ"/>
          </a:p>
        </p:txBody>
      </p:sp>
    </p:spTree>
    <p:extLst>
      <p:ext uri="{BB962C8B-B14F-4D97-AF65-F5344CB8AC3E}">
        <p14:creationId xmlns:p14="http://schemas.microsoft.com/office/powerpoint/2010/main" val="3602091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La famille d’Aubigné n’est pas d’origine noble. Son père Jean est juriste et bailli dont l’engagement dans la cause protestante (conspiration d’Amboise, commandement au siège d’Orléans) lui vaut l’anoblissement. Peu avant sa mort, en 1563, il fait jurer à Agrippa la fidélité à la cause protestante.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Agrippa s’enfuit à seize ans, en 1568, de chez son tuteur, pour s’engager dans les combats au côté de Henri de Navarre dont il devient l’écuyer et le maréchal de camp. Il évite de justesse la Saint-Barthélemy</a:t>
            </a:r>
            <a:r>
              <a:rPr lang="cs-CZ" sz="1200" kern="1200" dirty="0" smtClean="0">
                <a:solidFill>
                  <a:schemeClr val="tx1"/>
                </a:solidFill>
                <a:latin typeface="+mn-lt"/>
                <a:ea typeface="+mn-ea"/>
                <a:cs typeface="+mn-cs"/>
              </a:rPr>
              <a:t> (</a:t>
            </a:r>
            <a:r>
              <a:rPr lang="cs-CZ" sz="1200" kern="1200" dirty="0" err="1" smtClean="0">
                <a:solidFill>
                  <a:schemeClr val="tx1"/>
                </a:solidFill>
                <a:latin typeface="+mn-lt"/>
                <a:ea typeface="+mn-ea"/>
                <a:cs typeface="+mn-cs"/>
              </a:rPr>
              <a:t>il</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est</a:t>
            </a:r>
            <a:r>
              <a:rPr lang="cs-CZ" sz="1200" kern="1200" baseline="0" dirty="0" smtClean="0">
                <a:solidFill>
                  <a:schemeClr val="tx1"/>
                </a:solidFill>
                <a:latin typeface="+mn-lt"/>
                <a:ea typeface="+mn-ea"/>
                <a:cs typeface="+mn-cs"/>
              </a:rPr>
              <a:t> par </a:t>
            </a:r>
            <a:r>
              <a:rPr lang="cs-CZ" sz="1200" kern="1200" baseline="0" dirty="0" err="1" smtClean="0">
                <a:solidFill>
                  <a:schemeClr val="tx1"/>
                </a:solidFill>
                <a:latin typeface="+mn-lt"/>
                <a:ea typeface="+mn-ea"/>
                <a:cs typeface="+mn-cs"/>
              </a:rPr>
              <a:t>hasard</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absent</a:t>
            </a:r>
            <a:r>
              <a:rPr lang="cs-CZ" sz="1200" kern="1200" baseline="0" dirty="0" smtClean="0">
                <a:solidFill>
                  <a:schemeClr val="tx1"/>
                </a:solidFill>
                <a:latin typeface="+mn-lt"/>
                <a:ea typeface="+mn-ea"/>
                <a:cs typeface="+mn-cs"/>
              </a:rPr>
              <a:t> de Paris)</a:t>
            </a:r>
            <a:r>
              <a:rPr lang="fr-CA" sz="1200" kern="1200" dirty="0" smtClean="0">
                <a:solidFill>
                  <a:schemeClr val="tx1"/>
                </a:solidFill>
                <a:latin typeface="+mn-lt"/>
                <a:ea typeface="+mn-ea"/>
                <a:cs typeface="+mn-cs"/>
              </a:rPr>
              <a:t>, mais revient à la cour de Paris pour seconder son suzerain, entre autres en l’aidant à s’échapper (1576). Il participe à toutes les grandes batailles des protestants (Jarnac, Coutras). Déçu par la conversion de Henri IV au catholicisme et par les clauses de l’Édit de Nantes (1598), il rejoint les mécontents en s’alliant, après l’assassinat de Henri IV, au prince de Condé et au duc de Rohan. En 1620, il s’exile à Genève où il meurt en 1630.</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D’Aubigné reçut une éducation exceptionnelle: dès quatre ans, ses précepteurs l’instruisent en latin, grec et hébreu</a:t>
            </a:r>
            <a:r>
              <a:rPr lang="cs-CZ" sz="1200" kern="1200" dirty="0" smtClean="0">
                <a:solidFill>
                  <a:schemeClr val="tx1"/>
                </a:solidFill>
                <a:latin typeface="+mn-lt"/>
                <a:ea typeface="+mn-ea"/>
                <a:cs typeface="+mn-cs"/>
              </a:rPr>
              <a:t>;</a:t>
            </a:r>
            <a:r>
              <a:rPr lang="cs-CZ" sz="1200" kern="1200" baseline="0" dirty="0" smtClean="0">
                <a:solidFill>
                  <a:schemeClr val="tx1"/>
                </a:solidFill>
                <a:latin typeface="+mn-lt"/>
                <a:ea typeface="+mn-ea"/>
                <a:cs typeface="+mn-cs"/>
              </a:rPr>
              <a:t> d</a:t>
            </a:r>
            <a:r>
              <a:rPr lang="fr-FR" sz="1200" kern="1200" baseline="0" dirty="0" smtClean="0">
                <a:solidFill>
                  <a:schemeClr val="tx1"/>
                </a:solidFill>
                <a:latin typeface="+mn-lt"/>
                <a:ea typeface="+mn-ea"/>
                <a:cs typeface="+mn-cs"/>
              </a:rPr>
              <a:t>è</a:t>
            </a:r>
            <a:r>
              <a:rPr lang="cs-CZ" sz="1200" kern="1200" baseline="0" dirty="0" smtClean="0">
                <a:solidFill>
                  <a:schemeClr val="tx1"/>
                </a:solidFill>
                <a:latin typeface="+mn-lt"/>
                <a:ea typeface="+mn-ea"/>
                <a:cs typeface="+mn-cs"/>
              </a:rPr>
              <a:t>s 7 </a:t>
            </a:r>
            <a:r>
              <a:rPr lang="cs-CZ" sz="1200" kern="1200" baseline="0" dirty="0" err="1" smtClean="0">
                <a:solidFill>
                  <a:schemeClr val="tx1"/>
                </a:solidFill>
                <a:latin typeface="+mn-lt"/>
                <a:ea typeface="+mn-ea"/>
                <a:cs typeface="+mn-cs"/>
              </a:rPr>
              <a:t>ans</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il</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traduit</a:t>
            </a:r>
            <a:r>
              <a:rPr lang="cs-CZ" sz="1200" kern="1200" baseline="0" dirty="0" smtClean="0">
                <a:solidFill>
                  <a:schemeClr val="tx1"/>
                </a:solidFill>
                <a:latin typeface="+mn-lt"/>
                <a:ea typeface="+mn-ea"/>
                <a:cs typeface="+mn-cs"/>
              </a:rPr>
              <a:t> Platon;</a:t>
            </a:r>
            <a:r>
              <a:rPr lang="fr-CA" sz="1200" kern="1200" dirty="0" smtClean="0">
                <a:solidFill>
                  <a:schemeClr val="tx1"/>
                </a:solidFill>
                <a:latin typeface="+mn-lt"/>
                <a:ea typeface="+mn-ea"/>
                <a:cs typeface="+mn-cs"/>
              </a:rPr>
              <a:t> à Paris, il est l’élève de Matthieu Béroalde, de 1565 à 1566, son tuteur l’envoie au collège de Genève, dirigé par Théodore de Bèze. Durant sa vie, il aura l’occasion de séjourner à la cour de Paris, celle de Henri III, aussi bien qu’à celle de Nérac.</a:t>
            </a:r>
            <a:endParaRPr lang="cs-CZ" sz="1200" kern="1200" dirty="0" smtClean="0">
              <a:solidFill>
                <a:schemeClr val="tx1"/>
              </a:solidFill>
              <a:latin typeface="+mn-lt"/>
              <a:ea typeface="+mn-ea"/>
              <a:cs typeface="+mn-cs"/>
            </a:endParaRPr>
          </a:p>
          <a:p>
            <a:r>
              <a:rPr lang="cs-CZ" sz="1200" kern="1200" dirty="0" smtClean="0">
                <a:solidFill>
                  <a:schemeClr val="tx1"/>
                </a:solidFill>
                <a:latin typeface="+mn-lt"/>
                <a:ea typeface="+mn-ea"/>
                <a:cs typeface="+mn-cs"/>
              </a:rPr>
              <a:t>Des 16 </a:t>
            </a:r>
            <a:r>
              <a:rPr lang="cs-CZ" sz="1200" kern="1200" dirty="0" err="1" smtClean="0">
                <a:solidFill>
                  <a:schemeClr val="tx1"/>
                </a:solidFill>
                <a:latin typeface="+mn-lt"/>
                <a:ea typeface="+mn-ea"/>
                <a:cs typeface="+mn-cs"/>
              </a:rPr>
              <a:t>ans</a:t>
            </a:r>
            <a:r>
              <a:rPr lang="cs-CZ" sz="1200" kern="1200" dirty="0" smtClean="0">
                <a:solidFill>
                  <a:schemeClr val="tx1"/>
                </a:solidFill>
                <a:latin typeface="+mn-lt"/>
                <a:ea typeface="+mn-ea"/>
                <a:cs typeface="+mn-cs"/>
              </a:rPr>
              <a:t>,</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il</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écrit</a:t>
            </a:r>
            <a:r>
              <a:rPr lang="cs-CZ" sz="1200" kern="1200" baseline="0" dirty="0" smtClean="0">
                <a:solidFill>
                  <a:schemeClr val="tx1"/>
                </a:solidFill>
                <a:latin typeface="+mn-lt"/>
                <a:ea typeface="+mn-ea"/>
                <a:cs typeface="+mn-cs"/>
              </a:rPr>
              <a:t> des </a:t>
            </a:r>
            <a:r>
              <a:rPr lang="cs-CZ" sz="1200" kern="1200" baseline="0" dirty="0" err="1" smtClean="0">
                <a:solidFill>
                  <a:schemeClr val="tx1"/>
                </a:solidFill>
                <a:latin typeface="+mn-lt"/>
                <a:ea typeface="+mn-ea"/>
                <a:cs typeface="+mn-cs"/>
              </a:rPr>
              <a:t>vers</a:t>
            </a:r>
            <a:endParaRPr lang="cs-CZ" sz="1200" kern="1200" dirty="0" smtClean="0">
              <a:solidFill>
                <a:schemeClr val="tx1"/>
              </a:solidFill>
              <a:latin typeface="+mn-lt"/>
              <a:ea typeface="+mn-ea"/>
              <a:cs typeface="+mn-cs"/>
            </a:endParaRPr>
          </a:p>
          <a:p>
            <a:endParaRPr lang="fr-FR" dirty="0" smtClean="0"/>
          </a:p>
          <a:p>
            <a:r>
              <a:rPr lang="fr-FR" dirty="0" smtClean="0"/>
              <a:t>plusieurs fois blessé à mort – en 1570, dans le château</a:t>
            </a:r>
            <a:r>
              <a:rPr lang="fr-FR" baseline="0" dirty="0" smtClean="0"/>
              <a:t> voisin rencontre Diane Salviati</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17</a:t>
            </a:fld>
            <a:endParaRPr lang="cs-CZ"/>
          </a:p>
        </p:txBody>
      </p:sp>
    </p:spTree>
    <p:extLst>
      <p:ext uri="{BB962C8B-B14F-4D97-AF65-F5344CB8AC3E}">
        <p14:creationId xmlns:p14="http://schemas.microsoft.com/office/powerpoint/2010/main" val="3840544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Le recueil de poésies </a:t>
            </a:r>
            <a:r>
              <a:rPr lang="fr-CA" sz="1200" b="1" i="1" kern="1200" dirty="0" smtClean="0">
                <a:solidFill>
                  <a:schemeClr val="tx1"/>
                </a:solidFill>
                <a:latin typeface="+mn-lt"/>
                <a:ea typeface="+mn-ea"/>
                <a:cs typeface="+mn-cs"/>
              </a:rPr>
              <a:t>Le Printemps</a:t>
            </a:r>
            <a:r>
              <a:rPr lang="fr-CA" sz="1200" kern="1200" dirty="0" smtClean="0">
                <a:solidFill>
                  <a:schemeClr val="tx1"/>
                </a:solidFill>
                <a:latin typeface="+mn-lt"/>
                <a:ea typeface="+mn-ea"/>
                <a:cs typeface="+mn-cs"/>
              </a:rPr>
              <a:t>, suivi de </a:t>
            </a:r>
            <a:r>
              <a:rPr lang="fr-CA" sz="1200" b="1" i="1" u="sng" kern="1200" dirty="0" smtClean="0">
                <a:solidFill>
                  <a:schemeClr val="tx1"/>
                </a:solidFill>
                <a:latin typeface="+mn-lt"/>
                <a:ea typeface="+mn-ea"/>
                <a:cs typeface="+mn-cs"/>
              </a:rPr>
              <a:t>L’Hécatombe à Diane</a:t>
            </a:r>
            <a:r>
              <a:rPr lang="fr-CA" sz="1200" i="1"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(sonnets et stances; 1687 vers) est conçu encore dans la lignée de la poésie de Ronsard. Il est d’ailleurs dicté par l’amour que lui a inspiré, durant son séjour à </a:t>
            </a:r>
            <a:r>
              <a:rPr lang="fr-CA" sz="1200" kern="1200" dirty="0" err="1" smtClean="0">
                <a:solidFill>
                  <a:schemeClr val="tx1"/>
                </a:solidFill>
                <a:latin typeface="+mn-lt"/>
                <a:ea typeface="+mn-ea"/>
                <a:cs typeface="+mn-cs"/>
              </a:rPr>
              <a:t>Talcy</a:t>
            </a:r>
            <a:r>
              <a:rPr lang="fr-CA" sz="1200" kern="1200" dirty="0" smtClean="0">
                <a:solidFill>
                  <a:schemeClr val="tx1"/>
                </a:solidFill>
                <a:latin typeface="+mn-lt"/>
                <a:ea typeface="+mn-ea"/>
                <a:cs typeface="+mn-cs"/>
              </a:rPr>
              <a:t>, en 1570, Diane Salviati (catholique</a:t>
            </a:r>
            <a:r>
              <a:rPr lang="fr-CA" sz="1200" kern="1200" baseline="0" dirty="0" smtClean="0">
                <a:solidFill>
                  <a:schemeClr val="tx1"/>
                </a:solidFill>
                <a:latin typeface="+mn-lt"/>
                <a:ea typeface="+mn-ea"/>
                <a:cs typeface="+mn-cs"/>
              </a:rPr>
              <a:t> – le </a:t>
            </a:r>
            <a:r>
              <a:rPr lang="fr-CA" sz="1200" kern="1200" baseline="0" dirty="0" err="1" smtClean="0">
                <a:solidFill>
                  <a:schemeClr val="tx1"/>
                </a:solidFill>
                <a:latin typeface="+mn-lt"/>
                <a:ea typeface="+mn-ea"/>
                <a:cs typeface="+mn-cs"/>
              </a:rPr>
              <a:t>marriage</a:t>
            </a:r>
            <a:r>
              <a:rPr lang="fr-CA" sz="1200" kern="1200" baseline="0" dirty="0" smtClean="0">
                <a:solidFill>
                  <a:schemeClr val="tx1"/>
                </a:solidFill>
                <a:latin typeface="+mn-lt"/>
                <a:ea typeface="+mn-ea"/>
                <a:cs typeface="+mn-cs"/>
              </a:rPr>
              <a:t> n’est pas possible)</a:t>
            </a:r>
            <a:r>
              <a:rPr lang="fr-CA" sz="1200" kern="1200" dirty="0" smtClean="0">
                <a:solidFill>
                  <a:schemeClr val="tx1"/>
                </a:solidFill>
                <a:latin typeface="+mn-lt"/>
                <a:ea typeface="+mn-ea"/>
                <a:cs typeface="+mn-cs"/>
              </a:rPr>
              <a:t>, la nièce de Cassandre de Ronsard. Toutefois le modèle de la poésie amoureuse, </a:t>
            </a:r>
            <a:r>
              <a:rPr lang="fr-CA" sz="1200" kern="1200" dirty="0" err="1" smtClean="0">
                <a:solidFill>
                  <a:schemeClr val="tx1"/>
                </a:solidFill>
                <a:latin typeface="+mn-lt"/>
                <a:ea typeface="+mn-ea"/>
                <a:cs typeface="+mn-cs"/>
              </a:rPr>
              <a:t>pétrarquisante</a:t>
            </a:r>
            <a:r>
              <a:rPr lang="fr-CA" sz="1200" kern="1200" dirty="0" smtClean="0">
                <a:solidFill>
                  <a:schemeClr val="tx1"/>
                </a:solidFill>
                <a:latin typeface="+mn-lt"/>
                <a:ea typeface="+mn-ea"/>
                <a:cs typeface="+mn-cs"/>
              </a:rPr>
              <a:t>, explose sous la charge des images violentes d’un sentiment amoureux désespéré.</a:t>
            </a:r>
          </a:p>
          <a:p>
            <a:endParaRPr lang="fr-CA"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une centaine de sonnets d’où leur</a:t>
            </a:r>
            <a:r>
              <a:rPr lang="fr-CA" sz="1200" kern="1200" baseline="0" dirty="0" smtClean="0">
                <a:solidFill>
                  <a:schemeClr val="tx1"/>
                </a:solidFill>
                <a:latin typeface="+mn-lt"/>
                <a:ea typeface="+mn-ea"/>
                <a:cs typeface="+mn-cs"/>
              </a:rPr>
              <a:t> titre – cent offrandes pour Diane</a:t>
            </a:r>
          </a:p>
          <a:p>
            <a:endParaRPr lang="fr-CA" sz="1200" kern="1200" baseline="0" dirty="0" smtClean="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Sonnet pour Diane – sentiment complexe d’un homme baroque – transformation du sentiment</a:t>
            </a:r>
            <a:r>
              <a:rPr lang="fr-FR" baseline="0" dirty="0" smtClean="0"/>
              <a:t> amoureux</a:t>
            </a:r>
            <a:endParaRPr lang="fr-FR"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fr-FR" dirty="0" smtClean="0"/>
              <a:t>les poètes</a:t>
            </a:r>
            <a:r>
              <a:rPr lang="fr-FR" baseline="0" dirty="0" smtClean="0"/>
              <a:t> de la Renaissance – optimistes, évocation de la vie…</a:t>
            </a:r>
            <a:endParaRPr lang="fr-FR" dirty="0" smtClean="0"/>
          </a:p>
          <a:p>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18</a:t>
            </a:fld>
            <a:endParaRPr lang="cs-CZ"/>
          </a:p>
        </p:txBody>
      </p:sp>
    </p:spTree>
    <p:extLst>
      <p:ext uri="{BB962C8B-B14F-4D97-AF65-F5344CB8AC3E}">
        <p14:creationId xmlns:p14="http://schemas.microsoft.com/office/powerpoint/2010/main" val="31348398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chef d’</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de d’Aubigné </a:t>
            </a:r>
            <a:r>
              <a:rPr lang="fr-CA" sz="1200" b="1" i="1" u="sng" kern="1200" dirty="0" smtClean="0">
                <a:solidFill>
                  <a:schemeClr val="tx1"/>
                </a:solidFill>
                <a:latin typeface="+mn-lt"/>
                <a:ea typeface="+mn-ea"/>
                <a:cs typeface="+mn-cs"/>
              </a:rPr>
              <a:t>Les Tragiques</a:t>
            </a:r>
            <a:r>
              <a:rPr lang="fr-CA" sz="1200" kern="1200" dirty="0" smtClean="0">
                <a:solidFill>
                  <a:schemeClr val="tx1"/>
                </a:solidFill>
                <a:latin typeface="+mn-lt"/>
                <a:ea typeface="+mn-ea"/>
                <a:cs typeface="+mn-cs"/>
              </a:rPr>
              <a:t> (1616) tire son origine d’une vision eschatologique survenue à la suite d’une blessure qui plonge le poète dans un état proche de la mort. La rédaction (9.000 vers) commence dès 1577 et se prolonge pendant plusieurs décennies en se faisant écho des combats passionnés des guerres de religion. </a:t>
            </a:r>
            <a:r>
              <a:rPr lang="fr-CA" sz="1200" i="1" kern="1200" dirty="0" smtClean="0">
                <a:solidFill>
                  <a:schemeClr val="tx1"/>
                </a:solidFill>
                <a:latin typeface="+mn-lt"/>
                <a:ea typeface="+mn-ea"/>
                <a:cs typeface="+mn-cs"/>
              </a:rPr>
              <a:t>Les Tragiques</a:t>
            </a:r>
            <a:r>
              <a:rPr lang="fr-CA" sz="1200" kern="1200" dirty="0" smtClean="0">
                <a:solidFill>
                  <a:schemeClr val="tx1"/>
                </a:solidFill>
                <a:latin typeface="+mn-lt"/>
                <a:ea typeface="+mn-ea"/>
                <a:cs typeface="+mn-cs"/>
              </a:rPr>
              <a:t> comportent 7 chants: I. Misères (celles de la France</a:t>
            </a:r>
            <a:r>
              <a:rPr lang="fr-CA" sz="1200" kern="1200" baseline="0" dirty="0" smtClean="0">
                <a:solidFill>
                  <a:schemeClr val="tx1"/>
                </a:solidFill>
                <a:latin typeface="+mn-lt"/>
                <a:ea typeface="+mn-ea"/>
                <a:cs typeface="+mn-cs"/>
              </a:rPr>
              <a:t> depuis 1562)</a:t>
            </a:r>
            <a:r>
              <a:rPr lang="fr-CA" sz="1200" kern="1200" dirty="0" smtClean="0">
                <a:solidFill>
                  <a:schemeClr val="tx1"/>
                </a:solidFill>
                <a:latin typeface="+mn-lt"/>
                <a:ea typeface="+mn-ea"/>
                <a:cs typeface="+mn-cs"/>
              </a:rPr>
              <a:t> - fresque de la France </a:t>
            </a:r>
            <a:r>
              <a:rPr lang="fr-CA" sz="1200" kern="1200" dirty="0" err="1" smtClean="0">
                <a:solidFill>
                  <a:schemeClr val="tx1"/>
                </a:solidFill>
                <a:latin typeface="+mn-lt"/>
                <a:ea typeface="+mn-ea"/>
                <a:cs typeface="+mn-cs"/>
              </a:rPr>
              <a:t>meutrie</a:t>
            </a:r>
            <a:r>
              <a:rPr lang="fr-CA" sz="1200" kern="1200" dirty="0" smtClean="0">
                <a:solidFill>
                  <a:schemeClr val="tx1"/>
                </a:solidFill>
                <a:latin typeface="+mn-lt"/>
                <a:ea typeface="+mn-ea"/>
                <a:cs typeface="+mn-cs"/>
              </a:rPr>
              <a:t> par les guerres civiles; II. Princes- accusation des responsables à la cour de France: princes (les</a:t>
            </a:r>
            <a:r>
              <a:rPr lang="fr-CA" sz="1200" kern="1200" baseline="0" dirty="0" smtClean="0">
                <a:solidFill>
                  <a:schemeClr val="tx1"/>
                </a:solidFill>
                <a:latin typeface="+mn-lt"/>
                <a:ea typeface="+mn-ea"/>
                <a:cs typeface="+mn-cs"/>
              </a:rPr>
              <a:t> fils d’Henri II)</a:t>
            </a:r>
            <a:r>
              <a:rPr lang="fr-CA" sz="1200" kern="1200" dirty="0" smtClean="0">
                <a:solidFill>
                  <a:schemeClr val="tx1"/>
                </a:solidFill>
                <a:latin typeface="+mn-lt"/>
                <a:ea typeface="+mn-ea"/>
                <a:cs typeface="+mn-cs"/>
              </a:rPr>
              <a:t>, flatteurs, courtisans, poètes de cour, conseillers, étrangers; III. La Chambre dorée - siège de l’Injustice, Avarice, Ambition.... - vision du retour des choses et de l’instauration de la justice divine; IV. - Les Feux - bûchers sur lesquels périssent les protestants: Jean </a:t>
            </a:r>
            <a:r>
              <a:rPr lang="fr-CA" sz="1200" kern="1200" dirty="0" err="1" smtClean="0">
                <a:solidFill>
                  <a:schemeClr val="tx1"/>
                </a:solidFill>
                <a:latin typeface="+mn-lt"/>
                <a:ea typeface="+mn-ea"/>
                <a:cs typeface="+mn-cs"/>
              </a:rPr>
              <a:t>Huss</a:t>
            </a:r>
            <a:r>
              <a:rPr lang="fr-CA" sz="1200" kern="1200" dirty="0" smtClean="0">
                <a:solidFill>
                  <a:schemeClr val="tx1"/>
                </a:solidFill>
                <a:latin typeface="+mn-lt"/>
                <a:ea typeface="+mn-ea"/>
                <a:cs typeface="+mn-cs"/>
              </a:rPr>
              <a:t>, Jérôme de Prague, protestants assimilés aux premiers chrétiens-martyrs; V. Les Fers (les massacres des protestants) - la justice quitte la terre, Dieu invite Satan à révéler ses forces et à rassembler ses armées; évocation de la </a:t>
            </a:r>
            <a:r>
              <a:rPr lang="fr-CA" sz="1200" kern="1200" dirty="0" err="1" smtClean="0">
                <a:solidFill>
                  <a:schemeClr val="tx1"/>
                </a:solidFill>
                <a:latin typeface="+mn-lt"/>
                <a:ea typeface="+mn-ea"/>
                <a:cs typeface="+mn-cs"/>
              </a:rPr>
              <a:t>Sainte-Barthélemy</a:t>
            </a:r>
            <a:r>
              <a:rPr lang="fr-CA" sz="1200" kern="1200" dirty="0" smtClean="0">
                <a:solidFill>
                  <a:schemeClr val="tx1"/>
                </a:solidFill>
                <a:latin typeface="+mn-lt"/>
                <a:ea typeface="+mn-ea"/>
                <a:cs typeface="+mn-cs"/>
              </a:rPr>
              <a:t>, tortures subies par les protestants-martyrs, victoires des protestants comme rétablissement de la justice; VI. Vengeances - apparition de Dieu vengeur; VII. Jugement - évocation eschatologique du Jugement dernier.</a:t>
            </a:r>
            <a:endParaRPr lang="cs-CZ"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la première partie commence par l’invocation</a:t>
            </a:r>
            <a:r>
              <a:rPr lang="fr-FR" sz="1200" kern="1200" baseline="0" dirty="0" smtClean="0">
                <a:solidFill>
                  <a:schemeClr val="tx1"/>
                </a:solidFill>
                <a:latin typeface="+mn-lt"/>
                <a:ea typeface="+mn-ea"/>
                <a:cs typeface="+mn-cs"/>
              </a:rPr>
              <a:t> « O France désolée » - adressé au pays – terre transformée en désert, terre brûlée qui ne nourrit pas ses enfants mais les serre</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19</a:t>
            </a:fld>
            <a:endParaRPr lang="cs-CZ"/>
          </a:p>
        </p:txBody>
      </p:sp>
    </p:spTree>
    <p:extLst>
      <p:ext uri="{BB962C8B-B14F-4D97-AF65-F5344CB8AC3E}">
        <p14:creationId xmlns:p14="http://schemas.microsoft.com/office/powerpoint/2010/main" val="3002268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mot </a:t>
            </a:r>
            <a:r>
              <a:rPr lang="fr-CA" sz="1200" b="1" i="1" kern="1200" dirty="0" smtClean="0">
                <a:solidFill>
                  <a:schemeClr val="tx1"/>
                </a:solidFill>
                <a:latin typeface="+mn-lt"/>
                <a:ea typeface="+mn-ea"/>
                <a:cs typeface="+mn-cs"/>
              </a:rPr>
              <a:t>baroque</a:t>
            </a:r>
            <a:r>
              <a:rPr lang="fr-CA" sz="1200" kern="1200" dirty="0" smtClean="0">
                <a:solidFill>
                  <a:schemeClr val="tx1"/>
                </a:solidFill>
                <a:latin typeface="+mn-lt"/>
                <a:ea typeface="+mn-ea"/>
                <a:cs typeface="+mn-cs"/>
              </a:rPr>
              <a:t> est venu en France en 1531 du Portugal via l’Espagne. Il désignait, à l’origine, une perle de forme irrégulière. Bientôt il est devenu le synonyme de toutes les formes bizarres, tortueuses</a:t>
            </a:r>
            <a:r>
              <a:rPr lang="cs-CZ" sz="1200" kern="1200" dirty="0" smtClean="0">
                <a:solidFill>
                  <a:schemeClr val="tx1"/>
                </a:solidFill>
                <a:latin typeface="+mn-lt"/>
                <a:ea typeface="+mn-ea"/>
                <a:cs typeface="+mn-cs"/>
              </a:rPr>
              <a:t> (pokřivený)</a:t>
            </a:r>
            <a:r>
              <a:rPr lang="fr-CA" sz="1200" kern="1200" dirty="0" smtClean="0">
                <a:solidFill>
                  <a:schemeClr val="tx1"/>
                </a:solidFill>
                <a:latin typeface="+mn-lt"/>
                <a:ea typeface="+mn-ea"/>
                <a:cs typeface="+mn-cs"/>
              </a:rPr>
              <a:t>, compliquées, disproportionnées. </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2</a:t>
            </a:fld>
            <a:endParaRPr lang="cs-CZ"/>
          </a:p>
        </p:txBody>
      </p:sp>
    </p:spTree>
    <p:extLst>
      <p:ext uri="{BB962C8B-B14F-4D97-AF65-F5344CB8AC3E}">
        <p14:creationId xmlns:p14="http://schemas.microsoft.com/office/powerpoint/2010/main" val="11965336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chef d’</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de d’Aubigné </a:t>
            </a:r>
            <a:r>
              <a:rPr lang="fr-CA" sz="1200" b="1" i="1" u="sng" kern="1200" dirty="0" smtClean="0">
                <a:solidFill>
                  <a:schemeClr val="tx1"/>
                </a:solidFill>
                <a:latin typeface="+mn-lt"/>
                <a:ea typeface="+mn-ea"/>
                <a:cs typeface="+mn-cs"/>
              </a:rPr>
              <a:t>Les Tragiques</a:t>
            </a:r>
            <a:r>
              <a:rPr lang="fr-CA" sz="1200" kern="1200" dirty="0" smtClean="0">
                <a:solidFill>
                  <a:schemeClr val="tx1"/>
                </a:solidFill>
                <a:latin typeface="+mn-lt"/>
                <a:ea typeface="+mn-ea"/>
                <a:cs typeface="+mn-cs"/>
              </a:rPr>
              <a:t> (1616) tire son origine d’une vision eschatologique survenue à la suite d’une blessure qui plonge le poète dans un état proche de la mort. La rédaction (9.000 vers) commence dès 1577 et se prolonge pendant plusieurs décennies en se faisant écho des combats passionnés des guerres de religion. </a:t>
            </a:r>
            <a:r>
              <a:rPr lang="fr-CA" sz="1200" i="1" kern="1200" dirty="0" smtClean="0">
                <a:solidFill>
                  <a:schemeClr val="tx1"/>
                </a:solidFill>
                <a:latin typeface="+mn-lt"/>
                <a:ea typeface="+mn-ea"/>
                <a:cs typeface="+mn-cs"/>
              </a:rPr>
              <a:t>Les Tragiques</a:t>
            </a:r>
            <a:r>
              <a:rPr lang="fr-CA" sz="1200" kern="1200" dirty="0" smtClean="0">
                <a:solidFill>
                  <a:schemeClr val="tx1"/>
                </a:solidFill>
                <a:latin typeface="+mn-lt"/>
                <a:ea typeface="+mn-ea"/>
                <a:cs typeface="+mn-cs"/>
              </a:rPr>
              <a:t> comportent 7 chants: I. Misères - fresque de la France </a:t>
            </a:r>
            <a:r>
              <a:rPr lang="fr-CA" sz="1200" kern="1200" dirty="0" err="1" smtClean="0">
                <a:solidFill>
                  <a:schemeClr val="tx1"/>
                </a:solidFill>
                <a:latin typeface="+mn-lt"/>
                <a:ea typeface="+mn-ea"/>
                <a:cs typeface="+mn-cs"/>
              </a:rPr>
              <a:t>meutrie</a:t>
            </a:r>
            <a:r>
              <a:rPr lang="fr-CA" sz="1200" kern="1200" dirty="0" smtClean="0">
                <a:solidFill>
                  <a:schemeClr val="tx1"/>
                </a:solidFill>
                <a:latin typeface="+mn-lt"/>
                <a:ea typeface="+mn-ea"/>
                <a:cs typeface="+mn-cs"/>
              </a:rPr>
              <a:t> par les guerres civiles; II. Princes - accusation des responsables à la cour de France: princes, flatteurs, courtisans, poètes de cour, conseillers, étrangers; III. La Chambre dorée - siège de l’Injustice, Avarice, Ambition.... - vision du retour des choses et de l’instauration de la justice divine; IV. - Les Feux - bûchers sur lesquels périssent les protestants: Jean </a:t>
            </a:r>
            <a:r>
              <a:rPr lang="fr-CA" sz="1200" kern="1200" dirty="0" err="1" smtClean="0">
                <a:solidFill>
                  <a:schemeClr val="tx1"/>
                </a:solidFill>
                <a:latin typeface="+mn-lt"/>
                <a:ea typeface="+mn-ea"/>
                <a:cs typeface="+mn-cs"/>
              </a:rPr>
              <a:t>Huss</a:t>
            </a:r>
            <a:r>
              <a:rPr lang="fr-CA" sz="1200" kern="1200" dirty="0" smtClean="0">
                <a:solidFill>
                  <a:schemeClr val="tx1"/>
                </a:solidFill>
                <a:latin typeface="+mn-lt"/>
                <a:ea typeface="+mn-ea"/>
                <a:cs typeface="+mn-cs"/>
              </a:rPr>
              <a:t>, Jérôme de Prague, protestants assimilés aux premiers chrétiens-martyrs; V. Les Fers - la justice quitte la terre, Dieu invite Satan à révéler ses forces et à rassembler ses armées; évocation de la </a:t>
            </a:r>
            <a:r>
              <a:rPr lang="fr-CA" sz="1200" kern="1200" dirty="0" err="1" smtClean="0">
                <a:solidFill>
                  <a:schemeClr val="tx1"/>
                </a:solidFill>
                <a:latin typeface="+mn-lt"/>
                <a:ea typeface="+mn-ea"/>
                <a:cs typeface="+mn-cs"/>
              </a:rPr>
              <a:t>Sainte-Barthélemy</a:t>
            </a:r>
            <a:r>
              <a:rPr lang="fr-CA" sz="1200" kern="1200" dirty="0" smtClean="0">
                <a:solidFill>
                  <a:schemeClr val="tx1"/>
                </a:solidFill>
                <a:latin typeface="+mn-lt"/>
                <a:ea typeface="+mn-ea"/>
                <a:cs typeface="+mn-cs"/>
              </a:rPr>
              <a:t>, tortures subies par les protestants-martyrs, victoires des protestants comme rétablissement de la justice; VI. Vengeances - apparition de Dieu vengeur; VII. Jugement - évocation eschatologique du Jugement dernier.</a:t>
            </a:r>
            <a:endParaRPr lang="cs-CZ"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la première partie commence par l’invocation</a:t>
            </a:r>
            <a:r>
              <a:rPr lang="fr-FR" sz="1200" kern="1200" baseline="0" dirty="0" smtClean="0">
                <a:solidFill>
                  <a:schemeClr val="tx1"/>
                </a:solidFill>
                <a:latin typeface="+mn-lt"/>
                <a:ea typeface="+mn-ea"/>
                <a:cs typeface="+mn-cs"/>
              </a:rPr>
              <a:t> « O France désolée » - adressé au pays – terre transformée en désert, terre brûlée qui ne nourrit pas ses enfants mais </a:t>
            </a:r>
            <a:r>
              <a:rPr lang="fr-FR" sz="1200" kern="1200" baseline="0" smtClean="0">
                <a:solidFill>
                  <a:schemeClr val="tx1"/>
                </a:solidFill>
                <a:latin typeface="+mn-lt"/>
                <a:ea typeface="+mn-ea"/>
                <a:cs typeface="+mn-cs"/>
              </a:rPr>
              <a:t>les serre</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20</a:t>
            </a:fld>
            <a:endParaRPr lang="cs-CZ"/>
          </a:p>
        </p:txBody>
      </p:sp>
    </p:spTree>
    <p:extLst>
      <p:ext uri="{BB962C8B-B14F-4D97-AF65-F5344CB8AC3E}">
        <p14:creationId xmlns:p14="http://schemas.microsoft.com/office/powerpoint/2010/main" val="10967011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err="1" smtClean="0">
                <a:solidFill>
                  <a:schemeClr val="tx1"/>
                </a:solidFill>
                <a:latin typeface="+mn-lt"/>
                <a:ea typeface="+mn-ea"/>
                <a:cs typeface="+mn-cs"/>
              </a:rPr>
              <a:t>Paru</a:t>
            </a:r>
            <a:r>
              <a:rPr lang="cs-CZ" sz="1200" kern="1200" baseline="0" dirty="0" err="1" smtClean="0">
                <a:solidFill>
                  <a:schemeClr val="tx1"/>
                </a:solidFill>
                <a:latin typeface="+mn-lt"/>
                <a:ea typeface="+mn-ea"/>
                <a:cs typeface="+mn-cs"/>
              </a:rPr>
              <a:t>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sous</a:t>
            </a:r>
            <a:r>
              <a:rPr lang="cs-CZ" sz="1200" kern="1200" baseline="0" dirty="0" smtClean="0">
                <a:solidFill>
                  <a:schemeClr val="tx1"/>
                </a:solidFill>
                <a:latin typeface="+mn-lt"/>
                <a:ea typeface="+mn-ea"/>
                <a:cs typeface="+mn-cs"/>
              </a:rPr>
              <a:t> Louis XIII, </a:t>
            </a:r>
            <a:r>
              <a:rPr lang="cs-CZ" sz="1200" kern="1200" baseline="0" dirty="0" err="1" smtClean="0">
                <a:solidFill>
                  <a:schemeClr val="tx1"/>
                </a:solidFill>
                <a:latin typeface="+mn-lt"/>
                <a:ea typeface="+mn-ea"/>
                <a:cs typeface="+mn-cs"/>
              </a:rPr>
              <a:t>l‘oeuvre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n‘eut</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aucun</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succes</a:t>
            </a:r>
            <a:endParaRPr lang="cs-CZ"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cs-CZ"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baseline="0" dirty="0" err="1" smtClean="0">
                <a:solidFill>
                  <a:schemeClr val="tx1"/>
                </a:solidFill>
                <a:latin typeface="+mn-lt"/>
                <a:ea typeface="+mn-ea"/>
                <a:cs typeface="+mn-cs"/>
              </a:rPr>
              <a:t>épopée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morale</a:t>
            </a:r>
            <a:r>
              <a:rPr lang="cs-CZ" sz="1200" kern="1200" baseline="0" dirty="0" smtClean="0">
                <a:solidFill>
                  <a:schemeClr val="tx1"/>
                </a:solidFill>
                <a:latin typeface="+mn-lt"/>
                <a:ea typeface="+mn-ea"/>
                <a:cs typeface="+mn-cs"/>
              </a:rPr>
              <a:t> et </a:t>
            </a:r>
            <a:r>
              <a:rPr lang="cs-CZ" sz="1200" kern="1200" baseline="0" dirty="0" err="1" smtClean="0">
                <a:solidFill>
                  <a:schemeClr val="tx1"/>
                </a:solidFill>
                <a:latin typeface="+mn-lt"/>
                <a:ea typeface="+mn-ea"/>
                <a:cs typeface="+mn-cs"/>
              </a:rPr>
              <a:t>mystique</a:t>
            </a:r>
            <a:endParaRPr lang="cs-CZ"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baseline="0" dirty="0" err="1" smtClean="0">
                <a:solidFill>
                  <a:schemeClr val="tx1"/>
                </a:solidFill>
                <a:latin typeface="+mn-lt"/>
                <a:ea typeface="+mn-ea"/>
                <a:cs typeface="+mn-cs"/>
              </a:rPr>
              <a:t>une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poésie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sans</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exemple</a:t>
            </a:r>
            <a:r>
              <a:rPr lang="cs-CZ" sz="1200" kern="1200" baseline="0" dirty="0" smtClean="0">
                <a:solidFill>
                  <a:schemeClr val="tx1"/>
                </a:solidFill>
                <a:latin typeface="+mn-lt"/>
                <a:ea typeface="+mn-ea"/>
                <a:cs typeface="+mn-cs"/>
              </a:rPr>
              <a:t> qui </a:t>
            </a:r>
            <a:r>
              <a:rPr lang="cs-CZ" sz="1200" kern="1200" baseline="0" dirty="0" err="1" smtClean="0">
                <a:solidFill>
                  <a:schemeClr val="tx1"/>
                </a:solidFill>
                <a:latin typeface="+mn-lt"/>
                <a:ea typeface="+mn-ea"/>
                <a:cs typeface="+mn-cs"/>
              </a:rPr>
              <a:t>embrasse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l‘homme</a:t>
            </a:r>
            <a:r>
              <a:rPr lang="cs-CZ" sz="1200" kern="1200" baseline="0" dirty="0" smtClean="0">
                <a:solidFill>
                  <a:schemeClr val="tx1"/>
                </a:solidFill>
                <a:latin typeface="+mn-lt"/>
                <a:ea typeface="+mn-ea"/>
                <a:cs typeface="+mn-cs"/>
              </a:rPr>
              <a:t>, la </a:t>
            </a:r>
            <a:r>
              <a:rPr lang="cs-CZ" sz="1200" kern="1200" baseline="0" dirty="0" err="1" smtClean="0">
                <a:solidFill>
                  <a:schemeClr val="tx1"/>
                </a:solidFill>
                <a:latin typeface="+mn-lt"/>
                <a:ea typeface="+mn-ea"/>
                <a:cs typeface="+mn-cs"/>
              </a:rPr>
              <a:t>nature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Dieu</a:t>
            </a:r>
            <a:r>
              <a:rPr lang="cs-CZ" sz="1200" kern="1200" baseline="0" dirty="0" smtClean="0">
                <a:solidFill>
                  <a:schemeClr val="tx1"/>
                </a:solidFill>
                <a:latin typeface="+mn-lt"/>
                <a:ea typeface="+mn-ea"/>
                <a:cs typeface="+mn-cs"/>
              </a:rPr>
              <a:t>, les </a:t>
            </a:r>
            <a:r>
              <a:rPr lang="cs-CZ" sz="1200" kern="1200" baseline="0" dirty="0" err="1" smtClean="0">
                <a:solidFill>
                  <a:schemeClr val="tx1"/>
                </a:solidFill>
                <a:latin typeface="+mn-lt"/>
                <a:ea typeface="+mn-ea"/>
                <a:cs typeface="+mn-cs"/>
              </a:rPr>
              <a:t>mysteres</a:t>
            </a:r>
            <a:r>
              <a:rPr lang="cs-CZ" sz="1200" kern="1200" baseline="0" dirty="0" smtClean="0">
                <a:solidFill>
                  <a:schemeClr val="tx1"/>
                </a:solidFill>
                <a:latin typeface="+mn-lt"/>
                <a:ea typeface="+mn-ea"/>
                <a:cs typeface="+mn-cs"/>
              </a:rPr>
              <a:t> de </a:t>
            </a:r>
            <a:r>
              <a:rPr lang="cs-CZ" sz="1200" kern="1200" baseline="0" dirty="0" err="1" smtClean="0">
                <a:solidFill>
                  <a:schemeClr val="tx1"/>
                </a:solidFill>
                <a:latin typeface="+mn-lt"/>
                <a:ea typeface="+mn-ea"/>
                <a:cs typeface="+mn-cs"/>
              </a:rPr>
              <a:t>ce</a:t>
            </a:r>
            <a:r>
              <a:rPr lang="cs-CZ" sz="1200" kern="1200" baseline="0" dirty="0" smtClean="0">
                <a:solidFill>
                  <a:schemeClr val="tx1"/>
                </a:solidFill>
                <a:latin typeface="+mn-lt"/>
                <a:ea typeface="+mn-ea"/>
                <a:cs typeface="+mn-cs"/>
              </a:rPr>
              <a:t> monde et de </a:t>
            </a:r>
            <a:r>
              <a:rPr lang="cs-CZ" sz="1200" kern="1200" baseline="0" dirty="0" err="1" smtClean="0">
                <a:solidFill>
                  <a:schemeClr val="tx1"/>
                </a:solidFill>
                <a:latin typeface="+mn-lt"/>
                <a:ea typeface="+mn-ea"/>
                <a:cs typeface="+mn-cs"/>
              </a:rPr>
              <a:t>l‘au-dela</a:t>
            </a:r>
            <a:endParaRPr lang="cs-CZ"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baseline="0" dirty="0" err="1" smtClean="0">
                <a:solidFill>
                  <a:schemeClr val="tx1"/>
                </a:solidFill>
                <a:latin typeface="+mn-lt"/>
                <a:ea typeface="+mn-ea"/>
                <a:cs typeface="+mn-cs"/>
              </a:rPr>
              <a:t>une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puissance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verbale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rare</a:t>
            </a:r>
            <a:r>
              <a:rPr lang="cs-CZ" sz="1200" kern="1200" baseline="0" dirty="0" smtClean="0">
                <a:solidFill>
                  <a:schemeClr val="tx1"/>
                </a:solidFill>
                <a:latin typeface="+mn-lt"/>
                <a:ea typeface="+mn-ea"/>
                <a:cs typeface="+mn-cs"/>
              </a:rPr>
              <a:t> et </a:t>
            </a:r>
            <a:r>
              <a:rPr lang="cs-CZ" sz="1200" kern="1200" baseline="0" dirty="0" err="1" smtClean="0">
                <a:solidFill>
                  <a:schemeClr val="tx1"/>
                </a:solidFill>
                <a:latin typeface="+mn-lt"/>
                <a:ea typeface="+mn-ea"/>
                <a:cs typeface="+mn-cs"/>
              </a:rPr>
              <a:t>un</a:t>
            </a:r>
            <a:r>
              <a:rPr lang="cs-CZ" sz="1200" kern="1200" baseline="0" dirty="0" smtClean="0">
                <a:solidFill>
                  <a:schemeClr val="tx1"/>
                </a:solidFill>
                <a:latin typeface="+mn-lt"/>
                <a:ea typeface="+mn-ea"/>
                <a:cs typeface="+mn-cs"/>
              </a:rPr>
              <a:t> don </a:t>
            </a:r>
            <a:r>
              <a:rPr lang="cs-CZ" sz="1200" kern="1200" baseline="0" dirty="0" err="1" smtClean="0">
                <a:solidFill>
                  <a:schemeClr val="tx1"/>
                </a:solidFill>
                <a:latin typeface="+mn-lt"/>
                <a:ea typeface="+mn-ea"/>
                <a:cs typeface="+mn-cs"/>
              </a:rPr>
              <a:t>du</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rythme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deja</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romantique</a:t>
            </a:r>
            <a:r>
              <a:rPr lang="cs-CZ" sz="1200" kern="1200" baseline="0" dirty="0" smtClean="0">
                <a:solidFill>
                  <a:schemeClr val="tx1"/>
                </a:solidFill>
                <a:latin typeface="+mn-lt"/>
                <a:ea typeface="+mn-ea"/>
                <a:cs typeface="+mn-cs"/>
              </a:rPr>
              <a:t> – Hugo </a:t>
            </a:r>
            <a:r>
              <a:rPr lang="cs-CZ" sz="1200" kern="1200" baseline="0" dirty="0" err="1" smtClean="0">
                <a:solidFill>
                  <a:schemeClr val="tx1"/>
                </a:solidFill>
                <a:latin typeface="+mn-lt"/>
                <a:ea typeface="+mn-ea"/>
                <a:cs typeface="+mn-cs"/>
              </a:rPr>
              <a:t>lui</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doit</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beaucoup</a:t>
            </a:r>
            <a:endParaRPr lang="cs-CZ"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baseline="0" dirty="0" err="1" smtClean="0">
                <a:solidFill>
                  <a:schemeClr val="tx1"/>
                </a:solidFill>
                <a:latin typeface="+mn-lt"/>
                <a:ea typeface="+mn-ea"/>
                <a:cs typeface="+mn-cs"/>
              </a:rPr>
              <a:t>le</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lecteur</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est</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rassasié</a:t>
            </a:r>
            <a:r>
              <a:rPr lang="cs-CZ" sz="1200" kern="1200" baseline="0" dirty="0" smtClean="0">
                <a:solidFill>
                  <a:schemeClr val="tx1"/>
                </a:solidFill>
                <a:latin typeface="+mn-lt"/>
                <a:ea typeface="+mn-ea"/>
                <a:cs typeface="+mn-cs"/>
              </a:rPr>
              <a:t> </a:t>
            </a:r>
            <a:r>
              <a:rPr lang="cs-CZ" sz="1200" kern="1200" baseline="0" dirty="0" err="1" smtClean="0">
                <a:solidFill>
                  <a:schemeClr val="tx1"/>
                </a:solidFill>
                <a:latin typeface="+mn-lt"/>
                <a:ea typeface="+mn-ea"/>
                <a:cs typeface="+mn-cs"/>
              </a:rPr>
              <a:t>d‘horreur</a:t>
            </a:r>
            <a:endParaRPr lang="cs-CZ"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21</a:t>
            </a:fld>
            <a:endParaRPr lang="cs-CZ"/>
          </a:p>
        </p:txBody>
      </p:sp>
    </p:spTree>
    <p:extLst>
      <p:ext uri="{BB962C8B-B14F-4D97-AF65-F5344CB8AC3E}">
        <p14:creationId xmlns:p14="http://schemas.microsoft.com/office/powerpoint/2010/main" val="21504415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fr-CA" sz="1200" kern="1200" dirty="0" smtClean="0">
                <a:solidFill>
                  <a:schemeClr val="tx1"/>
                </a:solidFill>
                <a:latin typeface="+mn-lt"/>
                <a:ea typeface="+mn-ea"/>
                <a:cs typeface="+mn-cs"/>
              </a:rPr>
              <a:t>[</a:t>
            </a:r>
            <a:r>
              <a:rPr lang="fr-CA" sz="1200" kern="1200" dirty="0" err="1" smtClean="0">
                <a:solidFill>
                  <a:schemeClr val="tx1"/>
                </a:solidFill>
                <a:latin typeface="+mn-lt"/>
                <a:ea typeface="+mn-ea"/>
                <a:cs typeface="+mn-cs"/>
              </a:rPr>
              <a:t>Barta</a:t>
            </a:r>
            <a:r>
              <a:rPr lang="fr-CA" sz="1200" kern="1200" dirty="0" smtClean="0">
                <a:solidFill>
                  <a:schemeClr val="tx1"/>
                </a:solidFill>
                <a:latin typeface="+mn-lt"/>
                <a:ea typeface="+mn-ea"/>
                <a:cs typeface="+mn-cs"/>
              </a:rPr>
              <a:t>]</a:t>
            </a:r>
          </a:p>
          <a:p>
            <a:r>
              <a:rPr lang="fr-CA" sz="1200" kern="1200" dirty="0" smtClean="0">
                <a:solidFill>
                  <a:schemeClr val="tx1"/>
                </a:solidFill>
                <a:latin typeface="+mn-lt"/>
                <a:ea typeface="+mn-ea"/>
                <a:cs typeface="+mn-cs"/>
              </a:rPr>
              <a:t>Descendant d’une famille de marchands aisés, anoblis, il hérite, en 1566, à la mort de son père, la terre du Bartas et le titre. Il devient protestant à la suite de la conversion du roi de Navarre et de la reine Jeanne d’Albret. Même si les études de droit à Toulouse (chez le juriste Cujas) le destinent à la carrière publique, il préfère la poésie qui lui vaut l’estime de la cour de Nérac qu’il fréquente. Calviniste convaincu, il n’en est pas moins un adversaire de la guerre, et, à la différence de d’Aubigné, il se montre conciliant, comptant bien des amis dans le camp catholique.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La situation change en 1576, au moment où Henri de Navarre s’enfuit de Paris et regagne son Royaume de Navarre. Du Bartas, figurant sur la liste des officiers de la cour de Nérac, entre dans la vie publique active. Le succès de </a:t>
            </a:r>
            <a:r>
              <a:rPr lang="fr-CA" sz="1200" b="1" i="1" kern="1200" dirty="0" smtClean="0">
                <a:solidFill>
                  <a:schemeClr val="tx1"/>
                </a:solidFill>
                <a:latin typeface="+mn-lt"/>
                <a:ea typeface="+mn-ea"/>
                <a:cs typeface="+mn-cs"/>
              </a:rPr>
              <a:t>La Semaine</a:t>
            </a:r>
            <a:r>
              <a:rPr lang="fr-CA" sz="1200" kern="1200" dirty="0" smtClean="0">
                <a:solidFill>
                  <a:schemeClr val="tx1"/>
                </a:solidFill>
                <a:latin typeface="+mn-lt"/>
                <a:ea typeface="+mn-ea"/>
                <a:cs typeface="+mn-cs"/>
              </a:rPr>
              <a:t> (1579) en fait l’émule de Ronsard et lui vaut la faveur de Henri de Navarre qui lui confie d’importantes missions diplomatiques comme celle qu’il mène en Écosse, en 1587, auprès de Jacques VI d’Écosse. Du Bartas connaît la gloire européenne. Son </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est traduite en polonais, allemand et espagnol. Il ne participe que modérément aux combats, pourtant, c’est à cause des blessures anciennes, semble-t-il, qu’il meurt en 1590, après avoir célébré la victoire de Henri IV à la bataille d’Ivry.</a:t>
            </a:r>
            <a:endParaRPr lang="cs-CZ" sz="1200" kern="1200" dirty="0" smtClean="0">
              <a:solidFill>
                <a:schemeClr val="tx1"/>
              </a:solidFill>
              <a:latin typeface="+mn-lt"/>
              <a:ea typeface="+mn-ea"/>
              <a:cs typeface="+mn-cs"/>
            </a:endParaRPr>
          </a:p>
          <a:p>
            <a:endParaRPr lang="fr-FR" dirty="0" smtClean="0"/>
          </a:p>
          <a:p>
            <a:r>
              <a:rPr lang="fr-CA" sz="1200" b="1" kern="1200" dirty="0" err="1" smtClean="0">
                <a:solidFill>
                  <a:schemeClr val="tx1"/>
                </a:solidFill>
                <a:latin typeface="+mn-lt"/>
                <a:ea typeface="+mn-ea"/>
                <a:cs typeface="+mn-cs"/>
              </a:rPr>
              <a:t>Oeuvre</a:t>
            </a:r>
            <a:endParaRPr lang="cs-CZ" sz="1200" kern="1200" dirty="0" smtClean="0">
              <a:solidFill>
                <a:schemeClr val="tx1"/>
              </a:solidFill>
              <a:latin typeface="+mn-lt"/>
              <a:ea typeface="+mn-ea"/>
              <a:cs typeface="+mn-cs"/>
            </a:endParaRPr>
          </a:p>
          <a:p>
            <a:r>
              <a:rPr lang="fr-CA" sz="1200" b="1" i="1" kern="1200" dirty="0" smtClean="0">
                <a:solidFill>
                  <a:schemeClr val="tx1"/>
                </a:solidFill>
                <a:latin typeface="+mn-lt"/>
                <a:ea typeface="+mn-ea"/>
                <a:cs typeface="+mn-cs"/>
              </a:rPr>
              <a:t>Uranie</a:t>
            </a:r>
            <a:r>
              <a:rPr lang="fr-CA" sz="1200" kern="1200" dirty="0" smtClean="0">
                <a:solidFill>
                  <a:schemeClr val="tx1"/>
                </a:solidFill>
                <a:latin typeface="+mn-lt"/>
                <a:ea typeface="+mn-ea"/>
                <a:cs typeface="+mn-cs"/>
              </a:rPr>
              <a:t> (1573) -  poème allégorique, mais aussi l’expression de l’art poétique de du Bartas, orienté sur l’aspect noétique du </a:t>
            </a:r>
            <a:r>
              <a:rPr lang="fr-CA" sz="1200" i="1" kern="1200" dirty="0" err="1" smtClean="0">
                <a:solidFill>
                  <a:schemeClr val="tx1"/>
                </a:solidFill>
                <a:latin typeface="+mn-lt"/>
                <a:ea typeface="+mn-ea"/>
                <a:cs typeface="+mn-cs"/>
              </a:rPr>
              <a:t>furor</a:t>
            </a:r>
            <a:r>
              <a:rPr lang="fr-CA" sz="1200" i="1" kern="1200" dirty="0" smtClean="0">
                <a:solidFill>
                  <a:schemeClr val="tx1"/>
                </a:solidFill>
                <a:latin typeface="+mn-lt"/>
                <a:ea typeface="+mn-ea"/>
                <a:cs typeface="+mn-cs"/>
              </a:rPr>
              <a:t> </a:t>
            </a:r>
            <a:r>
              <a:rPr lang="fr-CA" sz="1200" i="1" kern="1200" dirty="0" err="1" smtClean="0">
                <a:solidFill>
                  <a:schemeClr val="tx1"/>
                </a:solidFill>
                <a:latin typeface="+mn-lt"/>
                <a:ea typeface="+mn-ea"/>
                <a:cs typeface="+mn-cs"/>
              </a:rPr>
              <a:t>poeticus</a:t>
            </a:r>
            <a:r>
              <a:rPr lang="fr-CA" sz="1200" kern="1200" dirty="0" smtClean="0">
                <a:solidFill>
                  <a:schemeClr val="tx1"/>
                </a:solidFill>
                <a:latin typeface="+mn-lt"/>
                <a:ea typeface="+mn-ea"/>
                <a:cs typeface="+mn-cs"/>
              </a:rPr>
              <a:t> (cf. Ronsard).</a:t>
            </a:r>
            <a:endParaRPr lang="cs-CZ" sz="1200" kern="1200" dirty="0" smtClean="0">
              <a:solidFill>
                <a:schemeClr val="tx1"/>
              </a:solidFill>
              <a:latin typeface="+mn-lt"/>
              <a:ea typeface="+mn-ea"/>
              <a:cs typeface="+mn-cs"/>
            </a:endParaRPr>
          </a:p>
          <a:p>
            <a:r>
              <a:rPr lang="fr-CA" sz="1200" b="1" i="1" kern="1200" dirty="0" smtClean="0">
                <a:solidFill>
                  <a:schemeClr val="tx1"/>
                </a:solidFill>
                <a:latin typeface="+mn-lt"/>
                <a:ea typeface="+mn-ea"/>
                <a:cs typeface="+mn-cs"/>
              </a:rPr>
              <a:t>Judith</a:t>
            </a:r>
            <a:r>
              <a:rPr lang="fr-CA" sz="1200" kern="1200" dirty="0" smtClean="0">
                <a:solidFill>
                  <a:schemeClr val="tx1"/>
                </a:solidFill>
                <a:latin typeface="+mn-lt"/>
                <a:ea typeface="+mn-ea"/>
                <a:cs typeface="+mn-cs"/>
              </a:rPr>
              <a:t> (1574) - épopée biblique (poème commandé par Jeanne d’Albret).</a:t>
            </a:r>
            <a:endParaRPr lang="cs-CZ" sz="1200" kern="1200" dirty="0" smtClean="0">
              <a:solidFill>
                <a:schemeClr val="tx1"/>
              </a:solidFill>
              <a:latin typeface="+mn-lt"/>
              <a:ea typeface="+mn-ea"/>
              <a:cs typeface="+mn-cs"/>
            </a:endParaRPr>
          </a:p>
          <a:p>
            <a:r>
              <a:rPr lang="fr-CA" sz="1200" b="1" i="1" kern="1200" dirty="0" smtClean="0">
                <a:solidFill>
                  <a:schemeClr val="tx1"/>
                </a:solidFill>
                <a:latin typeface="+mn-lt"/>
                <a:ea typeface="+mn-ea"/>
                <a:cs typeface="+mn-cs"/>
              </a:rPr>
              <a:t>Triomphe de la foi</a:t>
            </a:r>
            <a:r>
              <a:rPr lang="fr-CA" sz="1200" kern="1200" dirty="0" smtClean="0">
                <a:solidFill>
                  <a:schemeClr val="tx1"/>
                </a:solidFill>
                <a:latin typeface="+mn-lt"/>
                <a:ea typeface="+mn-ea"/>
                <a:cs typeface="+mn-cs"/>
              </a:rPr>
              <a:t> (1574) - poème glorifiant la foi calviniste.</a:t>
            </a:r>
            <a:endParaRPr lang="cs-CZ" sz="1200" kern="1200" dirty="0" smtClean="0">
              <a:solidFill>
                <a:schemeClr val="tx1"/>
              </a:solidFill>
              <a:latin typeface="+mn-lt"/>
              <a:ea typeface="+mn-ea"/>
              <a:cs typeface="+mn-cs"/>
            </a:endParaRPr>
          </a:p>
          <a:p>
            <a:r>
              <a:rPr lang="fr-CA" sz="1200" b="1" i="1" u="sng" kern="1200" dirty="0" smtClean="0">
                <a:solidFill>
                  <a:schemeClr val="tx1"/>
                </a:solidFill>
                <a:latin typeface="+mn-lt"/>
                <a:ea typeface="+mn-ea"/>
                <a:cs typeface="+mn-cs"/>
              </a:rPr>
              <a:t>La Semaine ou la Création du monde</a:t>
            </a:r>
            <a:r>
              <a:rPr lang="fr-CA" sz="1200" kern="1200" dirty="0" smtClean="0">
                <a:solidFill>
                  <a:schemeClr val="tx1"/>
                </a:solidFill>
                <a:latin typeface="+mn-lt"/>
                <a:ea typeface="+mn-ea"/>
                <a:cs typeface="+mn-cs"/>
              </a:rPr>
              <a:t> (1579) - vaste poème didactique, description </a:t>
            </a:r>
            <a:r>
              <a:rPr lang="fr-CA" sz="1200" kern="1200" dirty="0" err="1" smtClean="0">
                <a:solidFill>
                  <a:schemeClr val="tx1"/>
                </a:solidFill>
                <a:latin typeface="+mn-lt"/>
                <a:ea typeface="+mn-ea"/>
                <a:cs typeface="+mn-cs"/>
              </a:rPr>
              <a:t>enyclopédique</a:t>
            </a:r>
            <a:r>
              <a:rPr lang="fr-CA" sz="1200" kern="1200" dirty="0" smtClean="0">
                <a:solidFill>
                  <a:schemeClr val="tx1"/>
                </a:solidFill>
                <a:latin typeface="+mn-lt"/>
                <a:ea typeface="+mn-ea"/>
                <a:cs typeface="+mn-cs"/>
              </a:rPr>
              <a:t> du monde créé; l’aspect baroque des métaphores et de la syntaxe traduit l’intensité de l’effort et du plaisir cognitifs tendus vers la recréation, en images, de l’univers.</a:t>
            </a:r>
            <a:endParaRPr lang="cs-CZ" sz="1200" kern="1200" dirty="0" smtClean="0">
              <a:solidFill>
                <a:schemeClr val="tx1"/>
              </a:solidFill>
              <a:latin typeface="+mn-lt"/>
              <a:ea typeface="+mn-ea"/>
              <a:cs typeface="+mn-cs"/>
            </a:endParaRPr>
          </a:p>
          <a:p>
            <a:r>
              <a:rPr lang="fr-CA" sz="1200" b="1" i="1" kern="1200" dirty="0" smtClean="0">
                <a:solidFill>
                  <a:schemeClr val="tx1"/>
                </a:solidFill>
                <a:latin typeface="+mn-lt"/>
                <a:ea typeface="+mn-ea"/>
                <a:cs typeface="+mn-cs"/>
              </a:rPr>
              <a:t>La Seconde Semaine</a:t>
            </a:r>
            <a:r>
              <a:rPr lang="fr-CA" sz="1200" b="1" kern="1200" dirty="0" smtClean="0">
                <a:solidFill>
                  <a:schemeClr val="tx1"/>
                </a:solidFill>
                <a:latin typeface="+mn-lt"/>
                <a:ea typeface="+mn-ea"/>
                <a:cs typeface="+mn-cs"/>
              </a:rPr>
              <a:t> (</a:t>
            </a:r>
            <a:r>
              <a:rPr lang="fr-CA" sz="1200" kern="1200" dirty="0" smtClean="0">
                <a:solidFill>
                  <a:schemeClr val="tx1"/>
                </a:solidFill>
                <a:latin typeface="+mn-lt"/>
                <a:ea typeface="+mn-ea"/>
                <a:cs typeface="+mn-cs"/>
              </a:rPr>
              <a:t>1584)</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L’</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de Du Bartas servira d’inspiration à toutes les entreprises poétiques visionnaires „totalisantes“, de vaste envergure, comme celle de Milton.</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22</a:t>
            </a:fld>
            <a:endParaRPr lang="cs-CZ"/>
          </a:p>
        </p:txBody>
      </p:sp>
    </p:spTree>
    <p:extLst>
      <p:ext uri="{BB962C8B-B14F-4D97-AF65-F5344CB8AC3E}">
        <p14:creationId xmlns:p14="http://schemas.microsoft.com/office/powerpoint/2010/main" val="3707569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Issu d’une famille d’origine espagnole convertie au calvinisme, fils du secrétaire de la reine de Navarre Jeanne d’Albret, il lie sa vie aux décisions de ses maîtres - jusqu’à la conversion au catholicisme à la suite de celle de Henri IV. </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Il est avant tout un grand intellectuel humaniste, renommé comme helléniste: éditeur et traducteur en latin d’Homère (1583), d’Hésiode (1592) de la </a:t>
            </a:r>
            <a:r>
              <a:rPr lang="fr-CA" sz="1200" i="1" kern="1200" dirty="0" smtClean="0">
                <a:solidFill>
                  <a:schemeClr val="tx1"/>
                </a:solidFill>
                <a:latin typeface="+mn-lt"/>
                <a:ea typeface="+mn-ea"/>
                <a:cs typeface="+mn-cs"/>
              </a:rPr>
              <a:t>Logique</a:t>
            </a:r>
            <a:r>
              <a:rPr lang="fr-CA" sz="1200" kern="1200" dirty="0" smtClean="0">
                <a:solidFill>
                  <a:schemeClr val="tx1"/>
                </a:solidFill>
                <a:latin typeface="+mn-lt"/>
                <a:ea typeface="+mn-ea"/>
                <a:cs typeface="+mn-cs"/>
              </a:rPr>
              <a:t> d’Aristote. Il complète son instruction, reçue au collège de Lescar, par des voyages, notamment à Bâle, où il fréquente les imprimeurs et les milieux alchimistes.</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Après sa conversion au catholicisme, il s’implique dans les querelles contre les calvinistes (d’Aubigné, Bèze) qui lui reprochent sa désertion. La faveur de Henri IV qui lui fait obtenir des charges publiques (sénéchaussée de La Rochelle), ne lui fait pas éviter les déboires et déceptions qu’il rencontre dans cette carrière. Il n’aura plus le temps d’achever l’</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qu’il juge majeure: </a:t>
            </a:r>
            <a:r>
              <a:rPr lang="fr-CA" sz="1200" b="1" i="1" kern="1200" dirty="0" smtClean="0">
                <a:solidFill>
                  <a:schemeClr val="tx1"/>
                </a:solidFill>
                <a:latin typeface="+mn-lt"/>
                <a:ea typeface="+mn-ea"/>
                <a:cs typeface="+mn-cs"/>
              </a:rPr>
              <a:t>L’Idée de la religion</a:t>
            </a:r>
            <a:r>
              <a:rPr lang="fr-CA" sz="1200" kern="1200" dirty="0" smtClean="0">
                <a:solidFill>
                  <a:schemeClr val="tx1"/>
                </a:solidFill>
                <a:latin typeface="+mn-lt"/>
                <a:ea typeface="+mn-ea"/>
                <a:cs typeface="+mn-cs"/>
              </a:rPr>
              <a:t>. Âme tourmentée, partagée entre l’amour de la religion et l’amour charnel, il compose d’admirables </a:t>
            </a:r>
            <a:r>
              <a:rPr lang="fr-CA" sz="1200" b="1" u="sng" kern="1200" dirty="0" smtClean="0">
                <a:solidFill>
                  <a:schemeClr val="tx1"/>
                </a:solidFill>
                <a:latin typeface="+mn-lt"/>
                <a:ea typeface="+mn-ea"/>
                <a:cs typeface="+mn-cs"/>
              </a:rPr>
              <a:t>sonnets</a:t>
            </a:r>
            <a:r>
              <a:rPr lang="fr-CA" sz="1200" kern="1200" dirty="0" smtClean="0">
                <a:solidFill>
                  <a:schemeClr val="tx1"/>
                </a:solidFill>
                <a:latin typeface="+mn-lt"/>
                <a:ea typeface="+mn-ea"/>
                <a:cs typeface="+mn-cs"/>
              </a:rPr>
              <a:t>, profondément marqués par la sensibilité baroque.</a:t>
            </a:r>
            <a:endParaRPr lang="cs-CZ" sz="1200" kern="1200" dirty="0" smtClean="0">
              <a:solidFill>
                <a:schemeClr val="tx1"/>
              </a:solidFill>
              <a:latin typeface="+mn-lt"/>
              <a:ea typeface="+mn-ea"/>
              <a:cs typeface="+mn-cs"/>
            </a:endParaRPr>
          </a:p>
          <a:p>
            <a:r>
              <a:rPr lang="fr-FR" dirty="0" smtClean="0"/>
              <a:t>- surtout méditation sur la mort, transformé</a:t>
            </a:r>
            <a:r>
              <a:rPr lang="fr-FR" baseline="0" dirty="0" smtClean="0"/>
              <a:t> en genre méditatif, religieux</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23</a:t>
            </a:fld>
            <a:endParaRPr lang="cs-CZ"/>
          </a:p>
        </p:txBody>
      </p:sp>
    </p:spTree>
    <p:extLst>
      <p:ext uri="{BB962C8B-B14F-4D97-AF65-F5344CB8AC3E}">
        <p14:creationId xmlns:p14="http://schemas.microsoft.com/office/powerpoint/2010/main" val="36028877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Fils du médecin et magistrat de la ville libre de Besançon, il est nommé, après avoir étudié le droit à l’université de Dôle, avocat fiscal à Gray où il s’éteint après avoir mené une vie aisée et tranquille au milieu d’une famille nombreuse (7 enfants). Son catholicisme est déterminé entre autre par son appartenance à la sphère politique et culturelle des Pays-Bas Espagnols (pendant un certain temps il assume une mission en Flandre). Il s’est rendu célèbre par le recueil de 444 sonnets </a:t>
            </a:r>
            <a:r>
              <a:rPr lang="fr-CA" sz="1200" b="1" i="1" u="sng" kern="1200" dirty="0" smtClean="0">
                <a:solidFill>
                  <a:schemeClr val="tx1"/>
                </a:solidFill>
                <a:latin typeface="+mn-lt"/>
                <a:ea typeface="+mn-ea"/>
                <a:cs typeface="+mn-cs"/>
              </a:rPr>
              <a:t>Le Mépris de la vie et Consolation de la mort</a:t>
            </a:r>
            <a:r>
              <a:rPr lang="fr-CA" sz="1200" kern="1200" dirty="0" smtClean="0">
                <a:solidFill>
                  <a:schemeClr val="tx1"/>
                </a:solidFill>
                <a:latin typeface="+mn-lt"/>
                <a:ea typeface="+mn-ea"/>
                <a:cs typeface="+mn-cs"/>
              </a:rPr>
              <a:t> (1594).</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24</a:t>
            </a:fld>
            <a:endParaRPr lang="cs-CZ"/>
          </a:p>
        </p:txBody>
      </p:sp>
    </p:spTree>
    <p:extLst>
      <p:ext uri="{BB962C8B-B14F-4D97-AF65-F5344CB8AC3E}">
        <p14:creationId xmlns:p14="http://schemas.microsoft.com/office/powerpoint/2010/main" val="2263429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Si le terme, pour ce qui est des beaux-arts, a pu s’imposer en France au tournant de 1900, son application aux phénomènes littéraires a rencontré de fortes réticences et n’a été accepté que sous la pression des preuves apportées pour la plupart par des chercheurs non français (</a:t>
            </a:r>
            <a:r>
              <a:rPr lang="fr-CA" sz="1200" kern="1200" dirty="0" err="1" smtClean="0">
                <a:solidFill>
                  <a:schemeClr val="tx1"/>
                </a:solidFill>
                <a:latin typeface="+mn-lt"/>
                <a:ea typeface="+mn-ea"/>
                <a:cs typeface="+mn-cs"/>
              </a:rPr>
              <a:t>Václav</a:t>
            </a:r>
            <a:r>
              <a:rPr lang="fr-CA" sz="1200" kern="1200" dirty="0" smtClean="0">
                <a:solidFill>
                  <a:schemeClr val="tx1"/>
                </a:solidFill>
                <a:latin typeface="+mn-lt"/>
                <a:ea typeface="+mn-ea"/>
                <a:cs typeface="+mn-cs"/>
              </a:rPr>
              <a:t> </a:t>
            </a:r>
            <a:r>
              <a:rPr lang="fr-CA" sz="1200" kern="1200" dirty="0" err="1" smtClean="0">
                <a:solidFill>
                  <a:schemeClr val="tx1"/>
                </a:solidFill>
                <a:latin typeface="+mn-lt"/>
                <a:ea typeface="+mn-ea"/>
                <a:cs typeface="+mn-cs"/>
              </a:rPr>
              <a:t>Černý</a:t>
            </a:r>
            <a:r>
              <a:rPr lang="fr-CA" sz="1200" kern="1200" dirty="0" smtClean="0">
                <a:solidFill>
                  <a:schemeClr val="tx1"/>
                </a:solidFill>
                <a:latin typeface="+mn-lt"/>
                <a:ea typeface="+mn-ea"/>
                <a:cs typeface="+mn-cs"/>
              </a:rPr>
              <a:t>, d’Ors, </a:t>
            </a:r>
            <a:r>
              <a:rPr lang="fr-CA" sz="1200" kern="1200" dirty="0" err="1" smtClean="0">
                <a:solidFill>
                  <a:schemeClr val="tx1"/>
                </a:solidFill>
                <a:latin typeface="+mn-lt"/>
                <a:ea typeface="+mn-ea"/>
                <a:cs typeface="+mn-cs"/>
              </a:rPr>
              <a:t>Kohler</a:t>
            </a:r>
            <a:r>
              <a:rPr lang="fr-CA" sz="1200" kern="1200" dirty="0" smtClean="0">
                <a:solidFill>
                  <a:schemeClr val="tx1"/>
                </a:solidFill>
                <a:latin typeface="+mn-lt"/>
                <a:ea typeface="+mn-ea"/>
                <a:cs typeface="+mn-cs"/>
              </a:rPr>
              <a:t>, etc.) à partir des années 1940.</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cs-CZ" sz="1200" b="0" i="0" kern="1200" dirty="0" smtClean="0">
                <a:solidFill>
                  <a:schemeClr val="tx1"/>
                </a:solidFill>
                <a:latin typeface="+mn-lt"/>
                <a:ea typeface="+mn-ea"/>
                <a:cs typeface="+mn-cs"/>
              </a:rPr>
              <a:t>Prof. PhDr. Václav Černý, CSc. Český literární kritik a teoretik, historik umění, komparatista, editor, bohemista a překladatel z románských jazyků. Jeden z nejvýznamnějších představitelů české duchovní kultury 20. století. Profesor na FF UK v Praze a vědecký pracovník ČSAV. Na Filosofické fakultě MU v Brně působil jako mimořádný profesor v letech 1938-39. V letech 1968-69 se významně angažoval v demokratizačním procesu, v lednu 1977 byl jedním z prvních signatářů Charty 77. </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3</a:t>
            </a:fld>
            <a:endParaRPr lang="cs-CZ"/>
          </a:p>
        </p:txBody>
      </p:sp>
    </p:spTree>
    <p:extLst>
      <p:ext uri="{BB962C8B-B14F-4D97-AF65-F5344CB8AC3E}">
        <p14:creationId xmlns:p14="http://schemas.microsoft.com/office/powerpoint/2010/main" val="1782943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Eugeni d'Ors i Rovira (connu en France sous le nom d'Eugenio d'Ors), né le 28 septembre 1881 à Barcelone et mort le 26 septembre 1954 à Vilanova i la Geltrú, est un écrivain catalan de nationalité espagnole appartenant à la génération de 14.</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Essayiste, critique d'art et philosophe, il a écrit en catalan, en castillan, et aussi en français. Une partie de ses écrits catalans ont paru sous les pseudonymes de Xènius, d'Octavi de Romeu et de El Guaita, de même qu'une partie de ses articles en castillan sont signés du pseudonyme d'« Un Ingenio de esta Corte1 ». Il est traduit et publié en français sous le nom de Eugenio d'Ors depuis 1912.</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Il est notamment l'auteur d'un essai intitulé Du baroque (1935).</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https://fr.wikipedia.org/wiki/Eugenio_d%27Ors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Deux conceptions du baroque semblent se faire concurrence. L’une, celle d’</a:t>
            </a:r>
            <a:r>
              <a:rPr lang="fr-CA" sz="1200" b="1" kern="1200" dirty="0" smtClean="0">
                <a:solidFill>
                  <a:schemeClr val="tx1"/>
                </a:solidFill>
                <a:latin typeface="+mn-lt"/>
                <a:ea typeface="+mn-ea"/>
                <a:cs typeface="+mn-cs"/>
              </a:rPr>
              <a:t>Eugenio d’Ors y </a:t>
            </a:r>
            <a:r>
              <a:rPr lang="fr-CA" sz="1200" b="1" kern="1200" dirty="0" err="1" smtClean="0">
                <a:solidFill>
                  <a:schemeClr val="tx1"/>
                </a:solidFill>
                <a:latin typeface="+mn-lt"/>
                <a:ea typeface="+mn-ea"/>
                <a:cs typeface="+mn-cs"/>
              </a:rPr>
              <a:t>Rovira</a:t>
            </a:r>
            <a:r>
              <a:rPr lang="fr-CA" sz="1200" kern="1200" dirty="0" smtClean="0">
                <a:solidFill>
                  <a:schemeClr val="tx1"/>
                </a:solidFill>
                <a:latin typeface="+mn-lt"/>
                <a:ea typeface="+mn-ea"/>
                <a:cs typeface="+mn-cs"/>
              </a:rPr>
              <a:t> notamment, cherche dans le baroque un principe universel qui connaît des résurgences périodiques tout au long de l’histoire culturelle. La base de la conception de d’Ors se trouve dans la distinction entre le principe apollinien et d</a:t>
            </a:r>
            <a:r>
              <a:rPr lang="cs-CZ" sz="1200" kern="1200" dirty="0" smtClean="0">
                <a:solidFill>
                  <a:schemeClr val="tx1"/>
                </a:solidFill>
                <a:latin typeface="+mn-lt"/>
                <a:ea typeface="+mn-ea"/>
                <a:cs typeface="+mn-cs"/>
              </a:rPr>
              <a:t>y</a:t>
            </a:r>
            <a:r>
              <a:rPr lang="fr-CA" sz="1200" kern="1200" dirty="0" smtClean="0">
                <a:solidFill>
                  <a:schemeClr val="tx1"/>
                </a:solidFill>
                <a:latin typeface="+mn-lt"/>
                <a:ea typeface="+mn-ea"/>
                <a:cs typeface="+mn-cs"/>
              </a:rPr>
              <a:t>onisien que Friedrich Nietzsche a appliquée au monde de la Grèce antique en analysant la tragédie. Chez d’Ors, cette antinomie se transforme en oscillation de l’art entre le principe du </a:t>
            </a:r>
            <a:r>
              <a:rPr lang="fr-CA" sz="1200" kern="1200" dirty="0" err="1" smtClean="0">
                <a:solidFill>
                  <a:schemeClr val="tx1"/>
                </a:solidFill>
                <a:latin typeface="+mn-lt"/>
                <a:ea typeface="+mn-ea"/>
                <a:cs typeface="+mn-cs"/>
              </a:rPr>
              <a:t>classicicme</a:t>
            </a:r>
            <a:r>
              <a:rPr lang="fr-CA" sz="1200" kern="1200" dirty="0" smtClean="0">
                <a:solidFill>
                  <a:schemeClr val="tx1"/>
                </a:solidFill>
                <a:latin typeface="+mn-lt"/>
                <a:ea typeface="+mn-ea"/>
                <a:cs typeface="+mn-cs"/>
              </a:rPr>
              <a:t> et du baroque. Le classicisme serait, selon cette conception, l’expression d’un principe de construction rationnel, privilégiant les valeurs „terrestres“, réalistes, les formes géométriques, régulières, calmes, les visées universalistes, durables. Le classicisme s’incarnerait dans le principe de la monarchie absolue. Le baroque par contre correspondrait au principe dionysien, ses caractéristiques étant ravissement, extase, envol, passion, fantaisie, irrégularité, individualisme. Le baroque c’est aussi le temps changeant opposé à l’espace qui serait dominant dans le classicisme; c’est, également, la révolte de la conscience individuelle (le protestantisme et le libre arbitre) contre la raison universelle, ou bien la mise en doute de la raison et de ses possibilités de percer le monde des illusions. De ce point de vue le romantisme ne serait qu’un des avatars du baroque.</a:t>
            </a:r>
            <a:endParaRPr lang="cs-CZ" sz="1200" kern="1200" dirty="0" smtClean="0">
              <a:solidFill>
                <a:schemeClr val="tx1"/>
              </a:solidFill>
              <a:latin typeface="+mn-lt"/>
              <a:ea typeface="+mn-ea"/>
              <a:cs typeface="+mn-cs"/>
            </a:endParaRPr>
          </a:p>
          <a:p>
            <a:endParaRPr lang="fr-FR" dirty="0" smtClean="0"/>
          </a:p>
          <a:p>
            <a:r>
              <a:rPr lang="fr-CA" sz="1200" kern="1200" dirty="0" smtClean="0">
                <a:solidFill>
                  <a:schemeClr val="tx1"/>
                </a:solidFill>
                <a:latin typeface="+mn-lt"/>
                <a:ea typeface="+mn-ea"/>
                <a:cs typeface="+mn-cs"/>
              </a:rPr>
              <a:t>d’</a:t>
            </a:r>
            <a:r>
              <a:rPr lang="fr-CA" sz="1200" b="1" kern="1200" dirty="0" smtClean="0">
                <a:solidFill>
                  <a:schemeClr val="tx1"/>
                </a:solidFill>
                <a:latin typeface="+mn-lt"/>
                <a:ea typeface="+mn-ea"/>
                <a:cs typeface="+mn-cs"/>
              </a:rPr>
              <a:t>Eugenio d’Ors y </a:t>
            </a:r>
            <a:r>
              <a:rPr lang="fr-CA" sz="1200" b="1" kern="1200" dirty="0" err="1" smtClean="0">
                <a:solidFill>
                  <a:schemeClr val="tx1"/>
                </a:solidFill>
                <a:latin typeface="+mn-lt"/>
                <a:ea typeface="+mn-ea"/>
                <a:cs typeface="+mn-cs"/>
              </a:rPr>
              <a:t>Rovira</a:t>
            </a:r>
            <a:r>
              <a:rPr lang="fr-CA" sz="1200" kern="1200" dirty="0" smtClean="0">
                <a:solidFill>
                  <a:schemeClr val="tx1"/>
                </a:solidFill>
                <a:latin typeface="+mn-lt"/>
                <a:ea typeface="+mn-ea"/>
                <a:cs typeface="+mn-cs"/>
              </a:rPr>
              <a:t>  - écrivain</a:t>
            </a:r>
            <a:r>
              <a:rPr lang="fr-CA" sz="1200" kern="1200" baseline="0" dirty="0" smtClean="0">
                <a:solidFill>
                  <a:schemeClr val="tx1"/>
                </a:solidFill>
                <a:latin typeface="+mn-lt"/>
                <a:ea typeface="+mn-ea"/>
                <a:cs typeface="+mn-cs"/>
              </a:rPr>
              <a:t> catalan</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4</a:t>
            </a:fld>
            <a:endParaRPr lang="cs-CZ"/>
          </a:p>
        </p:txBody>
      </p:sp>
    </p:spTree>
    <p:extLst>
      <p:ext uri="{BB962C8B-B14F-4D97-AF65-F5344CB8AC3E}">
        <p14:creationId xmlns:p14="http://schemas.microsoft.com/office/powerpoint/2010/main" val="2880104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la </a:t>
            </a:r>
            <a:r>
              <a:rPr lang="fr-FR" dirty="0" err="1" smtClean="0"/>
              <a:t>géometrie</a:t>
            </a:r>
            <a:endParaRPr lang="cs-CZ" dirty="0"/>
          </a:p>
        </p:txBody>
      </p:sp>
      <p:sp>
        <p:nvSpPr>
          <p:cNvPr id="4" name="Slide Number Placeholder 3"/>
          <p:cNvSpPr>
            <a:spLocks noGrp="1"/>
          </p:cNvSpPr>
          <p:nvPr>
            <p:ph type="sldNum" sz="quarter" idx="10"/>
          </p:nvPr>
        </p:nvSpPr>
        <p:spPr/>
        <p:txBody>
          <a:bodyPr/>
          <a:lstStyle/>
          <a:p>
            <a:fld id="{D262C3E3-F7C0-4368-A51C-675591857655}" type="slidenum">
              <a:rPr lang="cs-CZ" smtClean="0"/>
              <a:pPr/>
              <a:t>5</a:t>
            </a:fld>
            <a:endParaRPr lang="cs-CZ"/>
          </a:p>
        </p:txBody>
      </p:sp>
    </p:spTree>
    <p:extLst>
      <p:ext uri="{BB962C8B-B14F-4D97-AF65-F5344CB8AC3E}">
        <p14:creationId xmlns:p14="http://schemas.microsoft.com/office/powerpoint/2010/main" val="697913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L’autre conception du </a:t>
            </a:r>
            <a:r>
              <a:rPr lang="fr-CA" sz="1200" b="1" kern="1200" dirty="0" smtClean="0">
                <a:solidFill>
                  <a:schemeClr val="tx1"/>
                </a:solidFill>
                <a:latin typeface="+mn-lt"/>
                <a:ea typeface="+mn-ea"/>
                <a:cs typeface="+mn-cs"/>
              </a:rPr>
              <a:t>baroque</a:t>
            </a:r>
            <a:r>
              <a:rPr lang="fr-CA" sz="1200" kern="1200" dirty="0" smtClean="0">
                <a:solidFill>
                  <a:schemeClr val="tx1"/>
                </a:solidFill>
                <a:latin typeface="+mn-lt"/>
                <a:ea typeface="+mn-ea"/>
                <a:cs typeface="+mn-cs"/>
              </a:rPr>
              <a:t> est celle qui veut le faire coïncider avec une étape de la dynamique culturelle précise, délimitée dans le temps, pour la France celle qui va de 1560 à 1660 environ. C’est cette conception que nous adopterons en réservant au phénomène des résurgences ultérieure des aspects baroques le terme de </a:t>
            </a:r>
            <a:r>
              <a:rPr lang="fr-CA" sz="1200" b="1" kern="1200" dirty="0" smtClean="0">
                <a:solidFill>
                  <a:schemeClr val="tx1"/>
                </a:solidFill>
                <a:latin typeface="+mn-lt"/>
                <a:ea typeface="+mn-ea"/>
                <a:cs typeface="+mn-cs"/>
              </a:rPr>
              <a:t>baroquisme</a:t>
            </a:r>
            <a:r>
              <a:rPr lang="fr-CA" sz="1200" kern="1200" dirty="0" smtClean="0">
                <a:solidFill>
                  <a:schemeClr val="tx1"/>
                </a:solidFill>
                <a:latin typeface="+mn-lt"/>
                <a:ea typeface="+mn-ea"/>
                <a:cs typeface="+mn-cs"/>
              </a:rPr>
              <a:t>. C’est la conception de </a:t>
            </a:r>
            <a:r>
              <a:rPr lang="fr-CA" sz="1200" kern="1200" dirty="0" err="1" smtClean="0">
                <a:solidFill>
                  <a:schemeClr val="tx1"/>
                </a:solidFill>
                <a:latin typeface="+mn-lt"/>
                <a:ea typeface="+mn-ea"/>
                <a:cs typeface="+mn-cs"/>
              </a:rPr>
              <a:t>Václav</a:t>
            </a:r>
            <a:r>
              <a:rPr lang="fr-CA"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fr-CA" sz="1200" kern="1200" dirty="0" err="1" smtClean="0">
                <a:solidFill>
                  <a:schemeClr val="tx1"/>
                </a:solidFill>
                <a:latin typeface="+mn-lt"/>
                <a:ea typeface="+mn-ea"/>
                <a:cs typeface="+mn-cs"/>
              </a:rPr>
              <a:t>erný</a:t>
            </a:r>
            <a:r>
              <a:rPr lang="fr-CA" sz="1200" kern="1200" dirty="0" smtClean="0">
                <a:solidFill>
                  <a:schemeClr val="tx1"/>
                </a:solidFill>
                <a:latin typeface="+mn-lt"/>
                <a:ea typeface="+mn-ea"/>
                <a:cs typeface="+mn-cs"/>
              </a:rPr>
              <a:t> qui parle par exemple du baroquisme chez Claudel.</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6</a:t>
            </a:fld>
            <a:endParaRPr lang="cs-CZ"/>
          </a:p>
        </p:txBody>
      </p:sp>
    </p:spTree>
    <p:extLst>
      <p:ext uri="{BB962C8B-B14F-4D97-AF65-F5344CB8AC3E}">
        <p14:creationId xmlns:p14="http://schemas.microsoft.com/office/powerpoint/2010/main" val="2600732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 	Toute tentative de cerner cette période de façon satisfaisante se heurte à des difficultés liées à sa richesse de formes et de significations, à sa complexité.</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Un premier écueil à éviter est sans doute celui qui consisterait à considérer le baroque comme une </a:t>
            </a:r>
            <a:r>
              <a:rPr lang="fr-CA" sz="1200" b="1" kern="1200" dirty="0" smtClean="0">
                <a:solidFill>
                  <a:schemeClr val="tx1"/>
                </a:solidFill>
                <a:latin typeface="+mn-lt"/>
                <a:ea typeface="+mn-ea"/>
                <a:cs typeface="+mn-cs"/>
              </a:rPr>
              <a:t>esthétique compacte, fermée</a:t>
            </a:r>
            <a:r>
              <a:rPr lang="fr-CA" sz="1200" kern="1200" dirty="0" smtClean="0">
                <a:solidFill>
                  <a:schemeClr val="tx1"/>
                </a:solidFill>
                <a:latin typeface="+mn-lt"/>
                <a:ea typeface="+mn-ea"/>
                <a:cs typeface="+mn-cs"/>
              </a:rPr>
              <a:t> et cernée avec précision. Car il faut tenir compte que, d’une part, l’esthétique et la sensibilité baroques sont le prolongement, voire l’accomplissement de la Renaissance dont les résidus ou même les filons de pensée continuent à serpenter sous le baroque. D’autre part, la grande variété et la complexité du baroque consiste justement à intégrer ces éléments </a:t>
            </a:r>
            <a:r>
              <a:rPr lang="fr-CA" sz="1200" kern="1200" dirty="0" err="1" smtClean="0">
                <a:solidFill>
                  <a:schemeClr val="tx1"/>
                </a:solidFill>
                <a:latin typeface="+mn-lt"/>
                <a:ea typeface="+mn-ea"/>
                <a:cs typeface="+mn-cs"/>
              </a:rPr>
              <a:t>antibaroques</a:t>
            </a:r>
            <a:r>
              <a:rPr lang="fr-CA" sz="1200" kern="1200" dirty="0" smtClean="0">
                <a:solidFill>
                  <a:schemeClr val="tx1"/>
                </a:solidFill>
                <a:latin typeface="+mn-lt"/>
                <a:ea typeface="+mn-ea"/>
                <a:cs typeface="+mn-cs"/>
              </a:rPr>
              <a:t> dans sa structure. Le baroque n’est pas seulement le baroque, c’est le baroque et l’</a:t>
            </a:r>
            <a:r>
              <a:rPr lang="fr-CA" sz="1200" kern="1200" dirty="0" err="1" smtClean="0">
                <a:solidFill>
                  <a:schemeClr val="tx1"/>
                </a:solidFill>
                <a:latin typeface="+mn-lt"/>
                <a:ea typeface="+mn-ea"/>
                <a:cs typeface="+mn-cs"/>
              </a:rPr>
              <a:t>antibaroque</a:t>
            </a:r>
            <a:r>
              <a:rPr lang="fr-CA" sz="1200" kern="1200" dirty="0" smtClean="0">
                <a:solidFill>
                  <a:schemeClr val="tx1"/>
                </a:solidFill>
                <a:latin typeface="+mn-lt"/>
                <a:ea typeface="+mn-ea"/>
                <a:cs typeface="+mn-cs"/>
              </a:rPr>
              <a:t> à la fois (</a:t>
            </a:r>
            <a:r>
              <a:rPr lang="en-US" sz="1200" kern="1200" dirty="0" smtClean="0">
                <a:solidFill>
                  <a:schemeClr val="tx1"/>
                </a:solidFill>
                <a:latin typeface="+mn-lt"/>
                <a:ea typeface="+mn-ea"/>
                <a:cs typeface="+mn-cs"/>
              </a:rPr>
              <a:t></a:t>
            </a:r>
            <a:r>
              <a:rPr lang="fr-CA" sz="1200" kern="1200" dirty="0" err="1" smtClean="0">
                <a:solidFill>
                  <a:schemeClr val="tx1"/>
                </a:solidFill>
                <a:latin typeface="+mn-lt"/>
                <a:ea typeface="+mn-ea"/>
                <a:cs typeface="+mn-cs"/>
              </a:rPr>
              <a:t>erný</a:t>
            </a:r>
            <a:r>
              <a:rPr lang="fr-CA" sz="1200" kern="1200" dirty="0" smtClean="0">
                <a:solidFill>
                  <a:schemeClr val="tx1"/>
                </a:solidFill>
                <a:latin typeface="+mn-lt"/>
                <a:ea typeface="+mn-ea"/>
                <a:cs typeface="+mn-cs"/>
              </a:rPr>
              <a:t>). Le dosage dépend des auteurs, des périodes.</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Comment reconnaître les </a:t>
            </a:r>
            <a:r>
              <a:rPr lang="fr-CA" sz="1200" b="1" kern="1200" dirty="0" smtClean="0">
                <a:solidFill>
                  <a:schemeClr val="tx1"/>
                </a:solidFill>
                <a:latin typeface="+mn-lt"/>
                <a:ea typeface="+mn-ea"/>
                <a:cs typeface="+mn-cs"/>
              </a:rPr>
              <a:t>éléments </a:t>
            </a:r>
            <a:r>
              <a:rPr lang="fr-CA" sz="1200" b="1" kern="1200" dirty="0" err="1" smtClean="0">
                <a:solidFill>
                  <a:schemeClr val="tx1"/>
                </a:solidFill>
                <a:latin typeface="+mn-lt"/>
                <a:ea typeface="+mn-ea"/>
                <a:cs typeface="+mn-cs"/>
              </a:rPr>
              <a:t>antibaroques</a:t>
            </a:r>
            <a:r>
              <a:rPr lang="fr-CA" sz="1200" kern="1200" dirty="0" smtClean="0">
                <a:solidFill>
                  <a:schemeClr val="tx1"/>
                </a:solidFill>
                <a:latin typeface="+mn-lt"/>
                <a:ea typeface="+mn-ea"/>
                <a:cs typeface="+mn-cs"/>
              </a:rPr>
              <a:t> de cette période? Un des signes est le </a:t>
            </a:r>
            <a:r>
              <a:rPr lang="fr-CA" sz="1200" b="1" kern="1200" dirty="0" smtClean="0">
                <a:solidFill>
                  <a:schemeClr val="tx1"/>
                </a:solidFill>
                <a:latin typeface="+mn-lt"/>
                <a:ea typeface="+mn-ea"/>
                <a:cs typeface="+mn-cs"/>
              </a:rPr>
              <a:t>refus de la perspective théologique</a:t>
            </a:r>
            <a:r>
              <a:rPr lang="fr-CA" sz="1200" kern="1200" dirty="0" smtClean="0">
                <a:solidFill>
                  <a:schemeClr val="tx1"/>
                </a:solidFill>
                <a:latin typeface="+mn-lt"/>
                <a:ea typeface="+mn-ea"/>
                <a:cs typeface="+mn-cs"/>
              </a:rPr>
              <a:t>, typique du baroque, l’accent mis sur l’horizon </a:t>
            </a:r>
            <a:r>
              <a:rPr lang="fr-CA" sz="1200" b="1" kern="1200" dirty="0" smtClean="0">
                <a:solidFill>
                  <a:schemeClr val="tx1"/>
                </a:solidFill>
                <a:latin typeface="+mn-lt"/>
                <a:ea typeface="+mn-ea"/>
                <a:cs typeface="+mn-cs"/>
              </a:rPr>
              <a:t>rationnel</a:t>
            </a:r>
            <a:r>
              <a:rPr lang="fr-CA" sz="1200" kern="1200" dirty="0" smtClean="0">
                <a:solidFill>
                  <a:schemeClr val="tx1"/>
                </a:solidFill>
                <a:latin typeface="+mn-lt"/>
                <a:ea typeface="+mn-ea"/>
                <a:cs typeface="+mn-cs"/>
              </a:rPr>
              <a:t> de l’homme, le maintien de la conception de la „vertu“ et du „mérite“, élaboré par la Renaissance. L’autre signe est souvent la </a:t>
            </a:r>
            <a:r>
              <a:rPr lang="fr-CA" sz="1200" b="1" kern="1200" dirty="0" smtClean="0">
                <a:solidFill>
                  <a:schemeClr val="tx1"/>
                </a:solidFill>
                <a:latin typeface="+mn-lt"/>
                <a:ea typeface="+mn-ea"/>
                <a:cs typeface="+mn-cs"/>
              </a:rPr>
              <a:t>marginalité</a:t>
            </a:r>
            <a:r>
              <a:rPr lang="fr-CA" sz="1200" kern="1200" dirty="0" smtClean="0">
                <a:solidFill>
                  <a:schemeClr val="tx1"/>
                </a:solidFill>
                <a:latin typeface="+mn-lt"/>
                <a:ea typeface="+mn-ea"/>
                <a:cs typeface="+mn-cs"/>
              </a:rPr>
              <a:t> ou le caractère non officiel de l’</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de ces penseurs (Descartes, Gassendi, Cyrano de Bergerac, La </a:t>
            </a:r>
            <a:r>
              <a:rPr lang="fr-CA" sz="1200" kern="1200" dirty="0" err="1" smtClean="0">
                <a:solidFill>
                  <a:schemeClr val="tx1"/>
                </a:solidFill>
                <a:latin typeface="+mn-lt"/>
                <a:ea typeface="+mn-ea"/>
                <a:cs typeface="+mn-cs"/>
              </a:rPr>
              <a:t>Mothe</a:t>
            </a:r>
            <a:r>
              <a:rPr lang="fr-CA" sz="1200" kern="1200" dirty="0" smtClean="0">
                <a:solidFill>
                  <a:schemeClr val="tx1"/>
                </a:solidFill>
                <a:latin typeface="+mn-lt"/>
                <a:ea typeface="+mn-ea"/>
                <a:cs typeface="+mn-cs"/>
              </a:rPr>
              <a:t> Le </a:t>
            </a:r>
            <a:r>
              <a:rPr lang="fr-CA" sz="1200" kern="1200" dirty="0" err="1" smtClean="0">
                <a:solidFill>
                  <a:schemeClr val="tx1"/>
                </a:solidFill>
                <a:latin typeface="+mn-lt"/>
                <a:ea typeface="+mn-ea"/>
                <a:cs typeface="+mn-cs"/>
              </a:rPr>
              <a:t>Vayer</a:t>
            </a:r>
            <a:r>
              <a:rPr lang="fr-CA" sz="1200" kern="1200" dirty="0" smtClean="0">
                <a:solidFill>
                  <a:schemeClr val="tx1"/>
                </a:solidFill>
                <a:latin typeface="+mn-lt"/>
                <a:ea typeface="+mn-ea"/>
                <a:cs typeface="+mn-cs"/>
              </a:rPr>
              <a:t>, Gabriel </a:t>
            </a:r>
            <a:r>
              <a:rPr lang="fr-CA" sz="1200" kern="1200" dirty="0" err="1" smtClean="0">
                <a:solidFill>
                  <a:schemeClr val="tx1"/>
                </a:solidFill>
                <a:latin typeface="+mn-lt"/>
                <a:ea typeface="+mn-ea"/>
                <a:cs typeface="+mn-cs"/>
              </a:rPr>
              <a:t>Naudé</a:t>
            </a:r>
            <a:r>
              <a:rPr lang="fr-CA" sz="1200" kern="1200" dirty="0" smtClean="0">
                <a:solidFill>
                  <a:schemeClr val="tx1"/>
                </a:solidFill>
                <a:latin typeface="+mn-lt"/>
                <a:ea typeface="+mn-ea"/>
                <a:cs typeface="+mn-cs"/>
              </a:rPr>
              <a:t>, Saint-Évremond). Un troisième signe est l’inspiration </a:t>
            </a:r>
            <a:r>
              <a:rPr lang="fr-CA" sz="1200" b="1" kern="1200" dirty="0" smtClean="0">
                <a:solidFill>
                  <a:schemeClr val="tx1"/>
                </a:solidFill>
                <a:latin typeface="+mn-lt"/>
                <a:ea typeface="+mn-ea"/>
                <a:cs typeface="+mn-cs"/>
              </a:rPr>
              <a:t>réaliste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burlesque</a:t>
            </a:r>
            <a:r>
              <a:rPr lang="fr-CA" sz="1200" kern="1200" dirty="0" smtClean="0">
                <a:solidFill>
                  <a:schemeClr val="tx1"/>
                </a:solidFill>
                <a:latin typeface="+mn-lt"/>
                <a:ea typeface="+mn-ea"/>
                <a:cs typeface="+mn-cs"/>
              </a:rPr>
              <a:t> ou </a:t>
            </a:r>
            <a:r>
              <a:rPr lang="fr-CA" sz="1200" b="1" kern="1200" dirty="0" smtClean="0">
                <a:solidFill>
                  <a:schemeClr val="tx1"/>
                </a:solidFill>
                <a:latin typeface="+mn-lt"/>
                <a:ea typeface="+mn-ea"/>
                <a:cs typeface="+mn-cs"/>
              </a:rPr>
              <a:t>satirique</a:t>
            </a:r>
            <a:r>
              <a:rPr lang="fr-CA" sz="1200" kern="1200" dirty="0" smtClean="0">
                <a:solidFill>
                  <a:schemeClr val="tx1"/>
                </a:solidFill>
                <a:latin typeface="+mn-lt"/>
                <a:ea typeface="+mn-ea"/>
                <a:cs typeface="+mn-cs"/>
              </a:rPr>
              <a:t>, privée du pathos baroque (Paul Scarron: </a:t>
            </a:r>
            <a:r>
              <a:rPr lang="fr-CA" sz="1200" i="1" kern="1200" dirty="0" smtClean="0">
                <a:solidFill>
                  <a:schemeClr val="tx1"/>
                </a:solidFill>
                <a:latin typeface="+mn-lt"/>
                <a:ea typeface="+mn-ea"/>
                <a:cs typeface="+mn-cs"/>
              </a:rPr>
              <a:t>Le Virgile travesti</a:t>
            </a:r>
            <a:r>
              <a:rPr lang="fr-CA" sz="1200" kern="1200" dirty="0" smtClean="0">
                <a:solidFill>
                  <a:schemeClr val="tx1"/>
                </a:solidFill>
                <a:latin typeface="+mn-lt"/>
                <a:ea typeface="+mn-ea"/>
                <a:cs typeface="+mn-cs"/>
              </a:rPr>
              <a:t>, </a:t>
            </a:r>
            <a:r>
              <a:rPr lang="fr-CA" sz="1200" i="1" kern="1200" dirty="0" smtClean="0">
                <a:solidFill>
                  <a:schemeClr val="tx1"/>
                </a:solidFill>
                <a:latin typeface="+mn-lt"/>
                <a:ea typeface="+mn-ea"/>
                <a:cs typeface="+mn-cs"/>
              </a:rPr>
              <a:t>Roman comique</a:t>
            </a:r>
            <a:r>
              <a:rPr lang="fr-CA" sz="1200" kern="1200" dirty="0" smtClean="0">
                <a:solidFill>
                  <a:schemeClr val="tx1"/>
                </a:solidFill>
                <a:latin typeface="+mn-lt"/>
                <a:ea typeface="+mn-ea"/>
                <a:cs typeface="+mn-cs"/>
              </a:rPr>
              <a:t>; Furetière: </a:t>
            </a:r>
            <a:r>
              <a:rPr lang="fr-CA" sz="1200" i="1" kern="1200" dirty="0" smtClean="0">
                <a:solidFill>
                  <a:schemeClr val="tx1"/>
                </a:solidFill>
                <a:latin typeface="+mn-lt"/>
                <a:ea typeface="+mn-ea"/>
                <a:cs typeface="+mn-cs"/>
              </a:rPr>
              <a:t>Roman bourgeois</a:t>
            </a:r>
            <a:r>
              <a:rPr lang="fr-CA" sz="1200" kern="1200" dirty="0" smtClean="0">
                <a:solidFill>
                  <a:schemeClr val="tx1"/>
                </a:solidFill>
                <a:latin typeface="+mn-lt"/>
                <a:ea typeface="+mn-ea"/>
                <a:cs typeface="+mn-cs"/>
              </a:rPr>
              <a:t>; Charles Sorel: </a:t>
            </a:r>
            <a:r>
              <a:rPr lang="fr-CA" sz="1200" i="1" kern="1200" dirty="0" smtClean="0">
                <a:solidFill>
                  <a:schemeClr val="tx1"/>
                </a:solidFill>
                <a:latin typeface="+mn-lt"/>
                <a:ea typeface="+mn-ea"/>
                <a:cs typeface="+mn-cs"/>
              </a:rPr>
              <a:t>Histoire comique de </a:t>
            </a:r>
            <a:r>
              <a:rPr lang="fr-CA" sz="1200" i="1" kern="1200" dirty="0" err="1" smtClean="0">
                <a:solidFill>
                  <a:schemeClr val="tx1"/>
                </a:solidFill>
                <a:latin typeface="+mn-lt"/>
                <a:ea typeface="+mn-ea"/>
                <a:cs typeface="+mn-cs"/>
              </a:rPr>
              <a:t>Francion</a:t>
            </a:r>
            <a:r>
              <a:rPr lang="fr-CA" sz="1200" kern="1200" dirty="0" smtClean="0">
                <a:solidFill>
                  <a:schemeClr val="tx1"/>
                </a:solidFill>
                <a:latin typeface="+mn-lt"/>
                <a:ea typeface="+mn-ea"/>
                <a:cs typeface="+mn-cs"/>
              </a:rPr>
              <a:t>; Mathurin Régnier – satires; Théophile de Viau). Le courant </a:t>
            </a:r>
            <a:r>
              <a:rPr lang="fr-CA" sz="1200" kern="1200" dirty="0" err="1" smtClean="0">
                <a:solidFill>
                  <a:schemeClr val="tx1"/>
                </a:solidFill>
                <a:latin typeface="+mn-lt"/>
                <a:ea typeface="+mn-ea"/>
                <a:cs typeface="+mn-cs"/>
              </a:rPr>
              <a:t>antibaroque</a:t>
            </a:r>
            <a:r>
              <a:rPr lang="fr-CA" sz="1200" kern="1200" dirty="0" smtClean="0">
                <a:solidFill>
                  <a:schemeClr val="tx1"/>
                </a:solidFill>
                <a:latin typeface="+mn-lt"/>
                <a:ea typeface="+mn-ea"/>
                <a:cs typeface="+mn-cs"/>
              </a:rPr>
              <a:t> traverse la période baroque en assurant le lien entre la Renaissance et l’âge de Lumières.</a:t>
            </a:r>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7</a:t>
            </a:fld>
            <a:endParaRPr lang="cs-CZ"/>
          </a:p>
        </p:txBody>
      </p:sp>
    </p:spTree>
    <p:extLst>
      <p:ext uri="{BB962C8B-B14F-4D97-AF65-F5344CB8AC3E}">
        <p14:creationId xmlns:p14="http://schemas.microsoft.com/office/powerpoint/2010/main" val="1263676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Ces guerres sont aussi envisagées comme une crise nationale favorisée par la faiblesse de l'autorité royale sous les trois fils d'Henri II – François</a:t>
            </a:r>
            <a:r>
              <a:rPr lang="fr-FR" baseline="0" dirty="0" smtClean="0"/>
              <a:t> II (</a:t>
            </a:r>
            <a:r>
              <a:rPr lang="fr-FR" sz="1200" kern="1200" baseline="0" dirty="0" smtClean="0">
                <a:solidFill>
                  <a:schemeClr val="tx1"/>
                </a:solidFill>
                <a:latin typeface="+mn-lt"/>
                <a:ea typeface="+mn-ea"/>
                <a:cs typeface="+mn-cs"/>
              </a:rPr>
              <a:t>Ce règne, d’une brièveté exceptionnelle, n’a laissé que peu de traces </a:t>
            </a:r>
            <a:r>
              <a:rPr lang="cs-CZ" sz="1200" kern="1200" baseline="0" dirty="0" err="1" smtClean="0">
                <a:solidFill>
                  <a:schemeClr val="tx1"/>
                </a:solidFill>
                <a:latin typeface="+mn-lt"/>
                <a:ea typeface="+mn-ea"/>
                <a:cs typeface="+mn-cs"/>
              </a:rPr>
              <a:t>dans</a:t>
            </a:r>
            <a:r>
              <a:rPr lang="cs-CZ" sz="1200" kern="1200" baseline="0" dirty="0" smtClean="0">
                <a:solidFill>
                  <a:schemeClr val="tx1"/>
                </a:solidFill>
                <a:latin typeface="+mn-lt"/>
                <a:ea typeface="+mn-ea"/>
                <a:cs typeface="+mn-cs"/>
              </a:rPr>
              <a:t> l’</a:t>
            </a:r>
            <a:r>
              <a:rPr lang="cs-CZ" sz="1200" kern="1200" baseline="0" dirty="0" err="1" smtClean="0">
                <a:solidFill>
                  <a:schemeClr val="tx1"/>
                </a:solidFill>
                <a:latin typeface="+mn-lt"/>
                <a:ea typeface="+mn-ea"/>
                <a:cs typeface="+mn-cs"/>
              </a:rPr>
              <a:t>histoire</a:t>
            </a:r>
            <a:r>
              <a:rPr lang="cs-CZ" sz="1200" kern="1200" baseline="0" dirty="0" smtClean="0">
                <a:solidFill>
                  <a:schemeClr val="tx1"/>
                </a:solidFill>
                <a:latin typeface="+mn-lt"/>
                <a:ea typeface="+mn-ea"/>
                <a:cs typeface="+mn-cs"/>
              </a:rPr>
              <a:t> de France.</a:t>
            </a:r>
            <a:r>
              <a:rPr lang="fr-FR" sz="1200" kern="1200" baseline="0" dirty="0" smtClean="0">
                <a:solidFill>
                  <a:schemeClr val="tx1"/>
                </a:solidFill>
                <a:latin typeface="+mn-lt"/>
                <a:ea typeface="+mn-ea"/>
                <a:cs typeface="+mn-cs"/>
              </a:rPr>
              <a:t>), Charles IX (Le règne de Charles IX est relativement bref puisqu’il meurt à 24 ans, sans doute de la tuberculose mais peut-être aussi à cause du traumatisme psychologique lié aux massacres de la Saint-Barthélemy. Le pouvoir est exercé par Catherine de Médicis qui exerce une influence importante sur son fils. </a:t>
            </a:r>
            <a:r>
              <a:rPr lang="fr-FR" sz="1200" kern="1200" baseline="0" dirty="0" err="1" smtClean="0">
                <a:solidFill>
                  <a:schemeClr val="tx1"/>
                </a:solidFill>
                <a:latin typeface="+mn-lt"/>
                <a:ea typeface="+mn-ea"/>
                <a:cs typeface="+mn-cs"/>
              </a:rPr>
              <a:t>Charle</a:t>
            </a:r>
            <a:r>
              <a:rPr lang="fr-FR" sz="1200" kern="1200" baseline="0" dirty="0" smtClean="0">
                <a:solidFill>
                  <a:schemeClr val="tx1"/>
                </a:solidFill>
                <a:latin typeface="+mn-lt"/>
                <a:ea typeface="+mn-ea"/>
                <a:cs typeface="+mn-cs"/>
              </a:rPr>
              <a:t> IX semble avoir donné l’ordre de tuer les chefs protestants lors de la Saint-Barthélemy, ordre dont il portera ensuite la responsabilité morale.) et Henri III (Le règne d’Henri III est particulièrement difficile, s’étalant sur une période de déchaînement des passions religieuses.)</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 sagesse politique d'Henri IV et l'édit de Nantes parviennent à ramener la paix dans le pays.</a:t>
            </a:r>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Quant à la </a:t>
            </a:r>
            <a:r>
              <a:rPr lang="fr-CA" sz="1200" b="1" kern="1200" dirty="0" smtClean="0">
                <a:solidFill>
                  <a:schemeClr val="tx1"/>
                </a:solidFill>
                <a:latin typeface="+mn-lt"/>
                <a:ea typeface="+mn-ea"/>
                <a:cs typeface="+mn-cs"/>
              </a:rPr>
              <a:t>périodisation</a:t>
            </a:r>
            <a:r>
              <a:rPr lang="fr-CA" sz="1200" kern="1200" dirty="0" smtClean="0">
                <a:solidFill>
                  <a:schemeClr val="tx1"/>
                </a:solidFill>
                <a:latin typeface="+mn-lt"/>
                <a:ea typeface="+mn-ea"/>
                <a:cs typeface="+mn-cs"/>
              </a:rPr>
              <a:t> proposée ci-dessus, elle a été établie par Václav </a:t>
            </a:r>
            <a:r>
              <a:rPr lang="en-US" sz="1200" kern="1200" dirty="0" smtClean="0">
                <a:solidFill>
                  <a:schemeClr val="tx1"/>
                </a:solidFill>
                <a:latin typeface="+mn-lt"/>
                <a:ea typeface="+mn-ea"/>
                <a:cs typeface="+mn-cs"/>
              </a:rPr>
              <a:t></a:t>
            </a:r>
            <a:r>
              <a:rPr lang="cs-CZ" sz="1200" kern="1200" dirty="0" smtClean="0">
                <a:solidFill>
                  <a:schemeClr val="tx1"/>
                </a:solidFill>
                <a:latin typeface="+mn-lt"/>
                <a:ea typeface="+mn-ea"/>
                <a:cs typeface="+mn-cs"/>
              </a:rPr>
              <a:t>   Černý</a:t>
            </a:r>
            <a:r>
              <a:rPr lang="fr-CA" sz="1200" kern="1200" dirty="0" smtClean="0">
                <a:solidFill>
                  <a:schemeClr val="tx1"/>
                </a:solidFill>
                <a:latin typeface="+mn-lt"/>
                <a:ea typeface="+mn-ea"/>
                <a:cs typeface="+mn-cs"/>
              </a:rPr>
              <a:t> et elle est communément admise, du moins en ce qui concerne la littérature française. En Europe occidentale, le début de l’âge baroque coïncide avec le </a:t>
            </a:r>
            <a:r>
              <a:rPr lang="fr-CA" sz="1200" b="1" kern="1200" dirty="0" smtClean="0">
                <a:solidFill>
                  <a:schemeClr val="tx1"/>
                </a:solidFill>
                <a:latin typeface="+mn-lt"/>
                <a:ea typeface="+mn-ea"/>
                <a:cs typeface="+mn-cs"/>
              </a:rPr>
              <a:t>durcissement des positions idéologiques</a:t>
            </a:r>
            <a:r>
              <a:rPr lang="fr-CA" sz="1200" kern="1200" dirty="0" smtClean="0">
                <a:solidFill>
                  <a:schemeClr val="tx1"/>
                </a:solidFill>
                <a:latin typeface="+mn-lt"/>
                <a:ea typeface="+mn-ea"/>
                <a:cs typeface="+mn-cs"/>
              </a:rPr>
              <a:t>: la conclusion du </a:t>
            </a:r>
            <a:r>
              <a:rPr lang="fr-CA" sz="1200" b="1" kern="1200" dirty="0" smtClean="0">
                <a:solidFill>
                  <a:schemeClr val="tx1"/>
                </a:solidFill>
                <a:latin typeface="+mn-lt"/>
                <a:ea typeface="+mn-ea"/>
                <a:cs typeface="+mn-cs"/>
              </a:rPr>
              <a:t>Concile de Trente</a:t>
            </a:r>
            <a:r>
              <a:rPr lang="fr-CA" sz="1200" kern="1200" dirty="0" smtClean="0">
                <a:solidFill>
                  <a:schemeClr val="tx1"/>
                </a:solidFill>
                <a:latin typeface="+mn-lt"/>
                <a:ea typeface="+mn-ea"/>
                <a:cs typeface="+mn-cs"/>
              </a:rPr>
              <a:t> (1545-1563) qui lance la contre-réforme, provoquant ainsi la réaction calviniste et luthérienne. L’hégémonie du pape et de l’Espagne qui alors accède à la domination mondiale est déterminante. </a:t>
            </a:r>
            <a:r>
              <a:rPr lang="fr-CA" sz="1200" b="1" kern="1200" dirty="0" smtClean="0">
                <a:solidFill>
                  <a:schemeClr val="tx1"/>
                </a:solidFill>
                <a:latin typeface="+mn-lt"/>
                <a:ea typeface="+mn-ea"/>
                <a:cs typeface="+mn-cs"/>
              </a:rPr>
              <a:t>En France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les années 1560</a:t>
            </a:r>
            <a:r>
              <a:rPr lang="fr-CA" sz="1200" kern="1200" dirty="0" smtClean="0">
                <a:solidFill>
                  <a:schemeClr val="tx1"/>
                </a:solidFill>
                <a:latin typeface="+mn-lt"/>
                <a:ea typeface="+mn-ea"/>
                <a:cs typeface="+mn-cs"/>
              </a:rPr>
              <a:t> marquent le début des conflits religieux qui se poursuivront jusqu’à l’Édit de Nantes (1598). La situation conflictuelle en Europe nécessitera l’engagement de la France dans la guerre de trente ans qui, si elle lui a assuré l’hégémonie européenne grâce aux traités de Westphalie, n’en a pas moins inquiété le pouvoir royal en fomentant, en plus des tensions religieuses (question huguenote, jansénisme, gallicanisme), les tensions internes qui éclateront lors des troubles de la Fronde (1648-1652) et qui constitueront aussi la dernière phase de la recherche d’un équilibre social entre la bourgeoisie ascendante, la noblesse d’épée, la noblesse de robe et le pouvoir royal. La période de paix intérieure, soutenue par la paix conclue avec l’Espagne, ne revient qu’avec </a:t>
            </a:r>
            <a:r>
              <a:rPr lang="fr-CA" sz="1200" b="1" kern="1200" dirty="0" smtClean="0">
                <a:solidFill>
                  <a:schemeClr val="tx1"/>
                </a:solidFill>
                <a:latin typeface="+mn-lt"/>
                <a:ea typeface="+mn-ea"/>
                <a:cs typeface="+mn-cs"/>
              </a:rPr>
              <a:t>le règne personnel de Louis XIV (1661)</a:t>
            </a:r>
            <a:r>
              <a:rPr lang="fr-CA" sz="1200" kern="1200" dirty="0" smtClean="0">
                <a:solidFill>
                  <a:schemeClr val="tx1"/>
                </a:solidFill>
                <a:latin typeface="+mn-lt"/>
                <a:ea typeface="+mn-ea"/>
                <a:cs typeface="+mn-cs"/>
              </a:rPr>
              <a:t>. Si on veut analyser les éléments de la sensibilité baroque, il est nécessaire de la situer dans cette ambiance des </a:t>
            </a:r>
            <a:r>
              <a:rPr lang="fr-CA" sz="1200" b="1" kern="1200" dirty="0" smtClean="0">
                <a:solidFill>
                  <a:schemeClr val="tx1"/>
                </a:solidFill>
                <a:latin typeface="+mn-lt"/>
                <a:ea typeface="+mn-ea"/>
                <a:cs typeface="+mn-cs"/>
              </a:rPr>
              <a:t>tensions et conflits</a:t>
            </a:r>
            <a:r>
              <a:rPr lang="fr-CA" sz="1200" kern="1200" dirty="0" smtClean="0">
                <a:solidFill>
                  <a:schemeClr val="tx1"/>
                </a:solidFill>
                <a:latin typeface="+mn-lt"/>
                <a:ea typeface="+mn-ea"/>
                <a:cs typeface="+mn-cs"/>
              </a:rPr>
              <a:t>. Un des aspects de l’esprit baroque est l’allure militante des polémiques et cabales et qui intègre les contradictions, les oppositions et les tensions jusqu’à l’intérieur des textes. Le baroque est aussi enclin à la célébration de la grandeur et de l’héroïsme.</a:t>
            </a:r>
            <a:endParaRPr lang="cs-CZ"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40A6A64D-5AE0-4969-81F5-E13DCE7F72C9}" type="slidenum">
              <a:rPr lang="cs-CZ" smtClean="0"/>
              <a:pPr/>
              <a:t>8</a:t>
            </a:fld>
            <a:endParaRPr lang="cs-CZ"/>
          </a:p>
        </p:txBody>
      </p:sp>
    </p:spTree>
    <p:extLst>
      <p:ext uri="{BB962C8B-B14F-4D97-AF65-F5344CB8AC3E}">
        <p14:creationId xmlns:p14="http://schemas.microsoft.com/office/powerpoint/2010/main" val="722155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cs-CZ" dirty="0" err="1" smtClean="0"/>
              <a:t>renaissance</a:t>
            </a:r>
            <a:endParaRPr lang="fr-FR" dirty="0" smtClean="0"/>
          </a:p>
          <a:p>
            <a:r>
              <a:rPr lang="fr-FR" dirty="0" smtClean="0"/>
              <a:t>le retour vers la terre, vers l’homme</a:t>
            </a:r>
            <a:r>
              <a:rPr lang="fr-FR" baseline="0" dirty="0" smtClean="0"/>
              <a:t> qui est perçu comme </a:t>
            </a:r>
            <a:r>
              <a:rPr lang="fr-FR" dirty="0" smtClean="0"/>
              <a:t>l’émanation de Dieu</a:t>
            </a:r>
            <a:r>
              <a:rPr lang="fr-FR" baseline="0" dirty="0" smtClean="0"/>
              <a:t> sur la terre; le principe divin à l’intérieur de l’homme (Dieu est mis entre parenthèse). Dieu a confié ce monde à l’homme – l’homme a le libre arbitre l’homme est libre, autonome</a:t>
            </a:r>
            <a:endParaRPr lang="cs-CZ" dirty="0" smtClean="0"/>
          </a:p>
          <a:p>
            <a:pPr lvl="1"/>
            <a:r>
              <a:rPr lang="fr-FR" dirty="0" smtClean="0"/>
              <a:t>le libre arbitre</a:t>
            </a:r>
          </a:p>
          <a:p>
            <a:pPr lvl="1"/>
            <a:endParaRPr lang="cs-CZ" dirty="0" smtClean="0"/>
          </a:p>
          <a:p>
            <a:r>
              <a:rPr lang="cs-CZ" dirty="0" err="1" smtClean="0"/>
              <a:t>Le</a:t>
            </a:r>
            <a:r>
              <a:rPr lang="cs-CZ" dirty="0" smtClean="0"/>
              <a:t> </a:t>
            </a:r>
            <a:r>
              <a:rPr lang="cs-CZ" dirty="0" err="1" smtClean="0"/>
              <a:t>baroque</a:t>
            </a:r>
            <a:endParaRPr lang="cs-CZ" dirty="0" smtClean="0"/>
          </a:p>
          <a:p>
            <a:pPr lvl="1"/>
            <a:r>
              <a:rPr lang="fr-FR" dirty="0" smtClean="0"/>
              <a:t>Dieu revient au centre</a:t>
            </a:r>
            <a:r>
              <a:rPr lang="fr-FR" baseline="0" dirty="0" smtClean="0"/>
              <a:t> d’intérêt – le retour à la conception médiévale – le libre arbitre est mis en cause – les discussions </a:t>
            </a:r>
            <a:endParaRPr lang="cs-CZ" dirty="0" smtClean="0"/>
          </a:p>
          <a:p>
            <a:endParaRPr lang="fr-FR" dirty="0" smtClean="0"/>
          </a:p>
          <a:p>
            <a:endParaRPr lang="fr-FR" dirty="0" smtClean="0"/>
          </a:p>
          <a:p>
            <a:r>
              <a:rPr lang="fr-CA" sz="1200" kern="1200" dirty="0" smtClean="0">
                <a:solidFill>
                  <a:schemeClr val="tx1"/>
                </a:solidFill>
                <a:latin typeface="+mn-lt"/>
                <a:ea typeface="+mn-ea"/>
                <a:cs typeface="+mn-cs"/>
              </a:rPr>
              <a:t>Le baroque abandonne l’expérience de la Renaissance - celle de Dieu „mis entre parenthèses“ qui laisse l’espace libre à l’homme (son hypostase et son représentant sur Terre) et au développement de sa „vertu“ (</a:t>
            </a:r>
            <a:r>
              <a:rPr lang="fr-CA" sz="1200" i="1" kern="1200" dirty="0" smtClean="0">
                <a:solidFill>
                  <a:schemeClr val="tx1"/>
                </a:solidFill>
                <a:latin typeface="+mn-lt"/>
                <a:ea typeface="+mn-ea"/>
                <a:cs typeface="+mn-cs"/>
              </a:rPr>
              <a:t>virtus</a:t>
            </a:r>
            <a:r>
              <a:rPr lang="fr-CA" sz="1200" kern="1200" dirty="0" smtClean="0">
                <a:solidFill>
                  <a:schemeClr val="tx1"/>
                </a:solidFill>
                <a:latin typeface="+mn-lt"/>
                <a:ea typeface="+mn-ea"/>
                <a:cs typeface="+mn-cs"/>
              </a:rPr>
              <a:t>), à la fois maîtrise de la raison, maîtrise de soi et maîtrise de l’univers, source du mérite reconnu ou par les contemporains ou par la postérité, source aussi de la confiance donnée à l’homme de pouvoir trouver son chemin vers Dieu. Le baroque renoue au contraire avec la conception médiévale en optant clairement pour une </a:t>
            </a:r>
            <a:r>
              <a:rPr lang="fr-CA" sz="1200" b="1" kern="1200" dirty="0" smtClean="0">
                <a:solidFill>
                  <a:schemeClr val="tx1"/>
                </a:solidFill>
                <a:latin typeface="+mn-lt"/>
                <a:ea typeface="+mn-ea"/>
                <a:cs typeface="+mn-cs"/>
              </a:rPr>
              <a:t>vision théologique</a:t>
            </a:r>
            <a:r>
              <a:rPr lang="fr-CA" sz="1200" kern="1200" dirty="0" smtClean="0">
                <a:solidFill>
                  <a:schemeClr val="tx1"/>
                </a:solidFill>
                <a:latin typeface="+mn-lt"/>
                <a:ea typeface="+mn-ea"/>
                <a:cs typeface="+mn-cs"/>
              </a:rPr>
              <a:t>.</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Dieu redevient la clé de voûte de l’univers baroque: il est l’origine et l’aboutissement. Ce retour à la vision théologique a plusieurs conséquences concernant la position de l’homme baroque, sa noétique, son rôle social, l’idée de l’État, etc.</a:t>
            </a:r>
            <a:endParaRPr lang="cs-CZ" sz="1200" kern="1200" dirty="0" smtClean="0">
              <a:solidFill>
                <a:schemeClr val="tx1"/>
              </a:solidFill>
              <a:latin typeface="+mn-lt"/>
              <a:ea typeface="+mn-ea"/>
              <a:cs typeface="+mn-cs"/>
            </a:endParaRPr>
          </a:p>
          <a:p>
            <a:endParaRPr lang="cs-CZ" dirty="0"/>
          </a:p>
        </p:txBody>
      </p:sp>
      <p:sp>
        <p:nvSpPr>
          <p:cNvPr id="4" name="Slide Number Placeholder 3"/>
          <p:cNvSpPr>
            <a:spLocks noGrp="1"/>
          </p:cNvSpPr>
          <p:nvPr>
            <p:ph type="sldNum" sz="quarter" idx="10"/>
          </p:nvPr>
        </p:nvSpPr>
        <p:spPr/>
        <p:txBody>
          <a:bodyPr/>
          <a:lstStyle/>
          <a:p>
            <a:fld id="{40A6A64D-5AE0-4969-81F5-E13DCE7F72C9}" type="slidenum">
              <a:rPr lang="cs-CZ" smtClean="0"/>
              <a:pPr/>
              <a:t>9</a:t>
            </a:fld>
            <a:endParaRPr lang="cs-CZ"/>
          </a:p>
        </p:txBody>
      </p:sp>
    </p:spTree>
    <p:extLst>
      <p:ext uri="{BB962C8B-B14F-4D97-AF65-F5344CB8AC3E}">
        <p14:creationId xmlns:p14="http://schemas.microsoft.com/office/powerpoint/2010/main" val="160995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2" name="Footer Placeholder 1"/>
          <p:cNvSpPr>
            <a:spLocks noGrp="1"/>
          </p:cNvSpPr>
          <p:nvPr>
            <p:ph type="ftr" sz="quarter" idx="11"/>
          </p:nvPr>
        </p:nvSpPr>
        <p:spPr/>
        <p:txBody>
          <a:bodyPr/>
          <a:lstStyle/>
          <a:p>
            <a:endParaRPr lang="cs-CZ"/>
          </a:p>
        </p:txBody>
      </p:sp>
      <p:sp>
        <p:nvSpPr>
          <p:cNvPr id="15" name="Slide Number Placeholder 14"/>
          <p:cNvSpPr>
            <a:spLocks noGrp="1"/>
          </p:cNvSpPr>
          <p:nvPr>
            <p:ph type="sldNum" sz="quarter" idx="12"/>
          </p:nvPr>
        </p:nvSpPr>
        <p:spPr>
          <a:xfrm>
            <a:off x="8229600" y="6473952"/>
            <a:ext cx="758952" cy="246888"/>
          </a:xfrm>
        </p:spPr>
        <p:txBody>
          <a:bodyPr/>
          <a:lstStyle/>
          <a:p>
            <a:fld id="{DDB5911A-2CBD-4E30-9A3B-0FF00A36DF4A}"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19" name="Footer Placeholder 18"/>
          <p:cNvSpPr>
            <a:spLocks noGrp="1"/>
          </p:cNvSpPr>
          <p:nvPr>
            <p:ph type="ftr" sz="quarter" idx="11"/>
          </p:nvPr>
        </p:nvSpPr>
        <p:spPr>
          <a:xfrm>
            <a:off x="3581400" y="76200"/>
            <a:ext cx="2895600" cy="288925"/>
          </a:xfrm>
        </p:spPr>
        <p:txBody>
          <a:bodyPr/>
          <a:lstStyle/>
          <a:p>
            <a:endParaRPr lang="cs-CZ"/>
          </a:p>
        </p:txBody>
      </p:sp>
      <p:sp>
        <p:nvSpPr>
          <p:cNvPr id="16" name="Slide Number Placeholder 15"/>
          <p:cNvSpPr>
            <a:spLocks noGrp="1"/>
          </p:cNvSpPr>
          <p:nvPr>
            <p:ph type="sldNum" sz="quarter" idx="12"/>
          </p:nvPr>
        </p:nvSpPr>
        <p:spPr>
          <a:xfrm>
            <a:off x="8229600" y="6473952"/>
            <a:ext cx="758952" cy="246888"/>
          </a:xfrm>
        </p:spPr>
        <p:txBody>
          <a:bodyPr/>
          <a:lstStyle/>
          <a:p>
            <a:fld id="{DDB5911A-2CBD-4E30-9A3B-0FF00A36DF4A}"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11" name="Footer Placeholder 10"/>
          <p:cNvSpPr>
            <a:spLocks noGrp="1"/>
          </p:cNvSpPr>
          <p:nvPr>
            <p:ph type="ftr" sz="quarter" idx="11"/>
          </p:nvPr>
        </p:nvSpPr>
        <p:spPr/>
        <p:txBody>
          <a:bodyPr/>
          <a:lstStyle/>
          <a:p>
            <a:endParaRPr lang="cs-CZ"/>
          </a:p>
        </p:txBody>
      </p:sp>
      <p:sp>
        <p:nvSpPr>
          <p:cNvPr id="16" name="Slide Number Placeholder 15"/>
          <p:cNvSpPr>
            <a:spLocks noGrp="1"/>
          </p:cNvSpPr>
          <p:nvPr>
            <p:ph type="sldNum" sz="quarter" idx="12"/>
          </p:nvPr>
        </p:nvSpPr>
        <p:spPr/>
        <p:txBody>
          <a:bodyPr/>
          <a:lstStyle/>
          <a:p>
            <a:fld id="{DDB5911A-2CBD-4E30-9A3B-0FF00A36DF4A}" type="slidenum">
              <a:rPr lang="cs-CZ" smtClean="0"/>
              <a:pPr/>
              <a:t>‹#›</a:t>
            </a:fld>
            <a:endParaRPr lang="cs-CZ"/>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10" name="Footer Placeholder 9"/>
          <p:cNvSpPr>
            <a:spLocks noGrp="1"/>
          </p:cNvSpPr>
          <p:nvPr>
            <p:ph type="ftr" sz="quarter" idx="11"/>
          </p:nvPr>
        </p:nvSpPr>
        <p:spPr/>
        <p:txBody>
          <a:bodyPr/>
          <a:lstStyle/>
          <a:p>
            <a:endParaRPr lang="cs-CZ"/>
          </a:p>
        </p:txBody>
      </p:sp>
      <p:sp>
        <p:nvSpPr>
          <p:cNvPr id="31" name="Slide Number Placeholder 30"/>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a:xfrm>
            <a:off x="8229600" y="6477000"/>
            <a:ext cx="762000" cy="246888"/>
          </a:xfrm>
        </p:spPr>
        <p:txBody>
          <a:bodyPr/>
          <a:lstStyle/>
          <a:p>
            <a:fld id="{DDB5911A-2CBD-4E30-9A3B-0FF00A36DF4A}" type="slidenum">
              <a:rPr lang="cs-CZ" smtClean="0"/>
              <a:pPr/>
              <a:t>‹#›</a:t>
            </a:fld>
            <a:endParaRPr lang="cs-CZ"/>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21" name="Footer Placeholder 20"/>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24" name="Footer Placeholder 23"/>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29" name="Footer Placeholder 28"/>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DB5911A-2CBD-4E30-9A3B-0FF00A36DF4A}"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459CC48-992E-47D9-BA72-B63D78D7BA2E}" type="datetimeFigureOut">
              <a:rPr lang="cs-CZ" smtClean="0"/>
              <a:pPr/>
              <a:t>23.11.2021</a:t>
            </a:fld>
            <a:endParaRPr lang="cs-CZ"/>
          </a:p>
        </p:txBody>
      </p:sp>
      <p:sp>
        <p:nvSpPr>
          <p:cNvPr id="5" name="Footer Placeholder 4"/>
          <p:cNvSpPr>
            <a:spLocks noGrp="1"/>
          </p:cNvSpPr>
          <p:nvPr>
            <p:ph type="ftr" sz="quarter" idx="11"/>
          </p:nvPr>
        </p:nvSpPr>
        <p:spPr/>
        <p:txBody>
          <a:bodyPr/>
          <a:lstStyle/>
          <a:p>
            <a:endParaRPr lang="cs-CZ"/>
          </a:p>
        </p:txBody>
      </p:sp>
      <p:sp>
        <p:nvSpPr>
          <p:cNvPr id="31" name="Slide Number Placeholder 30"/>
          <p:cNvSpPr>
            <a:spLocks noGrp="1"/>
          </p:cNvSpPr>
          <p:nvPr>
            <p:ph type="sldNum" sz="quarter" idx="12"/>
          </p:nvPr>
        </p:nvSpPr>
        <p:spPr/>
        <p:txBody>
          <a:bodyPr/>
          <a:lstStyle/>
          <a:p>
            <a:fld id="{DDB5911A-2CBD-4E30-9A3B-0FF00A36DF4A}" type="slidenum">
              <a:rPr lang="cs-CZ" smtClean="0"/>
              <a:pPr/>
              <a:t>‹#›</a:t>
            </a:fld>
            <a:endParaRPr lang="cs-CZ"/>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459CC48-992E-47D9-BA72-B63D78D7BA2E}" type="datetimeFigureOut">
              <a:rPr lang="cs-CZ" smtClean="0"/>
              <a:pPr/>
              <a:t>23.11.2021</a:t>
            </a:fld>
            <a:endParaRPr lang="cs-CZ"/>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DB5911A-2CBD-4E30-9A3B-0FF00A36DF4A}" type="slidenum">
              <a:rPr lang="cs-CZ" smtClean="0"/>
              <a:pPr/>
              <a:t>‹#›</a:t>
            </a:fld>
            <a:endParaRPr lang="cs-CZ"/>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noProof="0" smtClean="0"/>
              <a:t>le baroque</a:t>
            </a:r>
            <a:endParaRPr lang="fr-FR" noProof="0"/>
          </a:p>
        </p:txBody>
      </p:sp>
      <p:sp>
        <p:nvSpPr>
          <p:cNvPr id="3" name="Subtitle 2"/>
          <p:cNvSpPr>
            <a:spLocks noGrp="1"/>
          </p:cNvSpPr>
          <p:nvPr>
            <p:ph type="subTitle" idx="1"/>
          </p:nvPr>
        </p:nvSpPr>
        <p:spPr/>
        <p:txBody>
          <a:bodyPr/>
          <a:lstStyle/>
          <a:p>
            <a:pPr>
              <a:buFont typeface="Arial" pitchFamily="34" charset="0"/>
              <a:buChar char="•"/>
            </a:pPr>
            <a:r>
              <a:rPr lang="fr-FR" noProof="0" smtClean="0"/>
              <a:t>Mgr. Veronika Černíková, Ph.D.</a:t>
            </a:r>
            <a:endParaRPr lang="fr-FR" noProof="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l’esprit baroque - la vision théologique</a:t>
            </a:r>
            <a:endParaRPr lang="fr-FR" noProof="0"/>
          </a:p>
        </p:txBody>
      </p:sp>
      <p:sp>
        <p:nvSpPr>
          <p:cNvPr id="3" name="Content Placeholder 2"/>
          <p:cNvSpPr>
            <a:spLocks noGrp="1"/>
          </p:cNvSpPr>
          <p:nvPr>
            <p:ph idx="1"/>
          </p:nvPr>
        </p:nvSpPr>
        <p:spPr>
          <a:xfrm>
            <a:off x="304800" y="1554162"/>
            <a:ext cx="8686800" cy="5043190"/>
          </a:xfrm>
        </p:spPr>
        <p:txBody>
          <a:bodyPr>
            <a:normAutofit fontScale="92500" lnSpcReduction="20000"/>
          </a:bodyPr>
          <a:lstStyle/>
          <a:p>
            <a:pPr>
              <a:buFont typeface="Arial" pitchFamily="34" charset="0"/>
              <a:buChar char="•"/>
            </a:pPr>
            <a:r>
              <a:rPr lang="fr-FR" noProof="0" dirty="0" smtClean="0"/>
              <a:t>la grâce et le libre arbitre</a:t>
            </a:r>
          </a:p>
          <a:p>
            <a:pPr lvl="1">
              <a:buFont typeface="Arial" pitchFamily="34" charset="0"/>
              <a:buChar char="•"/>
            </a:pPr>
            <a:r>
              <a:rPr lang="fr-FR" noProof="0" dirty="0" smtClean="0"/>
              <a:t>le déterminisme</a:t>
            </a:r>
            <a:endParaRPr lang="cs-CZ" noProof="0" dirty="0" smtClean="0"/>
          </a:p>
          <a:p>
            <a:pPr lvl="2">
              <a:buFont typeface="Arial" pitchFamily="34" charset="0"/>
              <a:buChar char="•"/>
            </a:pPr>
            <a:r>
              <a:rPr lang="fr-FR" dirty="0" smtClean="0"/>
              <a:t>la grâce suffisante</a:t>
            </a:r>
          </a:p>
          <a:p>
            <a:pPr lvl="2">
              <a:buFont typeface="Arial" pitchFamily="34" charset="0"/>
              <a:buChar char="•"/>
            </a:pPr>
            <a:r>
              <a:rPr lang="fr-FR" noProof="0" dirty="0" smtClean="0"/>
              <a:t>la grâce efficace</a:t>
            </a:r>
          </a:p>
          <a:p>
            <a:pPr lvl="1">
              <a:buFont typeface="Arial" pitchFamily="34" charset="0"/>
              <a:buChar char="•"/>
            </a:pPr>
            <a:r>
              <a:rPr lang="fr-FR" noProof="0" dirty="0" smtClean="0"/>
              <a:t>l’action méritante ?</a:t>
            </a:r>
          </a:p>
          <a:p>
            <a:pPr marL="457200" lvl="1" indent="0">
              <a:buNone/>
            </a:pPr>
            <a:r>
              <a:rPr lang="fr-FR" dirty="0"/>
              <a:t>→ </a:t>
            </a:r>
            <a:r>
              <a:rPr lang="cs-CZ" dirty="0" smtClean="0"/>
              <a:t>les</a:t>
            </a:r>
            <a:r>
              <a:rPr lang="fr-FR" dirty="0" smtClean="0"/>
              <a:t> </a:t>
            </a:r>
            <a:r>
              <a:rPr lang="fr-FR" dirty="0"/>
              <a:t>querelle</a:t>
            </a:r>
            <a:r>
              <a:rPr lang="cs-CZ" dirty="0"/>
              <a:t>s</a:t>
            </a:r>
            <a:endParaRPr lang="fr-FR" dirty="0"/>
          </a:p>
          <a:p>
            <a:pPr lvl="1">
              <a:buFont typeface="Arial" pitchFamily="34" charset="0"/>
              <a:buChar char="•"/>
            </a:pPr>
            <a:endParaRPr lang="fr-FR" noProof="0" dirty="0" smtClean="0"/>
          </a:p>
          <a:p>
            <a:pPr marL="0" indent="0">
              <a:buNone/>
            </a:pPr>
            <a:r>
              <a:rPr lang="fr-FR" dirty="0"/>
              <a:t>→ l’homme doit agir</a:t>
            </a:r>
          </a:p>
          <a:p>
            <a:pPr lvl="1">
              <a:buFont typeface="Arial" pitchFamily="34" charset="0"/>
              <a:buChar char="•"/>
            </a:pPr>
            <a:r>
              <a:rPr lang="fr-FR" dirty="0"/>
              <a:t>cf. Blaise Pascal</a:t>
            </a:r>
          </a:p>
          <a:p>
            <a:pPr marL="0" indent="0">
              <a:buNone/>
            </a:pPr>
            <a:r>
              <a:rPr lang="fr-FR" dirty="0"/>
              <a:t>→ l’action dramatique</a:t>
            </a:r>
          </a:p>
          <a:p>
            <a:pPr lvl="1">
              <a:buFont typeface="Arial" pitchFamily="34" charset="0"/>
              <a:buChar char="•"/>
            </a:pPr>
            <a:r>
              <a:rPr lang="fr-FR" dirty="0"/>
              <a:t>le héros = </a:t>
            </a:r>
            <a:r>
              <a:rPr lang="fr-FR" i="1" dirty="0"/>
              <a:t>miles </a:t>
            </a:r>
            <a:r>
              <a:rPr lang="fr-FR" i="1" dirty="0" err="1"/>
              <a:t>christianus</a:t>
            </a:r>
            <a:endParaRPr lang="fr-FR" i="1" dirty="0"/>
          </a:p>
          <a:p>
            <a:pPr lvl="1">
              <a:buFont typeface="Arial" pitchFamily="34" charset="0"/>
              <a:buChar char="•"/>
            </a:pPr>
            <a:r>
              <a:rPr lang="fr-FR" dirty="0"/>
              <a:t>Corneille – </a:t>
            </a:r>
            <a:r>
              <a:rPr lang="fr-FR" i="1" dirty="0"/>
              <a:t>Le Cid, Polyeucte</a:t>
            </a:r>
            <a:endParaRPr lang="fr-FR" dirty="0"/>
          </a:p>
          <a:p>
            <a:pPr lvl="1">
              <a:buFont typeface="Arial" pitchFamily="34" charset="0"/>
              <a:buChar char="•"/>
            </a:pPr>
            <a:endParaRPr lang="fr-FR" noProof="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l’esprit baroque - la vision théologique</a:t>
            </a:r>
            <a:endParaRPr lang="fr-FR" noProof="0"/>
          </a:p>
        </p:txBody>
      </p:sp>
      <p:sp>
        <p:nvSpPr>
          <p:cNvPr id="3" name="Content Placeholder 2"/>
          <p:cNvSpPr>
            <a:spLocks noGrp="1"/>
          </p:cNvSpPr>
          <p:nvPr>
            <p:ph idx="1"/>
          </p:nvPr>
        </p:nvSpPr>
        <p:spPr/>
        <p:txBody>
          <a:bodyPr>
            <a:normAutofit/>
          </a:bodyPr>
          <a:lstStyle/>
          <a:p>
            <a:pPr>
              <a:buFont typeface="Arial" pitchFamily="34" charset="0"/>
              <a:buChar char="•"/>
            </a:pPr>
            <a:r>
              <a:rPr lang="fr-FR" noProof="0" smtClean="0"/>
              <a:t>le vertige existentiel &amp; le doute noétique</a:t>
            </a:r>
          </a:p>
          <a:p>
            <a:pPr lvl="1">
              <a:buFont typeface="Arial" pitchFamily="34" charset="0"/>
              <a:buChar char="•"/>
            </a:pPr>
            <a:r>
              <a:rPr lang="fr-FR" noProof="0" smtClean="0"/>
              <a:t>→ les limites de la raison</a:t>
            </a:r>
          </a:p>
          <a:p>
            <a:pPr lvl="1">
              <a:buFont typeface="Arial" pitchFamily="34" charset="0"/>
              <a:buChar char="•"/>
            </a:pPr>
            <a:r>
              <a:rPr lang="fr-FR" noProof="0" smtClean="0"/>
              <a:t>la réalité protéiforme</a:t>
            </a:r>
          </a:p>
          <a:p>
            <a:pPr lvl="2">
              <a:buFont typeface="Arial" pitchFamily="34" charset="0"/>
              <a:buChar char="•"/>
            </a:pPr>
            <a:r>
              <a:rPr lang="fr-FR" noProof="0" smtClean="0"/>
              <a:t>la vérité x l’apparence</a:t>
            </a:r>
          </a:p>
          <a:p>
            <a:pPr lvl="2">
              <a:buFont typeface="Arial" pitchFamily="34" charset="0"/>
              <a:buChar char="•"/>
            </a:pPr>
            <a:r>
              <a:rPr lang="fr-FR" noProof="0" smtClean="0"/>
              <a:t>le masque</a:t>
            </a:r>
          </a:p>
          <a:p>
            <a:pPr lvl="2">
              <a:buFont typeface="Arial" pitchFamily="34" charset="0"/>
              <a:buChar char="•"/>
            </a:pPr>
            <a:r>
              <a:rPr lang="fr-FR" noProof="0" smtClean="0"/>
              <a:t>le théâtre dans le théâtre</a:t>
            </a:r>
          </a:p>
          <a:p>
            <a:pPr lvl="2">
              <a:buFont typeface="Arial" pitchFamily="34" charset="0"/>
              <a:buChar char="•"/>
            </a:pPr>
            <a:r>
              <a:rPr lang="fr-FR" noProof="0" smtClean="0"/>
              <a:t>le renversement du pour au contre</a:t>
            </a:r>
          </a:p>
          <a:p>
            <a:pPr lvl="1">
              <a:buFont typeface="Arial" pitchFamily="34" charset="0"/>
              <a:buChar char="•"/>
            </a:pPr>
            <a:r>
              <a:rPr lang="fr-FR" noProof="0" smtClean="0"/>
              <a:t>	→ la vision du monde contrastée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noProof="0" dirty="0" smtClean="0"/>
              <a:t>l’esprit baroque - </a:t>
            </a:r>
            <a:r>
              <a:rPr lang="fr-FR" dirty="0"/>
              <a:t>l’expression</a:t>
            </a:r>
          </a:p>
        </p:txBody>
      </p:sp>
      <p:sp>
        <p:nvSpPr>
          <p:cNvPr id="3" name="Content Placeholder 2"/>
          <p:cNvSpPr>
            <a:spLocks noGrp="1"/>
          </p:cNvSpPr>
          <p:nvPr>
            <p:ph idx="1"/>
          </p:nvPr>
        </p:nvSpPr>
        <p:spPr>
          <a:xfrm>
            <a:off x="304800" y="1554162"/>
            <a:ext cx="8686800" cy="4971182"/>
          </a:xfrm>
        </p:spPr>
        <p:txBody>
          <a:bodyPr>
            <a:normAutofit lnSpcReduction="10000"/>
          </a:bodyPr>
          <a:lstStyle/>
          <a:p>
            <a:r>
              <a:rPr lang="fr-FR" noProof="0" dirty="0" smtClean="0"/>
              <a:t>l’écriture fragmentaire</a:t>
            </a:r>
          </a:p>
          <a:p>
            <a:pPr lvl="1">
              <a:buFont typeface="Arial" pitchFamily="34" charset="0"/>
              <a:buChar char="•"/>
            </a:pPr>
            <a:r>
              <a:rPr lang="fr-FR" noProof="0" dirty="0" smtClean="0"/>
              <a:t>les maximes</a:t>
            </a:r>
          </a:p>
          <a:p>
            <a:pPr lvl="1">
              <a:buFont typeface="Arial" pitchFamily="34" charset="0"/>
              <a:buChar char="•"/>
            </a:pPr>
            <a:r>
              <a:rPr lang="fr-FR" noProof="0" dirty="0" smtClean="0"/>
              <a:t>les lettres</a:t>
            </a:r>
          </a:p>
          <a:p>
            <a:pPr lvl="1">
              <a:buFont typeface="Arial" pitchFamily="34" charset="0"/>
              <a:buChar char="•"/>
            </a:pPr>
            <a:r>
              <a:rPr lang="fr-FR" noProof="0" dirty="0" smtClean="0"/>
              <a:t>les pensées</a:t>
            </a:r>
          </a:p>
          <a:p>
            <a:pPr lvl="4">
              <a:buFont typeface="Arial" pitchFamily="34" charset="0"/>
              <a:buChar char="•"/>
            </a:pPr>
            <a:endParaRPr lang="fr-FR" noProof="0" dirty="0" smtClean="0"/>
          </a:p>
          <a:p>
            <a:r>
              <a:rPr lang="fr-FR" dirty="0"/>
              <a:t>les contradictions &amp; les oppositions</a:t>
            </a:r>
          </a:p>
          <a:p>
            <a:pPr lvl="1">
              <a:buFont typeface="Arial" pitchFamily="34" charset="0"/>
              <a:buChar char="•"/>
            </a:pPr>
            <a:r>
              <a:rPr lang="fr-FR" dirty="0"/>
              <a:t>l’antithèse</a:t>
            </a:r>
          </a:p>
          <a:p>
            <a:pPr lvl="1">
              <a:buFont typeface="Arial" pitchFamily="34" charset="0"/>
              <a:buChar char="•"/>
            </a:pPr>
            <a:r>
              <a:rPr lang="fr-FR" dirty="0"/>
              <a:t>l’oxymore</a:t>
            </a:r>
          </a:p>
          <a:p>
            <a:pPr lvl="1">
              <a:buFont typeface="Arial" pitchFamily="34" charset="0"/>
              <a:buChar char="•"/>
            </a:pPr>
            <a:r>
              <a:rPr lang="fr-FR" dirty="0"/>
              <a:t>le paradoxe</a:t>
            </a:r>
          </a:p>
          <a:p>
            <a:pPr lvl="1">
              <a:buFont typeface="Arial" pitchFamily="34" charset="0"/>
              <a:buChar char="•"/>
            </a:pPr>
            <a:r>
              <a:rPr lang="fr-FR" dirty="0"/>
              <a:t>l’ironie</a:t>
            </a:r>
          </a:p>
          <a:p>
            <a:pPr lvl="1">
              <a:buFont typeface="Arial" pitchFamily="34" charset="0"/>
              <a:buChar char="•"/>
            </a:pPr>
            <a:endParaRPr lang="fr-FR" noProof="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a:t>l’esprit baroque - l’expression</a:t>
            </a:r>
            <a:endParaRPr lang="fr-FR" noProof="0" dirty="0"/>
          </a:p>
        </p:txBody>
      </p:sp>
      <p:sp>
        <p:nvSpPr>
          <p:cNvPr id="3" name="Content Placeholder 2"/>
          <p:cNvSpPr>
            <a:spLocks noGrp="1"/>
          </p:cNvSpPr>
          <p:nvPr>
            <p:ph idx="1"/>
          </p:nvPr>
        </p:nvSpPr>
        <p:spPr>
          <a:xfrm>
            <a:off x="304800" y="1554162"/>
            <a:ext cx="8686800" cy="5303838"/>
          </a:xfrm>
        </p:spPr>
        <p:txBody>
          <a:bodyPr>
            <a:normAutofit lnSpcReduction="10000"/>
          </a:bodyPr>
          <a:lstStyle/>
          <a:p>
            <a:r>
              <a:rPr lang="fr-FR" noProof="0" dirty="0" smtClean="0"/>
              <a:t>l’agencement rationnel</a:t>
            </a:r>
          </a:p>
          <a:p>
            <a:pPr lvl="1">
              <a:buFont typeface="Arial" pitchFamily="34" charset="0"/>
              <a:buChar char="•"/>
            </a:pPr>
            <a:r>
              <a:rPr lang="fr-FR" noProof="0" dirty="0" smtClean="0"/>
              <a:t>parallélismes</a:t>
            </a:r>
          </a:p>
          <a:p>
            <a:pPr lvl="1">
              <a:buFont typeface="Arial" pitchFamily="34" charset="0"/>
              <a:buChar char="•"/>
            </a:pPr>
            <a:r>
              <a:rPr lang="fr-FR" dirty="0" smtClean="0"/>
              <a:t>symétries</a:t>
            </a:r>
          </a:p>
          <a:p>
            <a:r>
              <a:rPr lang="fr-FR" noProof="0" dirty="0" smtClean="0"/>
              <a:t>l’agencement musical</a:t>
            </a:r>
          </a:p>
          <a:p>
            <a:pPr>
              <a:buFont typeface="Arial" pitchFamily="34" charset="0"/>
              <a:buChar char="•"/>
            </a:pPr>
            <a:endParaRPr lang="fr-FR" noProof="0" dirty="0" smtClean="0"/>
          </a:p>
          <a:p>
            <a:r>
              <a:rPr lang="fr-FR" noProof="0" dirty="0" smtClean="0"/>
              <a:t> les formes complexes</a:t>
            </a:r>
          </a:p>
          <a:p>
            <a:pPr lvl="1">
              <a:buFont typeface="Arial" pitchFamily="34" charset="0"/>
              <a:buChar char="•"/>
            </a:pPr>
            <a:r>
              <a:rPr lang="fr-FR" noProof="0" dirty="0" smtClean="0"/>
              <a:t>le sonnet rapporté</a:t>
            </a:r>
          </a:p>
          <a:p>
            <a:pPr lvl="1">
              <a:buFont typeface="Arial" pitchFamily="34" charset="0"/>
              <a:buChar char="•"/>
            </a:pPr>
            <a:r>
              <a:rPr lang="fr-FR" noProof="0" dirty="0" smtClean="0"/>
              <a:t>le sonnet composite</a:t>
            </a:r>
          </a:p>
          <a:p>
            <a:pPr lvl="1">
              <a:buFont typeface="Arial" pitchFamily="34" charset="0"/>
              <a:buChar char="•"/>
            </a:pPr>
            <a:r>
              <a:rPr lang="fr-FR" noProof="0" dirty="0" smtClean="0"/>
              <a:t>les poèmes-images</a:t>
            </a:r>
          </a:p>
          <a:p>
            <a:pPr lvl="1">
              <a:buFont typeface="Arial" pitchFamily="34" charset="0"/>
              <a:buChar char="•"/>
            </a:pPr>
            <a:r>
              <a:rPr lang="fr-FR" noProof="0" dirty="0" smtClean="0"/>
              <a:t>l’opéra</a:t>
            </a:r>
          </a:p>
          <a:p>
            <a:pPr lvl="1">
              <a:buFont typeface="Arial" pitchFamily="34" charset="0"/>
              <a:buChar char="•"/>
            </a:pPr>
            <a:endParaRPr lang="fr-FR" noProof="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a:t>l’esprit baroque - l’expression</a:t>
            </a:r>
            <a:endParaRPr lang="fr-FR" noProof="0" dirty="0"/>
          </a:p>
        </p:txBody>
      </p:sp>
      <p:sp>
        <p:nvSpPr>
          <p:cNvPr id="3" name="Content Placeholder 2"/>
          <p:cNvSpPr>
            <a:spLocks noGrp="1"/>
          </p:cNvSpPr>
          <p:nvPr>
            <p:ph idx="1"/>
          </p:nvPr>
        </p:nvSpPr>
        <p:spPr>
          <a:xfrm>
            <a:off x="304800" y="1554162"/>
            <a:ext cx="8686800" cy="5043190"/>
          </a:xfrm>
        </p:spPr>
        <p:txBody>
          <a:bodyPr>
            <a:normAutofit/>
          </a:bodyPr>
          <a:lstStyle/>
          <a:p>
            <a:r>
              <a:rPr lang="fr-FR" noProof="0" dirty="0" smtClean="0"/>
              <a:t>le caractère instable</a:t>
            </a:r>
          </a:p>
          <a:p>
            <a:pPr lvl="1">
              <a:buFont typeface="Arial" pitchFamily="34" charset="0"/>
              <a:buChar char="•"/>
            </a:pPr>
            <a:r>
              <a:rPr lang="fr-FR" noProof="0" dirty="0" smtClean="0"/>
              <a:t>les thèmes dynamisants</a:t>
            </a:r>
          </a:p>
          <a:p>
            <a:pPr lvl="2">
              <a:buFont typeface="Arial" pitchFamily="34" charset="0"/>
              <a:buChar char="•"/>
            </a:pPr>
            <a:r>
              <a:rPr lang="fr-FR" noProof="0" dirty="0" smtClean="0"/>
              <a:t>eau</a:t>
            </a:r>
          </a:p>
          <a:p>
            <a:pPr lvl="2">
              <a:buFont typeface="Arial" pitchFamily="34" charset="0"/>
              <a:buChar char="•"/>
            </a:pPr>
            <a:r>
              <a:rPr lang="fr-FR" noProof="0" dirty="0" smtClean="0"/>
              <a:t>océan</a:t>
            </a:r>
          </a:p>
          <a:p>
            <a:pPr lvl="2">
              <a:buFont typeface="Arial" pitchFamily="34" charset="0"/>
              <a:buChar char="•"/>
            </a:pPr>
            <a:r>
              <a:rPr lang="fr-FR" noProof="0" dirty="0" smtClean="0"/>
              <a:t>nature changeante</a:t>
            </a:r>
          </a:p>
          <a:p>
            <a:pPr lvl="2">
              <a:buFont typeface="Arial" pitchFamily="34" charset="0"/>
              <a:buChar char="•"/>
            </a:pPr>
            <a:r>
              <a:rPr lang="fr-FR" noProof="0" dirty="0" smtClean="0"/>
              <a:t>miroir</a:t>
            </a:r>
          </a:p>
          <a:p>
            <a:pPr lvl="1">
              <a:buFont typeface="Arial" pitchFamily="34" charset="0"/>
              <a:buChar char="•"/>
            </a:pPr>
            <a:r>
              <a:rPr lang="fr-FR" noProof="0" dirty="0" smtClean="0"/>
              <a:t>les approches dynamisantes</a:t>
            </a:r>
          </a:p>
          <a:p>
            <a:pPr lvl="2">
              <a:buFont typeface="Arial" pitchFamily="34" charset="0"/>
              <a:buChar char="•"/>
            </a:pPr>
            <a:r>
              <a:rPr lang="fr-FR" noProof="0" dirty="0" smtClean="0"/>
              <a:t>couleur</a:t>
            </a:r>
          </a:p>
          <a:p>
            <a:pPr lvl="2">
              <a:buFont typeface="Arial" pitchFamily="34" charset="0"/>
              <a:buChar char="•"/>
            </a:pPr>
            <a:r>
              <a:rPr lang="fr-FR" noProof="0" dirty="0" smtClean="0"/>
              <a:t>impressions sensuelles</a:t>
            </a:r>
          </a:p>
          <a:p>
            <a:pPr lvl="2">
              <a:buFont typeface="Arial" pitchFamily="34" charset="0"/>
              <a:buChar char="•"/>
            </a:pPr>
            <a:r>
              <a:rPr lang="fr-FR" noProof="0" dirty="0" smtClean="0"/>
              <a:t>musicalité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dirty="0" smtClean="0"/>
              <a:t>l’esprit baroque - </a:t>
            </a:r>
            <a:r>
              <a:rPr lang="fr-FR" sz="3100" dirty="0"/>
              <a:t>la conception du </a:t>
            </a:r>
            <a:r>
              <a:rPr lang="fr-FR" sz="3100" dirty="0" smtClean="0"/>
              <a:t>langage</a:t>
            </a:r>
            <a:endParaRPr lang="fr-FR" sz="3100" noProof="0" dirty="0"/>
          </a:p>
        </p:txBody>
      </p:sp>
      <p:sp>
        <p:nvSpPr>
          <p:cNvPr id="3" name="Content Placeholder 2"/>
          <p:cNvSpPr>
            <a:spLocks noGrp="1"/>
          </p:cNvSpPr>
          <p:nvPr>
            <p:ph idx="1"/>
          </p:nvPr>
        </p:nvSpPr>
        <p:spPr>
          <a:xfrm>
            <a:off x="304800" y="1554162"/>
            <a:ext cx="8686800" cy="5043190"/>
          </a:xfrm>
        </p:spPr>
        <p:txBody>
          <a:bodyPr>
            <a:normAutofit/>
          </a:bodyPr>
          <a:lstStyle/>
          <a:p>
            <a:r>
              <a:rPr lang="fr-FR" noProof="0" dirty="0" smtClean="0">
                <a:solidFill>
                  <a:schemeClr val="tx1"/>
                </a:solidFill>
              </a:rPr>
              <a:t>Jacob </a:t>
            </a:r>
            <a:r>
              <a:rPr lang="fr-FR" noProof="0" dirty="0" err="1" smtClean="0">
                <a:solidFill>
                  <a:schemeClr val="tx1"/>
                </a:solidFill>
              </a:rPr>
              <a:t>Boehme</a:t>
            </a:r>
            <a:r>
              <a:rPr lang="fr-FR" noProof="0" dirty="0" smtClean="0">
                <a:solidFill>
                  <a:schemeClr val="tx1"/>
                </a:solidFill>
              </a:rPr>
              <a:t> - la </a:t>
            </a:r>
            <a:r>
              <a:rPr lang="fr-FR" i="1" noProof="0" dirty="0" smtClean="0">
                <a:solidFill>
                  <a:schemeClr val="tx1"/>
                </a:solidFill>
              </a:rPr>
              <a:t>lingua </a:t>
            </a:r>
            <a:r>
              <a:rPr lang="fr-FR" i="1" noProof="0" dirty="0" err="1" smtClean="0">
                <a:solidFill>
                  <a:schemeClr val="tx1"/>
                </a:solidFill>
              </a:rPr>
              <a:t>paradisiaca</a:t>
            </a:r>
            <a:r>
              <a:rPr lang="fr-FR" noProof="0" dirty="0" smtClean="0">
                <a:solidFill>
                  <a:schemeClr val="tx1"/>
                </a:solidFill>
              </a:rPr>
              <a:t> </a:t>
            </a:r>
          </a:p>
          <a:p>
            <a:pPr>
              <a:buFont typeface="Arial" pitchFamily="34" charset="0"/>
              <a:buChar char="•"/>
            </a:pPr>
            <a:r>
              <a:rPr lang="fr-FR" noProof="0" dirty="0" smtClean="0">
                <a:solidFill>
                  <a:schemeClr val="tx1"/>
                </a:solidFill>
              </a:rPr>
              <a:t>→ le purisme et la créativité</a:t>
            </a:r>
          </a:p>
          <a:p>
            <a:pPr lvl="1">
              <a:buFont typeface="Arial" pitchFamily="34" charset="0"/>
              <a:buChar char="•"/>
            </a:pPr>
            <a:r>
              <a:rPr lang="fr-FR" noProof="0" dirty="0" smtClean="0">
                <a:solidFill>
                  <a:schemeClr val="tx1"/>
                </a:solidFill>
              </a:rPr>
              <a:t>Malherbe</a:t>
            </a:r>
            <a:endParaRPr lang="fr-FR" noProof="0" dirty="0" smtClean="0"/>
          </a:p>
          <a:p>
            <a:pPr lvl="1">
              <a:buFont typeface="Arial" pitchFamily="34" charset="0"/>
              <a:buChar char="•"/>
            </a:pPr>
            <a:r>
              <a:rPr lang="fr-FR" noProof="0" dirty="0" smtClean="0">
                <a:solidFill>
                  <a:schemeClr val="tx1"/>
                </a:solidFill>
              </a:rPr>
              <a:t>la préciosité</a:t>
            </a:r>
          </a:p>
          <a:p>
            <a:pPr lvl="1">
              <a:buFont typeface="Arial" pitchFamily="34" charset="0"/>
              <a:buChar char="•"/>
            </a:pPr>
            <a:endParaRPr lang="fr-FR" noProof="0" dirty="0" smtClean="0">
              <a:solidFill>
                <a:schemeClr val="tx1"/>
              </a:solidFill>
            </a:endParaRPr>
          </a:p>
          <a:p>
            <a:pPr>
              <a:buFont typeface="Arial" pitchFamily="34" charset="0"/>
              <a:buChar char="•"/>
            </a:pPr>
            <a:r>
              <a:rPr lang="fr-FR" noProof="0" dirty="0" smtClean="0">
                <a:solidFill>
                  <a:schemeClr val="tx1"/>
                </a:solidFill>
              </a:rPr>
              <a:t>→ poésie = don divin</a:t>
            </a:r>
          </a:p>
        </p:txBody>
      </p:sp>
      <p:sp>
        <p:nvSpPr>
          <p:cNvPr id="23554" name="AutoShape 2" descr="https://upload.wikimedia.org/wikipedia/commons/9/94/Peraldus_Knigh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3556" name="AutoShape 4" descr="https://upload.wikimedia.org/wikipedia/commons/9/94/Peraldus_Knigh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3558" name="AutoShape 6" descr="https://upload.wikimedia.org/wikipedia/commons/thumb/9/94/Peraldus_Knight.jpg/800px-Peraldus_Knight.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Poètes baroques de la première phase</a:t>
            </a:r>
            <a:endParaRPr lang="fr-FR" noProof="0"/>
          </a:p>
        </p:txBody>
      </p:sp>
      <p:sp>
        <p:nvSpPr>
          <p:cNvPr id="3" name="Content Placeholder 2"/>
          <p:cNvSpPr>
            <a:spLocks noGrp="1"/>
          </p:cNvSpPr>
          <p:nvPr>
            <p:ph idx="1"/>
          </p:nvPr>
        </p:nvSpPr>
        <p:spPr/>
        <p:txBody>
          <a:bodyPr/>
          <a:lstStyle/>
          <a:p>
            <a:pPr>
              <a:buFont typeface="Arial" pitchFamily="34" charset="0"/>
              <a:buChar char="•"/>
            </a:pPr>
            <a:r>
              <a:rPr lang="fr-FR" noProof="0" smtClean="0"/>
              <a:t>les combats religieux</a:t>
            </a:r>
          </a:p>
          <a:p>
            <a:pPr lvl="1">
              <a:buFont typeface="Arial" pitchFamily="34" charset="0"/>
              <a:buChar char="•"/>
            </a:pPr>
            <a:r>
              <a:rPr lang="fr-FR" noProof="0" smtClean="0"/>
              <a:t>l’engagement</a:t>
            </a:r>
          </a:p>
          <a:p>
            <a:pPr lvl="1">
              <a:buFont typeface="Arial" pitchFamily="34" charset="0"/>
              <a:buChar char="•"/>
            </a:pPr>
            <a:r>
              <a:rPr lang="fr-FR" noProof="0" smtClean="0"/>
              <a:t>l’appel de la foi</a:t>
            </a:r>
          </a:p>
          <a:p>
            <a:pPr lvl="1">
              <a:buFont typeface="Arial" pitchFamily="34" charset="0"/>
              <a:buChar char="•"/>
            </a:pPr>
            <a:r>
              <a:rPr lang="fr-FR" noProof="0" smtClean="0"/>
              <a:t>la mystique</a:t>
            </a:r>
            <a:endParaRPr lang="fr-FR" noProof="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théodore agrippa d’aubigné </a:t>
            </a:r>
            <a:r>
              <a:rPr lang="fr-FR" sz="3100" noProof="0" smtClean="0"/>
              <a:t>(1552-1630)</a:t>
            </a:r>
            <a:endParaRPr lang="fr-FR" noProof="0"/>
          </a:p>
        </p:txBody>
      </p:sp>
      <p:sp>
        <p:nvSpPr>
          <p:cNvPr id="3" name="Content Placeholder 2"/>
          <p:cNvSpPr>
            <a:spLocks noGrp="1"/>
          </p:cNvSpPr>
          <p:nvPr>
            <p:ph idx="1"/>
          </p:nvPr>
        </p:nvSpPr>
        <p:spPr/>
        <p:txBody>
          <a:bodyPr/>
          <a:lstStyle/>
          <a:p>
            <a:pPr>
              <a:buFont typeface="Arial" pitchFamily="34" charset="0"/>
              <a:buChar char="•"/>
            </a:pPr>
            <a:r>
              <a:rPr lang="fr-FR" noProof="0" smtClean="0"/>
              <a:t>fils de calviniste</a:t>
            </a:r>
          </a:p>
          <a:p>
            <a:pPr lvl="1">
              <a:buFont typeface="Arial" pitchFamily="34" charset="0"/>
              <a:buChar char="•"/>
            </a:pPr>
            <a:r>
              <a:rPr lang="fr-FR" noProof="0" smtClean="0"/>
              <a:t>jure la fidélité au protestantisme</a:t>
            </a:r>
          </a:p>
          <a:p>
            <a:pPr>
              <a:buFont typeface="Arial" pitchFamily="34" charset="0"/>
              <a:buChar char="•"/>
            </a:pPr>
            <a:r>
              <a:rPr lang="fr-FR" noProof="0" smtClean="0"/>
              <a:t>érudit</a:t>
            </a:r>
          </a:p>
          <a:p>
            <a:pPr lvl="1">
              <a:buFont typeface="Arial" pitchFamily="34" charset="0"/>
              <a:buChar char="•"/>
            </a:pPr>
            <a:r>
              <a:rPr lang="fr-FR" noProof="0" smtClean="0"/>
              <a:t>le latin, le grec, l’hébreu</a:t>
            </a:r>
          </a:p>
          <a:p>
            <a:pPr>
              <a:buFont typeface="Arial" pitchFamily="34" charset="0"/>
              <a:buChar char="•"/>
            </a:pPr>
            <a:r>
              <a:rPr lang="fr-FR" noProof="0" smtClean="0"/>
              <a:t>les guerres de Religion</a:t>
            </a:r>
          </a:p>
          <a:p>
            <a:pPr lvl="1">
              <a:buFont typeface="Arial" pitchFamily="34" charset="0"/>
              <a:buChar char="•"/>
            </a:pPr>
            <a:r>
              <a:rPr lang="fr-FR" noProof="0" smtClean="0"/>
              <a:t>compagnon d’Henri de Navarre</a:t>
            </a:r>
          </a:p>
          <a:p>
            <a:pPr lvl="1">
              <a:buFont typeface="Arial" pitchFamily="34" charset="0"/>
              <a:buChar char="•"/>
            </a:pPr>
            <a:r>
              <a:rPr lang="fr-FR" noProof="0" smtClean="0"/>
              <a:t>grièvement blessé</a:t>
            </a:r>
            <a:endParaRPr lang="fr-FR" noProof="0"/>
          </a:p>
        </p:txBody>
      </p:sp>
      <p:pic>
        <p:nvPicPr>
          <p:cNvPr id="14338" name="Picture 2" descr="http://leschroniquesduhibou.e-monsite.com/medias/images/390879.jpg"/>
          <p:cNvPicPr>
            <a:picLocks noChangeAspect="1" noChangeArrowheads="1"/>
          </p:cNvPicPr>
          <p:nvPr/>
        </p:nvPicPr>
        <p:blipFill>
          <a:blip r:embed="rId3" cstate="print"/>
          <a:srcRect/>
          <a:stretch>
            <a:fillRect/>
          </a:stretch>
        </p:blipFill>
        <p:spPr bwMode="auto">
          <a:xfrm>
            <a:off x="5904580" y="2996952"/>
            <a:ext cx="3239419" cy="386104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théodore agrippa d’aubigné </a:t>
            </a:r>
            <a:r>
              <a:rPr lang="fr-FR" sz="3100" noProof="0" smtClean="0"/>
              <a:t>(1552-1630)</a:t>
            </a:r>
            <a:endParaRPr lang="fr-FR" noProof="0"/>
          </a:p>
        </p:txBody>
      </p:sp>
      <p:sp>
        <p:nvSpPr>
          <p:cNvPr id="3" name="Content Placeholder 2"/>
          <p:cNvSpPr>
            <a:spLocks noGrp="1"/>
          </p:cNvSpPr>
          <p:nvPr>
            <p:ph idx="1"/>
          </p:nvPr>
        </p:nvSpPr>
        <p:spPr/>
        <p:txBody>
          <a:bodyPr>
            <a:normAutofit lnSpcReduction="10000"/>
          </a:bodyPr>
          <a:lstStyle/>
          <a:p>
            <a:pPr>
              <a:buFont typeface="Arial" pitchFamily="34" charset="0"/>
              <a:buChar char="•"/>
            </a:pPr>
            <a:r>
              <a:rPr lang="fr-FR" sz="2800" i="1" noProof="0" dirty="0" smtClean="0"/>
              <a:t>Le Printemps</a:t>
            </a:r>
            <a:r>
              <a:rPr lang="fr-FR" sz="2800" noProof="0" dirty="0" smtClean="0"/>
              <a:t>, suivi de </a:t>
            </a:r>
            <a:r>
              <a:rPr lang="fr-FR" sz="2800" i="1" noProof="0" dirty="0" smtClean="0"/>
              <a:t>L’Hécatombe à Diane </a:t>
            </a:r>
            <a:endParaRPr lang="fr-FR" sz="2800" noProof="0" dirty="0" smtClean="0"/>
          </a:p>
          <a:p>
            <a:pPr lvl="1">
              <a:buFont typeface="Arial" pitchFamily="34" charset="0"/>
              <a:buChar char="•"/>
            </a:pPr>
            <a:r>
              <a:rPr lang="fr-FR" sz="2400" noProof="0" dirty="0" smtClean="0"/>
              <a:t>Diane Salviati </a:t>
            </a:r>
          </a:p>
          <a:p>
            <a:pPr lvl="2">
              <a:buFont typeface="Arial" pitchFamily="34" charset="0"/>
              <a:buChar char="•"/>
            </a:pPr>
            <a:r>
              <a:rPr lang="fr-FR" sz="2000" noProof="0" dirty="0" smtClean="0"/>
              <a:t>catholique</a:t>
            </a:r>
          </a:p>
          <a:p>
            <a:pPr lvl="1">
              <a:buFont typeface="Arial" pitchFamily="34" charset="0"/>
              <a:buChar char="•"/>
            </a:pPr>
            <a:r>
              <a:rPr lang="fr-FR" sz="2400" noProof="0" dirty="0" smtClean="0"/>
              <a:t>Ronsard</a:t>
            </a:r>
          </a:p>
          <a:p>
            <a:pPr lvl="2">
              <a:buFont typeface="Arial" pitchFamily="34" charset="0"/>
              <a:buChar char="•"/>
            </a:pPr>
            <a:r>
              <a:rPr lang="fr-FR" sz="2000" noProof="0" dirty="0" smtClean="0"/>
              <a:t>pétrarquisme</a:t>
            </a:r>
          </a:p>
          <a:p>
            <a:pPr lvl="2">
              <a:buFont typeface="Arial" pitchFamily="34" charset="0"/>
              <a:buChar char="•"/>
            </a:pPr>
            <a:r>
              <a:rPr lang="fr-FR" sz="2000" noProof="0" dirty="0" smtClean="0"/>
              <a:t> x images violentes</a:t>
            </a:r>
          </a:p>
          <a:p>
            <a:pPr lvl="2">
              <a:buFont typeface="Arial" pitchFamily="34" charset="0"/>
              <a:buChar char="•"/>
            </a:pPr>
            <a:endParaRPr lang="fr-FR" sz="2000" noProof="0" dirty="0" smtClean="0"/>
          </a:p>
          <a:p>
            <a:pPr lvl="1">
              <a:buFont typeface="Arial" pitchFamily="34" charset="0"/>
              <a:buChar char="•"/>
            </a:pPr>
            <a:r>
              <a:rPr lang="fr-FR" noProof="0" dirty="0" smtClean="0"/>
              <a:t>Sonnet pour Diane</a:t>
            </a:r>
          </a:p>
          <a:p>
            <a:pPr lvl="2">
              <a:buFont typeface="Arial" pitchFamily="34" charset="0"/>
              <a:buChar char="•"/>
            </a:pPr>
            <a:r>
              <a:rPr lang="fr-FR" noProof="0" dirty="0" smtClean="0"/>
              <a:t>la chasse amoureuse</a:t>
            </a:r>
          </a:p>
          <a:p>
            <a:pPr lvl="1">
              <a:buFont typeface="Arial" pitchFamily="34" charset="0"/>
              <a:buChar char="•"/>
            </a:pPr>
            <a:r>
              <a:rPr lang="fr-FR" noProof="0" dirty="0" smtClean="0"/>
              <a:t>J’ouvre mon estomac</a:t>
            </a:r>
          </a:p>
          <a:p>
            <a:pPr lvl="2">
              <a:buFont typeface="Arial" pitchFamily="34" charset="0"/>
              <a:buChar char="•"/>
            </a:pPr>
            <a:r>
              <a:rPr lang="fr-FR" noProof="0" dirty="0" smtClean="0"/>
              <a:t>la peine amoureuse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théodore agrippa d’aubigné </a:t>
            </a:r>
            <a:r>
              <a:rPr lang="fr-FR" sz="3100" noProof="0" smtClean="0"/>
              <a:t>(1552-1630)</a:t>
            </a:r>
            <a:endParaRPr lang="fr-FR" noProof="0"/>
          </a:p>
        </p:txBody>
      </p:sp>
      <p:sp>
        <p:nvSpPr>
          <p:cNvPr id="3" name="Content Placeholder 2"/>
          <p:cNvSpPr>
            <a:spLocks noGrp="1"/>
          </p:cNvSpPr>
          <p:nvPr>
            <p:ph idx="1"/>
          </p:nvPr>
        </p:nvSpPr>
        <p:spPr>
          <a:xfrm>
            <a:off x="304800" y="1554162"/>
            <a:ext cx="8686800" cy="4755158"/>
          </a:xfrm>
        </p:spPr>
        <p:txBody>
          <a:bodyPr>
            <a:normAutofit/>
          </a:bodyPr>
          <a:lstStyle/>
          <a:p>
            <a:pPr>
              <a:buFont typeface="Arial" pitchFamily="34" charset="0"/>
              <a:buChar char="•"/>
            </a:pPr>
            <a:r>
              <a:rPr lang="fr-FR" sz="2800" i="1" noProof="0" dirty="0" smtClean="0"/>
              <a:t>Les Tragiques </a:t>
            </a:r>
            <a:r>
              <a:rPr lang="fr-FR" sz="2800" noProof="0" dirty="0" smtClean="0"/>
              <a:t>(1616)</a:t>
            </a:r>
            <a:endParaRPr lang="fr-FR" noProof="0" dirty="0" smtClean="0"/>
          </a:p>
          <a:p>
            <a:pPr lvl="1">
              <a:buFont typeface="Arial" pitchFamily="34" charset="0"/>
              <a:buChar char="•"/>
            </a:pPr>
            <a:r>
              <a:rPr lang="fr-FR" sz="2400" noProof="0" dirty="0" smtClean="0"/>
              <a:t>épopée de combat</a:t>
            </a:r>
          </a:p>
          <a:p>
            <a:pPr lvl="1">
              <a:buFont typeface="Arial" pitchFamily="34" charset="0"/>
              <a:buChar char="•"/>
            </a:pPr>
            <a:r>
              <a:rPr lang="fr-FR" noProof="0" dirty="0" smtClean="0"/>
              <a:t>7 chants:</a:t>
            </a:r>
          </a:p>
          <a:p>
            <a:pPr lvl="2">
              <a:buFont typeface="Arial" pitchFamily="34" charset="0"/>
              <a:buChar char="•"/>
            </a:pPr>
            <a:r>
              <a:rPr lang="fr-FR" noProof="0" dirty="0" smtClean="0"/>
              <a:t>I. Misères</a:t>
            </a:r>
          </a:p>
          <a:p>
            <a:pPr lvl="2">
              <a:buFont typeface="Arial" pitchFamily="34" charset="0"/>
              <a:buChar char="•"/>
            </a:pPr>
            <a:r>
              <a:rPr lang="fr-FR" noProof="0" dirty="0" smtClean="0"/>
              <a:t>II. Princes</a:t>
            </a:r>
          </a:p>
          <a:p>
            <a:pPr lvl="2">
              <a:buFont typeface="Arial" pitchFamily="34" charset="0"/>
              <a:buChar char="•"/>
            </a:pPr>
            <a:r>
              <a:rPr lang="fr-FR" noProof="0" dirty="0" smtClean="0"/>
              <a:t>III. La Chambre dorée</a:t>
            </a:r>
          </a:p>
          <a:p>
            <a:pPr lvl="2">
              <a:buFont typeface="Arial" pitchFamily="34" charset="0"/>
              <a:buChar char="•"/>
            </a:pPr>
            <a:r>
              <a:rPr lang="fr-FR" noProof="0" dirty="0" smtClean="0"/>
              <a:t>IV. Les Feux</a:t>
            </a:r>
          </a:p>
          <a:p>
            <a:pPr lvl="2">
              <a:buFont typeface="Arial" pitchFamily="34" charset="0"/>
              <a:buChar char="•"/>
            </a:pPr>
            <a:r>
              <a:rPr lang="fr-FR" noProof="0" dirty="0" smtClean="0"/>
              <a:t>V. Les Fers</a:t>
            </a:r>
          </a:p>
          <a:p>
            <a:pPr lvl="2">
              <a:buFont typeface="Arial" pitchFamily="34" charset="0"/>
              <a:buChar char="•"/>
            </a:pPr>
            <a:r>
              <a:rPr lang="fr-FR" noProof="0" dirty="0" smtClean="0"/>
              <a:t>VI. Vengeances</a:t>
            </a:r>
          </a:p>
          <a:p>
            <a:pPr lvl="2">
              <a:buFont typeface="Arial" pitchFamily="34" charset="0"/>
              <a:buChar char="•"/>
            </a:pPr>
            <a:r>
              <a:rPr lang="fr-FR" noProof="0" dirty="0" smtClean="0"/>
              <a:t>VII. Jugement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dirty="0" smtClean="0"/>
              <a:t>le mot baroque</a:t>
            </a:r>
          </a:p>
        </p:txBody>
      </p:sp>
      <p:sp>
        <p:nvSpPr>
          <p:cNvPr id="3" name="Content Placeholder 2"/>
          <p:cNvSpPr>
            <a:spLocks noGrp="1"/>
          </p:cNvSpPr>
          <p:nvPr>
            <p:ph idx="1"/>
          </p:nvPr>
        </p:nvSpPr>
        <p:spPr>
          <a:xfrm>
            <a:off x="304800" y="1554162"/>
            <a:ext cx="8686800" cy="4971182"/>
          </a:xfrm>
        </p:spPr>
        <p:txBody>
          <a:bodyPr>
            <a:normAutofit/>
          </a:bodyPr>
          <a:lstStyle/>
          <a:p>
            <a:pPr>
              <a:buFont typeface="Arial" pitchFamily="34" charset="0"/>
              <a:buChar char="•"/>
            </a:pPr>
            <a:r>
              <a:rPr lang="fr-FR" noProof="0" smtClean="0"/>
              <a:t>1531</a:t>
            </a:r>
          </a:p>
          <a:p>
            <a:pPr>
              <a:buFont typeface="Arial" pitchFamily="34" charset="0"/>
              <a:buChar char="•"/>
            </a:pPr>
            <a:r>
              <a:rPr lang="fr-FR" noProof="0" smtClean="0"/>
              <a:t>une perle de forme irrégulière</a:t>
            </a:r>
          </a:p>
          <a:p>
            <a:pPr>
              <a:buFont typeface="Arial" pitchFamily="34" charset="0"/>
              <a:buChar char="•"/>
            </a:pPr>
            <a:r>
              <a:rPr lang="fr-FR" noProof="0" smtClean="0"/>
              <a:t>	→ </a:t>
            </a:r>
            <a:r>
              <a:rPr lang="fr-FR" noProof="0" smtClean="0">
                <a:solidFill>
                  <a:schemeClr val="tx1"/>
                </a:solidFill>
              </a:rPr>
              <a:t>les formes bizarres, tortueuses, compliquées, disproportionnées</a:t>
            </a:r>
          </a:p>
          <a:p>
            <a:pPr lvl="1">
              <a:buFont typeface="Arial" pitchFamily="34" charset="0"/>
              <a:buChar char="•"/>
            </a:pPr>
            <a:endParaRPr lang="fr-FR" noProof="0" smtClean="0">
              <a:solidFill>
                <a:schemeClr val="tx1"/>
              </a:solidFill>
            </a:endParaRPr>
          </a:p>
        </p:txBody>
      </p:sp>
      <p:pic>
        <p:nvPicPr>
          <p:cNvPr id="3074" name="Picture 2" descr="peche Perles"/>
          <p:cNvPicPr>
            <a:picLocks noChangeAspect="1" noChangeArrowheads="1"/>
          </p:cNvPicPr>
          <p:nvPr/>
        </p:nvPicPr>
        <p:blipFill>
          <a:blip r:embed="rId3" cstate="print"/>
          <a:srcRect t="7081" r="52904" b="61420"/>
          <a:stretch>
            <a:fillRect/>
          </a:stretch>
        </p:blipFill>
        <p:spPr bwMode="auto">
          <a:xfrm>
            <a:off x="6372200" y="3717032"/>
            <a:ext cx="2555776" cy="293039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théodore agrippa d’aubigné </a:t>
            </a:r>
            <a:r>
              <a:rPr lang="fr-FR" sz="3100" noProof="0" smtClean="0"/>
              <a:t>(1552-1630)</a:t>
            </a:r>
            <a:endParaRPr lang="fr-FR" noProof="0"/>
          </a:p>
        </p:txBody>
      </p:sp>
      <p:sp>
        <p:nvSpPr>
          <p:cNvPr id="3" name="Content Placeholder 2"/>
          <p:cNvSpPr>
            <a:spLocks noGrp="1"/>
          </p:cNvSpPr>
          <p:nvPr>
            <p:ph idx="1"/>
          </p:nvPr>
        </p:nvSpPr>
        <p:spPr>
          <a:xfrm>
            <a:off x="395536" y="1554162"/>
            <a:ext cx="8596064" cy="4755158"/>
          </a:xfrm>
        </p:spPr>
        <p:txBody>
          <a:bodyPr>
            <a:normAutofit/>
          </a:bodyPr>
          <a:lstStyle/>
          <a:p>
            <a:pPr>
              <a:buFont typeface="Arial" pitchFamily="34" charset="0"/>
              <a:buChar char="•"/>
            </a:pPr>
            <a:r>
              <a:rPr lang="fr-FR" sz="2800" noProof="0" smtClean="0"/>
              <a:t>« O France desolee ! ô terre sanguinaire,</a:t>
            </a:r>
          </a:p>
          <a:p>
            <a:pPr>
              <a:buFont typeface="Arial" pitchFamily="34" charset="0"/>
              <a:buChar char="•"/>
            </a:pPr>
            <a:r>
              <a:rPr lang="fr-FR" sz="2800" noProof="0" smtClean="0"/>
              <a:t>Non pas terre, mais cendre ! ô mere, si c’est mere</a:t>
            </a:r>
          </a:p>
          <a:p>
            <a:pPr>
              <a:buFont typeface="Arial" pitchFamily="34" charset="0"/>
              <a:buChar char="•"/>
            </a:pPr>
            <a:r>
              <a:rPr lang="fr-FR" sz="2800" noProof="0" smtClean="0"/>
              <a:t>Que trahir ses enfants aux douceurs de son sein</a:t>
            </a:r>
          </a:p>
          <a:p>
            <a:pPr>
              <a:buFont typeface="Arial" pitchFamily="34" charset="0"/>
              <a:buChar char="•"/>
            </a:pPr>
            <a:r>
              <a:rPr lang="fr-FR" sz="2800" noProof="0" smtClean="0"/>
              <a:t>Et quand on les meurtrit les serrer de sa main !</a:t>
            </a:r>
          </a:p>
          <a:p>
            <a:pPr>
              <a:buFont typeface="Arial" pitchFamily="34" charset="0"/>
              <a:buChar char="•"/>
            </a:pPr>
            <a:r>
              <a:rPr lang="fr-FR" sz="2800" noProof="0" smtClean="0"/>
              <a:t>Tu leur donnes la vie, et dessous ta mammelle</a:t>
            </a:r>
          </a:p>
          <a:p>
            <a:pPr>
              <a:buFont typeface="Arial" pitchFamily="34" charset="0"/>
              <a:buChar char="•"/>
            </a:pPr>
            <a:r>
              <a:rPr lang="fr-FR" sz="2800" noProof="0" smtClean="0"/>
              <a:t>S’esmeut des obstinez la sanglante querelle ;</a:t>
            </a:r>
          </a:p>
          <a:p>
            <a:pPr>
              <a:buFont typeface="Arial" pitchFamily="34" charset="0"/>
              <a:buChar char="•"/>
            </a:pPr>
            <a:r>
              <a:rPr lang="fr-FR" sz="2800" noProof="0" smtClean="0"/>
              <a:t>Sur ton pis blanchissant ta race se debat,</a:t>
            </a:r>
          </a:p>
          <a:p>
            <a:pPr>
              <a:buFont typeface="Arial" pitchFamily="34" charset="0"/>
              <a:buChar char="•"/>
            </a:pPr>
            <a:r>
              <a:rPr lang="fr-FR" sz="2800" noProof="0" smtClean="0"/>
              <a:t>La le fruict de ton flanc faict le champ du combat. </a:t>
            </a:r>
            <a:r>
              <a:rPr lang="fr-FR" noProof="0"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théodore agrippa d’aubigné </a:t>
            </a:r>
            <a:r>
              <a:rPr lang="fr-FR" sz="3100" noProof="0" smtClean="0"/>
              <a:t>(1552-1630)</a:t>
            </a:r>
            <a:endParaRPr lang="fr-FR" noProof="0"/>
          </a:p>
        </p:txBody>
      </p:sp>
      <p:sp>
        <p:nvSpPr>
          <p:cNvPr id="3" name="Content Placeholder 2"/>
          <p:cNvSpPr>
            <a:spLocks noGrp="1"/>
          </p:cNvSpPr>
          <p:nvPr>
            <p:ph idx="1"/>
          </p:nvPr>
        </p:nvSpPr>
        <p:spPr>
          <a:xfrm>
            <a:off x="304800" y="1554162"/>
            <a:ext cx="8686800" cy="4755158"/>
          </a:xfrm>
        </p:spPr>
        <p:txBody>
          <a:bodyPr>
            <a:normAutofit/>
          </a:bodyPr>
          <a:lstStyle/>
          <a:p>
            <a:pPr>
              <a:buFont typeface="Arial" pitchFamily="34" charset="0"/>
              <a:buChar char="•"/>
            </a:pPr>
            <a:r>
              <a:rPr lang="fr-FR" sz="2800" i="1" noProof="0" smtClean="0"/>
              <a:t>Les Tragiques </a:t>
            </a:r>
            <a:r>
              <a:rPr lang="fr-FR" sz="2800" noProof="0" smtClean="0"/>
              <a:t>(1616)</a:t>
            </a:r>
          </a:p>
          <a:p>
            <a:pPr lvl="1"/>
            <a:r>
              <a:rPr lang="fr-FR" smtClean="0"/>
              <a:t>longueurs</a:t>
            </a:r>
          </a:p>
          <a:p>
            <a:pPr lvl="1"/>
            <a:r>
              <a:rPr lang="fr-FR" noProof="0" smtClean="0"/>
              <a:t>répétitions</a:t>
            </a:r>
          </a:p>
          <a:p>
            <a:pPr lvl="1"/>
            <a:r>
              <a:rPr lang="fr-FR" smtClean="0"/>
              <a:t>outrances</a:t>
            </a:r>
          </a:p>
          <a:p>
            <a:pPr lvl="1"/>
            <a:r>
              <a:rPr lang="fr-FR" noProof="0" smtClean="0"/>
              <a:t>réalisme osé</a:t>
            </a:r>
          </a:p>
          <a:p>
            <a:pPr lvl="1"/>
            <a:r>
              <a:rPr lang="fr-FR" smtClean="0"/>
              <a:t>rhétorique lassante</a:t>
            </a:r>
          </a:p>
          <a:p>
            <a:pPr lvl="1"/>
            <a:r>
              <a:rPr lang="fr-FR" noProof="0" smtClean="0"/>
              <a:t>visions apocalyptiques</a:t>
            </a:r>
          </a:p>
          <a:p>
            <a:pPr lvl="1"/>
            <a:r>
              <a:rPr lang="fr-FR" smtClean="0"/>
              <a:t>puissance verbale</a:t>
            </a:r>
          </a:p>
          <a:p>
            <a:pPr lvl="1"/>
            <a:r>
              <a:rPr lang="fr-FR" noProof="0" smtClean="0"/>
              <a:t>rythme</a:t>
            </a:r>
            <a:endParaRPr lang="fr-FR" noProof="0" dirty="0" smtClean="0"/>
          </a:p>
        </p:txBody>
      </p:sp>
    </p:spTree>
    <p:extLst>
      <p:ext uri="{BB962C8B-B14F-4D97-AF65-F5344CB8AC3E}">
        <p14:creationId xmlns:p14="http://schemas.microsoft.com/office/powerpoint/2010/main" val="3484321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Guillaume Salustre du Bartas </a:t>
            </a:r>
            <a:r>
              <a:rPr lang="fr-FR" sz="3100" noProof="0" smtClean="0"/>
              <a:t>(1544–1590)</a:t>
            </a:r>
            <a:endParaRPr lang="fr-FR" noProof="0"/>
          </a:p>
        </p:txBody>
      </p:sp>
      <p:sp>
        <p:nvSpPr>
          <p:cNvPr id="3" name="Content Placeholder 2"/>
          <p:cNvSpPr>
            <a:spLocks noGrp="1"/>
          </p:cNvSpPr>
          <p:nvPr>
            <p:ph idx="1"/>
          </p:nvPr>
        </p:nvSpPr>
        <p:spPr>
          <a:xfrm>
            <a:off x="304800" y="1554162"/>
            <a:ext cx="8686800" cy="4611142"/>
          </a:xfrm>
        </p:spPr>
        <p:txBody>
          <a:bodyPr>
            <a:normAutofit fontScale="92500" lnSpcReduction="10000"/>
          </a:bodyPr>
          <a:lstStyle/>
          <a:p>
            <a:pPr>
              <a:buFont typeface="Arial" pitchFamily="34" charset="0"/>
              <a:buChar char="•"/>
            </a:pPr>
            <a:r>
              <a:rPr lang="fr-FR" noProof="0" smtClean="0"/>
              <a:t>Henri de Navarre</a:t>
            </a:r>
          </a:p>
          <a:p>
            <a:pPr lvl="1">
              <a:buFont typeface="Arial" pitchFamily="34" charset="0"/>
              <a:buChar char="•"/>
            </a:pPr>
            <a:r>
              <a:rPr lang="fr-FR" noProof="0" smtClean="0"/>
              <a:t>calviniste convaincu</a:t>
            </a:r>
          </a:p>
          <a:p>
            <a:pPr lvl="1">
              <a:buFont typeface="Arial" pitchFamily="34" charset="0"/>
              <a:buChar char="•"/>
            </a:pPr>
            <a:r>
              <a:rPr lang="fr-FR" noProof="0" smtClean="0"/>
              <a:t> x adversaire de la guerre</a:t>
            </a:r>
          </a:p>
          <a:p>
            <a:pPr lvl="1">
              <a:buFont typeface="Arial" pitchFamily="34" charset="0"/>
              <a:buChar char="•"/>
            </a:pPr>
            <a:r>
              <a:rPr lang="fr-FR" noProof="0" smtClean="0"/>
              <a:t>missions diplomatiques</a:t>
            </a:r>
          </a:p>
          <a:p>
            <a:pPr lvl="1">
              <a:buFont typeface="Arial" pitchFamily="34" charset="0"/>
              <a:buChar char="•"/>
            </a:pPr>
            <a:endParaRPr lang="fr-FR" noProof="0" smtClean="0"/>
          </a:p>
          <a:p>
            <a:pPr>
              <a:buFont typeface="Arial" pitchFamily="34" charset="0"/>
              <a:buChar char="•"/>
            </a:pPr>
            <a:r>
              <a:rPr lang="fr-FR" i="1" noProof="0" smtClean="0"/>
              <a:t>La Semaine ou la Création du monde </a:t>
            </a:r>
            <a:r>
              <a:rPr lang="fr-FR" noProof="0" smtClean="0"/>
              <a:t>(1579) </a:t>
            </a:r>
          </a:p>
          <a:p>
            <a:pPr lvl="1">
              <a:buFont typeface="Arial" pitchFamily="34" charset="0"/>
              <a:buChar char="•"/>
            </a:pPr>
            <a:r>
              <a:rPr lang="fr-FR" noProof="0" smtClean="0"/>
              <a:t>l’aspect baroque</a:t>
            </a:r>
          </a:p>
          <a:p>
            <a:pPr lvl="2">
              <a:buFont typeface="Arial" pitchFamily="34" charset="0"/>
              <a:buChar char="•"/>
            </a:pPr>
            <a:r>
              <a:rPr lang="fr-FR" noProof="0" smtClean="0"/>
              <a:t>les métaphores</a:t>
            </a:r>
          </a:p>
          <a:p>
            <a:pPr lvl="2">
              <a:buFont typeface="Arial" pitchFamily="34" charset="0"/>
              <a:buChar char="•"/>
            </a:pPr>
            <a:r>
              <a:rPr lang="fr-FR" noProof="0" smtClean="0"/>
              <a:t>la syntaxe</a:t>
            </a:r>
          </a:p>
          <a:p>
            <a:pPr lvl="1">
              <a:buFont typeface="Arial" pitchFamily="34" charset="0"/>
              <a:buChar char="•"/>
            </a:pPr>
            <a:r>
              <a:rPr lang="fr-FR" noProof="0" smtClean="0"/>
              <a:t>→ recréation de l’univers en images</a:t>
            </a:r>
            <a:endParaRPr lang="fr-FR" noProof="0"/>
          </a:p>
        </p:txBody>
      </p:sp>
      <p:pic>
        <p:nvPicPr>
          <p:cNvPr id="13314" name="Picture 2" descr="http://www.marlowe-society.org/marlowe/work/massacre/plot/images/dp_huguenots_bartus.jpg"/>
          <p:cNvPicPr>
            <a:picLocks noChangeAspect="1" noChangeArrowheads="1"/>
          </p:cNvPicPr>
          <p:nvPr/>
        </p:nvPicPr>
        <p:blipFill>
          <a:blip r:embed="rId3" cstate="print"/>
          <a:srcRect/>
          <a:stretch>
            <a:fillRect/>
          </a:stretch>
        </p:blipFill>
        <p:spPr bwMode="auto">
          <a:xfrm>
            <a:off x="6660232" y="1196752"/>
            <a:ext cx="2193032" cy="2521987"/>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04664"/>
            <a:ext cx="8686800" cy="890736"/>
          </a:xfrm>
        </p:spPr>
        <p:txBody>
          <a:bodyPr>
            <a:normAutofit/>
          </a:bodyPr>
          <a:lstStyle/>
          <a:p>
            <a:r>
              <a:rPr lang="fr-FR" noProof="0" smtClean="0"/>
              <a:t>Jean de Sponde </a:t>
            </a:r>
            <a:r>
              <a:rPr lang="fr-FR" sz="3200" noProof="0" smtClean="0"/>
              <a:t>(1557-1595)</a:t>
            </a:r>
            <a:endParaRPr lang="fr-FR" noProof="0"/>
          </a:p>
        </p:txBody>
      </p:sp>
      <p:sp>
        <p:nvSpPr>
          <p:cNvPr id="3" name="Content Placeholder 2"/>
          <p:cNvSpPr>
            <a:spLocks noGrp="1"/>
          </p:cNvSpPr>
          <p:nvPr>
            <p:ph idx="1"/>
          </p:nvPr>
        </p:nvSpPr>
        <p:spPr/>
        <p:txBody>
          <a:bodyPr/>
          <a:lstStyle/>
          <a:p>
            <a:pPr>
              <a:buFont typeface="Arial" pitchFamily="34" charset="0"/>
              <a:buChar char="•"/>
            </a:pPr>
            <a:r>
              <a:rPr lang="fr-FR" noProof="0" dirty="0" smtClean="0"/>
              <a:t>Henri de Navarre</a:t>
            </a:r>
          </a:p>
          <a:p>
            <a:pPr lvl="1">
              <a:buFont typeface="Arial" pitchFamily="34" charset="0"/>
              <a:buChar char="•"/>
            </a:pPr>
            <a:r>
              <a:rPr lang="fr-FR" noProof="0" dirty="0" smtClean="0"/>
              <a:t>converti au catholicisme</a:t>
            </a:r>
          </a:p>
          <a:p>
            <a:pPr>
              <a:buFont typeface="Arial" pitchFamily="34" charset="0"/>
              <a:buChar char="•"/>
            </a:pPr>
            <a:r>
              <a:rPr lang="fr-FR" noProof="0" dirty="0" smtClean="0"/>
              <a:t>helléniste</a:t>
            </a:r>
          </a:p>
          <a:p>
            <a:pPr>
              <a:buFont typeface="Arial" pitchFamily="34" charset="0"/>
              <a:buChar char="•"/>
            </a:pPr>
            <a:endParaRPr lang="fr-FR" noProof="0" dirty="0" smtClean="0"/>
          </a:p>
          <a:p>
            <a:pPr>
              <a:buFont typeface="Arial" pitchFamily="34" charset="0"/>
              <a:buChar char="•"/>
            </a:pPr>
            <a:r>
              <a:rPr lang="fr-FR" i="1" noProof="0" dirty="0" smtClean="0"/>
              <a:t>Sonnets </a:t>
            </a:r>
            <a:endParaRPr lang="fr-FR" i="1" dirty="0" smtClean="0"/>
          </a:p>
          <a:p>
            <a:pPr lvl="1">
              <a:buFont typeface="Arial" pitchFamily="34" charset="0"/>
              <a:buChar char="•"/>
            </a:pPr>
            <a:r>
              <a:rPr lang="fr-FR" noProof="0" dirty="0" smtClean="0"/>
              <a:t>méditation sur la mort</a:t>
            </a:r>
          </a:p>
          <a:p>
            <a:pPr lvl="1">
              <a:buFont typeface="Arial" pitchFamily="34" charset="0"/>
              <a:buChar char="•"/>
            </a:pPr>
            <a:r>
              <a:rPr lang="fr-FR" noProof="0" dirty="0" smtClean="0"/>
              <a:t>amour de la religion</a:t>
            </a:r>
          </a:p>
          <a:p>
            <a:pPr lvl="1">
              <a:buFont typeface="Arial" pitchFamily="34" charset="0"/>
              <a:buChar char="•"/>
            </a:pPr>
            <a:r>
              <a:rPr lang="fr-FR" noProof="0" dirty="0" smtClean="0"/>
              <a:t>amour charnel</a:t>
            </a:r>
          </a:p>
        </p:txBody>
      </p:sp>
      <p:pic>
        <p:nvPicPr>
          <p:cNvPr id="12290" name="Picture 2" descr="http://www.poesies.net/images/jeandesponde.jpg"/>
          <p:cNvPicPr>
            <a:picLocks noChangeAspect="1" noChangeArrowheads="1"/>
          </p:cNvPicPr>
          <p:nvPr/>
        </p:nvPicPr>
        <p:blipFill>
          <a:blip r:embed="rId3" cstate="print"/>
          <a:srcRect/>
          <a:stretch>
            <a:fillRect/>
          </a:stretch>
        </p:blipFill>
        <p:spPr bwMode="auto">
          <a:xfrm>
            <a:off x="6183544" y="1412776"/>
            <a:ext cx="2651812" cy="468052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noProof="0" smtClean="0"/>
              <a:t>Jean-Baptiste Chassignet </a:t>
            </a:r>
            <a:r>
              <a:rPr lang="fr-FR" sz="3200" noProof="0" smtClean="0"/>
              <a:t>(1571-1635)</a:t>
            </a:r>
            <a:endParaRPr lang="fr-FR" noProof="0"/>
          </a:p>
        </p:txBody>
      </p:sp>
      <p:sp>
        <p:nvSpPr>
          <p:cNvPr id="3" name="Content Placeholder 2"/>
          <p:cNvSpPr>
            <a:spLocks noGrp="1"/>
          </p:cNvSpPr>
          <p:nvPr>
            <p:ph idx="1"/>
          </p:nvPr>
        </p:nvSpPr>
        <p:spPr/>
        <p:txBody>
          <a:bodyPr/>
          <a:lstStyle/>
          <a:p>
            <a:pPr>
              <a:buFont typeface="Arial" pitchFamily="34" charset="0"/>
              <a:buChar char="•"/>
            </a:pPr>
            <a:r>
              <a:rPr lang="fr-FR" noProof="0" dirty="0" smtClean="0"/>
              <a:t>avocat catholique</a:t>
            </a:r>
          </a:p>
          <a:p>
            <a:pPr>
              <a:buFont typeface="Arial" pitchFamily="34" charset="0"/>
              <a:buChar char="•"/>
            </a:pPr>
            <a:endParaRPr lang="fr-FR" noProof="0" dirty="0" smtClean="0"/>
          </a:p>
          <a:p>
            <a:pPr>
              <a:buFont typeface="Arial" pitchFamily="34" charset="0"/>
              <a:buChar char="•"/>
            </a:pPr>
            <a:r>
              <a:rPr lang="fr-FR" sz="2800" i="1" noProof="0" dirty="0" smtClean="0"/>
              <a:t>Le Mépris de la vie et Consolation de la mort </a:t>
            </a:r>
            <a:r>
              <a:rPr lang="fr-FR" sz="2800" noProof="0" dirty="0" smtClean="0"/>
              <a:t>(1594)</a:t>
            </a:r>
          </a:p>
          <a:p>
            <a:pPr lvl="1">
              <a:buFont typeface="Arial" pitchFamily="34" charset="0"/>
              <a:buChar char="•"/>
            </a:pPr>
            <a:endParaRPr lang="fr-FR" sz="2400" noProof="0" dirty="0" smtClean="0"/>
          </a:p>
          <a:p>
            <a:pPr>
              <a:buFont typeface="Arial" pitchFamily="34" charset="0"/>
              <a:buChar char="•"/>
            </a:pPr>
            <a:endParaRPr lang="fr-FR" sz="2800" noProof="0" dirty="0" smtClean="0"/>
          </a:p>
          <a:p>
            <a:pPr>
              <a:buFont typeface="Arial" pitchFamily="34" charset="0"/>
              <a:buChar char="•"/>
            </a:pPr>
            <a:endParaRPr lang="fr-FR" noProof="0" dirty="0"/>
          </a:p>
        </p:txBody>
      </p:sp>
      <p:pic>
        <p:nvPicPr>
          <p:cNvPr id="11266" name="Picture 2" descr="http://www.wikipoemes.com/images/photo/jeanbaptiste-chassignet.jpg"/>
          <p:cNvPicPr>
            <a:picLocks noChangeAspect="1" noChangeArrowheads="1"/>
          </p:cNvPicPr>
          <p:nvPr/>
        </p:nvPicPr>
        <p:blipFill>
          <a:blip r:embed="rId3" cstate="print"/>
          <a:srcRect/>
          <a:stretch>
            <a:fillRect/>
          </a:stretch>
        </p:blipFill>
        <p:spPr bwMode="auto">
          <a:xfrm>
            <a:off x="6310722" y="3429000"/>
            <a:ext cx="2630946" cy="34290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Les </a:t>
            </a:r>
            <a:r>
              <a:rPr lang="cs-CZ" dirty="0" err="1"/>
              <a:t>textes</a:t>
            </a:r>
            <a:r>
              <a:rPr lang="cs-CZ" dirty="0"/>
              <a:t> </a:t>
            </a:r>
            <a:r>
              <a:rPr lang="fr-FR" dirty="0"/>
              <a:t>à</a:t>
            </a:r>
            <a:r>
              <a:rPr lang="cs-CZ" dirty="0"/>
              <a:t> </a:t>
            </a:r>
            <a:r>
              <a:rPr lang="cs-CZ" dirty="0" err="1"/>
              <a:t>analyser</a:t>
            </a:r>
            <a:r>
              <a:rPr lang="cs-CZ" dirty="0"/>
              <a:t>:</a:t>
            </a:r>
          </a:p>
        </p:txBody>
      </p:sp>
      <p:sp>
        <p:nvSpPr>
          <p:cNvPr id="3" name="Zástupný symbol pro obsah 2"/>
          <p:cNvSpPr>
            <a:spLocks noGrp="1"/>
          </p:cNvSpPr>
          <p:nvPr>
            <p:ph idx="1"/>
          </p:nvPr>
        </p:nvSpPr>
        <p:spPr/>
        <p:txBody>
          <a:bodyPr/>
          <a:lstStyle/>
          <a:p>
            <a:r>
              <a:rPr lang="fr-FR" sz="2800" dirty="0" err="1"/>
              <a:t>Kyloušek</a:t>
            </a:r>
            <a:r>
              <a:rPr lang="fr-FR" sz="2800" dirty="0"/>
              <a:t>, </a:t>
            </a:r>
            <a:r>
              <a:rPr lang="fr-FR" sz="2800" i="1" dirty="0"/>
              <a:t>Renaissance et baroque, textes choisis</a:t>
            </a:r>
            <a:r>
              <a:rPr lang="fr-FR" sz="2800" dirty="0"/>
              <a:t>:</a:t>
            </a:r>
          </a:p>
          <a:p>
            <a:pPr lvl="1"/>
            <a:r>
              <a:rPr lang="fr-FR" dirty="0"/>
              <a:t>Théodore Agrippa d'Aubigné </a:t>
            </a:r>
            <a:endParaRPr lang="cs-CZ" dirty="0"/>
          </a:p>
          <a:p>
            <a:pPr lvl="2"/>
            <a:r>
              <a:rPr lang="fr-FR" dirty="0" smtClean="0"/>
              <a:t>Sonnet </a:t>
            </a:r>
            <a:r>
              <a:rPr lang="fr-FR" dirty="0"/>
              <a:t>pour Diane, J'ouvre mon estomac... (pp. 121-123</a:t>
            </a:r>
            <a:r>
              <a:rPr lang="fr-FR" dirty="0" smtClean="0"/>
              <a:t>)</a:t>
            </a:r>
            <a:endParaRPr lang="cs-CZ" dirty="0" smtClean="0"/>
          </a:p>
          <a:p>
            <a:pPr lvl="2"/>
            <a:r>
              <a:rPr lang="fr-FR" i="1" dirty="0" smtClean="0"/>
              <a:t>Les </a:t>
            </a:r>
            <a:r>
              <a:rPr lang="fr-FR" i="1" dirty="0"/>
              <a:t>Tragiques </a:t>
            </a:r>
            <a:r>
              <a:rPr lang="fr-FR" dirty="0"/>
              <a:t>(pp. 118-120)</a:t>
            </a:r>
          </a:p>
          <a:p>
            <a:pPr lvl="1"/>
            <a:r>
              <a:rPr lang="fr-FR" dirty="0"/>
              <a:t>Jean de </a:t>
            </a:r>
            <a:r>
              <a:rPr lang="fr-FR" dirty="0" smtClean="0"/>
              <a:t>Sponde</a:t>
            </a:r>
            <a:endParaRPr lang="cs-CZ" dirty="0" smtClean="0"/>
          </a:p>
          <a:p>
            <a:pPr lvl="2"/>
            <a:r>
              <a:rPr lang="fr-FR" dirty="0" smtClean="0"/>
              <a:t>Mortels </a:t>
            </a:r>
            <a:r>
              <a:rPr lang="fr-FR" dirty="0"/>
              <a:t>qui des mortels... (pp. 112-113)</a:t>
            </a:r>
          </a:p>
          <a:p>
            <a:pPr lvl="1"/>
            <a:r>
              <a:rPr lang="fr-FR" dirty="0"/>
              <a:t>Jean-Baptiste </a:t>
            </a:r>
            <a:r>
              <a:rPr lang="fr-FR" dirty="0" err="1" smtClean="0"/>
              <a:t>Chassignet</a:t>
            </a:r>
            <a:endParaRPr lang="cs-CZ" dirty="0"/>
          </a:p>
          <a:p>
            <a:pPr lvl="2"/>
            <a:r>
              <a:rPr lang="fr-FR" dirty="0" smtClean="0"/>
              <a:t>Assieds-toi </a:t>
            </a:r>
            <a:r>
              <a:rPr lang="fr-FR" dirty="0"/>
              <a:t>sur le bord... (p. 115)</a:t>
            </a:r>
          </a:p>
          <a:p>
            <a:endParaRPr lang="cs-CZ" dirty="0"/>
          </a:p>
        </p:txBody>
      </p:sp>
    </p:spTree>
    <p:extLst>
      <p:ext uri="{BB962C8B-B14F-4D97-AF65-F5344CB8AC3E}">
        <p14:creationId xmlns:p14="http://schemas.microsoft.com/office/powerpoint/2010/main" val="310586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le terme baroque</a:t>
            </a:r>
          </a:p>
        </p:txBody>
      </p:sp>
      <p:sp>
        <p:nvSpPr>
          <p:cNvPr id="3" name="Content Placeholder 2"/>
          <p:cNvSpPr>
            <a:spLocks noGrp="1"/>
          </p:cNvSpPr>
          <p:nvPr>
            <p:ph idx="1"/>
          </p:nvPr>
        </p:nvSpPr>
        <p:spPr>
          <a:xfrm>
            <a:off x="304800" y="1554162"/>
            <a:ext cx="8686800" cy="4971182"/>
          </a:xfrm>
        </p:spPr>
        <p:txBody>
          <a:bodyPr>
            <a:normAutofit/>
          </a:bodyPr>
          <a:lstStyle/>
          <a:p>
            <a:pPr>
              <a:buFont typeface="Arial" pitchFamily="34" charset="0"/>
              <a:buChar char="•"/>
            </a:pPr>
            <a:r>
              <a:rPr lang="fr-FR" noProof="0" smtClean="0"/>
              <a:t>les beaux-arts – 1900</a:t>
            </a:r>
          </a:p>
          <a:p>
            <a:pPr>
              <a:buFont typeface="Arial" pitchFamily="34" charset="0"/>
              <a:buChar char="•"/>
            </a:pPr>
            <a:r>
              <a:rPr lang="fr-FR" noProof="0" smtClean="0"/>
              <a:t>la littérature </a:t>
            </a:r>
          </a:p>
          <a:p>
            <a:pPr lvl="1">
              <a:buFont typeface="Arial" pitchFamily="34" charset="0"/>
              <a:buChar char="•"/>
            </a:pPr>
            <a:r>
              <a:rPr lang="fr-FR" noProof="0" smtClean="0"/>
              <a:t>la Renaissance</a:t>
            </a:r>
          </a:p>
          <a:p>
            <a:pPr lvl="1">
              <a:buFont typeface="Arial" pitchFamily="34" charset="0"/>
              <a:buChar char="•"/>
            </a:pPr>
            <a:r>
              <a:rPr lang="fr-FR" noProof="0" smtClean="0"/>
              <a:t>	→ le Classicisme</a:t>
            </a:r>
          </a:p>
          <a:p>
            <a:pPr lvl="1">
              <a:buFont typeface="Arial" pitchFamily="34" charset="0"/>
              <a:buChar char="•"/>
            </a:pPr>
            <a:r>
              <a:rPr lang="fr-FR" noProof="0" smtClean="0"/>
              <a:t>	&amp; les auteurs irréguliers</a:t>
            </a:r>
          </a:p>
          <a:p>
            <a:pPr>
              <a:buFont typeface="Arial" pitchFamily="34" charset="0"/>
              <a:buChar char="•"/>
            </a:pPr>
            <a:r>
              <a:rPr lang="fr-FR" noProof="0" smtClean="0"/>
              <a:t>vers 1940</a:t>
            </a:r>
          </a:p>
          <a:p>
            <a:pPr lvl="1">
              <a:buFont typeface="Arial" pitchFamily="34" charset="0"/>
              <a:buChar char="•"/>
            </a:pPr>
            <a:r>
              <a:rPr lang="fr-FR" noProof="0" smtClean="0"/>
              <a:t>Eugenio d’Ors y Rovira</a:t>
            </a:r>
          </a:p>
          <a:p>
            <a:pPr lvl="1">
              <a:buFont typeface="Arial" pitchFamily="34" charset="0"/>
              <a:buChar char="•"/>
            </a:pPr>
            <a:r>
              <a:rPr lang="fr-FR" noProof="0" smtClean="0"/>
              <a:t>Václav Černý</a:t>
            </a:r>
          </a:p>
          <a:p>
            <a:pPr lvl="2">
              <a:buFont typeface="Arial" pitchFamily="34" charset="0"/>
              <a:buChar char="•"/>
            </a:pPr>
            <a:r>
              <a:rPr lang="fr-FR" i="1" noProof="0" smtClean="0"/>
              <a:t>O básnickém baroku </a:t>
            </a:r>
            <a:r>
              <a:rPr lang="fr-FR" noProof="0" smtClean="0"/>
              <a:t>(1937)</a:t>
            </a:r>
            <a:endParaRPr lang="fr-FR" noProof="0"/>
          </a:p>
        </p:txBody>
      </p:sp>
      <p:pic>
        <p:nvPicPr>
          <p:cNvPr id="21506" name="Picture 2" descr="Detail fotografie"/>
          <p:cNvPicPr>
            <a:picLocks noChangeAspect="1" noChangeArrowheads="1"/>
          </p:cNvPicPr>
          <p:nvPr/>
        </p:nvPicPr>
        <p:blipFill>
          <a:blip r:embed="rId3" cstate="print"/>
          <a:srcRect/>
          <a:stretch>
            <a:fillRect/>
          </a:stretch>
        </p:blipFill>
        <p:spPr bwMode="auto">
          <a:xfrm>
            <a:off x="5868144" y="1988840"/>
            <a:ext cx="3057525" cy="4572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La conception </a:t>
            </a:r>
            <a:r>
              <a:rPr lang="fr-FR" noProof="0" smtClean="0">
                <a:solidFill>
                  <a:schemeClr val="tx1"/>
                </a:solidFill>
              </a:rPr>
              <a:t>d’Eugenio d’Ors y Rovira </a:t>
            </a:r>
            <a:r>
              <a:rPr lang="fr-FR" noProof="0" smtClean="0"/>
              <a:t> </a:t>
            </a:r>
            <a:endParaRPr lang="fr-FR" noProof="0"/>
          </a:p>
        </p:txBody>
      </p:sp>
      <p:sp>
        <p:nvSpPr>
          <p:cNvPr id="3" name="Content Placeholder 2"/>
          <p:cNvSpPr>
            <a:spLocks noGrp="1"/>
          </p:cNvSpPr>
          <p:nvPr>
            <p:ph idx="1"/>
          </p:nvPr>
        </p:nvSpPr>
        <p:spPr>
          <a:xfrm>
            <a:off x="0" y="1554162"/>
            <a:ext cx="8991600" cy="5303838"/>
          </a:xfrm>
        </p:spPr>
        <p:txBody>
          <a:bodyPr numCol="2">
            <a:normAutofit fontScale="92500"/>
          </a:bodyPr>
          <a:lstStyle/>
          <a:p>
            <a:pPr>
              <a:buFont typeface="Arial" pitchFamily="34" charset="0"/>
              <a:buChar char="•"/>
            </a:pPr>
            <a:r>
              <a:rPr lang="fr-FR" noProof="0" dirty="0" smtClean="0"/>
              <a:t>2 principes universels:</a:t>
            </a:r>
          </a:p>
          <a:p>
            <a:pPr>
              <a:buFont typeface="Arial" pitchFamily="34" charset="0"/>
              <a:buChar char="•"/>
            </a:pPr>
            <a:r>
              <a:rPr lang="fr-FR" noProof="0" dirty="0" smtClean="0"/>
              <a:t>le baroque</a:t>
            </a:r>
          </a:p>
          <a:p>
            <a:pPr lvl="1">
              <a:buFont typeface="Arial" pitchFamily="34" charset="0"/>
              <a:buChar char="•"/>
            </a:pPr>
            <a:r>
              <a:rPr lang="fr-FR" noProof="0" dirty="0" smtClean="0">
                <a:solidFill>
                  <a:schemeClr val="tx1"/>
                </a:solidFill>
              </a:rPr>
              <a:t>irrationalité</a:t>
            </a:r>
          </a:p>
          <a:p>
            <a:pPr lvl="1">
              <a:buFont typeface="Arial" pitchFamily="34" charset="0"/>
              <a:buChar char="•"/>
            </a:pPr>
            <a:r>
              <a:rPr lang="fr-FR" noProof="0" dirty="0" smtClean="0">
                <a:solidFill>
                  <a:schemeClr val="tx1"/>
                </a:solidFill>
              </a:rPr>
              <a:t>irrégularité</a:t>
            </a:r>
          </a:p>
          <a:p>
            <a:pPr lvl="1">
              <a:buFont typeface="Arial" pitchFamily="34" charset="0"/>
              <a:buChar char="•"/>
            </a:pPr>
            <a:r>
              <a:rPr lang="fr-FR" noProof="0" dirty="0" smtClean="0">
                <a:solidFill>
                  <a:schemeClr val="tx1"/>
                </a:solidFill>
              </a:rPr>
              <a:t>ravissement, extase, envol, passion, fantaisie</a:t>
            </a:r>
          </a:p>
          <a:p>
            <a:pPr lvl="1">
              <a:buFont typeface="Arial" pitchFamily="34" charset="0"/>
              <a:buChar char="•"/>
            </a:pPr>
            <a:r>
              <a:rPr lang="fr-FR" noProof="0" dirty="0" smtClean="0">
                <a:solidFill>
                  <a:schemeClr val="tx1"/>
                </a:solidFill>
              </a:rPr>
              <a:t>la conscience individuelle  </a:t>
            </a:r>
          </a:p>
          <a:p>
            <a:pPr lvl="1">
              <a:buFont typeface="Arial" pitchFamily="34" charset="0"/>
              <a:buChar char="•"/>
            </a:pPr>
            <a:r>
              <a:rPr lang="fr-FR" noProof="0" dirty="0" smtClean="0">
                <a:solidFill>
                  <a:schemeClr val="tx1"/>
                </a:solidFill>
              </a:rPr>
              <a:t>le temps – le mouvement</a:t>
            </a:r>
          </a:p>
          <a:p>
            <a:pPr lvl="2">
              <a:buFont typeface="Arial" pitchFamily="34" charset="0"/>
              <a:buChar char="•"/>
            </a:pPr>
            <a:r>
              <a:rPr lang="fr-FR" noProof="0" dirty="0" smtClean="0">
                <a:solidFill>
                  <a:schemeClr val="tx1"/>
                </a:solidFill>
              </a:rPr>
              <a:t>la verticalité – l’air, l’eau</a:t>
            </a:r>
          </a:p>
          <a:p>
            <a:pPr lvl="2">
              <a:buFont typeface="Arial" pitchFamily="34" charset="0"/>
              <a:buChar char="•"/>
            </a:pPr>
            <a:endParaRPr lang="fr-FR" noProof="0" dirty="0" smtClean="0">
              <a:solidFill>
                <a:schemeClr val="tx1"/>
              </a:solidFill>
            </a:endParaRPr>
          </a:p>
          <a:p>
            <a:pPr lvl="1">
              <a:buFont typeface="Arial" pitchFamily="34" charset="0"/>
              <a:buChar char="•"/>
            </a:pPr>
            <a:r>
              <a:rPr lang="fr-FR" noProof="0" dirty="0" smtClean="0">
                <a:solidFill>
                  <a:schemeClr val="tx1"/>
                </a:solidFill>
              </a:rPr>
              <a:t>→ le romantisme</a:t>
            </a:r>
          </a:p>
          <a:p>
            <a:pPr>
              <a:buFont typeface="Arial" pitchFamily="34" charset="0"/>
              <a:buChar char="•"/>
            </a:pPr>
            <a:endParaRPr lang="fr-FR" noProof="0" dirty="0" smtClean="0"/>
          </a:p>
          <a:p>
            <a:pPr>
              <a:buFont typeface="Arial" pitchFamily="34" charset="0"/>
              <a:buChar char="•"/>
            </a:pPr>
            <a:r>
              <a:rPr lang="fr-FR" noProof="0" dirty="0" smtClean="0"/>
              <a:t>le classicisme</a:t>
            </a:r>
          </a:p>
          <a:p>
            <a:pPr lvl="1">
              <a:buFont typeface="Arial" pitchFamily="34" charset="0"/>
              <a:buChar char="•"/>
            </a:pPr>
            <a:r>
              <a:rPr lang="fr-FR" noProof="0" dirty="0" smtClean="0">
                <a:solidFill>
                  <a:schemeClr val="tx1"/>
                </a:solidFill>
              </a:rPr>
              <a:t>rationalité</a:t>
            </a:r>
          </a:p>
          <a:p>
            <a:pPr lvl="1">
              <a:buFont typeface="Arial" pitchFamily="34" charset="0"/>
              <a:buChar char="•"/>
            </a:pPr>
            <a:r>
              <a:rPr lang="fr-FR" noProof="0" dirty="0" smtClean="0">
                <a:solidFill>
                  <a:schemeClr val="tx1"/>
                </a:solidFill>
              </a:rPr>
              <a:t>régularité, géométrie</a:t>
            </a:r>
          </a:p>
          <a:p>
            <a:pPr lvl="1">
              <a:buFont typeface="Arial" pitchFamily="34" charset="0"/>
              <a:buChar char="•"/>
            </a:pPr>
            <a:r>
              <a:rPr lang="fr-FR" noProof="0" dirty="0" smtClean="0">
                <a:solidFill>
                  <a:schemeClr val="tx1"/>
                </a:solidFill>
              </a:rPr>
              <a:t>les formes réalistes</a:t>
            </a:r>
          </a:p>
          <a:p>
            <a:pPr lvl="1">
              <a:buFont typeface="Arial" pitchFamily="34" charset="0"/>
              <a:buChar char="•"/>
            </a:pPr>
            <a:r>
              <a:rPr lang="fr-FR" noProof="0" dirty="0" smtClean="0">
                <a:solidFill>
                  <a:schemeClr val="tx1"/>
                </a:solidFill>
              </a:rPr>
              <a:t>la raison universelle, les visées universalistes</a:t>
            </a:r>
          </a:p>
          <a:p>
            <a:pPr lvl="1">
              <a:buFont typeface="Arial" pitchFamily="34" charset="0"/>
              <a:buChar char="•"/>
            </a:pPr>
            <a:r>
              <a:rPr lang="fr-FR" noProof="0" dirty="0" smtClean="0">
                <a:solidFill>
                  <a:schemeClr val="tx1"/>
                </a:solidFill>
              </a:rPr>
              <a:t>l’espace – la stabilité</a:t>
            </a:r>
          </a:p>
          <a:p>
            <a:pPr lvl="2">
              <a:buFont typeface="Arial" pitchFamily="34" charset="0"/>
              <a:buChar char="•"/>
            </a:pPr>
            <a:r>
              <a:rPr lang="fr-FR" noProof="0" dirty="0" smtClean="0">
                <a:solidFill>
                  <a:schemeClr val="tx1"/>
                </a:solidFill>
              </a:rPr>
              <a:t>l’horizontalité - la terre</a:t>
            </a:r>
          </a:p>
          <a:p>
            <a:pPr lvl="1">
              <a:buFont typeface="Arial" pitchFamily="34" charset="0"/>
              <a:buChar char="•"/>
            </a:pPr>
            <a:r>
              <a:rPr lang="fr-FR" noProof="0" dirty="0" smtClean="0">
                <a:solidFill>
                  <a:schemeClr val="tx1"/>
                </a:solidFill>
              </a:rPr>
              <a:t>la monarchie absolue</a:t>
            </a:r>
          </a:p>
          <a:p>
            <a:pPr lvl="1">
              <a:buFont typeface="Arial" pitchFamily="34" charset="0"/>
              <a:buChar char="•"/>
            </a:pPr>
            <a:endParaRPr lang="fr-FR" noProof="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635375" y="332656"/>
            <a:ext cx="4825057" cy="1224136"/>
          </a:xfrm>
        </p:spPr>
        <p:txBody>
          <a:bodyPr>
            <a:normAutofit fontScale="90000"/>
          </a:bodyPr>
          <a:lstStyle/>
          <a:p>
            <a:r>
              <a:rPr lang="fr-FR" sz="4800" noProof="0" smtClean="0">
                <a:solidFill>
                  <a:schemeClr val="tx2"/>
                </a:solidFill>
              </a:rPr>
              <a:t>le Baroque x </a:t>
            </a:r>
            <a:br>
              <a:rPr lang="fr-FR" sz="4800" noProof="0" smtClean="0">
                <a:solidFill>
                  <a:schemeClr val="tx2"/>
                </a:solidFill>
              </a:rPr>
            </a:br>
            <a:r>
              <a:rPr lang="fr-FR" sz="4800" noProof="0" smtClean="0">
                <a:solidFill>
                  <a:schemeClr val="tx2"/>
                </a:solidFill>
              </a:rPr>
              <a:t>le Classicisme</a:t>
            </a:r>
            <a:endParaRPr lang="fr-FR" noProof="0"/>
          </a:p>
        </p:txBody>
      </p:sp>
      <p:sp>
        <p:nvSpPr>
          <p:cNvPr id="50179" name="Rectangle 3"/>
          <p:cNvSpPr>
            <a:spLocks noGrp="1" noChangeArrowheads="1"/>
          </p:cNvSpPr>
          <p:nvPr>
            <p:ph type="body" idx="1"/>
          </p:nvPr>
        </p:nvSpPr>
        <p:spPr/>
        <p:txBody>
          <a:bodyPr/>
          <a:lstStyle/>
          <a:p>
            <a:endParaRPr lang="cs-CZ"/>
          </a:p>
        </p:txBody>
      </p:sp>
      <p:pic>
        <p:nvPicPr>
          <p:cNvPr id="50183" name="Picture 7" descr="antonio_canova_005_amore_e_psiche"/>
          <p:cNvPicPr>
            <a:picLocks noChangeAspect="1" noChangeArrowheads="1"/>
          </p:cNvPicPr>
          <p:nvPr/>
        </p:nvPicPr>
        <p:blipFill>
          <a:blip r:embed="rId3" cstate="print"/>
          <a:srcRect l="12454" t="3662" r="12759" b="4256"/>
          <a:stretch>
            <a:fillRect/>
          </a:stretch>
        </p:blipFill>
        <p:spPr bwMode="auto">
          <a:xfrm>
            <a:off x="3635375" y="1771650"/>
            <a:ext cx="5508625" cy="5086350"/>
          </a:xfrm>
          <a:prstGeom prst="rect">
            <a:avLst/>
          </a:prstGeom>
          <a:solidFill>
            <a:schemeClr val="bg1"/>
          </a:solidFill>
        </p:spPr>
      </p:pic>
      <p:pic>
        <p:nvPicPr>
          <p:cNvPr id="50184" name="Picture 8" descr="Bernini,%20Apolon%20a%20Dafne,%201622-24,%20Scipione%20Borghese,%20Villa%20B"/>
          <p:cNvPicPr>
            <a:picLocks noChangeAspect="1" noChangeArrowheads="1"/>
          </p:cNvPicPr>
          <p:nvPr/>
        </p:nvPicPr>
        <p:blipFill>
          <a:blip r:embed="rId4" cstate="print"/>
          <a:srcRect t="5388"/>
          <a:stretch>
            <a:fillRect/>
          </a:stretch>
        </p:blipFill>
        <p:spPr bwMode="auto">
          <a:xfrm>
            <a:off x="0" y="0"/>
            <a:ext cx="3656013"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La conception de václav černý</a:t>
            </a:r>
            <a:endParaRPr lang="fr-FR" noProof="0"/>
          </a:p>
        </p:txBody>
      </p:sp>
      <p:sp>
        <p:nvSpPr>
          <p:cNvPr id="3" name="Content Placeholder 2"/>
          <p:cNvSpPr>
            <a:spLocks noGrp="1"/>
          </p:cNvSpPr>
          <p:nvPr>
            <p:ph idx="1"/>
          </p:nvPr>
        </p:nvSpPr>
        <p:spPr/>
        <p:txBody>
          <a:bodyPr/>
          <a:lstStyle/>
          <a:p>
            <a:pPr>
              <a:buFont typeface="Arial" pitchFamily="34" charset="0"/>
              <a:buChar char="•"/>
            </a:pPr>
            <a:r>
              <a:rPr lang="fr-FR" noProof="0" smtClean="0"/>
              <a:t>le baroque</a:t>
            </a:r>
          </a:p>
          <a:p>
            <a:pPr lvl="1">
              <a:buFont typeface="Arial" pitchFamily="34" charset="0"/>
              <a:buChar char="•"/>
            </a:pPr>
            <a:r>
              <a:rPr lang="fr-FR" noProof="0" smtClean="0"/>
              <a:t>la période </a:t>
            </a:r>
          </a:p>
          <a:p>
            <a:pPr lvl="1">
              <a:buFont typeface="Arial" pitchFamily="34" charset="0"/>
              <a:buChar char="•"/>
            </a:pPr>
            <a:r>
              <a:rPr lang="fr-FR" noProof="0" smtClean="0"/>
              <a:t>1560-1660</a:t>
            </a:r>
          </a:p>
          <a:p>
            <a:pPr>
              <a:buFont typeface="Arial" pitchFamily="34" charset="0"/>
              <a:buChar char="•"/>
            </a:pPr>
            <a:endParaRPr lang="fr-FR" noProof="0" smtClean="0"/>
          </a:p>
          <a:p>
            <a:pPr>
              <a:buFont typeface="Arial" pitchFamily="34" charset="0"/>
              <a:buChar char="•"/>
            </a:pPr>
            <a:r>
              <a:rPr lang="fr-FR" noProof="0" smtClean="0"/>
              <a:t>le baroquisme</a:t>
            </a:r>
          </a:p>
          <a:p>
            <a:pPr lvl="1">
              <a:buFont typeface="Arial" pitchFamily="34" charset="0"/>
              <a:buChar char="•"/>
            </a:pPr>
            <a:r>
              <a:rPr lang="fr-FR" noProof="0" smtClean="0"/>
              <a:t>résurgence ultérieure des aspects baroques</a:t>
            </a:r>
          </a:p>
          <a:p>
            <a:pPr lvl="1">
              <a:buFont typeface="Arial" pitchFamily="34" charset="0"/>
              <a:buChar char="•"/>
            </a:pPr>
            <a:r>
              <a:rPr lang="fr-FR" noProof="0" smtClean="0"/>
              <a:t>le baroquisme chez Claudel</a:t>
            </a:r>
            <a:endParaRPr lang="fr-FR" noProof="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La conception de václav černý</a:t>
            </a:r>
            <a:endParaRPr lang="fr-FR" noProof="0"/>
          </a:p>
        </p:txBody>
      </p:sp>
      <p:sp>
        <p:nvSpPr>
          <p:cNvPr id="3" name="Content Placeholder 2"/>
          <p:cNvSpPr>
            <a:spLocks noGrp="1"/>
          </p:cNvSpPr>
          <p:nvPr>
            <p:ph idx="1"/>
          </p:nvPr>
        </p:nvSpPr>
        <p:spPr>
          <a:xfrm>
            <a:off x="304800" y="1554162"/>
            <a:ext cx="8686800" cy="4899174"/>
          </a:xfrm>
        </p:spPr>
        <p:txBody>
          <a:bodyPr>
            <a:normAutofit/>
          </a:bodyPr>
          <a:lstStyle/>
          <a:p>
            <a:pPr marL="342900" lvl="1" indent="-342900">
              <a:buFont typeface="Arial" pitchFamily="34" charset="0"/>
              <a:buChar char="•"/>
            </a:pPr>
            <a:r>
              <a:rPr lang="fr-FR" noProof="0" dirty="0" smtClean="0"/>
              <a:t>le baroque (1560-1660)</a:t>
            </a:r>
          </a:p>
          <a:p>
            <a:pPr marL="742950" lvl="2" indent="-342900">
              <a:buFont typeface="Arial" pitchFamily="34" charset="0"/>
              <a:buChar char="•"/>
            </a:pPr>
            <a:r>
              <a:rPr lang="fr-FR" noProof="0" dirty="0" smtClean="0"/>
              <a:t>l’accomplissement de la Renaissance</a:t>
            </a:r>
          </a:p>
          <a:p>
            <a:pPr marL="742950" lvl="2" indent="-342900">
              <a:buFont typeface="Arial" pitchFamily="34" charset="0"/>
              <a:buChar char="•"/>
            </a:pPr>
            <a:r>
              <a:rPr lang="fr-FR" noProof="0" dirty="0" smtClean="0"/>
              <a:t>→ les éléments baroques &amp; </a:t>
            </a:r>
            <a:r>
              <a:rPr lang="fr-FR" noProof="0" dirty="0" err="1" smtClean="0"/>
              <a:t>antibaroques</a:t>
            </a:r>
            <a:endParaRPr lang="fr-FR" noProof="0" dirty="0" smtClean="0"/>
          </a:p>
          <a:p>
            <a:pPr marL="742950" lvl="2" indent="-342900">
              <a:buFont typeface="Arial" pitchFamily="34" charset="0"/>
              <a:buChar char="•"/>
            </a:pPr>
            <a:endParaRPr lang="fr-FR" noProof="0" dirty="0" smtClean="0"/>
          </a:p>
          <a:p>
            <a:pPr marL="342900" lvl="1" indent="-342900">
              <a:buFont typeface="Arial" pitchFamily="34" charset="0"/>
              <a:buChar char="•"/>
            </a:pPr>
            <a:r>
              <a:rPr lang="fr-FR" noProof="0" dirty="0" smtClean="0"/>
              <a:t>les éléments </a:t>
            </a:r>
            <a:r>
              <a:rPr lang="fr-FR" noProof="0" dirty="0" err="1" smtClean="0"/>
              <a:t>antibaroques</a:t>
            </a:r>
            <a:endParaRPr lang="fr-FR" noProof="0" dirty="0" smtClean="0"/>
          </a:p>
          <a:p>
            <a:pPr marL="742950" lvl="2" indent="-342900">
              <a:buFont typeface="Arial" pitchFamily="34" charset="0"/>
              <a:buChar char="•"/>
            </a:pPr>
            <a:r>
              <a:rPr lang="fr-FR" noProof="0" dirty="0" smtClean="0"/>
              <a:t>le refus de la perspective théologique → </a:t>
            </a:r>
            <a:r>
              <a:rPr lang="fr-FR" noProof="0" dirty="0" smtClean="0">
                <a:solidFill>
                  <a:schemeClr val="tx1"/>
                </a:solidFill>
              </a:rPr>
              <a:t>l’horizon rationnel de l’homme</a:t>
            </a:r>
          </a:p>
          <a:p>
            <a:pPr marL="742950" lvl="2" indent="-342900">
              <a:buFont typeface="Arial" pitchFamily="34" charset="0"/>
              <a:buChar char="•"/>
            </a:pPr>
            <a:r>
              <a:rPr lang="fr-FR" noProof="0" dirty="0" smtClean="0">
                <a:solidFill>
                  <a:schemeClr val="tx1"/>
                </a:solidFill>
              </a:rPr>
              <a:t>la marginalité</a:t>
            </a:r>
            <a:endParaRPr lang="fr-FR" noProof="0" dirty="0" smtClean="0"/>
          </a:p>
          <a:p>
            <a:pPr marL="742950" lvl="2" indent="-342900">
              <a:buFont typeface="Arial" pitchFamily="34" charset="0"/>
              <a:buChar char="•"/>
            </a:pPr>
            <a:r>
              <a:rPr lang="fr-FR" noProof="0" dirty="0" smtClean="0"/>
              <a:t>l’inspiration réaliste, burlesque ou satirique</a:t>
            </a:r>
          </a:p>
          <a:p>
            <a:pPr marL="342900" lvl="1" indent="-342900">
              <a:buFont typeface="Arial" pitchFamily="34" charset="0"/>
              <a:buChar char="•"/>
            </a:pPr>
            <a:r>
              <a:rPr lang="fr-FR" noProof="0" dirty="0" smtClean="0"/>
              <a:t>	→ l’âge de Lumières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la périodisation (černý)</a:t>
            </a:r>
            <a:endParaRPr lang="fr-FR" noProof="0"/>
          </a:p>
        </p:txBody>
      </p:sp>
      <p:sp>
        <p:nvSpPr>
          <p:cNvPr id="3" name="Content Placeholder 2"/>
          <p:cNvSpPr>
            <a:spLocks noGrp="1"/>
          </p:cNvSpPr>
          <p:nvPr>
            <p:ph idx="1"/>
          </p:nvPr>
        </p:nvSpPr>
        <p:spPr>
          <a:xfrm>
            <a:off x="304800" y="1554162"/>
            <a:ext cx="8686800" cy="5043190"/>
          </a:xfrm>
        </p:spPr>
        <p:txBody>
          <a:bodyPr>
            <a:normAutofit fontScale="92500" lnSpcReduction="10000"/>
          </a:bodyPr>
          <a:lstStyle/>
          <a:p>
            <a:pPr>
              <a:buFont typeface="Arial" pitchFamily="34" charset="0"/>
              <a:buChar char="•"/>
            </a:pPr>
            <a:r>
              <a:rPr lang="fr-FR" noProof="0" dirty="0" smtClean="0"/>
              <a:t>les guerres de Religion</a:t>
            </a:r>
          </a:p>
          <a:p>
            <a:pPr lvl="1">
              <a:buFont typeface="Arial" pitchFamily="34" charset="0"/>
              <a:buChar char="•"/>
            </a:pPr>
            <a:r>
              <a:rPr lang="fr-FR" noProof="0" dirty="0" smtClean="0"/>
              <a:t>le Concile de Trente (1545-63)</a:t>
            </a:r>
          </a:p>
          <a:p>
            <a:pPr lvl="1">
              <a:buFont typeface="Arial" pitchFamily="34" charset="0"/>
              <a:buChar char="•"/>
            </a:pPr>
            <a:r>
              <a:rPr lang="fr-FR" noProof="0" dirty="0" smtClean="0"/>
              <a:t>	→ la contre-réforme</a:t>
            </a:r>
          </a:p>
          <a:p>
            <a:pPr lvl="1">
              <a:buFont typeface="Arial" pitchFamily="34" charset="0"/>
              <a:buChar char="•"/>
            </a:pPr>
            <a:r>
              <a:rPr lang="fr-FR" noProof="0" dirty="0" smtClean="0"/>
              <a:t>les tensions et les conflits</a:t>
            </a:r>
          </a:p>
          <a:p>
            <a:pPr lvl="2">
              <a:buFont typeface="Arial" pitchFamily="34" charset="0"/>
              <a:buChar char="•"/>
            </a:pPr>
            <a:r>
              <a:rPr lang="fr-FR" noProof="0" dirty="0" smtClean="0"/>
              <a:t>La Saint-Barth</a:t>
            </a:r>
            <a:r>
              <a:rPr lang="cs-CZ" dirty="0"/>
              <a:t>é</a:t>
            </a:r>
            <a:r>
              <a:rPr lang="fr-FR" noProof="0" dirty="0" smtClean="0"/>
              <a:t>l</a:t>
            </a:r>
            <a:r>
              <a:rPr lang="cs-CZ" noProof="0" dirty="0" smtClean="0"/>
              <a:t>e</a:t>
            </a:r>
            <a:r>
              <a:rPr lang="fr-FR" noProof="0" dirty="0" smtClean="0"/>
              <a:t>my</a:t>
            </a:r>
            <a:r>
              <a:rPr lang="cs-CZ" noProof="0" dirty="0" smtClean="0"/>
              <a:t> (1572)</a:t>
            </a:r>
            <a:endParaRPr lang="fr-FR" noProof="0" dirty="0" smtClean="0"/>
          </a:p>
          <a:p>
            <a:pPr lvl="1">
              <a:buFont typeface="Arial" pitchFamily="34" charset="0"/>
              <a:buChar char="•"/>
            </a:pPr>
            <a:r>
              <a:rPr lang="fr-FR" noProof="0" dirty="0" smtClean="0"/>
              <a:t>→ l’allure militante</a:t>
            </a:r>
          </a:p>
          <a:p>
            <a:pPr lvl="1">
              <a:buFont typeface="Arial" pitchFamily="34" charset="0"/>
              <a:buChar char="•"/>
            </a:pPr>
            <a:r>
              <a:rPr lang="fr-FR" noProof="0" dirty="0" smtClean="0"/>
              <a:t>	 les contradictions </a:t>
            </a:r>
          </a:p>
          <a:p>
            <a:pPr lvl="1">
              <a:buFont typeface="Arial" pitchFamily="34" charset="0"/>
              <a:buChar char="•"/>
            </a:pPr>
            <a:r>
              <a:rPr lang="fr-FR" noProof="0" dirty="0" smtClean="0"/>
              <a:t>	 &amp; les oppositions</a:t>
            </a:r>
          </a:p>
          <a:p>
            <a:pPr lvl="1">
              <a:buFont typeface="Arial" pitchFamily="34" charset="0"/>
              <a:buChar char="•"/>
            </a:pPr>
            <a:r>
              <a:rPr lang="fr-FR" noProof="0" dirty="0" smtClean="0"/>
              <a:t>	la grandeur &amp; l’héroïsme</a:t>
            </a:r>
          </a:p>
          <a:p>
            <a:pPr lvl="1">
              <a:buFont typeface="Arial" pitchFamily="34" charset="0"/>
              <a:buChar char="•"/>
            </a:pPr>
            <a:endParaRPr lang="fr-FR" noProof="0" dirty="0" smtClean="0"/>
          </a:p>
          <a:p>
            <a:pPr>
              <a:buFont typeface="Arial" pitchFamily="34" charset="0"/>
              <a:buChar char="•"/>
            </a:pPr>
            <a:r>
              <a:rPr lang="fr-FR" noProof="0" dirty="0" smtClean="0"/>
              <a:t>Henri III, Henri IV et Louis XIII</a:t>
            </a:r>
          </a:p>
          <a:p>
            <a:pPr lvl="2">
              <a:buFont typeface="Arial" pitchFamily="34" charset="0"/>
              <a:buChar char="•"/>
            </a:pPr>
            <a:endParaRPr lang="fr-FR" noProof="0" dirty="0"/>
          </a:p>
        </p:txBody>
      </p:sp>
      <p:pic>
        <p:nvPicPr>
          <p:cNvPr id="4" name="Picture 2" descr="http://www.tumblr.com/photo/1280/autruchon/1551949919/1/tumblr_lbrugrfwfR1qzh3ja"/>
          <p:cNvPicPr>
            <a:picLocks noChangeAspect="1" noChangeArrowheads="1"/>
          </p:cNvPicPr>
          <p:nvPr/>
        </p:nvPicPr>
        <p:blipFill>
          <a:blip r:embed="rId3" cstate="print"/>
          <a:srcRect/>
          <a:stretch>
            <a:fillRect/>
          </a:stretch>
        </p:blipFill>
        <p:spPr bwMode="auto">
          <a:xfrm>
            <a:off x="4788024" y="2564904"/>
            <a:ext cx="4355976" cy="2632389"/>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noProof="0" smtClean="0"/>
              <a:t>l’esprit baroque - la vision théologique</a:t>
            </a:r>
            <a:endParaRPr lang="fr-FR" noProof="0"/>
          </a:p>
        </p:txBody>
      </p:sp>
      <p:sp>
        <p:nvSpPr>
          <p:cNvPr id="3" name="Content Placeholder 2"/>
          <p:cNvSpPr>
            <a:spLocks noGrp="1"/>
          </p:cNvSpPr>
          <p:nvPr>
            <p:ph idx="1"/>
          </p:nvPr>
        </p:nvSpPr>
        <p:spPr>
          <a:xfrm>
            <a:off x="304800" y="1554162"/>
            <a:ext cx="8686800" cy="5043190"/>
          </a:xfrm>
        </p:spPr>
        <p:txBody>
          <a:bodyPr>
            <a:normAutofit/>
          </a:bodyPr>
          <a:lstStyle/>
          <a:p>
            <a:pPr>
              <a:buFont typeface="Arial" pitchFamily="34" charset="0"/>
              <a:buChar char="•"/>
            </a:pPr>
            <a:r>
              <a:rPr lang="fr-FR" noProof="0" smtClean="0"/>
              <a:t>la Renaissance</a:t>
            </a:r>
          </a:p>
          <a:p>
            <a:pPr lvl="1">
              <a:buFont typeface="Arial" pitchFamily="34" charset="0"/>
              <a:buChar char="•"/>
            </a:pPr>
            <a:r>
              <a:rPr lang="fr-FR" noProof="0" smtClean="0"/>
              <a:t>Dieu « mis entre parenthèses »</a:t>
            </a:r>
          </a:p>
          <a:p>
            <a:pPr lvl="1">
              <a:buFont typeface="Arial" pitchFamily="34" charset="0"/>
              <a:buChar char="•"/>
            </a:pPr>
            <a:r>
              <a:rPr lang="fr-FR" noProof="0" smtClean="0"/>
              <a:t>l’homme - l’émanation de Dieu sur la terre</a:t>
            </a:r>
          </a:p>
          <a:p>
            <a:pPr lvl="2">
              <a:buFont typeface="Arial" pitchFamily="34" charset="0"/>
              <a:buChar char="•"/>
            </a:pPr>
            <a:r>
              <a:rPr lang="fr-FR" noProof="0" smtClean="0"/>
              <a:t>le libre arbitre</a:t>
            </a:r>
          </a:p>
          <a:p>
            <a:pPr lvl="2">
              <a:buFont typeface="Arial" pitchFamily="34" charset="0"/>
              <a:buChar char="•"/>
            </a:pPr>
            <a:r>
              <a:rPr lang="fr-FR" noProof="0" smtClean="0"/>
              <a:t>l’autonomie</a:t>
            </a:r>
          </a:p>
          <a:p>
            <a:pPr lvl="2">
              <a:buFont typeface="Arial" pitchFamily="34" charset="0"/>
              <a:buChar char="•"/>
            </a:pPr>
            <a:endParaRPr lang="fr-FR" noProof="0" smtClean="0"/>
          </a:p>
          <a:p>
            <a:pPr>
              <a:buFont typeface="Arial" pitchFamily="34" charset="0"/>
              <a:buChar char="•"/>
            </a:pPr>
            <a:r>
              <a:rPr lang="fr-FR" noProof="0" smtClean="0"/>
              <a:t>le Baroque</a:t>
            </a:r>
          </a:p>
          <a:p>
            <a:pPr lvl="1">
              <a:buFont typeface="Arial" pitchFamily="34" charset="0"/>
              <a:buChar char="•"/>
            </a:pPr>
            <a:r>
              <a:rPr lang="fr-FR" noProof="0" smtClean="0"/>
              <a:t>la conception médiévale</a:t>
            </a:r>
          </a:p>
          <a:p>
            <a:pPr lvl="1">
              <a:buFont typeface="Arial" pitchFamily="34" charset="0"/>
              <a:buChar char="•"/>
            </a:pPr>
            <a:r>
              <a:rPr lang="fr-FR" noProof="0" smtClean="0"/>
              <a:t>Dieu – la clé de voûte de l’univers</a:t>
            </a:r>
          </a:p>
          <a:p>
            <a:pPr lvl="2">
              <a:buFont typeface="Arial" pitchFamily="34" charset="0"/>
              <a:buChar char="•"/>
            </a:pPr>
            <a:r>
              <a:rPr lang="fr-FR" noProof="0" smtClean="0"/>
              <a:t>la mise en cause du libre arbitre</a:t>
            </a:r>
            <a:endParaRPr lang="fr-FR" noProof="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1">
      <a:dk1>
        <a:sysClr val="windowText" lastClr="000000"/>
      </a:dk1>
      <a:lt1>
        <a:sysClr val="window" lastClr="FFFFFF"/>
      </a:lt1>
      <a:dk2>
        <a:srgbClr val="323232"/>
      </a:dk2>
      <a:lt2>
        <a:srgbClr val="E3DED1"/>
      </a:lt2>
      <a:accent1>
        <a:srgbClr val="D5E8D0"/>
      </a:accent1>
      <a:accent2>
        <a:srgbClr val="274220"/>
      </a:accent2>
      <a:accent3>
        <a:srgbClr val="66A675"/>
      </a:accent3>
      <a:accent4>
        <a:srgbClr val="121F0F"/>
      </a:accent4>
      <a:accent5>
        <a:srgbClr val="33573C"/>
      </a:accent5>
      <a:accent6>
        <a:srgbClr val="C19859"/>
      </a:accent6>
      <a:hlink>
        <a:srgbClr val="6B9F25"/>
      </a:hlink>
      <a:folHlink>
        <a:srgbClr val="B26B0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2886</TotalTime>
  <Words>2913</Words>
  <Application>Microsoft Office PowerPoint</Application>
  <PresentationFormat>Předvádění na obrazovce (4:3)</PresentationFormat>
  <Paragraphs>350</Paragraphs>
  <Slides>25</Slides>
  <Notes>24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25</vt:i4>
      </vt:variant>
    </vt:vector>
  </HeadingPairs>
  <TitlesOfParts>
    <vt:vector size="31" baseType="lpstr">
      <vt:lpstr>Arial</vt:lpstr>
      <vt:lpstr>Calibri</vt:lpstr>
      <vt:lpstr>Franklin Gothic Book</vt:lpstr>
      <vt:lpstr>Franklin Gothic Medium</vt:lpstr>
      <vt:lpstr>Wingdings 2</vt:lpstr>
      <vt:lpstr>Trek</vt:lpstr>
      <vt:lpstr>le baroque</vt:lpstr>
      <vt:lpstr>le mot baroque</vt:lpstr>
      <vt:lpstr>le terme baroque</vt:lpstr>
      <vt:lpstr>La conception d’Eugenio d’Ors y Rovira  </vt:lpstr>
      <vt:lpstr>le Baroque x  le Classicisme</vt:lpstr>
      <vt:lpstr>La conception de václav černý</vt:lpstr>
      <vt:lpstr>La conception de václav černý</vt:lpstr>
      <vt:lpstr>la périodisation (černý)</vt:lpstr>
      <vt:lpstr>l’esprit baroque - la vision théologique</vt:lpstr>
      <vt:lpstr>l’esprit baroque - la vision théologique</vt:lpstr>
      <vt:lpstr>l’esprit baroque - la vision théologique</vt:lpstr>
      <vt:lpstr>l’esprit baroque - l’expression</vt:lpstr>
      <vt:lpstr>l’esprit baroque - l’expression</vt:lpstr>
      <vt:lpstr>l’esprit baroque - l’expression</vt:lpstr>
      <vt:lpstr>l’esprit baroque - la conception du langage</vt:lpstr>
      <vt:lpstr>Poètes baroques de la première phase</vt:lpstr>
      <vt:lpstr>théodore agrippa d’aubigné (1552-1630)</vt:lpstr>
      <vt:lpstr>théodore agrippa d’aubigné (1552-1630)</vt:lpstr>
      <vt:lpstr>théodore agrippa d’aubigné (1552-1630)</vt:lpstr>
      <vt:lpstr>théodore agrippa d’aubigné (1552-1630)</vt:lpstr>
      <vt:lpstr>théodore agrippa d’aubigné (1552-1630)</vt:lpstr>
      <vt:lpstr>Guillaume Salustre du Bartas (1544–1590)</vt:lpstr>
      <vt:lpstr>Jean de Sponde (1557-1595)</vt:lpstr>
      <vt:lpstr>Jean-Baptiste Chassignet (1571-1635)</vt:lpstr>
      <vt:lpstr>Les textes à analyser: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Michal a Veronika</dc:creator>
  <cp:lastModifiedBy>Radimská Jitka prof. PhDr. Dr.</cp:lastModifiedBy>
  <cp:revision>26</cp:revision>
  <dcterms:created xsi:type="dcterms:W3CDTF">2016-01-12T12:54:59Z</dcterms:created>
  <dcterms:modified xsi:type="dcterms:W3CDTF">2021-11-23T12:35:59Z</dcterms:modified>
</cp:coreProperties>
</file>