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36"/>
  </p:notesMasterIdLst>
  <p:sldIdLst>
    <p:sldId id="256" r:id="rId2"/>
    <p:sldId id="268" r:id="rId3"/>
    <p:sldId id="269" r:id="rId4"/>
    <p:sldId id="270" r:id="rId5"/>
    <p:sldId id="271" r:id="rId6"/>
    <p:sldId id="272" r:id="rId7"/>
    <p:sldId id="273" r:id="rId8"/>
    <p:sldId id="274" r:id="rId9"/>
    <p:sldId id="275" r:id="rId10"/>
    <p:sldId id="276" r:id="rId11"/>
    <p:sldId id="277" r:id="rId12"/>
    <p:sldId id="278" r:id="rId13"/>
    <p:sldId id="279" r:id="rId14"/>
    <p:sldId id="280" r:id="rId15"/>
    <p:sldId id="281" r:id="rId16"/>
    <p:sldId id="282" r:id="rId17"/>
    <p:sldId id="283" r:id="rId18"/>
    <p:sldId id="284" r:id="rId19"/>
    <p:sldId id="285" r:id="rId20"/>
    <p:sldId id="286" r:id="rId21"/>
    <p:sldId id="287" r:id="rId22"/>
    <p:sldId id="288" r:id="rId23"/>
    <p:sldId id="289" r:id="rId24"/>
    <p:sldId id="290" r:id="rId25"/>
    <p:sldId id="291" r:id="rId26"/>
    <p:sldId id="292" r:id="rId27"/>
    <p:sldId id="293" r:id="rId28"/>
    <p:sldId id="294" r:id="rId29"/>
    <p:sldId id="295" r:id="rId30"/>
    <p:sldId id="296" r:id="rId31"/>
    <p:sldId id="297" r:id="rId32"/>
    <p:sldId id="298" r:id="rId33"/>
    <p:sldId id="299" r:id="rId34"/>
    <p:sldId id="300" r:id="rId35"/>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114" y="228"/>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28.05.2021</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28.05.2021</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28.05.2021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28.05.2021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28.05.2021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28.05.2021</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28.05.2021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28.05.2021</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28.05.2021</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28.05.2021</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28.05.2021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28.05.2021</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28.05.2021</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604368" y="2024330"/>
            <a:ext cx="8289110" cy="1503745"/>
          </a:xfrm>
        </p:spPr>
        <p:txBody>
          <a:bodyPr/>
          <a:lstStyle/>
          <a:p>
            <a:r>
              <a:rPr lang="cs-CZ" b="1" cap="all" dirty="0"/>
              <a:t>E</a:t>
            </a:r>
            <a:r>
              <a:rPr lang="en-US" b="1" cap="all" dirty="0" err="1"/>
              <a:t>xternal</a:t>
            </a:r>
            <a:r>
              <a:rPr lang="en-US" b="1" cap="all" dirty="0"/>
              <a:t> sources </a:t>
            </a:r>
            <a:r>
              <a:rPr lang="cs-CZ" b="1" cap="all" dirty="0" smtClean="0"/>
              <a:t>- </a:t>
            </a:r>
            <a:r>
              <a:rPr lang="cs-CZ" b="1" cap="all" dirty="0" err="1" smtClean="0"/>
              <a:t>Debt</a:t>
            </a:r>
            <a:endParaRPr lang="cs-CZ" dirty="0"/>
          </a:p>
        </p:txBody>
      </p:sp>
      <p:sp>
        <p:nvSpPr>
          <p:cNvPr id="3" name="Podnadpis 2"/>
          <p:cNvSpPr>
            <a:spLocks noGrp="1"/>
          </p:cNvSpPr>
          <p:nvPr>
            <p:ph type="subTitle" idx="1"/>
          </p:nvPr>
        </p:nvSpPr>
        <p:spPr>
          <a:xfrm>
            <a:off x="1602284" y="3957617"/>
            <a:ext cx="8640960" cy="1500207"/>
          </a:xfrm>
        </p:spPr>
        <p:txBody>
          <a:bodyPr/>
          <a:lstStyle/>
          <a:p>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a:t>Types of bonds</a:t>
            </a:r>
          </a:p>
          <a:p>
            <a:pPr marL="0" indent="0">
              <a:buNone/>
            </a:pPr>
            <a:r>
              <a:rPr lang="en-US" sz="2400" dirty="0"/>
              <a:t>1)	 According to the stability of the coupon</a:t>
            </a:r>
          </a:p>
          <a:p>
            <a:r>
              <a:rPr lang="en-US" sz="2400" dirty="0" smtClean="0"/>
              <a:t>Fixed </a:t>
            </a:r>
            <a:r>
              <a:rPr lang="en-US" sz="2400" dirty="0"/>
              <a:t>rate bonds have a coupon that remains constant throughout the life of the bond. </a:t>
            </a:r>
          </a:p>
          <a:p>
            <a:r>
              <a:rPr lang="en-US" sz="2400" dirty="0" smtClean="0"/>
              <a:t>Floating </a:t>
            </a:r>
            <a:r>
              <a:rPr lang="en-US" sz="2400" dirty="0"/>
              <a:t>rate notes (FRNs, floaters) have a variable coupon that is linked to a reference rate of interest, such as Libor or </a:t>
            </a:r>
            <a:r>
              <a:rPr lang="en-US" sz="2400" dirty="0" err="1"/>
              <a:t>Euribor</a:t>
            </a:r>
            <a:r>
              <a:rPr lang="en-US" sz="2400" dirty="0"/>
              <a:t>. For example, the coupon may be defined as three-month USD LIBOR + 0.20%. The coupon rate is recalculated periodically, typically every one or three months. </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9786325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lvl="0" indent="0">
              <a:buNone/>
            </a:pPr>
            <a:r>
              <a:rPr lang="cs-CZ" sz="2400" dirty="0" smtClean="0"/>
              <a:t>2) </a:t>
            </a:r>
            <a:r>
              <a:rPr lang="en-GB" sz="2400" dirty="0" smtClean="0"/>
              <a:t>According </a:t>
            </a:r>
            <a:r>
              <a:rPr lang="en-GB" sz="2400" dirty="0"/>
              <a:t>to the size of the coupon</a:t>
            </a:r>
            <a:endParaRPr lang="cs-CZ" sz="2400" dirty="0"/>
          </a:p>
          <a:p>
            <a:pPr lvl="0"/>
            <a:r>
              <a:rPr lang="en-GB" sz="2400" dirty="0"/>
              <a:t>Bond with coupon: The most common type (see description above). The yield is determined by the size of the coupon payments and the difference between the market and the nominal price.</a:t>
            </a:r>
            <a:endParaRPr lang="cs-CZ" sz="2400" dirty="0"/>
          </a:p>
          <a:p>
            <a:pPr lvl="0"/>
            <a:r>
              <a:rPr lang="en-GB" sz="2400" dirty="0"/>
              <a:t>Zero-coupon bonds (zeros) pay no regular interest. They are issued at a substantial discount to par value.</a:t>
            </a:r>
            <a:endParaRPr lang="cs-CZ" sz="2400" dirty="0"/>
          </a:p>
          <a:p>
            <a:pPr lvl="0"/>
            <a:r>
              <a:rPr lang="en-GB" sz="2400" dirty="0"/>
              <a:t>High-yield bonds (junk bonds) are bonds that are rated below investment grade by the credit rating agencies. As these bonds are riskier than investment grade bonds, investors expect to earn a higher yield.</a:t>
            </a:r>
            <a:endParaRPr lang="cs-CZ" sz="2400" dirty="0"/>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303673316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lvl="0" indent="0">
              <a:buNone/>
            </a:pPr>
            <a:r>
              <a:rPr lang="cs-CZ" sz="2400" dirty="0" smtClean="0"/>
              <a:t>3) </a:t>
            </a:r>
            <a:r>
              <a:rPr lang="en-GB" sz="2400" dirty="0" smtClean="0"/>
              <a:t>According </a:t>
            </a:r>
            <a:r>
              <a:rPr lang="en-GB" sz="2400" dirty="0"/>
              <a:t>to the method of registration</a:t>
            </a:r>
            <a:endParaRPr lang="cs-CZ" sz="2400" dirty="0"/>
          </a:p>
          <a:p>
            <a:pPr lvl="0"/>
            <a:r>
              <a:rPr lang="en-GB" sz="2400" dirty="0"/>
              <a:t>Bearer bond is an official certificate issued without a named holder. In other words, the person who has the paper certificate can claim the value of the bond. Often they are registered by a number to prevent counterfeiting, but may be traded like cash. Bearer bonds are very risky because they can be lost or stolen.</a:t>
            </a:r>
            <a:endParaRPr lang="cs-CZ" sz="2400" dirty="0"/>
          </a:p>
          <a:p>
            <a:pPr lvl="0"/>
            <a:r>
              <a:rPr lang="en-GB" sz="2400" dirty="0"/>
              <a:t>Registered bond is a bond whose ownership (and any subsequent purchaser) is recorded by the issuer, or by a transfer agent. It is the alternative to a Bearer bond. Interest payments, and the principal upon maturity are sent to the registered owner.</a:t>
            </a:r>
            <a:endParaRPr lang="cs-CZ" sz="2400" dirty="0"/>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304000379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lvl="0" indent="0">
              <a:buNone/>
            </a:pPr>
            <a:r>
              <a:rPr lang="cs-CZ" sz="2400" dirty="0" smtClean="0"/>
              <a:t>4)</a:t>
            </a:r>
            <a:r>
              <a:rPr lang="en-GB" sz="2400" dirty="0" smtClean="0"/>
              <a:t>According </a:t>
            </a:r>
            <a:r>
              <a:rPr lang="en-GB" sz="2400" dirty="0"/>
              <a:t>to the issuer</a:t>
            </a:r>
            <a:endParaRPr lang="cs-CZ" sz="2400" dirty="0"/>
          </a:p>
          <a:p>
            <a:pPr lvl="0"/>
            <a:r>
              <a:rPr lang="en-GB" sz="2000" dirty="0"/>
              <a:t>Corporate bonds. The most typical. They have highly variable conditions according to the financial situation of the company.</a:t>
            </a:r>
            <a:endParaRPr lang="cs-CZ" sz="2000" dirty="0"/>
          </a:p>
          <a:p>
            <a:pPr lvl="0"/>
            <a:r>
              <a:rPr lang="en-GB" sz="2000" dirty="0"/>
              <a:t>A government bond, also called Treasury bond, is issued by a national government and is not exposed to default risk. It is characterized as the safest bond, with the lowest interest rate. A treasury bond is backed by the “full faith and credit” of the relevant government. For that reason, for the major OECD countries this type of bond is often referred to as risk-free. </a:t>
            </a:r>
            <a:endParaRPr lang="cs-CZ" sz="2000" dirty="0"/>
          </a:p>
          <a:p>
            <a:pPr lvl="0"/>
            <a:r>
              <a:rPr lang="en-GB" sz="2000" dirty="0"/>
              <a:t>A supranational bond also known as a "supra" is issued by a supranational organisation like the World Bank. They have a very good credit rating like government bonds. </a:t>
            </a:r>
            <a:endParaRPr lang="cs-CZ" sz="2000" dirty="0"/>
          </a:p>
          <a:p>
            <a:pPr lvl="0"/>
            <a:r>
              <a:rPr lang="en-GB" sz="2000" dirty="0"/>
              <a:t>Municipal bond is a bond issued by a state,  city, local government, or their agencies.</a:t>
            </a:r>
            <a:endParaRPr lang="cs-CZ" sz="2000" dirty="0"/>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1839269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a:t>5)	Special and other types of bonds</a:t>
            </a:r>
          </a:p>
          <a:p>
            <a:r>
              <a:rPr lang="en-US" sz="2400" dirty="0" smtClean="0"/>
              <a:t>Convertible </a:t>
            </a:r>
            <a:r>
              <a:rPr lang="en-US" sz="2400" dirty="0"/>
              <a:t>bonds let a bondholder exchange a bond to a number of shares of the issuer's common stock. These are known as hybrid securities, because they combine equity and debt features. </a:t>
            </a:r>
          </a:p>
          <a:p>
            <a:r>
              <a:rPr lang="en-US" sz="2400" dirty="0" smtClean="0"/>
              <a:t>Exchangeable </a:t>
            </a:r>
            <a:r>
              <a:rPr lang="en-US" sz="2400" dirty="0"/>
              <a:t>bonds allows for exchange to shares of a corporation other than the issuer. </a:t>
            </a:r>
          </a:p>
          <a:p>
            <a:r>
              <a:rPr lang="en-US" sz="2400" dirty="0" smtClean="0"/>
              <a:t>Inflation-indexed </a:t>
            </a:r>
            <a:r>
              <a:rPr lang="en-US" sz="2400" dirty="0"/>
              <a:t>bonds (linkers) (US) or Index-linked bond (UK), in which the principal amount and the interest payments are indexed to inflation. The interest rate is normally lower than for fixed rate bonds with a comparable maturity  However, as the principal amount grows, the payments increase with inflation. </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36062870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534988" y="1187532"/>
            <a:ext cx="9623425" cy="5821281"/>
          </a:xfrm>
        </p:spPr>
        <p:txBody>
          <a:bodyPr/>
          <a:lstStyle/>
          <a:p>
            <a:pPr marL="0" indent="0">
              <a:buNone/>
            </a:pPr>
            <a:r>
              <a:rPr lang="cs-CZ" b="1" dirty="0" smtClean="0"/>
              <a:t>II. </a:t>
            </a:r>
            <a:r>
              <a:rPr lang="en-US" b="1" dirty="0" smtClean="0"/>
              <a:t>Bank </a:t>
            </a:r>
            <a:r>
              <a:rPr lang="en-US" b="1" dirty="0"/>
              <a:t>Loans</a:t>
            </a:r>
          </a:p>
          <a:p>
            <a:pPr marL="0" indent="0">
              <a:buNone/>
            </a:pPr>
            <a:r>
              <a:rPr lang="en-US" sz="2200" dirty="0"/>
              <a:t>Borrowing from banks is an important source of finance for companies.  Loans  may be in the </a:t>
            </a:r>
            <a:r>
              <a:rPr lang="en-US" sz="2200" dirty="0" smtClean="0"/>
              <a:t>form</a:t>
            </a:r>
            <a:r>
              <a:rPr lang="cs-CZ" sz="2200" dirty="0" smtClean="0"/>
              <a:t>: </a:t>
            </a:r>
            <a:r>
              <a:rPr lang="en-US" sz="2200" dirty="0" smtClean="0"/>
              <a:t> </a:t>
            </a:r>
            <a:endParaRPr lang="en-US" sz="2200" dirty="0"/>
          </a:p>
          <a:p>
            <a:r>
              <a:rPr lang="en-US" sz="2200" dirty="0" smtClean="0"/>
              <a:t>Overdraft</a:t>
            </a:r>
            <a:r>
              <a:rPr lang="en-US" sz="2200" dirty="0"/>
              <a:t>, which a company should keep within a limit set by the bank. Interest is charged (at a variable rate) on the amount by which the company is overdrawn from day to day; </a:t>
            </a:r>
          </a:p>
          <a:p>
            <a:r>
              <a:rPr lang="en-US" sz="2200" dirty="0" smtClean="0"/>
              <a:t>Medium-term </a:t>
            </a:r>
            <a:r>
              <a:rPr lang="en-US" sz="2200" dirty="0"/>
              <a:t>loans are loans for a period of from three to ten years. The rate of interest charged on medium-term bank lending to large companies will be a set margin, with the size of the margin depending on the credit standing and riskiness of the borrower. A loan may have a fixed rate of interest or a variable interest rate.</a:t>
            </a:r>
          </a:p>
          <a:p>
            <a:r>
              <a:rPr lang="en-US" sz="2200" dirty="0" smtClean="0"/>
              <a:t>Longer-term </a:t>
            </a:r>
            <a:r>
              <a:rPr lang="en-US" sz="2200" dirty="0"/>
              <a:t>bank loans where the loan takes the form of a mortgage.</a:t>
            </a:r>
            <a:endParaRPr lang="cs-CZ" sz="22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spTree>
    <p:extLst>
      <p:ext uri="{BB962C8B-B14F-4D97-AF65-F5344CB8AC3E}">
        <p14:creationId xmlns:p14="http://schemas.microsoft.com/office/powerpoint/2010/main" val="87001443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534988" y="1187532"/>
            <a:ext cx="9623425" cy="5930241"/>
          </a:xfrm>
        </p:spPr>
        <p:txBody>
          <a:bodyPr/>
          <a:lstStyle/>
          <a:p>
            <a:pPr marL="0" indent="0">
              <a:buNone/>
            </a:pPr>
            <a:r>
              <a:rPr lang="cs-CZ" sz="2400" dirty="0" err="1" smtClean="0"/>
              <a:t>Factors</a:t>
            </a:r>
            <a:r>
              <a:rPr lang="cs-CZ" sz="2400" dirty="0" smtClean="0"/>
              <a:t> </a:t>
            </a:r>
            <a:r>
              <a:rPr lang="cs-CZ" sz="2400" dirty="0" err="1" smtClean="0"/>
              <a:t>of</a:t>
            </a:r>
            <a:r>
              <a:rPr lang="cs-CZ" sz="2400" dirty="0" smtClean="0"/>
              <a:t> </a:t>
            </a:r>
            <a:r>
              <a:rPr lang="cs-CZ" sz="2400" dirty="0" err="1" smtClean="0"/>
              <a:t>loans</a:t>
            </a:r>
            <a:r>
              <a:rPr lang="cs-CZ" sz="2400" dirty="0" smtClean="0"/>
              <a:t>:</a:t>
            </a:r>
          </a:p>
          <a:p>
            <a:r>
              <a:rPr lang="en-US" sz="2400" dirty="0" smtClean="0"/>
              <a:t>Purpose</a:t>
            </a:r>
            <a:r>
              <a:rPr lang="cs-CZ" sz="2400" dirty="0" smtClean="0"/>
              <a:t>: </a:t>
            </a:r>
            <a:r>
              <a:rPr lang="en-US" sz="2400" dirty="0" smtClean="0"/>
              <a:t>The </a:t>
            </a:r>
            <a:r>
              <a:rPr lang="en-US" sz="2400" dirty="0"/>
              <a:t>purpose of the loan A loan request will be refused if the purpose of the loan is not acceptable to the </a:t>
            </a:r>
            <a:r>
              <a:rPr lang="en-US" sz="2400" dirty="0" smtClean="0"/>
              <a:t>bank</a:t>
            </a:r>
            <a:r>
              <a:rPr lang="cs-CZ" sz="2400" dirty="0" smtClean="0"/>
              <a:t>.</a:t>
            </a:r>
            <a:endParaRPr lang="en-US" sz="2400" dirty="0"/>
          </a:p>
          <a:p>
            <a:r>
              <a:rPr lang="en-US" sz="2400" dirty="0" smtClean="0"/>
              <a:t>Amount</a:t>
            </a:r>
            <a:r>
              <a:rPr lang="cs-CZ" sz="2400" dirty="0" smtClean="0"/>
              <a:t>: </a:t>
            </a:r>
            <a:r>
              <a:rPr lang="en-US" sz="2400" dirty="0" smtClean="0"/>
              <a:t>The </a:t>
            </a:r>
            <a:r>
              <a:rPr lang="en-US" sz="2400" dirty="0"/>
              <a:t>amount of the loan. The customer must state exactly how much he wants to borrow. </a:t>
            </a:r>
            <a:r>
              <a:rPr lang="en-US" sz="2400" dirty="0" smtClean="0"/>
              <a:t>Repayment</a:t>
            </a:r>
            <a:r>
              <a:rPr lang="cs-CZ" sz="2400" dirty="0" smtClean="0"/>
              <a:t>: </a:t>
            </a:r>
            <a:r>
              <a:rPr lang="en-US" sz="2400" dirty="0" smtClean="0"/>
              <a:t>How </a:t>
            </a:r>
            <a:r>
              <a:rPr lang="en-US" sz="2400" dirty="0"/>
              <a:t>will the loan be repaid? Will the customer be able to obtain sufficient income to make the necessary repayments</a:t>
            </a:r>
            <a:r>
              <a:rPr lang="en-US" sz="2400" dirty="0" smtClean="0"/>
              <a:t>?</a:t>
            </a:r>
            <a:endParaRPr lang="en-US" sz="2400" dirty="0"/>
          </a:p>
          <a:p>
            <a:r>
              <a:rPr lang="cs-CZ" sz="2400" dirty="0" smtClean="0"/>
              <a:t>T</a:t>
            </a:r>
            <a:r>
              <a:rPr lang="en-US" sz="2400" dirty="0" err="1" smtClean="0"/>
              <a:t>erm</a:t>
            </a:r>
            <a:r>
              <a:rPr lang="cs-CZ" sz="2400" dirty="0" smtClean="0"/>
              <a:t>: </a:t>
            </a:r>
            <a:r>
              <a:rPr lang="en-US" sz="2400" dirty="0" smtClean="0"/>
              <a:t>What </a:t>
            </a:r>
            <a:r>
              <a:rPr lang="en-US" sz="2400" dirty="0"/>
              <a:t>would be the duration of the loan? Traditionally, banks have offered short-term loans and overdrafts, although medium-term loans are now quite </a:t>
            </a:r>
            <a:r>
              <a:rPr lang="en-US" sz="2400" dirty="0" smtClean="0"/>
              <a:t>common</a:t>
            </a:r>
            <a:r>
              <a:rPr lang="cs-CZ" sz="2400" dirty="0" smtClean="0"/>
              <a:t>.</a:t>
            </a:r>
            <a:endParaRPr lang="en-US" sz="2400" dirty="0"/>
          </a:p>
          <a:p>
            <a:r>
              <a:rPr lang="en-US" sz="2400" dirty="0" smtClean="0"/>
              <a:t>Security</a:t>
            </a:r>
            <a:r>
              <a:rPr lang="cs-CZ" sz="2400" dirty="0" smtClean="0"/>
              <a:t>: </a:t>
            </a:r>
            <a:r>
              <a:rPr lang="en-US" sz="2400" dirty="0" smtClean="0"/>
              <a:t>Does </a:t>
            </a:r>
            <a:r>
              <a:rPr lang="en-US" sz="2400" dirty="0"/>
              <a:t>the loan require security? If so, is the proposed security adequate</a:t>
            </a:r>
            <a:r>
              <a:rPr lang="en-US" sz="2400" dirty="0" smtClean="0"/>
              <a:t>?</a:t>
            </a:r>
            <a:endParaRPr lang="en-US" sz="2400" dirty="0"/>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16</a:t>
            </a:fld>
            <a:endParaRPr lang="cs-CZ"/>
          </a:p>
        </p:txBody>
      </p:sp>
    </p:spTree>
    <p:extLst>
      <p:ext uri="{BB962C8B-B14F-4D97-AF65-F5344CB8AC3E}">
        <p14:creationId xmlns:p14="http://schemas.microsoft.com/office/powerpoint/2010/main" val="178904441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534988" y="1197923"/>
            <a:ext cx="9623425" cy="5567281"/>
          </a:xfrm>
        </p:spPr>
        <p:txBody>
          <a:bodyPr/>
          <a:lstStyle/>
          <a:p>
            <a:pPr marL="0" indent="0">
              <a:buNone/>
            </a:pPr>
            <a:r>
              <a:rPr lang="cs-CZ" b="1" dirty="0" smtClean="0"/>
              <a:t>III. </a:t>
            </a:r>
            <a:r>
              <a:rPr lang="en-US" b="1" dirty="0" smtClean="0"/>
              <a:t>Leasing</a:t>
            </a:r>
            <a:endParaRPr lang="en-US" b="1" dirty="0"/>
          </a:p>
          <a:p>
            <a:r>
              <a:rPr lang="en-US" sz="2400" dirty="0"/>
              <a:t>A lease is an agreement between two parties, the "lessor" and the "lessee". The lessor owns a capital asset, but allows the lessee to use it. The lessee makes payments under the terms of the lease to the lessor, for a specified period of time. </a:t>
            </a:r>
          </a:p>
          <a:p>
            <a:r>
              <a:rPr lang="en-US" sz="2400" dirty="0" smtClean="0"/>
              <a:t>Leasing </a:t>
            </a:r>
            <a:r>
              <a:rPr lang="en-US" sz="2400" dirty="0"/>
              <a:t>is, therefore, a form of rental. Leased assets have usually been plant and machinery, cars and commercial vehicles, but might also be computers and office equipment. There are two basic forms of lease: "operating leases" and "finance leases". </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17</a:t>
            </a:fld>
            <a:endParaRPr lang="cs-CZ"/>
          </a:p>
        </p:txBody>
      </p:sp>
    </p:spTree>
    <p:extLst>
      <p:ext uri="{BB962C8B-B14F-4D97-AF65-F5344CB8AC3E}">
        <p14:creationId xmlns:p14="http://schemas.microsoft.com/office/powerpoint/2010/main" val="29575357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534988" y="1187532"/>
            <a:ext cx="9623425" cy="5722423"/>
          </a:xfrm>
        </p:spPr>
        <p:txBody>
          <a:bodyPr/>
          <a:lstStyle/>
          <a:p>
            <a:pPr marL="0" indent="0">
              <a:buNone/>
            </a:pPr>
            <a:r>
              <a:rPr lang="en-US" sz="2400" dirty="0"/>
              <a:t>Basic types of leasing</a:t>
            </a:r>
          </a:p>
          <a:p>
            <a:r>
              <a:rPr lang="en-US" sz="2400" dirty="0"/>
              <a:t>Operating lease is a short-term lease. The rental period is shorter than the economic life of the property and the rent paid in installments from one tenant includes only a certain part of the acquisition price.</a:t>
            </a:r>
          </a:p>
          <a:p>
            <a:r>
              <a:rPr lang="en-US" sz="2400" dirty="0" smtClean="0"/>
              <a:t>Financial </a:t>
            </a:r>
            <a:r>
              <a:rPr lang="en-US" sz="2400" dirty="0"/>
              <a:t>leasing is a long-term lease. The lessor economically transfers some of the risks and rewards associated with the operation of the asset to the lessee. The term of the lease is the same as the economic life of the leased object and the lease payments cover the acquisition price of the leased property and the profit margin of the lessor. Through financial leasing, assets are permanently acquired in installments. </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18</a:t>
            </a:fld>
            <a:endParaRPr lang="cs-CZ"/>
          </a:p>
        </p:txBody>
      </p:sp>
    </p:spTree>
    <p:extLst>
      <p:ext uri="{BB962C8B-B14F-4D97-AF65-F5344CB8AC3E}">
        <p14:creationId xmlns:p14="http://schemas.microsoft.com/office/powerpoint/2010/main" val="39459243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sz="2400" dirty="0"/>
              <a:t>Operating leases</a:t>
            </a:r>
          </a:p>
          <a:p>
            <a:pPr marL="0" indent="0">
              <a:buNone/>
            </a:pPr>
            <a:r>
              <a:rPr lang="en-US" sz="2400" dirty="0"/>
              <a:t>Operating leases are rental agreements between the lessor and the lessee whereby: </a:t>
            </a:r>
          </a:p>
          <a:p>
            <a:r>
              <a:rPr lang="en-US" sz="2400" dirty="0" smtClean="0"/>
              <a:t>the </a:t>
            </a:r>
            <a:r>
              <a:rPr lang="en-US" sz="2400" dirty="0"/>
              <a:t>lessor supplies the equipment to the lessee </a:t>
            </a:r>
          </a:p>
          <a:p>
            <a:r>
              <a:rPr lang="en-US" sz="2400" dirty="0" smtClean="0"/>
              <a:t>the </a:t>
            </a:r>
            <a:r>
              <a:rPr lang="en-US" sz="2400" dirty="0"/>
              <a:t>lessor is responsible for servicing and maintaining the leased equipment </a:t>
            </a:r>
          </a:p>
          <a:p>
            <a:r>
              <a:rPr lang="en-US" sz="2400" dirty="0" smtClean="0"/>
              <a:t>the </a:t>
            </a:r>
            <a:r>
              <a:rPr lang="en-US" sz="2400" dirty="0"/>
              <a:t>period of the lease is fairly short, less than the economic life of the asset, so that at the end of the lease agreement, the lessor can lease the equipment to someone else.</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19</a:t>
            </a:fld>
            <a:endParaRPr lang="cs-CZ"/>
          </a:p>
        </p:txBody>
      </p:sp>
    </p:spTree>
    <p:extLst>
      <p:ext uri="{BB962C8B-B14F-4D97-AF65-F5344CB8AC3E}">
        <p14:creationId xmlns:p14="http://schemas.microsoft.com/office/powerpoint/2010/main" val="36034155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lgn="ctr">
              <a:buNone/>
            </a:pPr>
            <a:endParaRPr lang="en-US" sz="2400" b="1" dirty="0"/>
          </a:p>
          <a:p>
            <a:pPr marL="0" lvl="0" indent="0">
              <a:buNone/>
            </a:pPr>
            <a:r>
              <a:rPr lang="cs-CZ" b="1" cap="all" dirty="0" smtClean="0"/>
              <a:t>I. </a:t>
            </a:r>
            <a:r>
              <a:rPr lang="en-US" b="1" cap="all" dirty="0" smtClean="0"/>
              <a:t>Bonds</a:t>
            </a:r>
            <a:endParaRPr lang="en-US" b="1" cap="all" dirty="0"/>
          </a:p>
          <a:p>
            <a:pPr lvl="0"/>
            <a:r>
              <a:rPr lang="en-US" sz="2400" dirty="0"/>
              <a:t>The bond is a debt security, under which the issuer owes the holders a debt and (depending on the terms of the bond) is obliged to pay them interest (the coupon) or to repay the principal at a later date, termed the maturity date. </a:t>
            </a:r>
          </a:p>
          <a:p>
            <a:pPr lvl="0"/>
            <a:r>
              <a:rPr lang="en-US" sz="2400" dirty="0"/>
              <a:t>Interest is usually payable at fixed intervals (semiannual, annual, sometimes monthly). </a:t>
            </a:r>
          </a:p>
          <a:p>
            <a:pPr lvl="0"/>
            <a:r>
              <a:rPr lang="en-US" sz="2400" dirty="0"/>
              <a:t>Very often the bond is negotiable.</a:t>
            </a:r>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
        <p:nvSpPr>
          <p:cNvPr id="21" name="Rectangle 17"/>
          <p:cNvSpPr>
            <a:spLocks noChangeArrowheads="1"/>
          </p:cNvSpPr>
          <p:nvPr/>
        </p:nvSpPr>
        <p:spPr bwMode="auto">
          <a:xfrm>
            <a:off x="0" y="0"/>
            <a:ext cx="10693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aphicFrame>
        <p:nvGraphicFramePr>
          <p:cNvPr id="22" name="Objekt 21"/>
          <p:cNvGraphicFramePr>
            <a:graphicFrameLocks noChangeAspect="1"/>
          </p:cNvGraphicFramePr>
          <p:nvPr/>
        </p:nvGraphicFramePr>
        <p:xfrm>
          <a:off x="0" y="0"/>
          <a:ext cx="1190625" cy="200025"/>
        </p:xfrm>
        <a:graphic>
          <a:graphicData uri="http://schemas.openxmlformats.org/presentationml/2006/ole">
            <mc:AlternateContent xmlns:mc="http://schemas.openxmlformats.org/markup-compatibility/2006">
              <mc:Choice xmlns:v="urn:schemas-microsoft-com:vml" Requires="v">
                <p:oleObj spid="_x0000_s1059" r:id="rId3" imgW="1193800" imgH="203200" progId="Equation.3">
                  <p:embed/>
                </p:oleObj>
              </mc:Choice>
              <mc:Fallback>
                <p:oleObj r:id="rId3" imgW="1193800" imgH="203200" progId="Equation.3">
                  <p:embed/>
                  <p:pic>
                    <p:nvPicPr>
                      <p:cNvPr id="0" name="Object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190625" cy="200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6256809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a:t>Finance leases</a:t>
            </a:r>
          </a:p>
          <a:p>
            <a:pPr marL="0" indent="0">
              <a:buNone/>
            </a:pPr>
            <a:r>
              <a:rPr lang="en-US" sz="2400" dirty="0"/>
              <a:t>Finance leases are lease agreements between the user of the leased asset (the lessee) and a provider of finance (the lessor) for most, or all, of the asset's expected useful life. </a:t>
            </a:r>
          </a:p>
          <a:p>
            <a:pPr marL="0" indent="0">
              <a:buNone/>
            </a:pPr>
            <a:r>
              <a:rPr lang="en-US" sz="2400" dirty="0" smtClean="0"/>
              <a:t>Other </a:t>
            </a:r>
            <a:r>
              <a:rPr lang="en-US" sz="2400" dirty="0"/>
              <a:t>important characteristics of a finance lease:</a:t>
            </a:r>
          </a:p>
          <a:p>
            <a:r>
              <a:rPr lang="en-US" sz="2400" dirty="0" smtClean="0"/>
              <a:t>ownership </a:t>
            </a:r>
            <a:r>
              <a:rPr lang="en-US" sz="2400" dirty="0"/>
              <a:t>right to the subject of the lease is </a:t>
            </a:r>
            <a:r>
              <a:rPr lang="en-US" sz="2400" dirty="0" err="1"/>
              <a:t>transfered</a:t>
            </a:r>
            <a:r>
              <a:rPr lang="en-US" sz="2400" dirty="0"/>
              <a:t> from the lessor to the lessee at the end of lease period. </a:t>
            </a:r>
          </a:p>
          <a:p>
            <a:r>
              <a:rPr lang="en-US" sz="2400" dirty="0" smtClean="0"/>
              <a:t>the </a:t>
            </a:r>
            <a:r>
              <a:rPr lang="en-US" sz="2400" dirty="0"/>
              <a:t>lease period must exceed 20% of depreciation period stated by law.</a:t>
            </a:r>
          </a:p>
          <a:p>
            <a:r>
              <a:rPr lang="en-US" sz="2400" dirty="0" smtClean="0"/>
              <a:t>a </a:t>
            </a:r>
            <a:r>
              <a:rPr lang="en-US" sz="2400" dirty="0"/>
              <a:t>price of the subject of the lease at the end of lease cannot be higher than residual value after equal depreciation</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20</a:t>
            </a:fld>
            <a:endParaRPr lang="cs-CZ"/>
          </a:p>
        </p:txBody>
      </p:sp>
    </p:spTree>
    <p:extLst>
      <p:ext uri="{BB962C8B-B14F-4D97-AF65-F5344CB8AC3E}">
        <p14:creationId xmlns:p14="http://schemas.microsoft.com/office/powerpoint/2010/main" val="36512592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a:t>Types of financial leasing</a:t>
            </a:r>
            <a:endParaRPr lang="cs-CZ" sz="2400" dirty="0"/>
          </a:p>
          <a:p>
            <a:pPr lvl="0"/>
            <a:r>
              <a:rPr lang="en-US" sz="2200" dirty="0"/>
              <a:t>Direct financial leasing. The tenant rents from the landlord the property he requires.</a:t>
            </a:r>
            <a:endParaRPr lang="cs-CZ" sz="2200" dirty="0"/>
          </a:p>
          <a:p>
            <a:pPr lvl="0"/>
            <a:r>
              <a:rPr lang="en-US" sz="2200" dirty="0"/>
              <a:t>Indirect financial leasing. The company sells the assets to the leasing company, which, however, immediately leases them back to the original company. The property is sold to the leasing company at the market price, the original company then pays the leasing company installments, through which not only the market price is repaid, but also the costs and profit of the leasing company.</a:t>
            </a:r>
            <a:endParaRPr lang="cs-CZ" sz="2200" dirty="0"/>
          </a:p>
          <a:p>
            <a:pPr lvl="0"/>
            <a:r>
              <a:rPr lang="en-US" sz="2200" dirty="0"/>
              <a:t>Leverage leasing. It is a leasing relationship in which a bank that provides a loan for the purchase of a leased asset to a leasing company participates to a large extent.</a:t>
            </a:r>
            <a:endParaRPr lang="cs-CZ" sz="2200" dirty="0"/>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21</a:t>
            </a:fld>
            <a:endParaRPr lang="cs-CZ"/>
          </a:p>
        </p:txBody>
      </p:sp>
    </p:spTree>
    <p:extLst>
      <p:ext uri="{BB962C8B-B14F-4D97-AF65-F5344CB8AC3E}">
        <p14:creationId xmlns:p14="http://schemas.microsoft.com/office/powerpoint/2010/main" val="326787857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a:t>The attractions of leases </a:t>
            </a:r>
            <a:r>
              <a:rPr lang="cs-CZ" sz="2400" dirty="0" smtClean="0"/>
              <a:t>a</a:t>
            </a:r>
            <a:r>
              <a:rPr lang="en-US" sz="2400" dirty="0" smtClean="0"/>
              <a:t>re follows</a:t>
            </a:r>
            <a:r>
              <a:rPr lang="en-US" sz="2400" dirty="0"/>
              <a:t>: </a:t>
            </a:r>
            <a:endParaRPr lang="cs-CZ" sz="2400" dirty="0"/>
          </a:p>
          <a:p>
            <a:pPr lvl="0"/>
            <a:r>
              <a:rPr lang="en-US" sz="2400" dirty="0"/>
              <a:t>The supplier of the equipment is paid in full at the beginning. The equipment is sold to the lessor, and apart from obligations under guarantees or warranties, the supplier has no further financial concern about the asset. </a:t>
            </a:r>
            <a:endParaRPr lang="cs-CZ" sz="2400" dirty="0"/>
          </a:p>
          <a:p>
            <a:pPr lvl="0"/>
            <a:r>
              <a:rPr lang="en-US" sz="2400" dirty="0"/>
              <a:t>The lessor invests finance by purchasing assets from suppliers and makes a return out of the lease payments from the lessee. Provided that a lessor can find lessees willing to pay the amounts he wants to make his return, the lessor can make good profits. He will also get capital allowances on his purchase of the equipment. </a:t>
            </a:r>
            <a:endParaRPr lang="cs-CZ" sz="2400" dirty="0"/>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22</a:t>
            </a:fld>
            <a:endParaRPr lang="cs-CZ"/>
          </a:p>
        </p:txBody>
      </p:sp>
    </p:spTree>
    <p:extLst>
      <p:ext uri="{BB962C8B-B14F-4D97-AF65-F5344CB8AC3E}">
        <p14:creationId xmlns:p14="http://schemas.microsoft.com/office/powerpoint/2010/main" val="259201821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a:t>Leasing might be attractive to the lessee: </a:t>
            </a:r>
          </a:p>
          <a:p>
            <a:r>
              <a:rPr lang="en-US" sz="2400" dirty="0" smtClean="0"/>
              <a:t>if </a:t>
            </a:r>
            <a:r>
              <a:rPr lang="en-US" sz="2400" dirty="0"/>
              <a:t>the lessee does not have enough cash to pay for the asset, and would have difficulty obtaining a bank loan to buy it, and so has to rent it in one way or another if he is to have the use of it at all; or </a:t>
            </a:r>
          </a:p>
          <a:p>
            <a:r>
              <a:rPr lang="en-US" sz="2400" dirty="0" smtClean="0"/>
              <a:t>if </a:t>
            </a:r>
            <a:r>
              <a:rPr lang="en-US" sz="2400" dirty="0"/>
              <a:t>finance leasing is cheaper than a bank loan. The cost of payments under a loan might exceed the cost of a lease.</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23</a:t>
            </a:fld>
            <a:endParaRPr lang="cs-CZ"/>
          </a:p>
        </p:txBody>
      </p:sp>
    </p:spTree>
    <p:extLst>
      <p:ext uri="{BB962C8B-B14F-4D97-AF65-F5344CB8AC3E}">
        <p14:creationId xmlns:p14="http://schemas.microsoft.com/office/powerpoint/2010/main" val="28573810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a:t>Operating leases have further advantages: </a:t>
            </a:r>
          </a:p>
          <a:p>
            <a:r>
              <a:rPr lang="en-US" sz="2400" dirty="0" smtClean="0"/>
              <a:t>The </a:t>
            </a:r>
            <a:r>
              <a:rPr lang="en-US" sz="2400" dirty="0"/>
              <a:t>leased equipment does not need to be shown in the lessee's published balance sheet, and so the lessee's balance sheet shows no increase in its gearing ratio. </a:t>
            </a:r>
          </a:p>
          <a:p>
            <a:r>
              <a:rPr lang="en-US" sz="2400" dirty="0" smtClean="0"/>
              <a:t>The </a:t>
            </a:r>
            <a:r>
              <a:rPr lang="en-US" sz="2400" dirty="0"/>
              <a:t>equipment is leased for a shorter period than its expected useful life. In the case of high-technology equipment, if the equipment becomes out-of-date before the end of its expected life, the lessee does not have to keep on using it, and it is the lessor who must bear the risk of having to sell obsolete equipment secondhand</a:t>
            </a:r>
            <a:r>
              <a:rPr lang="en-US" sz="2400" dirty="0" smtClean="0"/>
              <a:t>.</a:t>
            </a:r>
            <a:endParaRPr lang="cs-CZ" sz="2400" dirty="0" smtClean="0"/>
          </a:p>
          <a:p>
            <a:r>
              <a:rPr lang="en-US" sz="2400" dirty="0"/>
              <a:t>The lessee will be able to deduct the lease payments in computing his taxable profits.</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24</a:t>
            </a:fld>
            <a:endParaRPr lang="cs-CZ"/>
          </a:p>
        </p:txBody>
      </p:sp>
    </p:spTree>
    <p:extLst>
      <p:ext uri="{BB962C8B-B14F-4D97-AF65-F5344CB8AC3E}">
        <p14:creationId xmlns:p14="http://schemas.microsoft.com/office/powerpoint/2010/main" val="300978805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a:t>Disadvantages of leasing financing</a:t>
            </a:r>
          </a:p>
          <a:p>
            <a:r>
              <a:rPr lang="en-US" sz="2400" dirty="0" smtClean="0"/>
              <a:t>Acquisition </a:t>
            </a:r>
            <a:r>
              <a:rPr lang="en-US" sz="2400" dirty="0"/>
              <a:t>of assets in the form of leasing is more expensive</a:t>
            </a:r>
          </a:p>
          <a:p>
            <a:r>
              <a:rPr lang="en-US" sz="2400" dirty="0" smtClean="0"/>
              <a:t>After </a:t>
            </a:r>
            <a:r>
              <a:rPr lang="en-US" sz="2400" dirty="0"/>
              <a:t>the end of the lease, the less depreciated property becomes the lessee's property</a:t>
            </a:r>
          </a:p>
          <a:p>
            <a:r>
              <a:rPr lang="en-US" sz="2400" dirty="0" smtClean="0"/>
              <a:t>Transfer </a:t>
            </a:r>
            <a:r>
              <a:rPr lang="en-US" sz="2400" dirty="0"/>
              <a:t>of some ownership risks to the tenant</a:t>
            </a:r>
          </a:p>
          <a:p>
            <a:r>
              <a:rPr lang="en-US" sz="2400" dirty="0" smtClean="0"/>
              <a:t>Restriction </a:t>
            </a:r>
            <a:r>
              <a:rPr lang="en-US" sz="2400" dirty="0"/>
              <a:t>of the lessee's usage rights by a </a:t>
            </a:r>
            <a:r>
              <a:rPr lang="en-US" sz="2400" dirty="0" smtClean="0"/>
              <a:t>leasing </a:t>
            </a:r>
            <a:r>
              <a:rPr lang="en-US" sz="2400" dirty="0"/>
              <a:t>contract</a:t>
            </a:r>
          </a:p>
          <a:p>
            <a:r>
              <a:rPr lang="en-US" sz="2400" dirty="0" smtClean="0"/>
              <a:t>Difficulties </a:t>
            </a:r>
            <a:r>
              <a:rPr lang="en-US" sz="2400" dirty="0"/>
              <a:t>in making property adjustments</a:t>
            </a:r>
          </a:p>
          <a:p>
            <a:r>
              <a:rPr lang="en-US" sz="2400" dirty="0" smtClean="0"/>
              <a:t>Impossibility </a:t>
            </a:r>
            <a:r>
              <a:rPr lang="en-US" sz="2400" dirty="0"/>
              <a:t>of termination of the contract by the tenant</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25</a:t>
            </a:fld>
            <a:endParaRPr lang="cs-CZ"/>
          </a:p>
        </p:txBody>
      </p:sp>
    </p:spTree>
    <p:extLst>
      <p:ext uri="{BB962C8B-B14F-4D97-AF65-F5344CB8AC3E}">
        <p14:creationId xmlns:p14="http://schemas.microsoft.com/office/powerpoint/2010/main" val="427618290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sz="2400" b="1" dirty="0" err="1" smtClean="0"/>
              <a:t>Deciding</a:t>
            </a:r>
            <a:r>
              <a:rPr lang="cs-CZ" sz="2400" b="1" dirty="0" smtClean="0"/>
              <a:t> </a:t>
            </a:r>
            <a:r>
              <a:rPr lang="cs-CZ" sz="2400" b="1" dirty="0" err="1" smtClean="0"/>
              <a:t>between</a:t>
            </a:r>
            <a:r>
              <a:rPr lang="cs-CZ" sz="2400" b="1" dirty="0" smtClean="0"/>
              <a:t> leasing, </a:t>
            </a:r>
            <a:r>
              <a:rPr lang="cs-CZ" sz="2400" b="1" dirty="0" err="1" smtClean="0"/>
              <a:t>buying</a:t>
            </a:r>
            <a:r>
              <a:rPr lang="cs-CZ" sz="2400" b="1" dirty="0" smtClean="0"/>
              <a:t> in cash and a bank </a:t>
            </a:r>
            <a:r>
              <a:rPr lang="cs-CZ" sz="2400" b="1" dirty="0" err="1" smtClean="0"/>
              <a:t>loan</a:t>
            </a:r>
            <a:endParaRPr lang="cs-CZ" sz="2200" dirty="0" smtClean="0"/>
          </a:p>
          <a:p>
            <a:r>
              <a:rPr lang="cs-CZ" sz="2200" dirty="0" err="1" smtClean="0"/>
              <a:t>We</a:t>
            </a:r>
            <a:r>
              <a:rPr lang="cs-CZ" sz="2200" dirty="0" smtClean="0"/>
              <a:t> </a:t>
            </a:r>
            <a:r>
              <a:rPr lang="cs-CZ" sz="2200" dirty="0" err="1"/>
              <a:t>decide</a:t>
            </a:r>
            <a:r>
              <a:rPr lang="cs-CZ" sz="2200" dirty="0"/>
              <a:t> on </a:t>
            </a:r>
            <a:r>
              <a:rPr lang="cs-CZ" sz="2200" dirty="0" err="1"/>
              <a:t>the</a:t>
            </a:r>
            <a:r>
              <a:rPr lang="cs-CZ" sz="2200" dirty="0"/>
              <a:t> </a:t>
            </a:r>
            <a:r>
              <a:rPr lang="cs-CZ" sz="2200" dirty="0" err="1"/>
              <a:t>basis</a:t>
            </a:r>
            <a:r>
              <a:rPr lang="cs-CZ" sz="2200" dirty="0"/>
              <a:t> </a:t>
            </a:r>
            <a:r>
              <a:rPr lang="cs-CZ" sz="2200" dirty="0" err="1"/>
              <a:t>of</a:t>
            </a:r>
            <a:r>
              <a:rPr lang="cs-CZ" sz="2200" dirty="0"/>
              <a:t> </a:t>
            </a:r>
            <a:r>
              <a:rPr lang="cs-CZ" sz="2200" dirty="0" err="1"/>
              <a:t>discounted</a:t>
            </a:r>
            <a:r>
              <a:rPr lang="cs-CZ" sz="2200" dirty="0"/>
              <a:t> </a:t>
            </a:r>
            <a:r>
              <a:rPr lang="cs-CZ" sz="2200" dirty="0" err="1"/>
              <a:t>payments</a:t>
            </a:r>
            <a:r>
              <a:rPr lang="cs-CZ" sz="2200" dirty="0"/>
              <a:t> </a:t>
            </a:r>
            <a:r>
              <a:rPr lang="cs-CZ" sz="2200" dirty="0" err="1"/>
              <a:t>reduced</a:t>
            </a:r>
            <a:r>
              <a:rPr lang="cs-CZ" sz="2200" dirty="0"/>
              <a:t> by tax </a:t>
            </a:r>
            <a:r>
              <a:rPr lang="cs-CZ" sz="2200" dirty="0" err="1"/>
              <a:t>savings</a:t>
            </a:r>
            <a:r>
              <a:rPr lang="cs-CZ" sz="2200" dirty="0"/>
              <a:t>. </a:t>
            </a:r>
          </a:p>
          <a:p>
            <a:r>
              <a:rPr lang="cs-CZ" sz="2200" dirty="0"/>
              <a:t>In </a:t>
            </a:r>
            <a:r>
              <a:rPr lang="cs-CZ" sz="2200" dirty="0" err="1"/>
              <a:t>the</a:t>
            </a:r>
            <a:r>
              <a:rPr lang="cs-CZ" sz="2200" dirty="0"/>
              <a:t> case </a:t>
            </a:r>
            <a:r>
              <a:rPr lang="cs-CZ" sz="2200" dirty="0" err="1"/>
              <a:t>of</a:t>
            </a:r>
            <a:r>
              <a:rPr lang="cs-CZ" sz="2200" dirty="0"/>
              <a:t> a </a:t>
            </a:r>
            <a:r>
              <a:rPr lang="cs-CZ" sz="2200" dirty="0" err="1"/>
              <a:t>purchase</a:t>
            </a:r>
            <a:r>
              <a:rPr lang="cs-CZ" sz="2200" dirty="0"/>
              <a:t>, cash </a:t>
            </a:r>
            <a:r>
              <a:rPr lang="cs-CZ" sz="2200" dirty="0" err="1"/>
              <a:t>payments</a:t>
            </a:r>
            <a:r>
              <a:rPr lang="cs-CZ" sz="2200" dirty="0"/>
              <a:t> are </a:t>
            </a:r>
            <a:r>
              <a:rPr lang="cs-CZ" sz="2200" dirty="0" err="1"/>
              <a:t>an</a:t>
            </a:r>
            <a:r>
              <a:rPr lang="cs-CZ" sz="2200" dirty="0"/>
              <a:t> </a:t>
            </a:r>
            <a:r>
              <a:rPr lang="cs-CZ" sz="2200" dirty="0" err="1"/>
              <a:t>expense</a:t>
            </a:r>
            <a:r>
              <a:rPr lang="cs-CZ" sz="2200" dirty="0"/>
              <a:t>. Tax </a:t>
            </a:r>
            <a:r>
              <a:rPr lang="cs-CZ" sz="2200" dirty="0" err="1"/>
              <a:t>savings</a:t>
            </a:r>
            <a:r>
              <a:rPr lang="cs-CZ" sz="2200" dirty="0"/>
              <a:t> </a:t>
            </a:r>
            <a:r>
              <a:rPr lang="cs-CZ" sz="2200" dirty="0" err="1"/>
              <a:t>arise</a:t>
            </a:r>
            <a:r>
              <a:rPr lang="cs-CZ" sz="2200" dirty="0"/>
              <a:t> </a:t>
            </a:r>
            <a:r>
              <a:rPr lang="cs-CZ" sz="2200" dirty="0" err="1"/>
              <a:t>from</a:t>
            </a:r>
            <a:r>
              <a:rPr lang="cs-CZ" sz="2200" dirty="0"/>
              <a:t> </a:t>
            </a:r>
            <a:r>
              <a:rPr lang="cs-CZ" sz="2200" dirty="0" err="1"/>
              <a:t>depreciation</a:t>
            </a:r>
            <a:r>
              <a:rPr lang="cs-CZ" sz="2200" dirty="0"/>
              <a:t>. In </a:t>
            </a:r>
            <a:r>
              <a:rPr lang="cs-CZ" sz="2200" dirty="0" err="1"/>
              <a:t>the</a:t>
            </a:r>
            <a:r>
              <a:rPr lang="cs-CZ" sz="2200" dirty="0"/>
              <a:t> case </a:t>
            </a:r>
            <a:r>
              <a:rPr lang="cs-CZ" sz="2200" dirty="0" err="1"/>
              <a:t>of</a:t>
            </a:r>
            <a:r>
              <a:rPr lang="cs-CZ" sz="2200" dirty="0"/>
              <a:t> leasing, </a:t>
            </a:r>
            <a:r>
              <a:rPr lang="cs-CZ" sz="2200" dirty="0" err="1"/>
              <a:t>the</a:t>
            </a:r>
            <a:r>
              <a:rPr lang="cs-CZ" sz="2200" dirty="0"/>
              <a:t> </a:t>
            </a:r>
            <a:r>
              <a:rPr lang="cs-CZ" sz="2200" dirty="0" err="1"/>
              <a:t>expense</a:t>
            </a:r>
            <a:r>
              <a:rPr lang="cs-CZ" sz="2200" dirty="0"/>
              <a:t> </a:t>
            </a:r>
            <a:r>
              <a:rPr lang="cs-CZ" sz="2200" dirty="0" err="1"/>
              <a:t>is</a:t>
            </a:r>
            <a:r>
              <a:rPr lang="cs-CZ" sz="2200" dirty="0"/>
              <a:t> </a:t>
            </a:r>
            <a:r>
              <a:rPr lang="cs-CZ" sz="2200" dirty="0" err="1"/>
              <a:t>lease</a:t>
            </a:r>
            <a:r>
              <a:rPr lang="cs-CZ" sz="2200" dirty="0"/>
              <a:t> </a:t>
            </a:r>
            <a:r>
              <a:rPr lang="cs-CZ" sz="2200" dirty="0" err="1"/>
              <a:t>payments</a:t>
            </a:r>
            <a:r>
              <a:rPr lang="cs-CZ" sz="2200" dirty="0"/>
              <a:t>. Tax </a:t>
            </a:r>
            <a:r>
              <a:rPr lang="cs-CZ" sz="2200" dirty="0" err="1"/>
              <a:t>savings</a:t>
            </a:r>
            <a:r>
              <a:rPr lang="cs-CZ" sz="2200" dirty="0"/>
              <a:t> </a:t>
            </a:r>
            <a:r>
              <a:rPr lang="cs-CZ" sz="2200" dirty="0" err="1"/>
              <a:t>arise</a:t>
            </a:r>
            <a:r>
              <a:rPr lang="cs-CZ" sz="2200" dirty="0"/>
              <a:t> </a:t>
            </a:r>
            <a:r>
              <a:rPr lang="cs-CZ" sz="2200" dirty="0" err="1"/>
              <a:t>from</a:t>
            </a:r>
            <a:r>
              <a:rPr lang="cs-CZ" sz="2200" dirty="0"/>
              <a:t> </a:t>
            </a:r>
            <a:r>
              <a:rPr lang="cs-CZ" sz="2200" dirty="0" err="1"/>
              <a:t>payment</a:t>
            </a:r>
            <a:r>
              <a:rPr lang="cs-CZ" sz="2200" dirty="0"/>
              <a:t> (</a:t>
            </a:r>
            <a:r>
              <a:rPr lang="cs-CZ" sz="2200" dirty="0" err="1"/>
              <a:t>the</a:t>
            </a:r>
            <a:r>
              <a:rPr lang="cs-CZ" sz="2200" dirty="0"/>
              <a:t> </a:t>
            </a:r>
            <a:r>
              <a:rPr lang="cs-CZ" sz="2200" dirty="0" err="1"/>
              <a:t>entire</a:t>
            </a:r>
            <a:r>
              <a:rPr lang="cs-CZ" sz="2200" dirty="0"/>
              <a:t> </a:t>
            </a:r>
            <a:r>
              <a:rPr lang="cs-CZ" sz="2200" dirty="0" err="1"/>
              <a:t>payment</a:t>
            </a:r>
            <a:r>
              <a:rPr lang="cs-CZ" sz="2200" dirty="0"/>
              <a:t> </a:t>
            </a:r>
            <a:r>
              <a:rPr lang="cs-CZ" sz="2200" dirty="0" err="1"/>
              <a:t>is</a:t>
            </a:r>
            <a:r>
              <a:rPr lang="cs-CZ" sz="2200" dirty="0"/>
              <a:t> a tax </a:t>
            </a:r>
            <a:r>
              <a:rPr lang="cs-CZ" sz="2200" dirty="0" err="1"/>
              <a:t>deductible</a:t>
            </a:r>
            <a:r>
              <a:rPr lang="cs-CZ" sz="2200" dirty="0"/>
              <a:t> </a:t>
            </a:r>
            <a:r>
              <a:rPr lang="cs-CZ" sz="2200" dirty="0" err="1"/>
              <a:t>expense</a:t>
            </a:r>
            <a:r>
              <a:rPr lang="cs-CZ" sz="2200" dirty="0"/>
              <a:t>). In </a:t>
            </a:r>
            <a:r>
              <a:rPr lang="cs-CZ" sz="2200" dirty="0" err="1"/>
              <a:t>the</a:t>
            </a:r>
            <a:r>
              <a:rPr lang="cs-CZ" sz="2200" dirty="0"/>
              <a:t> case </a:t>
            </a:r>
            <a:r>
              <a:rPr lang="cs-CZ" sz="2200" dirty="0" err="1"/>
              <a:t>of</a:t>
            </a:r>
            <a:r>
              <a:rPr lang="cs-CZ" sz="2200" dirty="0"/>
              <a:t> a </a:t>
            </a:r>
            <a:r>
              <a:rPr lang="cs-CZ" sz="2200" dirty="0" err="1"/>
              <a:t>purchase</a:t>
            </a:r>
            <a:r>
              <a:rPr lang="cs-CZ" sz="2200" dirty="0"/>
              <a:t> </a:t>
            </a:r>
            <a:r>
              <a:rPr lang="cs-CZ" sz="2200" dirty="0" err="1"/>
              <a:t>with</a:t>
            </a:r>
            <a:r>
              <a:rPr lang="cs-CZ" sz="2200" dirty="0"/>
              <a:t> a bank </a:t>
            </a:r>
            <a:r>
              <a:rPr lang="cs-CZ" sz="2200" dirty="0" err="1"/>
              <a:t>loan</a:t>
            </a:r>
            <a:r>
              <a:rPr lang="cs-CZ" sz="2200" dirty="0"/>
              <a:t>, </a:t>
            </a:r>
            <a:r>
              <a:rPr lang="cs-CZ" sz="2200" dirty="0" err="1"/>
              <a:t>repayments</a:t>
            </a:r>
            <a:r>
              <a:rPr lang="cs-CZ" sz="2200" dirty="0"/>
              <a:t> are </a:t>
            </a:r>
            <a:r>
              <a:rPr lang="cs-CZ" sz="2200" dirty="0" err="1"/>
              <a:t>the</a:t>
            </a:r>
            <a:r>
              <a:rPr lang="cs-CZ" sz="2200" dirty="0"/>
              <a:t> </a:t>
            </a:r>
            <a:r>
              <a:rPr lang="cs-CZ" sz="2200" dirty="0" err="1"/>
              <a:t>expense</a:t>
            </a:r>
            <a:r>
              <a:rPr lang="cs-CZ" sz="2200" dirty="0"/>
              <a:t>. Tax </a:t>
            </a:r>
            <a:r>
              <a:rPr lang="cs-CZ" sz="2200" dirty="0" err="1"/>
              <a:t>savings</a:t>
            </a:r>
            <a:r>
              <a:rPr lang="cs-CZ" sz="2200" dirty="0"/>
              <a:t> </a:t>
            </a:r>
            <a:r>
              <a:rPr lang="cs-CZ" sz="2200" dirty="0" err="1"/>
              <a:t>arise</a:t>
            </a:r>
            <a:r>
              <a:rPr lang="cs-CZ" sz="2200" dirty="0"/>
              <a:t> </a:t>
            </a:r>
            <a:r>
              <a:rPr lang="cs-CZ" sz="2200" dirty="0" err="1"/>
              <a:t>from</a:t>
            </a:r>
            <a:r>
              <a:rPr lang="cs-CZ" sz="2200" dirty="0"/>
              <a:t> </a:t>
            </a:r>
            <a:r>
              <a:rPr lang="cs-CZ" sz="2200" dirty="0" err="1"/>
              <a:t>interest</a:t>
            </a:r>
            <a:r>
              <a:rPr lang="cs-CZ" sz="2200" dirty="0"/>
              <a:t> (</a:t>
            </a:r>
            <a:r>
              <a:rPr lang="cs-CZ" sz="2200" dirty="0" err="1"/>
              <a:t>we</a:t>
            </a:r>
            <a:r>
              <a:rPr lang="cs-CZ" sz="2200" dirty="0"/>
              <a:t> </a:t>
            </a:r>
            <a:r>
              <a:rPr lang="cs-CZ" sz="2200" dirty="0" err="1"/>
              <a:t>find</a:t>
            </a:r>
            <a:r>
              <a:rPr lang="cs-CZ" sz="2200" dirty="0"/>
              <a:t> </a:t>
            </a:r>
            <a:r>
              <a:rPr lang="cs-CZ" sz="2200" dirty="0" err="1"/>
              <a:t>out</a:t>
            </a:r>
            <a:r>
              <a:rPr lang="cs-CZ" sz="2200" dirty="0"/>
              <a:t> </a:t>
            </a:r>
            <a:r>
              <a:rPr lang="cs-CZ" sz="2200" dirty="0" err="1"/>
              <a:t>this</a:t>
            </a:r>
            <a:r>
              <a:rPr lang="cs-CZ" sz="2200" dirty="0"/>
              <a:t> part </a:t>
            </a:r>
            <a:r>
              <a:rPr lang="cs-CZ" sz="2200" dirty="0" err="1"/>
              <a:t>of</a:t>
            </a:r>
            <a:r>
              <a:rPr lang="cs-CZ" sz="2200" dirty="0"/>
              <a:t> </a:t>
            </a:r>
            <a:r>
              <a:rPr lang="cs-CZ" sz="2200" dirty="0" err="1"/>
              <a:t>the</a:t>
            </a:r>
            <a:r>
              <a:rPr lang="cs-CZ" sz="2200" dirty="0"/>
              <a:t> </a:t>
            </a:r>
            <a:r>
              <a:rPr lang="cs-CZ" sz="2200" dirty="0" err="1"/>
              <a:t>payment</a:t>
            </a:r>
            <a:r>
              <a:rPr lang="cs-CZ" sz="2200" dirty="0"/>
              <a:t> </a:t>
            </a:r>
            <a:r>
              <a:rPr lang="cs-CZ" sz="2200" dirty="0" err="1"/>
              <a:t>from</a:t>
            </a:r>
            <a:r>
              <a:rPr lang="cs-CZ" sz="2200" dirty="0"/>
              <a:t> </a:t>
            </a:r>
            <a:r>
              <a:rPr lang="cs-CZ" sz="2200" dirty="0" err="1"/>
              <a:t>the</a:t>
            </a:r>
            <a:r>
              <a:rPr lang="cs-CZ" sz="2200" dirty="0"/>
              <a:t> </a:t>
            </a:r>
            <a:r>
              <a:rPr lang="cs-CZ" sz="2200" dirty="0" err="1"/>
              <a:t>redemption</a:t>
            </a:r>
            <a:r>
              <a:rPr lang="cs-CZ" sz="2200" dirty="0"/>
              <a:t> </a:t>
            </a:r>
            <a:r>
              <a:rPr lang="cs-CZ" sz="2200" dirty="0" err="1"/>
              <a:t>schedule</a:t>
            </a:r>
            <a:r>
              <a:rPr lang="cs-CZ" sz="2200" dirty="0"/>
              <a:t>) and </a:t>
            </a:r>
            <a:r>
              <a:rPr lang="cs-CZ" sz="2200" dirty="0" err="1"/>
              <a:t>from</a:t>
            </a:r>
            <a:r>
              <a:rPr lang="cs-CZ" sz="2200" dirty="0"/>
              <a:t> </a:t>
            </a:r>
            <a:r>
              <a:rPr lang="cs-CZ" sz="2200" dirty="0" err="1"/>
              <a:t>depreciation</a:t>
            </a:r>
            <a:r>
              <a:rPr lang="cs-CZ" sz="2200" dirty="0"/>
              <a:t>.</a:t>
            </a:r>
          </a:p>
          <a:p>
            <a:r>
              <a:rPr lang="cs-CZ" sz="2200" dirty="0" err="1"/>
              <a:t>The</a:t>
            </a:r>
            <a:r>
              <a:rPr lang="cs-CZ" sz="2200" dirty="0"/>
              <a:t> </a:t>
            </a:r>
            <a:r>
              <a:rPr lang="cs-CZ" sz="2200" dirty="0" err="1"/>
              <a:t>cost</a:t>
            </a:r>
            <a:r>
              <a:rPr lang="cs-CZ" sz="2200" dirty="0"/>
              <a:t> </a:t>
            </a:r>
            <a:r>
              <a:rPr lang="cs-CZ" sz="2200" dirty="0" err="1"/>
              <a:t>of</a:t>
            </a:r>
            <a:r>
              <a:rPr lang="cs-CZ" sz="2200" dirty="0"/>
              <a:t> </a:t>
            </a:r>
            <a:r>
              <a:rPr lang="cs-CZ" sz="2200" dirty="0" err="1"/>
              <a:t>debt</a:t>
            </a:r>
            <a:r>
              <a:rPr lang="cs-CZ" sz="2200" dirty="0"/>
              <a:t> </a:t>
            </a:r>
            <a:r>
              <a:rPr lang="cs-CZ" sz="2200" dirty="0" err="1"/>
              <a:t>capital</a:t>
            </a:r>
            <a:r>
              <a:rPr lang="cs-CZ" sz="2200" dirty="0"/>
              <a:t> </a:t>
            </a:r>
            <a:r>
              <a:rPr lang="cs-CZ" sz="2200" dirty="0" err="1"/>
              <a:t>is</a:t>
            </a:r>
            <a:r>
              <a:rPr lang="cs-CZ" sz="2200" dirty="0"/>
              <a:t> </a:t>
            </a:r>
            <a:r>
              <a:rPr lang="cs-CZ" sz="2200" dirty="0" err="1"/>
              <a:t>used</a:t>
            </a:r>
            <a:r>
              <a:rPr lang="cs-CZ" sz="2200" dirty="0"/>
              <a:t> as </a:t>
            </a:r>
            <a:r>
              <a:rPr lang="cs-CZ" sz="2200" dirty="0" err="1"/>
              <a:t>the</a:t>
            </a:r>
            <a:r>
              <a:rPr lang="cs-CZ" sz="2200" dirty="0"/>
              <a:t> </a:t>
            </a:r>
            <a:r>
              <a:rPr lang="cs-CZ" sz="2200" dirty="0" err="1"/>
              <a:t>discount</a:t>
            </a:r>
            <a:r>
              <a:rPr lang="cs-CZ" sz="2200" dirty="0"/>
              <a:t> </a:t>
            </a:r>
            <a:r>
              <a:rPr lang="cs-CZ" sz="2200" dirty="0" err="1"/>
              <a:t>rate</a:t>
            </a:r>
            <a:r>
              <a:rPr lang="cs-CZ" sz="2200" dirty="0"/>
              <a:t>. </a:t>
            </a:r>
            <a:r>
              <a:rPr lang="cs-CZ" sz="2200" dirty="0" err="1"/>
              <a:t>interest</a:t>
            </a:r>
            <a:r>
              <a:rPr lang="cs-CZ" sz="2200" dirty="0"/>
              <a:t> * (1- tax </a:t>
            </a:r>
            <a:r>
              <a:rPr lang="cs-CZ" sz="2200" dirty="0" err="1"/>
              <a:t>rate</a:t>
            </a:r>
            <a:r>
              <a:rPr lang="cs-CZ" sz="2200" dirty="0"/>
              <a:t>)</a:t>
            </a:r>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26</a:t>
            </a:fld>
            <a:endParaRPr lang="cs-CZ"/>
          </a:p>
        </p:txBody>
      </p:sp>
    </p:spTree>
    <p:extLst>
      <p:ext uri="{BB962C8B-B14F-4D97-AF65-F5344CB8AC3E}">
        <p14:creationId xmlns:p14="http://schemas.microsoft.com/office/powerpoint/2010/main" val="171928308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sz="3000" b="1" dirty="0" smtClean="0"/>
              <a:t>IV.</a:t>
            </a:r>
            <a:r>
              <a:rPr lang="en-US" sz="3000" b="1" dirty="0" smtClean="0"/>
              <a:t>Energy </a:t>
            </a:r>
            <a:r>
              <a:rPr lang="en-US" sz="3000" b="1" dirty="0"/>
              <a:t>Performance Contracting (EPC)</a:t>
            </a:r>
          </a:p>
          <a:p>
            <a:r>
              <a:rPr lang="en-US" sz="2000" dirty="0"/>
              <a:t>Financing includes the design of energy saving measures, preparation, implementation (most often operation) and securing financing for a project leading to energy savings.</a:t>
            </a:r>
          </a:p>
          <a:p>
            <a:r>
              <a:rPr lang="en-US" sz="2000" dirty="0" smtClean="0"/>
              <a:t>The </a:t>
            </a:r>
            <a:r>
              <a:rPr lang="en-US" sz="2000" dirty="0"/>
              <a:t>method works on the installment principle, so the customer does not need any own financial resources to implement it. </a:t>
            </a:r>
          </a:p>
          <a:p>
            <a:r>
              <a:rPr lang="en-US" sz="2000" dirty="0"/>
              <a:t>The client gradually repays the implementation to the provider from the resulting and contractually guaranteed savings. </a:t>
            </a:r>
          </a:p>
          <a:p>
            <a:r>
              <a:rPr lang="en-US" sz="2000" dirty="0" smtClean="0"/>
              <a:t>All </a:t>
            </a:r>
            <a:r>
              <a:rPr lang="en-US" sz="2000" dirty="0"/>
              <a:t>risks of the project are borne by the provider and in case the savings are not achieved according to a predetermined model, the provider also bears the financial consequences of this failure.</a:t>
            </a:r>
          </a:p>
          <a:p>
            <a:r>
              <a:rPr lang="en-US" sz="2000" dirty="0" smtClean="0"/>
              <a:t>Investments </a:t>
            </a:r>
            <a:r>
              <a:rPr lang="en-US" sz="2000" dirty="0"/>
              <a:t>in a project using the EPC method have a return of 6 to 10 years.</a:t>
            </a:r>
            <a:endParaRPr lang="cs-CZ" sz="20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27</a:t>
            </a:fld>
            <a:endParaRPr lang="cs-CZ"/>
          </a:p>
        </p:txBody>
      </p:sp>
    </p:spTree>
    <p:extLst>
      <p:ext uri="{BB962C8B-B14F-4D97-AF65-F5344CB8AC3E}">
        <p14:creationId xmlns:p14="http://schemas.microsoft.com/office/powerpoint/2010/main" val="183811874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b="1" dirty="0" smtClean="0"/>
              <a:t>V. </a:t>
            </a:r>
            <a:r>
              <a:rPr lang="en-US" b="1" dirty="0" smtClean="0"/>
              <a:t>PPP </a:t>
            </a:r>
            <a:r>
              <a:rPr lang="en-US" b="1" dirty="0"/>
              <a:t>Public Private Partnership</a:t>
            </a:r>
          </a:p>
          <a:p>
            <a:r>
              <a:rPr lang="en-US" sz="2400" dirty="0"/>
              <a:t>A PPP is a long-term contractual relationship between a public and a private entity, with the private entity spending its own resources and bearing part of the risk associated with the investment. </a:t>
            </a:r>
            <a:endParaRPr lang="cs-CZ" sz="2400" dirty="0" smtClean="0"/>
          </a:p>
          <a:p>
            <a:r>
              <a:rPr lang="en-US" sz="2400" dirty="0" smtClean="0"/>
              <a:t>PPPs </a:t>
            </a:r>
            <a:r>
              <a:rPr lang="en-US" sz="2400" dirty="0"/>
              <a:t>usually involve private financing, construction and management of the facility in exchange for the promise of future payments from the public sector.</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28</a:t>
            </a:fld>
            <a:endParaRPr lang="cs-CZ"/>
          </a:p>
        </p:txBody>
      </p:sp>
    </p:spTree>
    <p:extLst>
      <p:ext uri="{BB962C8B-B14F-4D97-AF65-F5344CB8AC3E}">
        <p14:creationId xmlns:p14="http://schemas.microsoft.com/office/powerpoint/2010/main" val="55248145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sz="2400" dirty="0"/>
              <a:t>Methods of financing (types of PPP)</a:t>
            </a:r>
          </a:p>
          <a:p>
            <a:r>
              <a:rPr lang="en-US" sz="2400" dirty="0" smtClean="0"/>
              <a:t>Operation </a:t>
            </a:r>
            <a:r>
              <a:rPr lang="en-US" sz="2400" dirty="0"/>
              <a:t>and maintenance contract: A private economic entity manages a public building on the basis of a contract with a public entity for a given period of time.</a:t>
            </a:r>
          </a:p>
          <a:p>
            <a:r>
              <a:rPr lang="en-US" sz="2400" dirty="0" smtClean="0"/>
              <a:t>Construction-financing </a:t>
            </a:r>
            <a:r>
              <a:rPr lang="en-US" sz="2400" dirty="0"/>
              <a:t>model: A private entity builds an object, finances the construction with its own resources, and transfers the asset to a public entity upon completion of the construction.</a:t>
            </a:r>
          </a:p>
          <a:p>
            <a:r>
              <a:rPr lang="en-US" sz="2400" dirty="0" smtClean="0"/>
              <a:t>Design-construction-financing-maintenance </a:t>
            </a:r>
            <a:r>
              <a:rPr lang="en-US" sz="2400" dirty="0"/>
              <a:t>model: The private entity designs, builds, finances the building and, on the basis of a contract, takes care of its long-term maintenance</a:t>
            </a:r>
            <a:r>
              <a:rPr lang="en-US" sz="2400" dirty="0" smtClean="0"/>
              <a:t>.</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29</a:t>
            </a:fld>
            <a:endParaRPr lang="cs-CZ"/>
          </a:p>
        </p:txBody>
      </p:sp>
    </p:spTree>
    <p:extLst>
      <p:ext uri="{BB962C8B-B14F-4D97-AF65-F5344CB8AC3E}">
        <p14:creationId xmlns:p14="http://schemas.microsoft.com/office/powerpoint/2010/main" val="122463251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b="1" dirty="0" smtClean="0"/>
              <a:t>Nominal </a:t>
            </a:r>
            <a:r>
              <a:rPr lang="en-US" sz="2400" b="1" dirty="0" err="1"/>
              <a:t>ammount</a:t>
            </a:r>
            <a:r>
              <a:rPr lang="en-US" sz="2400" b="1" dirty="0"/>
              <a:t> </a:t>
            </a:r>
          </a:p>
          <a:p>
            <a:r>
              <a:rPr lang="en-US" sz="2400" dirty="0"/>
              <a:t>Nominal, principal, par, or face amount is the amount on which the issuer pays interest, and which, most commonly, has to be repaid at the end of the term.  </a:t>
            </a:r>
          </a:p>
          <a:p>
            <a:r>
              <a:rPr lang="en-US" sz="2400" dirty="0"/>
              <a:t>The issuer is obligated to repay the nominal amount on the maturity date. </a:t>
            </a:r>
            <a:endParaRPr lang="cs-CZ" sz="2400" dirty="0" smtClean="0"/>
          </a:p>
          <a:p>
            <a:r>
              <a:rPr lang="en-US" sz="2400" dirty="0" smtClean="0"/>
              <a:t>The </a:t>
            </a:r>
            <a:r>
              <a:rPr lang="en-US" sz="2400" dirty="0"/>
              <a:t>length of time until the maturity date is often referred to as the term or tenor or maturity of a bond. </a:t>
            </a:r>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146739699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sz="2400" dirty="0" smtClean="0"/>
              <a:t>Design-construction-financing-maintenance-operation </a:t>
            </a:r>
            <a:r>
              <a:rPr lang="en-US" sz="2400" dirty="0"/>
              <a:t>model: The private entity is responsible for the entire project, including financing, as well as the subsequent operation and maintenance of the building (</a:t>
            </a:r>
            <a:r>
              <a:rPr lang="en-US" sz="2400" dirty="0" err="1"/>
              <a:t>eg</a:t>
            </a:r>
            <a:r>
              <a:rPr lang="en-US" sz="2400" dirty="0"/>
              <a:t> transport structures). Usually, the public entity begins to pay rent for the use of the building after the construction is completed.</a:t>
            </a:r>
          </a:p>
          <a:p>
            <a:r>
              <a:rPr lang="en-US" sz="2400" dirty="0" smtClean="0"/>
              <a:t>Concession</a:t>
            </a:r>
            <a:r>
              <a:rPr lang="en-US" sz="2400" dirty="0"/>
              <a:t>: The private sector concessionaire makes the investment and manages the object for a given period of time, at the end of which the object becomes back into public ownership.</a:t>
            </a:r>
            <a:endParaRPr lang="cs-CZ" sz="2400" dirty="0"/>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30</a:t>
            </a:fld>
            <a:endParaRPr lang="cs-CZ"/>
          </a:p>
        </p:txBody>
      </p:sp>
    </p:spTree>
    <p:extLst>
      <p:ext uri="{BB962C8B-B14F-4D97-AF65-F5344CB8AC3E}">
        <p14:creationId xmlns:p14="http://schemas.microsoft.com/office/powerpoint/2010/main" val="402934522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sz="2400" b="1" dirty="0" err="1"/>
              <a:t>Disadvantages</a:t>
            </a:r>
            <a:endParaRPr lang="cs-CZ" sz="2400" b="1" dirty="0"/>
          </a:p>
          <a:p>
            <a:pPr marL="0" indent="0">
              <a:buNone/>
            </a:pPr>
            <a:r>
              <a:rPr lang="en-US" sz="2400" dirty="0" smtClean="0"/>
              <a:t>The </a:t>
            </a:r>
            <a:r>
              <a:rPr lang="en-US" sz="2400" dirty="0"/>
              <a:t>problem with PPP projects is that the private investor has a higher required return than the government bond rate, although the vast majority of the risk associated with the project is borne by the public sector.</a:t>
            </a:r>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31</a:t>
            </a:fld>
            <a:endParaRPr lang="cs-CZ"/>
          </a:p>
        </p:txBody>
      </p:sp>
    </p:spTree>
    <p:extLst>
      <p:ext uri="{BB962C8B-B14F-4D97-AF65-F5344CB8AC3E}">
        <p14:creationId xmlns:p14="http://schemas.microsoft.com/office/powerpoint/2010/main" val="259479693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b="1" dirty="0" smtClean="0"/>
              <a:t>VI. </a:t>
            </a:r>
            <a:r>
              <a:rPr lang="en-US" b="1" dirty="0" smtClean="0"/>
              <a:t>Project </a:t>
            </a:r>
            <a:r>
              <a:rPr lang="en-US" b="1" dirty="0"/>
              <a:t>financing</a:t>
            </a:r>
          </a:p>
          <a:p>
            <a:r>
              <a:rPr lang="en-US" sz="2200" dirty="0"/>
              <a:t>Project financing is characterized by the separation of project financing from the existing business activities of the investing company. The provision and repayment of the loan are closely linked to the cash flows of the project.</a:t>
            </a:r>
          </a:p>
          <a:p>
            <a:r>
              <a:rPr lang="en-US" sz="2200" dirty="0"/>
              <a:t>It is a system of long-term financing, the basic characteristics of which are:</a:t>
            </a:r>
          </a:p>
          <a:p>
            <a:r>
              <a:rPr lang="en-US" sz="2200" dirty="0" smtClean="0"/>
              <a:t>The </a:t>
            </a:r>
            <a:r>
              <a:rPr lang="en-US" sz="2200" dirty="0"/>
              <a:t>subject of financing is an extensive long-term investment project, where the repayment of loans is derived from the project's planned cash income.</a:t>
            </a:r>
          </a:p>
          <a:p>
            <a:r>
              <a:rPr lang="en-US" sz="2200" dirty="0" smtClean="0"/>
              <a:t>The </a:t>
            </a:r>
            <a:r>
              <a:rPr lang="en-US" sz="2200" dirty="0"/>
              <a:t>aim is to separate the financing of the project from the existing activities of the company, while the goal is the risk protection of creditors.</a:t>
            </a:r>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32</a:t>
            </a:fld>
            <a:endParaRPr lang="cs-CZ"/>
          </a:p>
        </p:txBody>
      </p:sp>
    </p:spTree>
    <p:extLst>
      <p:ext uri="{BB962C8B-B14F-4D97-AF65-F5344CB8AC3E}">
        <p14:creationId xmlns:p14="http://schemas.microsoft.com/office/powerpoint/2010/main" val="74397800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a:t>Participants in project </a:t>
            </a:r>
            <a:r>
              <a:rPr lang="en-US" sz="2400" dirty="0" smtClean="0"/>
              <a:t>financing</a:t>
            </a:r>
            <a:r>
              <a:rPr lang="cs-CZ" sz="2400" dirty="0" smtClean="0"/>
              <a:t>: </a:t>
            </a:r>
            <a:endParaRPr lang="en-US" sz="2400" dirty="0"/>
          </a:p>
          <a:p>
            <a:r>
              <a:rPr lang="en-US" sz="2400" dirty="0" smtClean="0"/>
              <a:t>shareholders </a:t>
            </a:r>
            <a:r>
              <a:rPr lang="en-US" sz="2400" dirty="0"/>
              <a:t>(parent company, “sponsors” of the investment project);</a:t>
            </a:r>
          </a:p>
          <a:p>
            <a:r>
              <a:rPr lang="en-US" sz="2400" dirty="0" smtClean="0"/>
              <a:t>project </a:t>
            </a:r>
            <a:r>
              <a:rPr lang="en-US" sz="2400" dirty="0"/>
              <a:t>company: a purpose-built company of the joint-stock company type, which concentrates resources, ensures technical and economic preparation of the project, arranges construction companies, technology suppliers, assembly and prepares for use, ensures future sales (most often on the basis of long-term contracts);</a:t>
            </a:r>
          </a:p>
          <a:p>
            <a:r>
              <a:rPr lang="en-US" sz="2400" dirty="0" smtClean="0"/>
              <a:t>engineering </a:t>
            </a:r>
            <a:r>
              <a:rPr lang="en-US" sz="2400" dirty="0"/>
              <a:t>company (main contractor, subcontractors of construction and machine parts of the project</a:t>
            </a:r>
            <a:r>
              <a:rPr lang="en-US" sz="2400" dirty="0" smtClean="0"/>
              <a:t>);</a:t>
            </a:r>
            <a:endParaRPr lang="en-US"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33</a:t>
            </a:fld>
            <a:endParaRPr lang="cs-CZ"/>
          </a:p>
        </p:txBody>
      </p:sp>
    </p:spTree>
    <p:extLst>
      <p:ext uri="{BB962C8B-B14F-4D97-AF65-F5344CB8AC3E}">
        <p14:creationId xmlns:p14="http://schemas.microsoft.com/office/powerpoint/2010/main" val="325837462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en-US" sz="2400" dirty="0"/>
              <a:t>the operator (contractually ensures the operation and maintenance of the completed investment plan);</a:t>
            </a:r>
          </a:p>
          <a:p>
            <a:r>
              <a:rPr lang="en-US" sz="2400" dirty="0"/>
              <a:t>a consortium of banks (creditors who provided the main source of financing);</a:t>
            </a:r>
          </a:p>
          <a:p>
            <a:r>
              <a:rPr lang="en-US" sz="2400" dirty="0"/>
              <a:t>other entities such as insurance companies, suppliers, customers, experts, state authorities (</a:t>
            </a:r>
            <a:r>
              <a:rPr lang="en-US" sz="2400" dirty="0" err="1"/>
              <a:t>eg</a:t>
            </a:r>
            <a:r>
              <a:rPr lang="en-US" sz="2400" dirty="0"/>
              <a:t> in the case of environmental or other infrastructure projects).</a:t>
            </a:r>
            <a:endParaRPr lang="cs-CZ" sz="2400" dirty="0"/>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34</a:t>
            </a:fld>
            <a:endParaRPr lang="cs-CZ"/>
          </a:p>
        </p:txBody>
      </p:sp>
    </p:spTree>
    <p:extLst>
      <p:ext uri="{BB962C8B-B14F-4D97-AF65-F5344CB8AC3E}">
        <p14:creationId xmlns:p14="http://schemas.microsoft.com/office/powerpoint/2010/main" val="222384859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cs-CZ" sz="2400" b="1" dirty="0" smtClean="0"/>
              <a:t>Maturity</a:t>
            </a:r>
          </a:p>
          <a:p>
            <a:pPr lvl="1"/>
            <a:r>
              <a:rPr lang="en-US" sz="2400" dirty="0"/>
              <a:t>short term (bills): maturities between zero and one year; </a:t>
            </a:r>
          </a:p>
          <a:p>
            <a:pPr lvl="1"/>
            <a:r>
              <a:rPr lang="en-US" sz="2400" dirty="0"/>
              <a:t>medium term (notes): maturities between one and ten years; </a:t>
            </a:r>
          </a:p>
          <a:p>
            <a:pPr lvl="1"/>
            <a:r>
              <a:rPr lang="en-US" sz="2400" dirty="0"/>
              <a:t>long term (bonds): maturities between ten and thirty years; </a:t>
            </a:r>
          </a:p>
          <a:p>
            <a:pPr lvl="1"/>
            <a:r>
              <a:rPr lang="cs-CZ" sz="2400" dirty="0"/>
              <a:t>p</a:t>
            </a:r>
            <a:r>
              <a:rPr lang="en-US" sz="2400" dirty="0" err="1"/>
              <a:t>erpetual</a:t>
            </a:r>
            <a:r>
              <a:rPr lang="en-US" sz="2400" dirty="0"/>
              <a:t>: no maturity </a:t>
            </a:r>
            <a:r>
              <a:rPr lang="cs-CZ" sz="2400" dirty="0" smtClean="0"/>
              <a:t>p</a:t>
            </a:r>
            <a:r>
              <a:rPr lang="en-US" sz="2400" dirty="0" err="1" smtClean="0"/>
              <a:t>eriod</a:t>
            </a:r>
            <a:r>
              <a:rPr lang="en-US" sz="2400" dirty="0" smtClean="0"/>
              <a:t>.</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59322456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b="1" dirty="0"/>
              <a:t>Coupon</a:t>
            </a:r>
          </a:p>
          <a:p>
            <a:r>
              <a:rPr lang="en-US" sz="2400" dirty="0"/>
              <a:t>The coupon is the interest rate that the issuer pays to the holder. For fixed rate bonds, the coupon is fixed throughout the life of the bond. </a:t>
            </a:r>
          </a:p>
          <a:p>
            <a:r>
              <a:rPr lang="en-US" sz="2400" dirty="0"/>
              <a:t>For floating rate notes, the coupon varies throughout the life of the bond and is based on the movement of a money market reference rate (often LIBOR). </a:t>
            </a:r>
          </a:p>
          <a:p>
            <a:r>
              <a:rPr lang="cs-CZ" sz="2400" dirty="0" smtClean="0"/>
              <a:t>I</a:t>
            </a:r>
            <a:r>
              <a:rPr lang="en-US" sz="2400" dirty="0" err="1" smtClean="0"/>
              <a:t>nterest</a:t>
            </a:r>
            <a:r>
              <a:rPr lang="en-US" sz="2400" dirty="0" smtClean="0"/>
              <a:t> </a:t>
            </a:r>
            <a:r>
              <a:rPr lang="en-US" sz="2400" dirty="0"/>
              <a:t>payments are almost always paid electronically. Interest can be paid at different frequencies: generally semi-annual, i.e. every 6 months, or annual.</a:t>
            </a:r>
          </a:p>
          <a:p>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369082929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b="1" dirty="0"/>
              <a:t>Yield</a:t>
            </a:r>
          </a:p>
          <a:p>
            <a:pPr marL="0" indent="0">
              <a:buNone/>
            </a:pPr>
            <a:r>
              <a:rPr lang="en-US" sz="2400" dirty="0"/>
              <a:t>The yield is the rate of return received from investing in the bond. </a:t>
            </a:r>
            <a:endParaRPr lang="cs-CZ" sz="2400" dirty="0" smtClean="0"/>
          </a:p>
          <a:p>
            <a:r>
              <a:rPr lang="en-US" sz="2400" dirty="0" smtClean="0"/>
              <a:t>The </a:t>
            </a:r>
            <a:r>
              <a:rPr lang="en-US" sz="2400" dirty="0"/>
              <a:t>current yield, or running yield, which is simply the annual interest payment divided by the current market price of the bond (often the clean price). </a:t>
            </a:r>
          </a:p>
          <a:p>
            <a:r>
              <a:rPr lang="en-US" sz="2400" dirty="0" smtClean="0"/>
              <a:t>The </a:t>
            </a:r>
            <a:r>
              <a:rPr lang="en-US" sz="2400" dirty="0"/>
              <a:t>yield to maturity, or redemption yield, which is the internal rate of return earned by an investor who buys a bond at a given market price, receives all interest and principal payments on schedule, and holds the bond to maturity. </a:t>
            </a:r>
            <a:endParaRPr lang="cs-CZ" sz="24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322579634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b="1" dirty="0"/>
              <a:t>Credit quality</a:t>
            </a:r>
          </a:p>
          <a:p>
            <a:r>
              <a:rPr lang="en-US" sz="2200" dirty="0"/>
              <a:t>The quality of the issue refers to the probability that the bondholders will receive the amounts promised at the due dates. </a:t>
            </a:r>
          </a:p>
          <a:p>
            <a:r>
              <a:rPr lang="en-US" sz="2200" dirty="0"/>
              <a:t>Junk bonds or  High-yield bonds are bonds that are rated below investment grade by the credit rating agencies. As these bonds are riskier than investment grade bonds, investors expect to earn a higher yield.</a:t>
            </a:r>
          </a:p>
          <a:p>
            <a:r>
              <a:rPr lang="en-US" sz="2200" dirty="0"/>
              <a:t>The market price of a tradable bond will be influenced by the amounts, currency and timing of the interest payments and capital repayment due, the quality of the bond, and the available redemption yield of other comparable bonds which can be traded in the markets. </a:t>
            </a:r>
          </a:p>
          <a:p>
            <a:r>
              <a:rPr lang="en-US" sz="2200" dirty="0"/>
              <a:t>The net proceeds that the issuer receives are thus the issue price, less issuance fees. </a:t>
            </a:r>
            <a:endParaRPr lang="cs-CZ" sz="2200"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14945146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a:t>Bond valuation</a:t>
            </a:r>
          </a:p>
          <a:p>
            <a:pPr marL="0" indent="0">
              <a:buNone/>
            </a:pPr>
            <a:r>
              <a:rPr lang="en-US" sz="2400" dirty="0"/>
              <a:t>The market price of a bond is the present value of all expected future interest and principal payments of the bond, here discounted at the bond's yield to maturity (i.e. rate of return). The yield and price of a bond are inversely related so that when market interest rates rise, bond prices fall and vice versa. </a:t>
            </a:r>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65463143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pPr marL="0" indent="0">
              <a:buNone/>
            </a:pPr>
            <a:r>
              <a:rPr lang="en-US" sz="2400" dirty="0"/>
              <a:t>The bond's market price is usually expressed as a percentage of nominal value: </a:t>
            </a:r>
          </a:p>
          <a:p>
            <a:r>
              <a:rPr lang="en-US" sz="2400" dirty="0"/>
              <a:t>price "at par" corresponds to a price of 100% nominal value; </a:t>
            </a:r>
          </a:p>
          <a:p>
            <a:r>
              <a:rPr lang="en-US" sz="2400" dirty="0"/>
              <a:t>prices above par correspondent to price greater than 100% nominal value (is called as trading at a premium)</a:t>
            </a:r>
          </a:p>
          <a:p>
            <a:r>
              <a:rPr lang="en-US" sz="2400" dirty="0"/>
              <a:t>price below par  </a:t>
            </a:r>
            <a:r>
              <a:rPr lang="en-US" sz="2400" dirty="0" err="1"/>
              <a:t>corespondent</a:t>
            </a:r>
            <a:r>
              <a:rPr lang="en-US" sz="2400" dirty="0"/>
              <a:t> to price less than 100% </a:t>
            </a:r>
            <a:r>
              <a:rPr lang="en-US" sz="2400" dirty="0" err="1"/>
              <a:t>nomional</a:t>
            </a:r>
            <a:r>
              <a:rPr lang="en-US" sz="2400" dirty="0"/>
              <a:t> value (is called as trading at a discount)</a:t>
            </a:r>
            <a:endParaRPr lang="cs-CZ" sz="2400" dirty="0"/>
          </a:p>
          <a:p>
            <a:endParaRPr lang="cs-CZ" dirty="0"/>
          </a:p>
        </p:txBody>
      </p:sp>
      <p:sp>
        <p:nvSpPr>
          <p:cNvPr id="4" name="Zástupný symbol pro datum 3"/>
          <p:cNvSpPr>
            <a:spLocks noGrp="1"/>
          </p:cNvSpPr>
          <p:nvPr>
            <p:ph type="dt" sz="half" idx="10"/>
          </p:nvPr>
        </p:nvSpPr>
        <p:spPr/>
        <p:txBody>
          <a:bodyPr/>
          <a:lstStyle/>
          <a:p>
            <a:pPr>
              <a:defRPr/>
            </a:pPr>
            <a:fld id="{8863D660-356F-4B7B-9477-B5CEBBE7ED6F}" type="datetime1">
              <a:rPr lang="cs-CZ" smtClean="0"/>
              <a:t>28.05.2021</a:t>
            </a:fld>
            <a:endParaRPr lang="cs-CZ"/>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231297133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330</TotalTime>
  <Words>3236</Words>
  <Application>Microsoft Office PowerPoint</Application>
  <PresentationFormat>Vlastní</PresentationFormat>
  <Paragraphs>201</Paragraphs>
  <Slides>34</Slides>
  <Notes>0</Notes>
  <HiddenSlides>0</HiddenSlides>
  <MMClips>0</MMClips>
  <ScaleCrop>false</ScaleCrop>
  <HeadingPairs>
    <vt:vector size="8" baseType="variant">
      <vt:variant>
        <vt:lpstr>Použitá písma</vt:lpstr>
      </vt:variant>
      <vt:variant>
        <vt:i4>3</vt:i4>
      </vt:variant>
      <vt:variant>
        <vt:lpstr>Motiv</vt:lpstr>
      </vt:variant>
      <vt:variant>
        <vt:i4>1</vt:i4>
      </vt:variant>
      <vt:variant>
        <vt:lpstr>Vložené servery OLE</vt:lpstr>
      </vt:variant>
      <vt:variant>
        <vt:i4>1</vt:i4>
      </vt:variant>
      <vt:variant>
        <vt:lpstr>Nadpisy snímků</vt:lpstr>
      </vt:variant>
      <vt:variant>
        <vt:i4>34</vt:i4>
      </vt:variant>
    </vt:vector>
  </HeadingPairs>
  <TitlesOfParts>
    <vt:vector size="39" baseType="lpstr">
      <vt:lpstr>Arial</vt:lpstr>
      <vt:lpstr>Calibri</vt:lpstr>
      <vt:lpstr>Clara Sans</vt:lpstr>
      <vt:lpstr>JU_OPVVV</vt:lpstr>
      <vt:lpstr>Equation.3</vt:lpstr>
      <vt:lpstr>External sources - Debt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Kopta Daniel Ing. Ph.D.</cp:lastModifiedBy>
  <cp:revision>32</cp:revision>
  <dcterms:created xsi:type="dcterms:W3CDTF">2017-07-17T18:52:59Z</dcterms:created>
  <dcterms:modified xsi:type="dcterms:W3CDTF">2021-05-28T16:35:02Z</dcterms:modified>
</cp:coreProperties>
</file>