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-908" y="-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08.06.2021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08.06.2021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08.06.2021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08.06.2021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en-GB" dirty="0" smtClean="0"/>
              <a:t>Definition</a:t>
            </a:r>
            <a:r>
              <a:rPr lang="cs-CZ" dirty="0" smtClean="0"/>
              <a:t>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is “exegesis”?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„An </a:t>
            </a:r>
            <a:r>
              <a:rPr lang="en-US" sz="2400" b="1" dirty="0"/>
              <a:t>exegesis</a:t>
            </a:r>
            <a:r>
              <a:rPr lang="en-US" sz="2400" dirty="0"/>
              <a:t> is a </a:t>
            </a:r>
            <a:r>
              <a:rPr lang="en-US" sz="2400" b="1" dirty="0"/>
              <a:t>thorough, analytical study </a:t>
            </a:r>
            <a:r>
              <a:rPr lang="en-US" sz="2400" dirty="0"/>
              <a:t>of </a:t>
            </a:r>
            <a:r>
              <a:rPr lang="en-US" sz="2400" b="1" dirty="0"/>
              <a:t>a biblical passage </a:t>
            </a:r>
            <a:r>
              <a:rPr lang="en-US" sz="2400" dirty="0"/>
              <a:t>done so as to arrive at </a:t>
            </a:r>
            <a:r>
              <a:rPr lang="en-US" sz="2400" b="1" dirty="0"/>
              <a:t>a useful interpretation </a:t>
            </a:r>
            <a:r>
              <a:rPr lang="en-US" sz="2400" dirty="0"/>
              <a:t>of the passage. Exegesis is </a:t>
            </a:r>
            <a:r>
              <a:rPr lang="en-US" sz="2400" b="1" dirty="0"/>
              <a:t>a theological task, but not a mystical one</a:t>
            </a:r>
            <a:r>
              <a:rPr lang="en-US" sz="2400" dirty="0"/>
              <a:t>. There are </a:t>
            </a:r>
            <a:r>
              <a:rPr lang="en-US" sz="2400" b="1" dirty="0"/>
              <a:t>certain basic rules and standards </a:t>
            </a:r>
            <a:r>
              <a:rPr lang="en-US" sz="2400" dirty="0"/>
              <a:t>for how to do it, although </a:t>
            </a:r>
            <a:r>
              <a:rPr lang="en-US" sz="2400" b="1" dirty="0"/>
              <a:t>the results can vary in appearance</a:t>
            </a:r>
            <a:r>
              <a:rPr lang="en-US" sz="2400" dirty="0"/>
              <a:t> because the biblical passages themselves vary so much</a:t>
            </a:r>
            <a:r>
              <a:rPr lang="en-US" sz="2400" dirty="0" smtClean="0"/>
              <a:t>.“ </a:t>
            </a:r>
            <a:endParaRPr lang="cs-CZ" sz="2400" dirty="0" smtClean="0"/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cs-CZ" sz="1800" dirty="0" smtClean="0"/>
              <a:t>(</a:t>
            </a:r>
            <a:r>
              <a:rPr lang="en-US" sz="1800" dirty="0" smtClean="0"/>
              <a:t>STUART </a:t>
            </a:r>
            <a:r>
              <a:rPr lang="cs-CZ" sz="1800" dirty="0" smtClean="0"/>
              <a:t>D. </a:t>
            </a:r>
            <a:r>
              <a:rPr lang="cs-CZ" sz="1800" i="1" dirty="0" err="1" smtClean="0"/>
              <a:t>Old</a:t>
            </a:r>
            <a:r>
              <a:rPr lang="cs-CZ" sz="1800" i="1" dirty="0" smtClean="0"/>
              <a:t> Testament </a:t>
            </a:r>
            <a:r>
              <a:rPr lang="cs-CZ" sz="1800" i="1" dirty="0" err="1" smtClean="0"/>
              <a:t>Exegesis</a:t>
            </a:r>
            <a:r>
              <a:rPr lang="cs-CZ" sz="1800" dirty="0" smtClean="0"/>
              <a:t>, John Knox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2009, s. 1)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81106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b="1" dirty="0" smtClean="0"/>
          </a:p>
          <a:p>
            <a:r>
              <a:rPr lang="it-IT" sz="2400" b="1" dirty="0" smtClean="0"/>
              <a:t>An e</a:t>
            </a:r>
            <a:r>
              <a:rPr lang="cs-CZ" sz="2400" b="1" dirty="0" err="1" smtClean="0"/>
              <a:t>xegesis</a:t>
            </a:r>
            <a:r>
              <a:rPr lang="en-US" sz="2400" b="1" dirty="0" smtClean="0"/>
              <a:t>: </a:t>
            </a:r>
            <a:r>
              <a:rPr lang="cs-CZ" sz="2400" dirty="0" err="1" smtClean="0"/>
              <a:t>exegesis</a:t>
            </a:r>
            <a:r>
              <a:rPr lang="cs-CZ" sz="2400" dirty="0" smtClean="0"/>
              <a:t> </a:t>
            </a:r>
            <a:r>
              <a:rPr lang="it-IT" sz="2400" dirty="0" smtClean="0"/>
              <a:t>(in Greek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ἐξήγησις</a:t>
            </a:r>
            <a:r>
              <a:rPr lang="it-IT" sz="2400" dirty="0" smtClean="0"/>
              <a:t>, from the verb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ἐξηγεῖσθαι</a:t>
            </a:r>
            <a:r>
              <a:rPr lang="el-GR" sz="2400" dirty="0" smtClean="0"/>
              <a:t>, </a:t>
            </a:r>
            <a:r>
              <a:rPr lang="el-GR" sz="2400" dirty="0"/>
              <a:t>"</a:t>
            </a:r>
            <a:r>
              <a:rPr lang="cs-CZ" sz="2400" dirty="0"/>
              <a:t>to </a:t>
            </a:r>
            <a:r>
              <a:rPr lang="cs-CZ" sz="2400" dirty="0" err="1"/>
              <a:t>lead</a:t>
            </a:r>
            <a:r>
              <a:rPr lang="cs-CZ" sz="2400" dirty="0"/>
              <a:t> </a:t>
            </a:r>
            <a:r>
              <a:rPr lang="cs-CZ" sz="2400" dirty="0" err="1" smtClean="0"/>
              <a:t>out</a:t>
            </a:r>
            <a:r>
              <a:rPr lang="en-GB" sz="2400" dirty="0" smtClean="0"/>
              <a:t>”</a:t>
            </a:r>
            <a:r>
              <a:rPr lang="it-IT" sz="2400" dirty="0" smtClean="0"/>
              <a:t>) </a:t>
            </a:r>
            <a:r>
              <a:rPr lang="cs-CZ" sz="2400" dirty="0" err="1" smtClean="0"/>
              <a:t>means</a:t>
            </a:r>
            <a:r>
              <a:rPr lang="cs-CZ" sz="2400" dirty="0" smtClean="0"/>
              <a:t> </a:t>
            </a:r>
            <a:r>
              <a:rPr lang="en-GB" sz="2400" dirty="0" smtClean="0"/>
              <a:t>“</a:t>
            </a:r>
            <a:r>
              <a:rPr lang="cs-CZ" sz="2400" dirty="0" err="1" smtClean="0"/>
              <a:t>interpretation</a:t>
            </a:r>
            <a:r>
              <a:rPr lang="en-GB" sz="2400" dirty="0" smtClean="0"/>
              <a:t>”</a:t>
            </a:r>
            <a:endParaRPr lang="it-IT" sz="2400" dirty="0" smtClean="0"/>
          </a:p>
          <a:p>
            <a:endParaRPr lang="cs-CZ" sz="2400" dirty="0"/>
          </a:p>
          <a:p>
            <a:r>
              <a:rPr lang="en-GB" sz="2400" b="1" dirty="0"/>
              <a:t>a</a:t>
            </a:r>
            <a:r>
              <a:rPr lang="cs-CZ" sz="2400" b="1" dirty="0" smtClean="0"/>
              <a:t> </a:t>
            </a:r>
            <a:r>
              <a:rPr lang="en-US" sz="2400" b="1" dirty="0"/>
              <a:t>thorough, analytical </a:t>
            </a:r>
            <a:r>
              <a:rPr lang="en-US" sz="2400" b="1" dirty="0" smtClean="0"/>
              <a:t>study: </a:t>
            </a:r>
          </a:p>
          <a:p>
            <a:pPr lvl="1"/>
            <a:r>
              <a:rPr lang="en-US" sz="2400" dirty="0" smtClean="0"/>
              <a:t>Old Testament exegesis resorts to </a:t>
            </a:r>
            <a:r>
              <a:rPr lang="en-US" sz="2400" dirty="0"/>
              <a:t>a number of disciplines (Hebrew studies, Hebrew linguistics, general linguistics, literary science, history, archaeology, textual criticism, sociology, etc</a:t>
            </a:r>
            <a:r>
              <a:rPr lang="en-US" sz="2400" dirty="0" smtClean="0"/>
              <a:t>.)</a:t>
            </a:r>
          </a:p>
          <a:p>
            <a:pPr lvl="1"/>
            <a:r>
              <a:rPr lang="en-US" sz="2400" dirty="0" smtClean="0"/>
              <a:t>It </a:t>
            </a:r>
            <a:r>
              <a:rPr lang="en-US" sz="2400" dirty="0"/>
              <a:t>is a very complex task to </a:t>
            </a:r>
            <a:r>
              <a:rPr lang="en-US" sz="2400" dirty="0" smtClean="0"/>
              <a:t>do, and always incomplete. We never have all data and instruments we need, it is a matter of fact. </a:t>
            </a:r>
            <a:endParaRPr lang="cs-CZ" sz="2400" dirty="0">
              <a:solidFill>
                <a:srgbClr val="FF0000"/>
              </a:solidFill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7093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of </a:t>
            </a:r>
            <a:r>
              <a:rPr lang="en-US" sz="2400" b="1" dirty="0"/>
              <a:t>a biblical </a:t>
            </a:r>
            <a:r>
              <a:rPr lang="en-US" sz="2400" b="1" dirty="0" smtClean="0"/>
              <a:t>passage: </a:t>
            </a:r>
            <a:endParaRPr lang="cs-CZ" sz="2400" b="1" dirty="0" smtClean="0"/>
          </a:p>
          <a:p>
            <a:pPr lvl="1"/>
            <a:r>
              <a:rPr lang="it-IT" sz="2400" dirty="0" smtClean="0"/>
              <a:t>Biblical text is </a:t>
            </a:r>
            <a:r>
              <a:rPr lang="it-IT" sz="2400" dirty="0"/>
              <a:t>(</a:t>
            </a:r>
            <a:r>
              <a:rPr lang="it-IT" sz="2400" dirty="0" smtClean="0"/>
              <a:t>as </a:t>
            </a:r>
            <a:r>
              <a:rPr lang="it-IT" sz="2400" dirty="0" smtClean="0"/>
              <a:t>a word of </a:t>
            </a:r>
            <a:r>
              <a:rPr lang="it-IT" sz="2400" dirty="0" smtClean="0"/>
              <a:t>God) </a:t>
            </a:r>
            <a:r>
              <a:rPr lang="it-IT" sz="2400" dirty="0" smtClean="0"/>
              <a:t>a </a:t>
            </a:r>
            <a:r>
              <a:rPr lang="it-IT" sz="2400" i="1" dirty="0" smtClean="0"/>
              <a:t>unique witness </a:t>
            </a:r>
            <a:r>
              <a:rPr lang="it-IT" sz="2400" dirty="0" smtClean="0"/>
              <a:t>to God’s revelation. Its status is qualitatively above all other literature and is indispensable if we satn to have access to the event and person of Christ. </a:t>
            </a:r>
            <a:endParaRPr lang="cs-CZ" sz="2400" dirty="0"/>
          </a:p>
          <a:p>
            <a:pPr lvl="1"/>
            <a:r>
              <a:rPr lang="cs-CZ" sz="2400" dirty="0" smtClean="0"/>
              <a:t>Bible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i="1" dirty="0" err="1" smtClean="0"/>
              <a:t>Scripture</a:t>
            </a:r>
            <a:r>
              <a:rPr lang="en-GB" sz="2400" dirty="0" smtClean="0"/>
              <a:t>, i.e.</a:t>
            </a:r>
            <a:r>
              <a:rPr lang="cs-CZ" sz="2400" dirty="0" smtClean="0"/>
              <a:t>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i="1" dirty="0" err="1" smtClean="0"/>
              <a:t>authoritative</a:t>
            </a:r>
            <a:r>
              <a:rPr lang="cs-CZ" sz="2400" dirty="0" smtClean="0"/>
              <a:t> text (but: </a:t>
            </a:r>
            <a:r>
              <a:rPr lang="cs-CZ" sz="2400" dirty="0" err="1" smtClean="0"/>
              <a:t>authoritative</a:t>
            </a:r>
            <a:r>
              <a:rPr lang="cs-CZ" sz="2400" dirty="0" smtClean="0"/>
              <a:t> in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sense</a:t>
            </a:r>
            <a:r>
              <a:rPr lang="cs-CZ" sz="2400" dirty="0" smtClean="0"/>
              <a:t> and in </a:t>
            </a:r>
            <a:r>
              <a:rPr lang="cs-CZ" sz="2400" dirty="0" err="1" smtClean="0"/>
              <a:t>what</a:t>
            </a:r>
            <a:r>
              <a:rPr lang="cs-CZ" sz="2400" dirty="0" smtClean="0"/>
              <a:t> area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human</a:t>
            </a:r>
            <a:r>
              <a:rPr lang="cs-CZ" sz="2400" dirty="0" smtClean="0"/>
              <a:t> </a:t>
            </a:r>
            <a:r>
              <a:rPr lang="cs-CZ" sz="2400" dirty="0" err="1" smtClean="0"/>
              <a:t>life</a:t>
            </a:r>
            <a:r>
              <a:rPr lang="cs-CZ" sz="2400" dirty="0" smtClean="0"/>
              <a:t>?</a:t>
            </a:r>
            <a:r>
              <a:rPr lang="en-GB" sz="2400" dirty="0" smtClean="0"/>
              <a:t>) </a:t>
            </a: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2360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281672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a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correct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interpretation</a:t>
            </a:r>
            <a:r>
              <a:rPr lang="en-US" sz="2400" b="1" dirty="0" smtClean="0"/>
              <a:t>: </a:t>
            </a:r>
            <a:r>
              <a:rPr lang="en-US" sz="2400" dirty="0" smtClean="0"/>
              <a:t>(</a:t>
            </a:r>
            <a:r>
              <a:rPr lang="cs-CZ" sz="2400" dirty="0" smtClean="0"/>
              <a:t>not </a:t>
            </a:r>
            <a:r>
              <a:rPr lang="cs-CZ" sz="2400" dirty="0" err="1" smtClean="0"/>
              <a:t>mentioned</a:t>
            </a:r>
            <a:r>
              <a:rPr lang="cs-CZ" sz="2400" dirty="0" smtClean="0"/>
              <a:t> </a:t>
            </a:r>
            <a:r>
              <a:rPr lang="cs-CZ" sz="2400" dirty="0" err="1" smtClean="0"/>
              <a:t>explicitely</a:t>
            </a:r>
            <a:r>
              <a:rPr lang="cs-CZ" sz="2400" dirty="0" smtClean="0"/>
              <a:t> by Stuart</a:t>
            </a:r>
            <a:r>
              <a:rPr lang="en-US" sz="2400" dirty="0" smtClean="0"/>
              <a:t>) </a:t>
            </a:r>
            <a:endParaRPr lang="cs-CZ" sz="2400" dirty="0" smtClean="0"/>
          </a:p>
          <a:p>
            <a:pPr lvl="1"/>
            <a:r>
              <a:rPr lang="en-GB" sz="2400" dirty="0" smtClean="0"/>
              <a:t>n</a:t>
            </a:r>
            <a:r>
              <a:rPr lang="cs-CZ" sz="2400" dirty="0" err="1" smtClean="0"/>
              <a:t>ot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only</a:t>
            </a:r>
            <a:r>
              <a:rPr lang="cs-CZ" sz="2400" dirty="0" smtClean="0"/>
              <a:t> </a:t>
            </a:r>
            <a:r>
              <a:rPr lang="cs-CZ" sz="2400" dirty="0" err="1" smtClean="0"/>
              <a:t>one</a:t>
            </a:r>
            <a:r>
              <a:rPr lang="cs-CZ" sz="2400" dirty="0" smtClean="0"/>
              <a:t> </a:t>
            </a:r>
          </a:p>
          <a:p>
            <a:pPr lvl="1"/>
            <a:r>
              <a:rPr lang="en-GB" sz="2400" dirty="0" smtClean="0"/>
              <a:t>n</a:t>
            </a:r>
            <a:r>
              <a:rPr lang="cs-CZ" sz="2400" dirty="0" err="1" smtClean="0"/>
              <a:t>ot</a:t>
            </a:r>
            <a:r>
              <a:rPr lang="cs-CZ" sz="2400" dirty="0" smtClean="0"/>
              <a:t>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dirty="0" err="1" smtClean="0"/>
              <a:t>exhaustive</a:t>
            </a:r>
            <a:r>
              <a:rPr lang="cs-CZ" sz="2400" dirty="0" smtClean="0"/>
              <a:t> </a:t>
            </a:r>
            <a:r>
              <a:rPr lang="cs-CZ" sz="2400" dirty="0" err="1" smtClean="0"/>
              <a:t>one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smtClean="0"/>
              <a:t>… but a </a:t>
            </a:r>
            <a:r>
              <a:rPr lang="cs-CZ" sz="2400" dirty="0" err="1" smtClean="0"/>
              <a:t>rational</a:t>
            </a:r>
            <a:r>
              <a:rPr lang="cs-CZ" sz="2400" dirty="0" smtClean="0"/>
              <a:t> </a:t>
            </a:r>
            <a:r>
              <a:rPr lang="cs-CZ" sz="2400" dirty="0" err="1" smtClean="0"/>
              <a:t>one</a:t>
            </a:r>
            <a:r>
              <a:rPr lang="cs-CZ" sz="2400" dirty="0" smtClean="0"/>
              <a:t> </a:t>
            </a:r>
            <a:r>
              <a:rPr lang="cs-CZ" sz="2400" dirty="0" err="1" smtClean="0"/>
              <a:t>based</a:t>
            </a:r>
            <a:r>
              <a:rPr lang="cs-CZ" sz="2400" dirty="0" smtClean="0"/>
              <a:t> on </a:t>
            </a:r>
            <a:r>
              <a:rPr lang="cs-CZ" sz="2400" dirty="0" err="1" smtClean="0"/>
              <a:t>rational</a:t>
            </a:r>
            <a:r>
              <a:rPr lang="cs-CZ" sz="2400" dirty="0" smtClean="0"/>
              <a:t> </a:t>
            </a:r>
            <a:r>
              <a:rPr lang="cs-CZ" sz="2400" dirty="0" err="1" smtClean="0"/>
              <a:t>arguments</a:t>
            </a:r>
            <a:endParaRPr lang="cs-CZ" sz="2400" dirty="0"/>
          </a:p>
          <a:p>
            <a:endParaRPr lang="en-GB" sz="2400" b="1" dirty="0" smtClean="0"/>
          </a:p>
          <a:p>
            <a:r>
              <a:rPr lang="en-GB" sz="2400" b="1" dirty="0" smtClean="0"/>
              <a:t>a</a:t>
            </a:r>
            <a:r>
              <a:rPr lang="en-US" sz="2400" b="1" dirty="0" smtClean="0"/>
              <a:t> </a:t>
            </a:r>
            <a:r>
              <a:rPr lang="en-US" sz="2400" b="1" dirty="0"/>
              <a:t>useful interpretation</a:t>
            </a:r>
            <a:r>
              <a:rPr lang="en-US" sz="2400" b="1" dirty="0" smtClean="0"/>
              <a:t>: </a:t>
            </a:r>
            <a:endParaRPr lang="cs-CZ" sz="2400" b="1" dirty="0" smtClean="0"/>
          </a:p>
          <a:p>
            <a:pPr lvl="1"/>
            <a:r>
              <a:rPr lang="en-GB" sz="2400" dirty="0" smtClean="0"/>
              <a:t>t</a:t>
            </a:r>
            <a:r>
              <a:rPr lang="cs-CZ" sz="2400" dirty="0" smtClean="0"/>
              <a:t>o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extent</a:t>
            </a:r>
            <a:r>
              <a:rPr lang="cs-CZ" sz="2400" dirty="0" smtClean="0"/>
              <a:t> </a:t>
            </a:r>
            <a:r>
              <a:rPr lang="cs-CZ" sz="2400" dirty="0" err="1" smtClean="0"/>
              <a:t>should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knowledge</a:t>
            </a:r>
            <a:r>
              <a:rPr lang="cs-CZ" sz="2400" dirty="0"/>
              <a:t> “</a:t>
            </a:r>
            <a:r>
              <a:rPr lang="cs-CZ" sz="2400" dirty="0" err="1" smtClean="0"/>
              <a:t>useful</a:t>
            </a:r>
            <a:r>
              <a:rPr lang="cs-CZ" sz="2400" dirty="0" smtClean="0"/>
              <a:t>“? </a:t>
            </a:r>
          </a:p>
          <a:p>
            <a:pPr lvl="1"/>
            <a:r>
              <a:rPr lang="en-GB" sz="2400" dirty="0" smtClean="0"/>
              <a:t>u</a:t>
            </a:r>
            <a:r>
              <a:rPr lang="cs-CZ" sz="2400" dirty="0" err="1" smtClean="0"/>
              <a:t>seful</a:t>
            </a:r>
            <a:r>
              <a:rPr lang="cs-CZ" sz="2400" dirty="0" smtClean="0"/>
              <a:t> in long term, </a:t>
            </a:r>
            <a:r>
              <a:rPr lang="cs-CZ" sz="2400" dirty="0" err="1" smtClean="0"/>
              <a:t>or</a:t>
            </a:r>
            <a:r>
              <a:rPr lang="cs-CZ" sz="2400" dirty="0" smtClean="0"/>
              <a:t> in </a:t>
            </a:r>
            <a:r>
              <a:rPr lang="cs-CZ" sz="2400" dirty="0" err="1" smtClean="0"/>
              <a:t>short</a:t>
            </a:r>
            <a:r>
              <a:rPr lang="cs-CZ" sz="2400" dirty="0" smtClean="0"/>
              <a:t> term? </a:t>
            </a:r>
          </a:p>
          <a:p>
            <a:pPr lvl="1"/>
            <a:r>
              <a:rPr lang="en-GB" sz="2400" dirty="0" smtClean="0"/>
              <a:t>w</a:t>
            </a:r>
            <a:r>
              <a:rPr lang="cs-CZ" sz="2400" dirty="0" err="1" smtClean="0"/>
              <a:t>hat</a:t>
            </a:r>
            <a:r>
              <a:rPr lang="cs-CZ" sz="2400" dirty="0" smtClean="0"/>
              <a:t> </a:t>
            </a:r>
            <a:r>
              <a:rPr lang="en-GB" sz="2400" dirty="0" smtClean="0"/>
              <a:t>kind of </a:t>
            </a:r>
            <a:r>
              <a:rPr lang="cs-CZ" sz="2400" dirty="0" err="1" smtClean="0"/>
              <a:t>questions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useful</a:t>
            </a:r>
            <a:r>
              <a:rPr lang="cs-CZ" sz="2400" dirty="0" smtClean="0"/>
              <a:t> to </a:t>
            </a:r>
            <a:r>
              <a:rPr lang="cs-CZ" sz="2400" dirty="0" err="1" smtClean="0"/>
              <a:t>ask</a:t>
            </a:r>
            <a:r>
              <a:rPr lang="cs-CZ" sz="2400" dirty="0" smtClean="0"/>
              <a:t> </a:t>
            </a:r>
            <a:r>
              <a:rPr lang="cs-CZ" sz="2400" dirty="0"/>
              <a:t>a</a:t>
            </a:r>
            <a:r>
              <a:rPr lang="cs-CZ" sz="2400" dirty="0" smtClean="0"/>
              <a:t> text? </a:t>
            </a:r>
            <a:r>
              <a:rPr lang="cs-CZ" sz="2400" dirty="0" err="1" smtClean="0"/>
              <a:t>Should</a:t>
            </a:r>
            <a:r>
              <a:rPr lang="cs-CZ" sz="2400" dirty="0" smtClean="0"/>
              <a:t> I </a:t>
            </a:r>
            <a:r>
              <a:rPr lang="cs-CZ" sz="2400" dirty="0" err="1" smtClean="0"/>
              <a:t>ask</a:t>
            </a:r>
            <a:r>
              <a:rPr lang="cs-CZ" sz="2400" dirty="0" smtClean="0"/>
              <a:t>, 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/>
              <a:t>should</a:t>
            </a:r>
            <a:r>
              <a:rPr lang="cs-CZ" sz="2400" dirty="0" smtClean="0"/>
              <a:t> I just listen to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Other</a:t>
            </a:r>
            <a:r>
              <a:rPr lang="cs-CZ" sz="2400" dirty="0" smtClean="0"/>
              <a:t>? </a:t>
            </a:r>
          </a:p>
          <a:p>
            <a:pPr lvl="1"/>
            <a:r>
              <a:rPr lang="en-GB" sz="2400" dirty="0" err="1"/>
              <a:t>w</a:t>
            </a:r>
            <a:r>
              <a:rPr lang="cs-CZ" sz="2400" dirty="0" err="1" smtClean="0"/>
              <a:t>hat</a:t>
            </a:r>
            <a:r>
              <a:rPr lang="cs-CZ" sz="2400" dirty="0" smtClean="0"/>
              <a:t> </a:t>
            </a:r>
            <a:r>
              <a:rPr lang="cs-CZ" sz="2400" dirty="0" err="1" smtClean="0"/>
              <a:t>should</a:t>
            </a:r>
            <a:r>
              <a:rPr lang="cs-CZ" sz="2400" dirty="0" smtClean="0"/>
              <a:t>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dirty="0" err="1" smtClean="0"/>
              <a:t>interpretation</a:t>
            </a:r>
            <a:r>
              <a:rPr lang="cs-CZ" sz="2400" dirty="0" smtClean="0"/>
              <a:t> </a:t>
            </a:r>
            <a:r>
              <a:rPr lang="cs-CZ" sz="2400" dirty="0" err="1" smtClean="0"/>
              <a:t>contain</a:t>
            </a:r>
            <a:r>
              <a:rPr lang="cs-CZ" sz="2400" dirty="0" smtClean="0"/>
              <a:t> in </a:t>
            </a:r>
            <a:r>
              <a:rPr lang="cs-CZ" sz="2400" dirty="0" err="1" smtClean="0"/>
              <a:t>order</a:t>
            </a:r>
            <a:r>
              <a:rPr lang="cs-CZ" sz="2400" dirty="0" smtClean="0"/>
              <a:t> to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/>
              <a:t>“</a:t>
            </a:r>
            <a:r>
              <a:rPr lang="cs-CZ" sz="2400" dirty="0" err="1"/>
              <a:t>useful</a:t>
            </a:r>
            <a:r>
              <a:rPr lang="cs-CZ" sz="2400" dirty="0" smtClean="0"/>
              <a:t>“? </a:t>
            </a:r>
          </a:p>
          <a:p>
            <a:pPr lvl="1"/>
            <a:r>
              <a:rPr lang="en-GB" sz="2400" dirty="0" err="1"/>
              <a:t>w</a:t>
            </a:r>
            <a:r>
              <a:rPr lang="cs-CZ" sz="2400" dirty="0" err="1" smtClean="0"/>
              <a:t>hat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final</a:t>
            </a:r>
            <a:r>
              <a:rPr lang="cs-CZ" sz="2400" dirty="0" smtClean="0"/>
              <a:t> use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text? </a:t>
            </a:r>
            <a:r>
              <a:rPr lang="cs-CZ" sz="2400" dirty="0" err="1" smtClean="0"/>
              <a:t>Preaching</a:t>
            </a:r>
            <a:r>
              <a:rPr lang="cs-CZ" sz="2400" dirty="0" smtClean="0"/>
              <a:t>, </a:t>
            </a:r>
            <a:r>
              <a:rPr lang="cs-CZ" sz="2400" dirty="0" err="1" smtClean="0"/>
              <a:t>teaching</a:t>
            </a:r>
            <a:r>
              <a:rPr lang="cs-CZ" sz="2400" dirty="0" smtClean="0"/>
              <a:t>, </a:t>
            </a:r>
            <a:r>
              <a:rPr lang="cs-CZ" sz="2400" dirty="0" err="1" smtClean="0"/>
              <a:t>pastoral</a:t>
            </a:r>
            <a:r>
              <a:rPr lang="cs-CZ" sz="2400" dirty="0" smtClean="0"/>
              <a:t> </a:t>
            </a:r>
            <a:r>
              <a:rPr lang="cs-CZ" sz="2400" dirty="0" err="1" smtClean="0"/>
              <a:t>work</a:t>
            </a:r>
            <a:r>
              <a:rPr lang="cs-CZ" sz="2400" dirty="0" smtClean="0"/>
              <a:t>, </a:t>
            </a:r>
            <a:r>
              <a:rPr lang="cs-CZ" sz="2400" dirty="0" err="1" smtClean="0"/>
              <a:t>journalism</a:t>
            </a:r>
            <a:r>
              <a:rPr lang="en-GB" sz="2400" dirty="0" smtClean="0"/>
              <a:t>, entertainment</a:t>
            </a:r>
            <a:r>
              <a:rPr lang="cs-CZ" sz="2400" dirty="0" smtClean="0"/>
              <a:t>…?</a:t>
            </a: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113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668376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a </a:t>
            </a:r>
            <a:r>
              <a:rPr lang="en-US" sz="2400" b="1" dirty="0"/>
              <a:t>theological task, but not a mystical </a:t>
            </a:r>
            <a:r>
              <a:rPr lang="en-US" sz="2400" b="1" dirty="0" smtClean="0"/>
              <a:t>one</a:t>
            </a:r>
            <a:r>
              <a:rPr lang="en-GB" sz="2400" b="1" dirty="0" smtClean="0"/>
              <a:t>:</a:t>
            </a:r>
            <a:r>
              <a:rPr lang="en-US" sz="2400" b="1" dirty="0" smtClean="0"/>
              <a:t> </a:t>
            </a:r>
            <a:endParaRPr lang="cs-CZ" sz="2400" b="1" dirty="0"/>
          </a:p>
          <a:p>
            <a:pPr lvl="1"/>
            <a:r>
              <a:rPr lang="en-GB" sz="2400" dirty="0"/>
              <a:t>i</a:t>
            </a:r>
            <a:r>
              <a:rPr lang="en-GB" sz="2400" dirty="0" smtClean="0"/>
              <a:t>t presupposes a </a:t>
            </a:r>
            <a:r>
              <a:rPr lang="cs-CZ" sz="2400" dirty="0" err="1" smtClean="0"/>
              <a:t>clear</a:t>
            </a:r>
            <a:r>
              <a:rPr lang="cs-CZ" sz="2400" dirty="0" smtClean="0"/>
              <a:t> </a:t>
            </a:r>
            <a:r>
              <a:rPr lang="cs-CZ" sz="2400" dirty="0" err="1" smtClean="0"/>
              <a:t>preunderstanding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 </a:t>
            </a:r>
            <a:r>
              <a:rPr lang="cs-CZ" sz="2400" dirty="0" err="1" smtClean="0"/>
              <a:t>predetermines</a:t>
            </a:r>
            <a:r>
              <a:rPr lang="cs-CZ" sz="2400" dirty="0" smtClean="0"/>
              <a:t> </a:t>
            </a:r>
            <a:r>
              <a:rPr lang="cs-CZ" sz="2400" dirty="0" err="1" smtClean="0"/>
              <a:t>our</a:t>
            </a:r>
            <a:r>
              <a:rPr lang="cs-CZ" sz="2400" dirty="0" smtClean="0"/>
              <a:t> </a:t>
            </a:r>
            <a:r>
              <a:rPr lang="cs-CZ" sz="2400" dirty="0" err="1" smtClean="0"/>
              <a:t>asking</a:t>
            </a:r>
            <a:r>
              <a:rPr lang="cs-CZ" sz="2400" dirty="0" smtClean="0"/>
              <a:t>. </a:t>
            </a:r>
          </a:p>
          <a:p>
            <a:pPr lvl="1"/>
            <a:r>
              <a:rPr lang="en-GB" sz="2400" dirty="0" err="1"/>
              <a:t>e</a:t>
            </a:r>
            <a:r>
              <a:rPr lang="cs-CZ" sz="2400" dirty="0" err="1" smtClean="0"/>
              <a:t>xamples</a:t>
            </a:r>
            <a:r>
              <a:rPr lang="cs-CZ" sz="2400" dirty="0" smtClean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other</a:t>
            </a:r>
            <a:r>
              <a:rPr lang="cs-CZ" sz="2400" dirty="0"/>
              <a:t> </a:t>
            </a:r>
            <a:r>
              <a:rPr lang="cs-CZ" sz="2400" dirty="0" err="1"/>
              <a:t>possible</a:t>
            </a:r>
            <a:r>
              <a:rPr lang="cs-CZ" sz="2400" dirty="0"/>
              <a:t> </a:t>
            </a:r>
            <a:r>
              <a:rPr lang="cs-CZ" sz="2400" dirty="0" err="1"/>
              <a:t>preunderstandings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ways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asking</a:t>
            </a:r>
            <a:r>
              <a:rPr lang="cs-CZ" sz="2400" dirty="0"/>
              <a:t>: </a:t>
            </a:r>
            <a:r>
              <a:rPr lang="cs-CZ" sz="2400" dirty="0" err="1" smtClean="0"/>
              <a:t>History</a:t>
            </a:r>
            <a:r>
              <a:rPr lang="cs-CZ" sz="2400" dirty="0" smtClean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en-GB" sz="2400" dirty="0" smtClean="0"/>
              <a:t>Ancient Near East; </a:t>
            </a:r>
            <a:r>
              <a:rPr lang="cs-CZ" sz="2400" dirty="0" err="1" smtClean="0"/>
              <a:t>Geography</a:t>
            </a:r>
            <a:r>
              <a:rPr lang="en-GB" sz="2400" dirty="0" smtClean="0"/>
              <a:t>; </a:t>
            </a:r>
            <a:r>
              <a:rPr lang="cs-CZ" sz="2400" dirty="0" err="1" smtClean="0"/>
              <a:t>Botanics</a:t>
            </a:r>
            <a:r>
              <a:rPr lang="cs-CZ" sz="2400" dirty="0" smtClean="0"/>
              <a:t> </a:t>
            </a:r>
            <a:r>
              <a:rPr lang="cs-CZ" sz="2400" dirty="0"/>
              <a:t>and </a:t>
            </a:r>
            <a:r>
              <a:rPr lang="en-GB" sz="2400" dirty="0"/>
              <a:t>Z</a:t>
            </a:r>
            <a:r>
              <a:rPr lang="cs-CZ" sz="2400" dirty="0" err="1" smtClean="0"/>
              <a:t>oology</a:t>
            </a:r>
            <a:r>
              <a:rPr lang="en-GB" sz="2400" dirty="0" smtClean="0"/>
              <a:t>; L</a:t>
            </a:r>
            <a:r>
              <a:rPr lang="cs-CZ" sz="2400" dirty="0" err="1" smtClean="0"/>
              <a:t>inguistics</a:t>
            </a:r>
            <a:r>
              <a:rPr lang="en-GB" sz="2400" dirty="0" smtClean="0"/>
              <a:t>; </a:t>
            </a:r>
            <a:r>
              <a:rPr lang="cs-CZ" sz="2400" dirty="0" err="1" smtClean="0"/>
              <a:t>Psychlogy</a:t>
            </a:r>
            <a:r>
              <a:rPr lang="en-GB" sz="2400" dirty="0" smtClean="0"/>
              <a:t>… </a:t>
            </a:r>
            <a:endParaRPr lang="cs-CZ" sz="2400" dirty="0"/>
          </a:p>
          <a:p>
            <a:endParaRPr lang="en-US" sz="2400" b="1" dirty="0" smtClean="0"/>
          </a:p>
          <a:p>
            <a:r>
              <a:rPr lang="en-US" sz="2400" b="1" dirty="0" smtClean="0"/>
              <a:t>certain basic rules and standards:  </a:t>
            </a:r>
          </a:p>
          <a:p>
            <a:pPr lvl="1"/>
            <a:r>
              <a:rPr lang="en-GB" sz="2400" dirty="0" smtClean="0"/>
              <a:t>e</a:t>
            </a:r>
            <a:r>
              <a:rPr lang="cs-CZ" sz="2400" dirty="0" err="1" smtClean="0"/>
              <a:t>xegesis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a </a:t>
            </a:r>
            <a:r>
              <a:rPr lang="cs-CZ" sz="2400" dirty="0" err="1" smtClean="0"/>
              <a:t>craft</a:t>
            </a:r>
            <a:r>
              <a:rPr lang="cs-CZ" sz="2400" dirty="0" smtClean="0"/>
              <a:t> </a:t>
            </a:r>
            <a:r>
              <a:rPr lang="en-GB" sz="2400" dirty="0" smtClean="0"/>
              <a:t>with</a:t>
            </a:r>
            <a:r>
              <a:rPr lang="cs-CZ" sz="2400" dirty="0" smtClean="0"/>
              <a:t>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own</a:t>
            </a:r>
            <a:r>
              <a:rPr lang="cs-CZ" sz="2400" dirty="0" smtClean="0"/>
              <a:t> </a:t>
            </a:r>
            <a:r>
              <a:rPr lang="cs-CZ" sz="2400" dirty="0" err="1" smtClean="0"/>
              <a:t>rules</a:t>
            </a:r>
            <a:r>
              <a:rPr lang="cs-CZ" sz="2400" dirty="0" smtClean="0"/>
              <a:t> and </a:t>
            </a:r>
            <a:r>
              <a:rPr lang="cs-CZ" sz="2400" dirty="0" err="1" smtClean="0"/>
              <a:t>standards</a:t>
            </a:r>
            <a:r>
              <a:rPr lang="en-GB" sz="2400" dirty="0" smtClean="0"/>
              <a:t>, and methodology. 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97642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668376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the </a:t>
            </a:r>
            <a:r>
              <a:rPr lang="en-US" sz="2400" b="1" dirty="0"/>
              <a:t>results can vary in appearance </a:t>
            </a:r>
            <a:endParaRPr lang="cs-CZ" sz="2400" b="1" dirty="0"/>
          </a:p>
          <a:p>
            <a:pPr lvl="1"/>
            <a:r>
              <a:rPr lang="en-US" sz="2400" dirty="0" smtClean="0"/>
              <a:t>it is a craft on the way to become an art 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/>
              <a:t>biblical passages themselves </a:t>
            </a:r>
            <a:r>
              <a:rPr lang="en-US" sz="2400" dirty="0" smtClean="0"/>
              <a:t>vary a lot</a:t>
            </a:r>
            <a:endParaRPr lang="cs-CZ" sz="2400" dirty="0"/>
          </a:p>
          <a:p>
            <a:pPr lvl="1"/>
            <a:r>
              <a:rPr lang="en-GB" sz="2400" dirty="0" smtClean="0"/>
              <a:t>b</a:t>
            </a:r>
            <a:r>
              <a:rPr lang="cs-CZ" sz="2400" dirty="0" err="1" smtClean="0"/>
              <a:t>ut</a:t>
            </a:r>
            <a:r>
              <a:rPr lang="cs-CZ" sz="2400" dirty="0" smtClean="0"/>
              <a:t> </a:t>
            </a:r>
            <a:r>
              <a:rPr lang="cs-CZ" sz="2400" dirty="0" err="1"/>
              <a:t>even</a:t>
            </a:r>
            <a:r>
              <a:rPr lang="cs-CZ" sz="2400" dirty="0"/>
              <a:t> </a:t>
            </a:r>
            <a:r>
              <a:rPr lang="cs-CZ" sz="2400" dirty="0" err="1"/>
              <a:t>because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object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text </a:t>
            </a:r>
            <a:r>
              <a:rPr lang="cs-CZ" sz="2400" dirty="0" err="1"/>
              <a:t>is</a:t>
            </a:r>
            <a:r>
              <a:rPr lang="cs-CZ" sz="2400" dirty="0"/>
              <a:t> very </a:t>
            </a:r>
            <a:r>
              <a:rPr lang="cs-CZ" sz="2400" dirty="0" err="1"/>
              <a:t>complex</a:t>
            </a:r>
            <a:r>
              <a:rPr lang="cs-CZ" sz="2400" dirty="0"/>
              <a:t> (man, </a:t>
            </a:r>
            <a:r>
              <a:rPr lang="cs-CZ" sz="2400" dirty="0" err="1"/>
              <a:t>woman</a:t>
            </a:r>
            <a:r>
              <a:rPr lang="cs-CZ" sz="2400" dirty="0"/>
              <a:t>, </a:t>
            </a:r>
            <a:r>
              <a:rPr lang="cs-CZ" sz="2400" dirty="0" err="1"/>
              <a:t>mankind</a:t>
            </a:r>
            <a:r>
              <a:rPr lang="cs-CZ" sz="2400" dirty="0"/>
              <a:t>, </a:t>
            </a:r>
            <a:r>
              <a:rPr lang="cs-CZ" sz="2400" dirty="0" err="1"/>
              <a:t>God</a:t>
            </a:r>
            <a:r>
              <a:rPr lang="cs-CZ" sz="2400" dirty="0"/>
              <a:t>…)</a:t>
            </a:r>
          </a:p>
          <a:p>
            <a:pPr lvl="1"/>
            <a:r>
              <a:rPr lang="en-GB" sz="2400" dirty="0" smtClean="0"/>
              <a:t>b</a:t>
            </a:r>
            <a:r>
              <a:rPr lang="cs-CZ" sz="2400" dirty="0" err="1" smtClean="0"/>
              <a:t>ut</a:t>
            </a:r>
            <a:r>
              <a:rPr lang="cs-CZ" sz="2400" dirty="0" smtClean="0"/>
              <a:t> </a:t>
            </a:r>
            <a:r>
              <a:rPr lang="cs-CZ" sz="2400" dirty="0" err="1"/>
              <a:t>even</a:t>
            </a:r>
            <a:r>
              <a:rPr lang="cs-CZ" sz="2400" dirty="0"/>
              <a:t> </a:t>
            </a:r>
            <a:r>
              <a:rPr lang="cs-CZ" sz="2400" dirty="0" err="1"/>
              <a:t>becuase</a:t>
            </a:r>
            <a:r>
              <a:rPr lang="cs-CZ" sz="2400" dirty="0"/>
              <a:t> </a:t>
            </a:r>
            <a:r>
              <a:rPr lang="cs-CZ" sz="2400" dirty="0" err="1"/>
              <a:t>we</a:t>
            </a:r>
            <a:r>
              <a:rPr lang="cs-CZ" sz="2400" dirty="0"/>
              <a:t> (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readers</a:t>
            </a:r>
            <a:r>
              <a:rPr lang="cs-CZ" sz="2400" dirty="0"/>
              <a:t>) are </a:t>
            </a:r>
            <a:r>
              <a:rPr lang="cs-CZ" sz="2400" dirty="0" err="1"/>
              <a:t>complex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559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What is “h</a:t>
            </a:r>
            <a:r>
              <a:rPr lang="cs-CZ" sz="2400" b="1" dirty="0" err="1" smtClean="0">
                <a:solidFill>
                  <a:srgbClr val="FF0000"/>
                </a:solidFill>
              </a:rPr>
              <a:t>ermeneutics</a:t>
            </a:r>
            <a:r>
              <a:rPr lang="en-GB" sz="2400" b="1" dirty="0" smtClean="0">
                <a:solidFill>
                  <a:srgbClr val="FF0000"/>
                </a:solidFill>
              </a:rPr>
              <a:t>”? </a:t>
            </a:r>
          </a:p>
          <a:p>
            <a:pPr marL="0" indent="0">
              <a:buNone/>
            </a:pPr>
            <a:endParaRPr lang="cs-CZ" sz="2400" b="1" dirty="0"/>
          </a:p>
          <a:p>
            <a:r>
              <a:rPr lang="en-US" sz="2400" dirty="0" smtClean="0"/>
              <a:t>Hermeneutics </a:t>
            </a:r>
            <a:r>
              <a:rPr lang="en-US" sz="2400" dirty="0"/>
              <a:t>is “a discipline that deals with the principles of interpretation.” </a:t>
            </a:r>
            <a:r>
              <a:rPr lang="en-US" sz="2400" dirty="0" smtClean="0"/>
              <a:t>(Kaiser and </a:t>
            </a:r>
            <a:r>
              <a:rPr lang="en-US" sz="2400" dirty="0"/>
              <a:t>Silva </a:t>
            </a:r>
            <a:r>
              <a:rPr lang="en-US" sz="2400" dirty="0" smtClean="0"/>
              <a:t>1994). </a:t>
            </a:r>
            <a:r>
              <a:rPr lang="en-US" sz="2400" dirty="0"/>
              <a:t>Sometimes there is a greater emphasis on hermeneutics as a </a:t>
            </a:r>
            <a:r>
              <a:rPr lang="en-US" sz="2400" i="1" dirty="0"/>
              <a:t>science</a:t>
            </a:r>
            <a:r>
              <a:rPr lang="en-US" sz="2400" dirty="0"/>
              <a:t>, </a:t>
            </a:r>
            <a:r>
              <a:rPr lang="cs-CZ" sz="2400" dirty="0" err="1" smtClean="0"/>
              <a:t>sometimes</a:t>
            </a:r>
            <a:r>
              <a:rPr lang="cs-CZ" sz="2400" dirty="0" smtClean="0"/>
              <a:t> </a:t>
            </a:r>
            <a:r>
              <a:rPr lang="cs-CZ" sz="2400" dirty="0" err="1" smtClean="0"/>
              <a:t>someone</a:t>
            </a:r>
            <a:r>
              <a:rPr lang="cs-CZ" sz="2400" dirty="0" smtClean="0"/>
              <a:t> </a:t>
            </a:r>
            <a:r>
              <a:rPr lang="cs-CZ" sz="2400" dirty="0" err="1" smtClean="0"/>
              <a:t>prefers</a:t>
            </a:r>
            <a:r>
              <a:rPr lang="cs-CZ" sz="2400" dirty="0" smtClean="0"/>
              <a:t> t</a:t>
            </a:r>
            <a:r>
              <a:rPr lang="en-US" sz="2400" dirty="0" err="1" smtClean="0"/>
              <a:t>alk</a:t>
            </a:r>
            <a:r>
              <a:rPr lang="cs-CZ" sz="2400" dirty="0" err="1" smtClean="0"/>
              <a:t>ing</a:t>
            </a:r>
            <a:r>
              <a:rPr lang="en-US" sz="2400" dirty="0" smtClean="0"/>
              <a:t> about </a:t>
            </a:r>
            <a:r>
              <a:rPr lang="en-US" sz="2400" i="1" dirty="0"/>
              <a:t>the art of hermeneutics</a:t>
            </a:r>
            <a:r>
              <a:rPr lang="en-US" sz="2400" dirty="0"/>
              <a:t>. Hermeneutics can also be called a “</a:t>
            </a:r>
            <a:r>
              <a:rPr lang="en-US" sz="2400" i="1" dirty="0"/>
              <a:t>theory of understanding</a:t>
            </a:r>
            <a:r>
              <a:rPr lang="en-US" sz="2400" dirty="0"/>
              <a:t>.” </a:t>
            </a:r>
            <a:r>
              <a:rPr lang="cs-CZ" sz="2400" dirty="0" smtClean="0"/>
              <a:t>(Pokorný 2005)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hermeneutics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needed</a:t>
            </a:r>
            <a:r>
              <a:rPr lang="cs-CZ" sz="2400" dirty="0" smtClean="0"/>
              <a:t> </a:t>
            </a:r>
            <a:r>
              <a:rPr lang="cs-CZ" sz="2400" dirty="0" err="1" smtClean="0"/>
              <a:t>because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i="1" dirty="0" err="1" smtClean="0"/>
              <a:t>human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aspec</a:t>
            </a:r>
            <a:r>
              <a:rPr lang="cs-CZ" sz="2400" dirty="0" err="1" smtClean="0"/>
              <a:t>t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Bible, </a:t>
            </a:r>
            <a:r>
              <a:rPr lang="cs-CZ" sz="2400" dirty="0" err="1" smtClean="0"/>
              <a:t>because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human</a:t>
            </a:r>
            <a:r>
              <a:rPr lang="cs-CZ" sz="2400" dirty="0" smtClean="0"/>
              <a:t> </a:t>
            </a:r>
            <a:r>
              <a:rPr lang="cs-CZ" sz="2400" dirty="0" err="1" smtClean="0"/>
              <a:t>language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ambiguous</a:t>
            </a:r>
            <a:r>
              <a:rPr lang="cs-CZ" sz="2400" dirty="0" smtClean="0"/>
              <a:t>, and </a:t>
            </a:r>
            <a:r>
              <a:rPr lang="cs-CZ" sz="2400" dirty="0" err="1" smtClean="0"/>
              <a:t>potentially</a:t>
            </a:r>
            <a:r>
              <a:rPr lang="cs-CZ" sz="2400" dirty="0" smtClean="0"/>
              <a:t> </a:t>
            </a:r>
            <a:r>
              <a:rPr lang="cs-CZ" sz="2400" dirty="0" err="1" smtClean="0"/>
              <a:t>misleading</a:t>
            </a:r>
            <a:r>
              <a:rPr lang="cs-CZ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22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167</TotalTime>
  <Words>591</Words>
  <Application>Microsoft Office PowerPoint</Application>
  <PresentationFormat>Vlastní</PresentationFormat>
  <Paragraphs>47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JU_OPVVV</vt:lpstr>
      <vt:lpstr>Old Testament Exegesis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20</cp:revision>
  <dcterms:created xsi:type="dcterms:W3CDTF">2017-07-17T18:52:59Z</dcterms:created>
  <dcterms:modified xsi:type="dcterms:W3CDTF">2021-06-08T19:11:34Z</dcterms:modified>
</cp:coreProperties>
</file>