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3"/>
  </p:notesMasterIdLst>
  <p:sldIdLst>
    <p:sldId id="256" r:id="rId2"/>
    <p:sldId id="258" r:id="rId3"/>
    <p:sldId id="260" r:id="rId4"/>
    <p:sldId id="261" r:id="rId5"/>
    <p:sldId id="273" r:id="rId6"/>
    <p:sldId id="274" r:id="rId7"/>
    <p:sldId id="275" r:id="rId8"/>
    <p:sldId id="276" r:id="rId9"/>
    <p:sldId id="290" r:id="rId10"/>
    <p:sldId id="277" r:id="rId11"/>
    <p:sldId id="280" r:id="rId12"/>
    <p:sldId id="278" r:id="rId13"/>
    <p:sldId id="279" r:id="rId14"/>
    <p:sldId id="281" r:id="rId15"/>
    <p:sldId id="285" r:id="rId16"/>
    <p:sldId id="289" r:id="rId17"/>
    <p:sldId id="286" r:id="rId18"/>
    <p:sldId id="283" r:id="rId19"/>
    <p:sldId id="287" r:id="rId20"/>
    <p:sldId id="284" r:id="rId21"/>
    <p:sldId id="288" r:id="rId2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21.05.2019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21.05.2019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21.05.2019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21.05.2019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21.05.2019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21.05.2019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21.05.2019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21.05.2019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flipV="1">
            <a:off x="889000" y="2063341"/>
            <a:ext cx="8562127" cy="1450326"/>
          </a:xfrm>
        </p:spPr>
        <p:txBody>
          <a:bodyPr/>
          <a:lstStyle/>
          <a:p>
            <a:r>
              <a:rPr lang="cs-CZ" sz="3200"/>
              <a:t>.</a:t>
            </a:r>
            <a:br>
              <a:rPr lang="cs-CZ" sz="3200" dirty="0"/>
            </a:br>
            <a:endParaRPr lang="cs-CZ" sz="1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Vybrané literární žánry a jejich využití ve výchově ve volném čase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1AB173-4C18-4695-9E6A-06274B910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Detektivka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584058-9ECF-4A43-8AB5-7A7D2E24F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err="1"/>
              <a:t>Def</a:t>
            </a:r>
            <a:r>
              <a:rPr lang="cs-CZ" u="sng" dirty="0"/>
              <a:t>.:</a:t>
            </a:r>
            <a:r>
              <a:rPr lang="cs-CZ" dirty="0"/>
              <a:t> jeden z klíčových žánrů populární epiky, líčí proces objasňování </a:t>
            </a:r>
            <a:r>
              <a:rPr lang="cs-CZ" dirty="0" err="1"/>
              <a:t>ztajemnělého</a:t>
            </a:r>
            <a:r>
              <a:rPr lang="cs-CZ" dirty="0"/>
              <a:t> zločinu.</a:t>
            </a:r>
          </a:p>
          <a:p>
            <a:r>
              <a:rPr lang="cs-CZ" dirty="0"/>
              <a:t>Jeden z žánrů </a:t>
            </a:r>
            <a:r>
              <a:rPr lang="cs-CZ" u="sng" dirty="0"/>
              <a:t>kriminální literatury</a:t>
            </a:r>
            <a:r>
              <a:rPr lang="cs-CZ" dirty="0"/>
              <a:t>; funkce je hlavně zábavná</a:t>
            </a:r>
          </a:p>
          <a:p>
            <a:r>
              <a:rPr lang="cs-CZ" u="sng" dirty="0"/>
              <a:t>Rysy:</a:t>
            </a:r>
            <a:r>
              <a:rPr lang="cs-CZ" dirty="0"/>
              <a:t> narativní mezery – hypotetická podezření – detektiv (partner) – kompozice (retardace, skrytá anticipace) – oproštěnost stylu</a:t>
            </a:r>
          </a:p>
          <a:p>
            <a:r>
              <a:rPr lang="cs-CZ" dirty="0"/>
              <a:t>Thriller – pitaval </a:t>
            </a:r>
          </a:p>
          <a:p>
            <a:r>
              <a:rPr lang="cs-CZ" u="sng" dirty="0"/>
              <a:t>Kriminální náměty </a:t>
            </a:r>
            <a:r>
              <a:rPr lang="cs-CZ" dirty="0"/>
              <a:t>– od biblických apokryfů po  současnost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9BB5D7-7131-4858-B9FB-265DA391A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A0B621-B5E3-4753-9CB7-9B1C2C57F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93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BBA964-01A7-43DB-914A-EF38FF46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Dobrodružný příběh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CB5C79-0F37-43A9-8A24-8E9154A1A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000" u="sng" dirty="0" err="1"/>
              <a:t>Def</a:t>
            </a:r>
            <a:r>
              <a:rPr lang="cs-CZ" sz="3000" dirty="0"/>
              <a:t>.: žánr zábavné prózy s množstvím zápletek, navozující napětí vystupňováním motivu rizika a zkoušky.</a:t>
            </a:r>
          </a:p>
          <a:p>
            <a:r>
              <a:rPr lang="cs-CZ" sz="3000" dirty="0"/>
              <a:t>Stěžejní žánr </a:t>
            </a:r>
            <a:r>
              <a:rPr lang="cs-CZ" sz="3000" u="sng" dirty="0"/>
              <a:t>populární literatury</a:t>
            </a:r>
            <a:r>
              <a:rPr lang="cs-CZ" sz="3000" dirty="0"/>
              <a:t>.</a:t>
            </a:r>
          </a:p>
          <a:p>
            <a:r>
              <a:rPr lang="cs-CZ" sz="3000" u="sng" dirty="0"/>
              <a:t>Rysy</a:t>
            </a:r>
            <a:r>
              <a:rPr lang="cs-CZ" sz="3000" dirty="0"/>
              <a:t>: vzrušující děj – otevřený prostor – postava hrdinského typu – cesta – narace (elipsa, gradace, retardace)</a:t>
            </a:r>
          </a:p>
          <a:p>
            <a:r>
              <a:rPr lang="cs-CZ" sz="3000" u="sng" dirty="0"/>
              <a:t>Tematické varianty</a:t>
            </a:r>
            <a:r>
              <a:rPr lang="cs-CZ" sz="3000" dirty="0"/>
              <a:t>: western – robinsonáda – historicko-dobrodružný román – námořnický román – chlapecký román</a:t>
            </a:r>
          </a:p>
          <a:p>
            <a:r>
              <a:rPr lang="cs-CZ" sz="3000" u="sng" dirty="0"/>
              <a:t>Vývoj žánru </a:t>
            </a:r>
            <a:r>
              <a:rPr lang="cs-CZ" sz="3000" dirty="0"/>
              <a:t>od počátků (řecký dobrodružný román)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771D9E-639C-4830-906B-846164242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E252BB-D0E2-42E8-A127-EF6FEAF57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61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6AD070-93C3-4919-BD4B-AFCA090F0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EBC823-B1F4-4CA0-82EB-88D65BD40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Doporučené prameny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MOCNÁ, Dagmar; PETERKA, Josef a kol.: </a:t>
            </a:r>
            <a:r>
              <a:rPr lang="cs-CZ" i="1" dirty="0"/>
              <a:t>Encyklopedie literárních žánrů. </a:t>
            </a:r>
            <a:r>
              <a:rPr lang="cs-CZ" dirty="0"/>
              <a:t>Praha- Litomyšl: Paseka, 2004, 697 s.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Literární díla dle vlastního výběru, doporučujeme např.</a:t>
            </a:r>
          </a:p>
          <a:p>
            <a:pPr marL="0" indent="0">
              <a:buNone/>
            </a:pPr>
            <a:r>
              <a:rPr lang="cs-CZ" cap="all" dirty="0"/>
              <a:t>Matocha</a:t>
            </a:r>
            <a:r>
              <a:rPr lang="cs-CZ" dirty="0"/>
              <a:t>, Vojtěch. </a:t>
            </a:r>
            <a:r>
              <a:rPr lang="cs-CZ" i="1" dirty="0" err="1"/>
              <a:t>Prašina</a:t>
            </a:r>
            <a:r>
              <a:rPr lang="cs-CZ" dirty="0"/>
              <a:t>. V Praze: Paseka, 2018, </a:t>
            </a:r>
          </a:p>
          <a:p>
            <a:pPr marL="0" indent="0">
              <a:buNone/>
            </a:pPr>
            <a:r>
              <a:rPr lang="cs-CZ" dirty="0"/>
              <a:t>260 s.</a:t>
            </a:r>
          </a:p>
          <a:p>
            <a:pPr marL="0" indent="0">
              <a:buNone/>
            </a:pPr>
            <a:r>
              <a:rPr lang="cs-CZ" dirty="0"/>
              <a:t>POSPÍŠILOVÁ, Zuzana. </a:t>
            </a:r>
            <a:r>
              <a:rPr lang="cs-CZ" i="1" dirty="0"/>
              <a:t>Případ: detektivové</a:t>
            </a:r>
            <a:r>
              <a:rPr lang="cs-CZ" dirty="0"/>
              <a:t>. Praha: Grada, 2012, 56 s.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ED515B-8A33-40EE-AE45-4FC74F44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CD57D1A-6E1B-469A-9196-22BFBC08A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32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E2BB64-F984-4B45-AEFF-B158AC612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Populárně-naučná díla (encyklopedie…)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E18507-29E0-4586-8B7C-EDAA96A95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/>
              <a:t>Encyklopedie</a:t>
            </a:r>
            <a:r>
              <a:rPr lang="cs-CZ" sz="2400" dirty="0"/>
              <a:t> = strukturované, zpravidla objemné dílo, které se pokouší zevrubně představit lidské poznání týkající se jednoho, více, anebo všech oborů.</a:t>
            </a:r>
          </a:p>
          <a:p>
            <a:r>
              <a:rPr lang="cs-CZ" sz="2400" u="sng" dirty="0"/>
              <a:t>Doporučené prameny</a:t>
            </a:r>
            <a:r>
              <a:rPr lang="cs-CZ" sz="2400" dirty="0"/>
              <a:t>:</a:t>
            </a:r>
          </a:p>
          <a:p>
            <a:pPr marL="0" indent="0">
              <a:buNone/>
            </a:pPr>
            <a:r>
              <a:rPr lang="cs-CZ" sz="2400" dirty="0"/>
              <a:t>MOCNÁ, Dagmar; PETERKA, Josef a kol.: </a:t>
            </a:r>
            <a:r>
              <a:rPr lang="cs-CZ" sz="2400" i="1" dirty="0"/>
              <a:t>Encyklopedie literárních žánrů. </a:t>
            </a:r>
            <a:r>
              <a:rPr lang="cs-CZ" sz="2400" dirty="0"/>
              <a:t>Praha- Litomyšl: Paseka, 2004, 697 s.</a:t>
            </a:r>
          </a:p>
          <a:p>
            <a:pPr marL="0" indent="0">
              <a:buNone/>
            </a:pPr>
            <a:r>
              <a:rPr lang="cs-CZ" sz="2400" dirty="0"/>
              <a:t>Literární díla dle vlastního výběru, doporučujeme např.</a:t>
            </a:r>
          </a:p>
          <a:p>
            <a:pPr marL="0" indent="0">
              <a:buNone/>
            </a:pPr>
            <a:r>
              <a:rPr lang="cs-CZ" sz="2400" dirty="0"/>
              <a:t>FOGATO, Valter. </a:t>
            </a:r>
            <a:r>
              <a:rPr lang="cs-CZ" sz="2400" i="1" dirty="0"/>
              <a:t>Velcí vynálezci od A do Z</a:t>
            </a:r>
            <a:r>
              <a:rPr lang="cs-CZ" sz="2400" dirty="0"/>
              <a:t>. Přeložil Jiří BAUDYŠ. Praha: </a:t>
            </a:r>
            <a:r>
              <a:rPr lang="cs-CZ" sz="2400" dirty="0" err="1"/>
              <a:t>Bambook</a:t>
            </a:r>
            <a:r>
              <a:rPr lang="cs-CZ" sz="2400" dirty="0"/>
              <a:t>, 2019, 63 s.</a:t>
            </a:r>
            <a:endParaRPr lang="cs-CZ" sz="1800" dirty="0"/>
          </a:p>
          <a:p>
            <a:pPr marL="0" indent="0">
              <a:buNone/>
            </a:pPr>
            <a:r>
              <a:rPr lang="cs-CZ" sz="2400" dirty="0"/>
              <a:t>MARTIN, Steve, </a:t>
            </a:r>
            <a:r>
              <a:rPr lang="cs-CZ" sz="2400" dirty="0" err="1"/>
              <a:t>Clive</a:t>
            </a:r>
            <a:r>
              <a:rPr lang="cs-CZ" sz="2400" dirty="0"/>
              <a:t> GIFFORD a Marianne TAYLOR. </a:t>
            </a:r>
            <a:r>
              <a:rPr lang="cs-CZ" sz="2400" i="1" dirty="0"/>
              <a:t>Svět v číslech: více než 2000 čísel a faktů</a:t>
            </a:r>
            <a:r>
              <a:rPr lang="cs-CZ" sz="2400" dirty="0"/>
              <a:t>. Praha: </a:t>
            </a:r>
            <a:r>
              <a:rPr lang="cs-CZ" sz="2400" dirty="0" err="1"/>
              <a:t>Bambook</a:t>
            </a:r>
            <a:r>
              <a:rPr lang="cs-CZ" sz="2400" dirty="0"/>
              <a:t>, 2018, 128 s.</a:t>
            </a:r>
          </a:p>
          <a:p>
            <a:pPr marL="0" indent="0">
              <a:buNone/>
            </a:pPr>
            <a:r>
              <a:rPr lang="cs-CZ" sz="2400" dirty="0"/>
              <a:t>VANĚČEK, Michal. </a:t>
            </a:r>
            <a:r>
              <a:rPr lang="cs-CZ" sz="2400" i="1" dirty="0"/>
              <a:t>Co má vědět správný Čech: 111 velkých vyprávění o malé zemi</a:t>
            </a:r>
            <a:r>
              <a:rPr lang="cs-CZ" sz="2400" dirty="0"/>
              <a:t>. Praha: </a:t>
            </a:r>
            <a:r>
              <a:rPr lang="cs-CZ" sz="2400" dirty="0" err="1"/>
              <a:t>Bambook</a:t>
            </a:r>
            <a:r>
              <a:rPr lang="cs-CZ" sz="2400" dirty="0"/>
              <a:t>, 2017, 127 s.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7B84847-18F0-4FF2-A7DF-12651A963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53610D3-986D-42E2-8908-1981DFF62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997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1B19FB-498E-4F11-B053-2E4485A50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Pověst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89F5F9-2822-4A71-9A10-8AB8D3E20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600" u="sng" dirty="0" err="1"/>
              <a:t>Def</a:t>
            </a:r>
            <a:r>
              <a:rPr lang="cs-CZ" sz="2600" u="sng" dirty="0"/>
              <a:t>.: </a:t>
            </a:r>
            <a:r>
              <a:rPr lang="cs-CZ" sz="2600" dirty="0"/>
              <a:t>Kratší fantasticky zabarvené vyprávění folklórního původu mající reálnou motivaci.</a:t>
            </a:r>
          </a:p>
          <a:p>
            <a:r>
              <a:rPr lang="cs-CZ" sz="2600" u="sng" dirty="0"/>
              <a:t>Krátký prozaický žánr</a:t>
            </a:r>
            <a:r>
              <a:rPr lang="cs-CZ" sz="2600" dirty="0"/>
              <a:t>.</a:t>
            </a:r>
          </a:p>
          <a:p>
            <a:r>
              <a:rPr lang="cs-CZ" sz="2600" u="sng" dirty="0"/>
              <a:t>Rysy: </a:t>
            </a:r>
            <a:r>
              <a:rPr lang="cs-CZ" sz="2600" dirty="0"/>
              <a:t>nevymyšlený a tradicí potvrzený příběh – jednoduchost děje a narace – časový odstup – shodné rysy s mýtem a pohádkou – syžety jsou etnicky a krajově specifičtější </a:t>
            </a:r>
          </a:p>
          <a:p>
            <a:r>
              <a:rPr lang="cs-CZ" sz="2600" u="sng" dirty="0"/>
              <a:t>Klasifikace:</a:t>
            </a:r>
          </a:p>
          <a:p>
            <a:pPr marL="514350" indent="-514350">
              <a:buAutoNum type="arabicParenBoth"/>
            </a:pPr>
            <a:r>
              <a:rPr lang="cs-CZ" sz="2600" dirty="0"/>
              <a:t>Historické pověsti</a:t>
            </a:r>
          </a:p>
          <a:p>
            <a:pPr marL="514350" indent="-514350">
              <a:buAutoNum type="arabicParenBoth"/>
            </a:pPr>
            <a:r>
              <a:rPr lang="cs-CZ" sz="2600" dirty="0"/>
              <a:t>Pověsti místní (etymologické – genealogické – heraldické – legendární…)</a:t>
            </a:r>
          </a:p>
          <a:p>
            <a:pPr marL="514350" indent="-514350">
              <a:buAutoNum type="arabicParenBoth"/>
            </a:pPr>
            <a:r>
              <a:rPr lang="cs-CZ" sz="2600" dirty="0"/>
              <a:t>Démonologické</a:t>
            </a:r>
          </a:p>
          <a:p>
            <a:r>
              <a:rPr lang="cs-CZ" sz="2600" u="sng" dirty="0"/>
              <a:t>Vývoj žánru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59F33D-4A20-455E-9FFA-93AC90EDC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2B674B6-63C8-467F-BF78-F48E6C308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74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E8B765-925D-4F2F-9120-BA74DD00F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A3D0CB-955E-4586-A5C6-308FB366D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/>
              <a:t>Doporučené prameny</a:t>
            </a:r>
            <a:r>
              <a:rPr lang="cs-CZ" sz="2400" dirty="0"/>
              <a:t>:</a:t>
            </a:r>
          </a:p>
          <a:p>
            <a:pPr marL="0" indent="0">
              <a:buNone/>
            </a:pPr>
            <a:r>
              <a:rPr lang="cs-CZ" sz="2400" dirty="0"/>
              <a:t>MOCNÁ, Dagmar; PETERKA, Josef a kol.: </a:t>
            </a:r>
            <a:r>
              <a:rPr lang="cs-CZ" sz="2400" i="1" dirty="0"/>
              <a:t>Encyklopedie literárních žánrů. </a:t>
            </a:r>
            <a:r>
              <a:rPr lang="cs-CZ" sz="2400" dirty="0"/>
              <a:t>Praha- Litomyšl: Paseka, 2004, 697 s.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Literární díla dle vlastního výběru, doporučujeme např.</a:t>
            </a:r>
          </a:p>
          <a:p>
            <a:pPr marL="0" indent="0">
              <a:buNone/>
            </a:pPr>
            <a:r>
              <a:rPr lang="cs-CZ" sz="2400" dirty="0"/>
              <a:t>VANĚČEK, Michal a Renata PETŘÍČKOVÁ. </a:t>
            </a:r>
            <a:r>
              <a:rPr lang="cs-CZ" sz="2400" i="1" dirty="0"/>
              <a:t>Kouzelné pověsti pražské, aneb, Jak to bylo doopravdy</a:t>
            </a:r>
            <a:r>
              <a:rPr lang="cs-CZ" sz="2400" dirty="0"/>
              <a:t>. Praha: </a:t>
            </a:r>
            <a:r>
              <a:rPr lang="cs-CZ" sz="2400" dirty="0" err="1"/>
              <a:t>Bambook</a:t>
            </a:r>
            <a:r>
              <a:rPr lang="cs-CZ" sz="2400" dirty="0"/>
              <a:t>, 2016, 87 s.</a:t>
            </a:r>
          </a:p>
          <a:p>
            <a:pPr marL="0" indent="0">
              <a:buNone/>
            </a:pPr>
            <a:r>
              <a:rPr lang="cs-CZ" sz="2400" dirty="0"/>
              <a:t>VANĚČEK, Michal a Renata PETŘÍČKOVÁ. </a:t>
            </a:r>
            <a:r>
              <a:rPr lang="cs-CZ" sz="2400" i="1" dirty="0"/>
              <a:t>Kouzelné pověsti našich krajů</a:t>
            </a:r>
            <a:r>
              <a:rPr lang="cs-CZ" sz="2400" dirty="0"/>
              <a:t>. Praha: </a:t>
            </a:r>
            <a:r>
              <a:rPr lang="cs-CZ" sz="2400" dirty="0" err="1"/>
              <a:t>Bambook</a:t>
            </a:r>
            <a:r>
              <a:rPr lang="cs-CZ" sz="2400" dirty="0"/>
              <a:t>, 2018, 94 s.</a:t>
            </a:r>
          </a:p>
          <a:p>
            <a:pPr marL="0" indent="0">
              <a:buNone/>
            </a:pPr>
            <a:r>
              <a:rPr lang="cs-CZ" sz="2400" dirty="0"/>
              <a:t>VANĚČEK, Michal. </a:t>
            </a:r>
            <a:r>
              <a:rPr lang="cs-CZ" sz="2400" i="1" dirty="0"/>
              <a:t>Staré pověsti české pro děti</a:t>
            </a:r>
            <a:r>
              <a:rPr lang="cs-CZ" sz="2400" dirty="0"/>
              <a:t>. Praha: </a:t>
            </a:r>
            <a:r>
              <a:rPr lang="cs-CZ" sz="2400" dirty="0" err="1"/>
              <a:t>Bambook</a:t>
            </a:r>
            <a:r>
              <a:rPr lang="cs-CZ" sz="2400" dirty="0"/>
              <a:t>, 2016, 95 s.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639FDC-CA24-429F-AA01-BCB20B138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E8EA016-CC8C-4938-80B2-115278E4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75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D5E6CE-1AC1-4BD2-A6F4-49DE97739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Komiks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30B4D8-9CB8-4BF5-9643-1B58F5450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u="sng" dirty="0" err="1"/>
              <a:t>Def</a:t>
            </a:r>
            <a:r>
              <a:rPr lang="cs-CZ" sz="2800" u="sng" dirty="0"/>
              <a:t>.: </a:t>
            </a:r>
            <a:r>
              <a:rPr lang="cs-CZ" sz="2800" dirty="0" err="1"/>
              <a:t>Intersémiotický</a:t>
            </a:r>
            <a:r>
              <a:rPr lang="cs-CZ" sz="2800" dirty="0"/>
              <a:t> narativní žánr, líčící událost či příběh prostřednictvím série kreseb zpravidla doplněných textem</a:t>
            </a:r>
          </a:p>
          <a:p>
            <a:r>
              <a:rPr lang="cs-CZ" sz="2800" u="sng" dirty="0"/>
              <a:t>Rysy</a:t>
            </a:r>
            <a:r>
              <a:rPr lang="cs-CZ" sz="2800" dirty="0"/>
              <a:t>: simultaneita verbální a obrazové složky – filmový střih – </a:t>
            </a:r>
            <a:r>
              <a:rPr lang="cs-CZ" sz="2800" dirty="0" err="1"/>
              <a:t>emblematičnost</a:t>
            </a:r>
            <a:r>
              <a:rPr lang="cs-CZ" sz="2800" dirty="0"/>
              <a:t> - znázorňování zvuků - metajazyk </a:t>
            </a:r>
          </a:p>
          <a:p>
            <a:r>
              <a:rPr lang="cs-CZ" sz="2800" u="sng" dirty="0"/>
              <a:t>Masově šířený žánr populární kultury – součást intencionální literatury pro děti a mládež</a:t>
            </a:r>
          </a:p>
          <a:p>
            <a:r>
              <a:rPr lang="cs-CZ" sz="2800" u="sng" dirty="0"/>
              <a:t>Formy</a:t>
            </a:r>
            <a:r>
              <a:rPr lang="cs-CZ" sz="2800" dirty="0"/>
              <a:t>: </a:t>
            </a:r>
            <a:r>
              <a:rPr lang="cs-CZ" sz="2800" dirty="0" err="1"/>
              <a:t>strip</a:t>
            </a:r>
            <a:r>
              <a:rPr lang="cs-CZ" sz="2800" dirty="0"/>
              <a:t> – seriál</a:t>
            </a:r>
          </a:p>
          <a:p>
            <a:r>
              <a:rPr lang="cs-CZ" sz="2800" u="sng" dirty="0"/>
              <a:t>Podobné žánry</a:t>
            </a:r>
            <a:r>
              <a:rPr lang="cs-CZ" sz="2800" dirty="0"/>
              <a:t>: thriller, sci-fi, fantasy, horor</a:t>
            </a:r>
          </a:p>
          <a:p>
            <a:r>
              <a:rPr lang="cs-CZ" sz="2800" u="sng" dirty="0"/>
              <a:t>Tematika</a:t>
            </a:r>
            <a:r>
              <a:rPr lang="cs-CZ" sz="2800" dirty="0"/>
              <a:t>: vzdělávací komiksy, propagandistické, fotoromán</a:t>
            </a:r>
          </a:p>
          <a:p>
            <a:r>
              <a:rPr lang="cs-CZ" sz="2800" u="sng" dirty="0"/>
              <a:t>Vývoj žánru</a:t>
            </a:r>
          </a:p>
          <a:p>
            <a:r>
              <a:rPr lang="cs-CZ" sz="2800" u="sng" dirty="0"/>
              <a:t>Český komiks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DBA562-95C2-4D78-8A97-4B573B5C8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90FC8C3-846D-42BB-AB71-4AFB86C45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5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226D78-A3C6-4E9E-B2CB-9CA7F2DC4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088C01-C870-492A-854C-CABF8F8A1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Doporučené prameny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MOCNÁ, Dagmar; PETERKA, Josef a kol.: </a:t>
            </a:r>
            <a:r>
              <a:rPr lang="cs-CZ" i="1" dirty="0"/>
              <a:t>Encyklopedie literárních žánrů. </a:t>
            </a:r>
            <a:r>
              <a:rPr lang="cs-CZ" dirty="0"/>
              <a:t>Praha- Litomyšl: Paseka, 2004, 697 s.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Literární díla dle vlastního výběru, doporučujeme např.</a:t>
            </a:r>
          </a:p>
          <a:p>
            <a:pPr marL="0" indent="0">
              <a:buNone/>
            </a:pPr>
            <a:r>
              <a:rPr lang="cs-CZ" dirty="0"/>
              <a:t>TASHLIN, Frank. </a:t>
            </a:r>
            <a:r>
              <a:rPr lang="cs-CZ" i="1" dirty="0"/>
              <a:t>Medvěd, který nebyl</a:t>
            </a:r>
            <a:r>
              <a:rPr lang="cs-CZ" dirty="0"/>
              <a:t>. Praha: Baobab, 2012, 52 s.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41771B-8F6A-4C0D-B59E-3095590F9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332119C-5FC6-49C1-996D-1AA565D4E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61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29783-271B-45C7-B85C-DC7BA0813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Poezie pro děti a mládež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1C243-2155-4515-BFFA-194E7C74F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721" y="1142340"/>
            <a:ext cx="9623425" cy="5567281"/>
          </a:xfrm>
        </p:spPr>
        <p:txBody>
          <a:bodyPr/>
          <a:lstStyle/>
          <a:p>
            <a:r>
              <a:rPr lang="cs-CZ" sz="2400" u="sng" dirty="0" err="1"/>
              <a:t>Def</a:t>
            </a:r>
            <a:r>
              <a:rPr lang="cs-CZ" sz="2400" u="sng" dirty="0"/>
              <a:t>.: </a:t>
            </a:r>
            <a:r>
              <a:rPr lang="cs-CZ" sz="2400" dirty="0"/>
              <a:t>Literární druh vyznačující se volnou, zejména jazykovou imaginací ve formě verše.</a:t>
            </a:r>
          </a:p>
          <a:p>
            <a:r>
              <a:rPr lang="cs-CZ" sz="2400" u="sng" dirty="0"/>
              <a:t>Rysy:</a:t>
            </a:r>
            <a:r>
              <a:rPr lang="cs-CZ" sz="2400" dirty="0"/>
              <a:t> řeč vázaná – neobyčejnost řeči – přednes / audiální vnímání </a:t>
            </a:r>
          </a:p>
          <a:p>
            <a:r>
              <a:rPr lang="cs-CZ" sz="2400" u="sng" dirty="0"/>
              <a:t>Klasifikace:</a:t>
            </a:r>
            <a:r>
              <a:rPr lang="cs-CZ" sz="2400" dirty="0"/>
              <a:t> lyrika, veršovaná epika a lyrickoepické žánry</a:t>
            </a:r>
          </a:p>
          <a:p>
            <a:r>
              <a:rPr lang="cs-CZ" sz="2400" u="sng" dirty="0"/>
              <a:t>Další klasifikace</a:t>
            </a:r>
            <a:r>
              <a:rPr lang="cs-CZ" sz="2400" dirty="0"/>
              <a:t>: duchovní – světská, folklórní – umělá poezie</a:t>
            </a:r>
          </a:p>
          <a:p>
            <a:r>
              <a:rPr lang="cs-CZ" sz="2400" u="sng" dirty="0"/>
              <a:t>Poezie pro děti a mládež </a:t>
            </a:r>
            <a:r>
              <a:rPr lang="cs-CZ" sz="2400" dirty="0"/>
              <a:t>– poezie přímo adresovaná dětem a mládeži; v širším pojetí literatura pro děti a mládež (LPDM) též literární texty, které děti přijímají jako svou četbu</a:t>
            </a:r>
          </a:p>
          <a:p>
            <a:r>
              <a:rPr lang="cs-CZ" sz="2400" u="sng" dirty="0"/>
              <a:t>Rysy</a:t>
            </a:r>
            <a:r>
              <a:rPr lang="cs-CZ" sz="2400" dirty="0"/>
              <a:t>: přístupnost – přitažlivost – </a:t>
            </a:r>
            <a:r>
              <a:rPr lang="cs-CZ" sz="2400" dirty="0" err="1"/>
              <a:t>stimulativnost</a:t>
            </a:r>
            <a:endParaRPr lang="cs-CZ" sz="2400" dirty="0"/>
          </a:p>
          <a:p>
            <a:r>
              <a:rPr lang="cs-CZ" sz="2400" u="sng" dirty="0"/>
              <a:t>Typy</a:t>
            </a:r>
            <a:r>
              <a:rPr lang="cs-CZ" sz="2400" dirty="0"/>
              <a:t>: intencionální – neintencionální</a:t>
            </a:r>
          </a:p>
          <a:p>
            <a:r>
              <a:rPr lang="cs-CZ" sz="2400" u="sng" dirty="0"/>
              <a:t>Funkce: </a:t>
            </a:r>
            <a:r>
              <a:rPr lang="cs-CZ" sz="2400" dirty="0"/>
              <a:t>didaktická – poznávací – imaginativní </a:t>
            </a:r>
          </a:p>
          <a:p>
            <a:r>
              <a:rPr lang="cs-CZ" sz="2400" u="sng" dirty="0"/>
              <a:t>Ilustrace</a:t>
            </a:r>
          </a:p>
          <a:p>
            <a:r>
              <a:rPr lang="cs-CZ" sz="2400" u="sng" dirty="0"/>
              <a:t>Současné vývojové tendence LPDM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03C6C3F-B652-496B-8662-B90BC6D78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486FB64-9B7A-4A4A-830C-FACEDA4D7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879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F20B87-8DEE-4514-B10E-FA8074437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4E610C-2D4F-436C-8D7B-A2EC4F810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/>
              <a:t>Doporučené prameny</a:t>
            </a:r>
            <a:r>
              <a:rPr lang="cs-CZ" sz="2400" dirty="0"/>
              <a:t>:</a:t>
            </a:r>
          </a:p>
          <a:p>
            <a:pPr marL="0" indent="0">
              <a:buNone/>
            </a:pPr>
            <a:r>
              <a:rPr lang="cs-CZ" sz="2400" dirty="0"/>
              <a:t>MOCNÁ, Dagmar; PETERKA, Josef a kol.: </a:t>
            </a:r>
            <a:r>
              <a:rPr lang="cs-CZ" sz="2400" i="1" dirty="0"/>
              <a:t>Encyklopedie literárních žánrů. </a:t>
            </a:r>
            <a:r>
              <a:rPr lang="cs-CZ" sz="2400" dirty="0"/>
              <a:t>Praha- Litomyšl: Paseka, 2004, 697 s.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Literární díla dle vlastního výběru, doporučujeme např.</a:t>
            </a:r>
          </a:p>
          <a:p>
            <a:pPr marL="0" indent="0">
              <a:buNone/>
            </a:pPr>
            <a:r>
              <a:rPr lang="cs-CZ" sz="2400" dirty="0"/>
              <a:t>POSPÍŠILOVÁ, Zuzana. </a:t>
            </a:r>
            <a:r>
              <a:rPr lang="cs-CZ" sz="2400" i="1" dirty="0"/>
              <a:t>Bez práce nejsou koláče</a:t>
            </a:r>
            <a:r>
              <a:rPr lang="cs-CZ" sz="2400" dirty="0"/>
              <a:t>. Praha: Grada, 2014, 88 s.</a:t>
            </a:r>
          </a:p>
          <a:p>
            <a:pPr marL="0" indent="0">
              <a:buNone/>
            </a:pPr>
            <a:r>
              <a:rPr lang="cs-CZ" sz="2400" dirty="0"/>
              <a:t>POSPÍŠILOVÁ, Zuzana. </a:t>
            </a:r>
            <a:r>
              <a:rPr lang="cs-CZ" sz="2400" i="1" dirty="0"/>
              <a:t>Popletená abeceda: dej básničky do pořádku</a:t>
            </a:r>
            <a:r>
              <a:rPr lang="cs-CZ" sz="2400" dirty="0"/>
              <a:t>. Praha: Grada, 2012, 79 s.</a:t>
            </a:r>
          </a:p>
          <a:p>
            <a:pPr marL="0" indent="0">
              <a:buNone/>
            </a:pPr>
            <a:r>
              <a:rPr lang="cs-CZ" sz="2400" dirty="0"/>
              <a:t>POSPÍŠILOVÁ, Zuzana. </a:t>
            </a:r>
            <a:r>
              <a:rPr lang="cs-CZ" sz="2400" i="1" dirty="0"/>
              <a:t>Proč? </a:t>
            </a:r>
            <a:r>
              <a:rPr lang="cs-CZ" sz="2400" dirty="0"/>
              <a:t>Praha: Grada, 2014.</a:t>
            </a:r>
          </a:p>
          <a:p>
            <a:pPr marL="0" indent="0">
              <a:buNone/>
            </a:pPr>
            <a:r>
              <a:rPr lang="cs-CZ" sz="2400" dirty="0"/>
              <a:t>POSPÍŠILOVÁ, Zuzana. </a:t>
            </a:r>
            <a:r>
              <a:rPr lang="cs-CZ" sz="2400" i="1" dirty="0"/>
              <a:t>Říkám, říkáš říkadla</a:t>
            </a:r>
            <a:r>
              <a:rPr lang="cs-CZ" sz="2400" dirty="0"/>
              <a:t>. Praha: Grada </a:t>
            </a:r>
            <a:r>
              <a:rPr lang="cs-CZ" sz="2400" dirty="0" err="1"/>
              <a:t>Publishing</a:t>
            </a:r>
            <a:r>
              <a:rPr lang="cs-CZ" sz="2400" dirty="0"/>
              <a:t>, 2013, 79 s.</a:t>
            </a: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BDB9803-8E49-420D-9CE6-887456CA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38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91A5F1-7CEC-446B-834C-8ED6FE17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Vybrané literární žánry a jejich využití ve výchově ve volném čase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57F4F0-0A39-4B14-9DD1-B70AD75A5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Cíle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2800" dirty="0"/>
              <a:t>představit vybrané literární žánry z pohledu literární </a:t>
            </a:r>
            <a:r>
              <a:rPr lang="cs-CZ" sz="2800" dirty="0" err="1"/>
              <a:t>genologie</a:t>
            </a:r>
            <a:endParaRPr lang="cs-CZ" sz="2800" dirty="0"/>
          </a:p>
          <a:p>
            <a:r>
              <a:rPr lang="cs-CZ" sz="2800" dirty="0"/>
              <a:t>přispět k poznání vybraných literárních děl národní a světové literatury – především z oblasti literatury pro děti a mládež</a:t>
            </a:r>
          </a:p>
          <a:p>
            <a:r>
              <a:rPr lang="cs-CZ" sz="2800" dirty="0"/>
              <a:t>rozvíjet teoretické poznání v rovině literární výchovy ve volném čase </a:t>
            </a:r>
          </a:p>
          <a:p>
            <a:r>
              <a:rPr lang="cs-CZ" sz="2800" dirty="0"/>
              <a:t>prohlubovat schopnost využití teoretických poznatků v praxi – možnosti využití konkrétního literárního díla ve výchově ve volném čase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F8EC36-5D00-4E77-A112-A684A95C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FC4182-C8AC-4930-AB0A-3027E257E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41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DEEAE4-68A3-46F3-B11B-7A8D2FC52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Díla s náboženskou tematikou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7C0569-2CCD-4930-AFD0-9CF6E4F6C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Syntéza literární a náboženské zkušenosti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Vybraná díla s náboženskou tematikou (výběr dle osobní zkušenosti; doporučujeme např.</a:t>
            </a:r>
          </a:p>
          <a:p>
            <a:pPr marL="0" indent="0">
              <a:buNone/>
            </a:pPr>
            <a:r>
              <a:rPr lang="cs-CZ" sz="2400" cap="all" dirty="0"/>
              <a:t>Ferrero</a:t>
            </a:r>
            <a:r>
              <a:rPr lang="cs-CZ" sz="2400" dirty="0"/>
              <a:t>, Bruno. </a:t>
            </a:r>
            <a:r>
              <a:rPr lang="cs-CZ" sz="2400" i="1" dirty="0"/>
              <a:t>Zdrávas, Maria</a:t>
            </a:r>
            <a:r>
              <a:rPr lang="cs-CZ" sz="2400" dirty="0"/>
              <a:t>. V Praze: Karmelitánské nakladatelství, 2018, 47 stran.</a:t>
            </a:r>
          </a:p>
          <a:p>
            <a:pPr marL="0" indent="0">
              <a:buNone/>
            </a:pPr>
            <a:r>
              <a:rPr lang="cs-CZ" sz="2400" cap="all" dirty="0"/>
              <a:t>Karafiát</a:t>
            </a:r>
            <a:r>
              <a:rPr lang="cs-CZ" sz="2400" dirty="0"/>
              <a:t>, Jan. </a:t>
            </a:r>
            <a:r>
              <a:rPr lang="cs-CZ" sz="2400" i="1" dirty="0"/>
              <a:t>Broučci</a:t>
            </a:r>
            <a:r>
              <a:rPr lang="cs-CZ" sz="2400" dirty="0"/>
              <a:t>. Praha: Ottovo nakladatelství, 2018, 112 s.</a:t>
            </a:r>
          </a:p>
          <a:p>
            <a:pPr marL="0" indent="0">
              <a:buNone/>
            </a:pPr>
            <a:r>
              <a:rPr lang="cs-CZ" sz="2400" cap="all" dirty="0"/>
              <a:t>Karafiát</a:t>
            </a:r>
            <a:r>
              <a:rPr lang="cs-CZ" sz="2400" dirty="0"/>
              <a:t>, Jan. </a:t>
            </a:r>
            <a:r>
              <a:rPr lang="cs-CZ" sz="2400" i="1" dirty="0"/>
              <a:t>Broučci</a:t>
            </a:r>
            <a:r>
              <a:rPr lang="cs-CZ" sz="2400" dirty="0"/>
              <a:t>. 1. vyd. v nakl. Studio trnka. Praha: Studio trnka, 2011, 86 s.</a:t>
            </a:r>
          </a:p>
          <a:p>
            <a:pPr marL="0" indent="0">
              <a:buNone/>
            </a:pPr>
            <a:r>
              <a:rPr lang="cs-CZ" sz="2400" cap="all" dirty="0" err="1"/>
              <a:t>Sánchez</a:t>
            </a:r>
            <a:r>
              <a:rPr lang="cs-CZ" sz="2400" cap="all" dirty="0"/>
              <a:t>-Silva</a:t>
            </a:r>
            <a:r>
              <a:rPr lang="cs-CZ" sz="2400" dirty="0"/>
              <a:t>, José María. </a:t>
            </a:r>
            <a:r>
              <a:rPr lang="cs-CZ" sz="2400" i="1" dirty="0"/>
              <a:t>Marcelino: o přátelství mezi chlapcem a Ježíšem</a:t>
            </a:r>
            <a:r>
              <a:rPr lang="cs-CZ" sz="2400" dirty="0"/>
              <a:t>. Kostelní Vydří: Karmelitánské nakladatelství, 2007, 124 s.</a:t>
            </a:r>
            <a:r>
              <a:rPr lang="cs-CZ" cap="all" dirty="0"/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cap="all" dirty="0"/>
              <a:t>Zajícová</a:t>
            </a:r>
            <a:r>
              <a:rPr lang="cs-CZ" sz="2400" dirty="0"/>
              <a:t>, Jana. </a:t>
            </a:r>
            <a:r>
              <a:rPr lang="cs-CZ" sz="2400" i="1" dirty="0"/>
              <a:t>Bůh je tady! </a:t>
            </a:r>
            <a:r>
              <a:rPr lang="cs-CZ" sz="2400" dirty="0"/>
              <a:t>Praha: Portál, 2018, 69 s.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68745F-15DB-458E-B40D-8876D8235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034C2CE-987F-4345-BAA7-A0050BA71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84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865735-7208-4A3D-B2D5-7A7393F72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B3FC15-FED5-4455-80DF-8DC4CD144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Doporučené prameny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KAŠČÁKOVÁ, Silvia a Tomáš JABLONSKÝ. </a:t>
            </a:r>
            <a:r>
              <a:rPr lang="cs-CZ" i="1" dirty="0"/>
              <a:t>Didaktika symbolu a metafory z pohledu poezie v náboženské výchově</a:t>
            </a:r>
            <a:r>
              <a:rPr lang="cs-CZ" dirty="0"/>
              <a:t>. Přeložil Michal PODZIMEK, přeložil Jitka TALPOVÁ. České Budějovice: Sdružení sv. Jana Neumanna při Biskupství českobudějovickém ve spolupráci s Katedrou pedagogiky Teologické fakulty Jihočeské univerzity, 2014, 209 s.</a:t>
            </a:r>
          </a:p>
          <a:p>
            <a:pPr marL="0" indent="0">
              <a:buNone/>
            </a:pPr>
            <a:r>
              <a:rPr lang="cs-CZ" dirty="0"/>
              <a:t>MOCNÁ, Dagmar; PETERKA, Josef a kol.: </a:t>
            </a:r>
            <a:r>
              <a:rPr lang="cs-CZ" i="1" dirty="0"/>
              <a:t>Encyklopedie literárních žánrů. </a:t>
            </a:r>
            <a:r>
              <a:rPr lang="cs-CZ" dirty="0"/>
              <a:t>Praha- Litomyšl: Paseka, 2004, 697 s.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FB84E40-9D4F-4116-94CD-81EC1A45E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6D9EBCF-04EF-4DBB-BE6D-6454A439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738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8FF64B-85E7-45F4-B222-D41C9AC8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Struktura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D92154-FC5F-4413-A217-E0CCA218E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Vybrané literární žánry a jejich využití ve výchově ve volném čase</a:t>
            </a:r>
            <a:r>
              <a:rPr lang="cs-CZ" dirty="0"/>
              <a:t>:</a:t>
            </a:r>
          </a:p>
          <a:p>
            <a:r>
              <a:rPr lang="cs-CZ" sz="2800" dirty="0"/>
              <a:t>Pohádka</a:t>
            </a:r>
          </a:p>
          <a:p>
            <a:r>
              <a:rPr lang="cs-CZ" sz="2800" dirty="0"/>
              <a:t>Příběhová próza ze života dětí, detektivní příběh, dobrodružný příběh</a:t>
            </a:r>
          </a:p>
          <a:p>
            <a:r>
              <a:rPr lang="cs-CZ" sz="2800" dirty="0"/>
              <a:t>Populárně-naučná díla (encyklopedie)</a:t>
            </a:r>
          </a:p>
          <a:p>
            <a:r>
              <a:rPr lang="cs-CZ" sz="2800" dirty="0"/>
              <a:t>Pověst</a:t>
            </a:r>
          </a:p>
          <a:p>
            <a:r>
              <a:rPr lang="cs-CZ" sz="2800" dirty="0"/>
              <a:t>Komiks</a:t>
            </a:r>
          </a:p>
          <a:p>
            <a:r>
              <a:rPr lang="cs-CZ" sz="2800" dirty="0"/>
              <a:t>Poezie pro děti a mládež</a:t>
            </a:r>
          </a:p>
          <a:p>
            <a:r>
              <a:rPr lang="cs-CZ" sz="2800" dirty="0"/>
              <a:t>Díla s náboženskou tematikou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3DA549-F059-466C-9C4A-43A9B67D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FB7FFB-2A12-4BD9-9D06-8D451FE2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6932D-3EB9-4BFF-8871-A37C3E65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Pohádka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ACC1E3-7E49-4171-84FE-B8E9564B0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err="1"/>
              <a:t>Def</a:t>
            </a:r>
            <a:r>
              <a:rPr lang="cs-CZ" dirty="0"/>
              <a:t>.: zábavný, zpravidla prozaický žánr folklórního původu a fantastickým příběhem</a:t>
            </a:r>
          </a:p>
          <a:p>
            <a:r>
              <a:rPr lang="cs-CZ" u="sng" dirty="0"/>
              <a:t>Základní rysy</a:t>
            </a:r>
            <a:r>
              <a:rPr lang="cs-CZ" dirty="0"/>
              <a:t>: čarovný svět – vymyšlenost – bezčasová věčnost – neurčité prostředí – vítězství dobra nad zlem - stereotypní formule – magická čísla – děj (eliptičnost, retardace…)- pohádkové motivy – pohádkové postavy</a:t>
            </a:r>
          </a:p>
          <a:p>
            <a:r>
              <a:rPr lang="cs-CZ" u="sng" dirty="0"/>
              <a:t>Klasifikace pohádek</a:t>
            </a:r>
            <a:r>
              <a:rPr lang="cs-CZ" dirty="0"/>
              <a:t>: </a:t>
            </a:r>
          </a:p>
          <a:p>
            <a:pPr marL="0" indent="0">
              <a:buNone/>
            </a:pPr>
            <a:r>
              <a:rPr lang="cs-CZ" dirty="0"/>
              <a:t>(1) lidová (folklórní) – kouzelná, zvířecí, legendární, novelistická </a:t>
            </a:r>
          </a:p>
          <a:p>
            <a:pPr marL="0" indent="0">
              <a:buNone/>
            </a:pPr>
            <a:r>
              <a:rPr lang="cs-CZ" dirty="0"/>
              <a:t>(2) autorská pohádka – symbolická, moderní (</a:t>
            </a:r>
            <a:r>
              <a:rPr lang="cs-CZ" dirty="0" err="1"/>
              <a:t>antipohádka</a:t>
            </a:r>
            <a:r>
              <a:rPr lang="cs-CZ" dirty="0"/>
              <a:t>), parodická, nonsensová, filmová…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B9319A-8E7E-41CA-84F6-EF7AF2892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FE4B7A0-0003-4973-A8A9-5C3CA96B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11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4F11EB-F9B7-4A4B-A499-226A7E59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94BD68-FDD9-486F-8743-7E748060C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Zkoumání</a:t>
            </a:r>
            <a:r>
              <a:rPr lang="cs-CZ" dirty="0"/>
              <a:t>: metody komparatistiky, psychoanalýzy, formalismu a strukturální sémiotiky</a:t>
            </a:r>
          </a:p>
          <a:p>
            <a:r>
              <a:rPr lang="cs-CZ" u="sng" dirty="0"/>
              <a:t>Vývoj pohádky </a:t>
            </a:r>
            <a:r>
              <a:rPr lang="cs-CZ" dirty="0"/>
              <a:t>– nejvýznamnější trendy vývoje od </a:t>
            </a:r>
            <a:r>
              <a:rPr lang="cs-CZ" dirty="0" err="1"/>
              <a:t>předantických</a:t>
            </a:r>
            <a:r>
              <a:rPr lang="cs-CZ" dirty="0"/>
              <a:t> dob do současnosti </a:t>
            </a:r>
          </a:p>
          <a:p>
            <a:r>
              <a:rPr lang="cs-CZ" u="sng" dirty="0"/>
              <a:t>Pohádka v českém prostředí</a:t>
            </a:r>
          </a:p>
          <a:p>
            <a:pPr marL="0" indent="0">
              <a:buNone/>
            </a:pPr>
            <a:endParaRPr lang="cs-CZ" u="sng" dirty="0"/>
          </a:p>
          <a:p>
            <a:pPr marL="0" indent="0">
              <a:buNone/>
            </a:pPr>
            <a:endParaRPr lang="cs-CZ" u="sng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29AE66-A39D-4192-800C-EEFE1DF60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CBC98E-29CE-49F6-9221-2DAEBE1D5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611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49BA2A-0073-4E99-97FC-285F31B94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43B334-1ADE-4EFA-9EB9-813C644B3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122" y="996990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cs-CZ" u="sng" dirty="0"/>
              <a:t>Doporučené prameny:</a:t>
            </a:r>
          </a:p>
          <a:p>
            <a:pPr marL="0" indent="0">
              <a:buNone/>
            </a:pPr>
            <a:r>
              <a:rPr lang="cs-CZ" sz="2400" cap="all" dirty="0"/>
              <a:t>Bubeníčková</a:t>
            </a:r>
            <a:r>
              <a:rPr lang="cs-CZ" sz="2400" dirty="0"/>
              <a:t>, Petra. </a:t>
            </a:r>
            <a:r>
              <a:rPr lang="cs-CZ" sz="2400" i="1" dirty="0"/>
              <a:t>O smyslu nesmyslu: nonsens a česká pohádka</a:t>
            </a:r>
            <a:r>
              <a:rPr lang="cs-CZ" sz="2400" dirty="0"/>
              <a:t>. Vydání první. Liberec: Bor, 2016, 189 s.</a:t>
            </a:r>
          </a:p>
          <a:p>
            <a:pPr marL="0" indent="0">
              <a:buNone/>
            </a:pPr>
            <a:r>
              <a:rPr lang="cs-CZ" sz="2400" dirty="0"/>
              <a:t>DOLÁKOVÁ, Sylvie. </a:t>
            </a:r>
            <a:r>
              <a:rPr lang="cs-CZ" sz="2400" i="1" dirty="0"/>
              <a:t>Umíte to s pohádkou? Práce s příběhy v MŠ a ZŠ. </a:t>
            </a:r>
            <a:r>
              <a:rPr lang="cs-CZ" sz="2400" dirty="0"/>
              <a:t>Praha: Portál, 2015, 119 s.</a:t>
            </a:r>
          </a:p>
          <a:p>
            <a:pPr marL="0" indent="0">
              <a:buNone/>
            </a:pPr>
            <a:r>
              <a:rPr lang="cs-CZ" sz="2400" dirty="0"/>
              <a:t>KLÍMOVÁ, Dagmar a Jaroslav OTČENÁŠEK. </a:t>
            </a:r>
            <a:r>
              <a:rPr lang="cs-CZ" sz="2400" i="1" dirty="0"/>
              <a:t>Česká pohádka v 19. století</a:t>
            </a:r>
            <a:r>
              <a:rPr lang="cs-CZ" sz="2400" dirty="0"/>
              <a:t>. Praha: Etnologický ústav Akademie věd České republiky, 2012, 149 s.</a:t>
            </a:r>
          </a:p>
          <a:p>
            <a:pPr marL="0" indent="0">
              <a:buNone/>
            </a:pPr>
            <a:r>
              <a:rPr lang="cs-CZ" sz="2400" dirty="0"/>
              <a:t>MÍČKOVÁ, Jitka. </a:t>
            </a:r>
            <a:r>
              <a:rPr lang="cs-CZ" sz="2400" i="1" dirty="0"/>
              <a:t>Cesta do pohádky. Literárně-dramatické projekty pro MŠ. </a:t>
            </a:r>
            <a:r>
              <a:rPr lang="cs-CZ" sz="2400" dirty="0"/>
              <a:t>Praha: Portál, 2019, 160 s.</a:t>
            </a:r>
          </a:p>
          <a:p>
            <a:pPr marL="0" indent="0">
              <a:buNone/>
            </a:pPr>
            <a:r>
              <a:rPr lang="cs-CZ" sz="2400" dirty="0"/>
              <a:t>MOCNÁ, Dagmar; PETERKA, Josef a kol.: </a:t>
            </a:r>
            <a:r>
              <a:rPr lang="cs-CZ" sz="2400" i="1" dirty="0"/>
              <a:t>Encyklopedie literárních žánrů. </a:t>
            </a:r>
            <a:r>
              <a:rPr lang="cs-CZ" sz="2400" dirty="0"/>
              <a:t>Praha- Litomyšl: Paseka, 2004, 697 s.</a:t>
            </a:r>
          </a:p>
          <a:p>
            <a:pPr marL="0" indent="0">
              <a:buNone/>
            </a:pPr>
            <a:r>
              <a:rPr lang="cs-CZ" sz="2400" dirty="0"/>
              <a:t>ŠUBRTOVÁ, Milena. </a:t>
            </a:r>
            <a:r>
              <a:rPr lang="cs-CZ" sz="2400" i="1" dirty="0"/>
              <a:t>Pohádkové příběhy v české literatuře pro děti a mládež 1990-2010</a:t>
            </a:r>
            <a:r>
              <a:rPr lang="cs-CZ" sz="2400" dirty="0"/>
              <a:t>. Brno: Masarykova univerzita, 2011, 327 s.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8AE0B3-975D-4E30-8E12-CC765A16A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5437AFF-964B-43D1-9D00-9B3EF70E2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38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195343-1191-4FAE-A675-A7AB94861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5830B8-85DA-45C8-862D-F3FEFCF3B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Literární díla dle vlastního výběru,</a:t>
            </a:r>
            <a:r>
              <a:rPr lang="cs-CZ" dirty="0"/>
              <a:t> doporučujeme např. sadu pohádek od autorky Zuzany Pospíšilové z nakladatelství Grada (Pospíšilová, Zuzana: </a:t>
            </a:r>
            <a:r>
              <a:rPr lang="cs-CZ" i="1" dirty="0"/>
              <a:t>Hasičské pohádky, Knihovnické pohádky, Kočičí pohádky, Chechtavé pohádky, Lesní pohádky, Mokré pohádky, Pohádky z parkoviště, Policejní pohádky, Prázdninové pohádky, Psí pohádky, Sportovní pohádky, Uzdravovací pohádky, Vánoční pohádky, Záchranářské pohádky, Zlobivé pohádky</a:t>
            </a:r>
            <a:r>
              <a:rPr lang="cs-CZ" dirty="0"/>
              <a:t>). </a:t>
            </a:r>
            <a:endParaRPr lang="cs-CZ" u="sng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A57FD7-62DB-4C4B-A693-8FFF2DA21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4B1B755-E2C7-4A52-B1CD-3BCEF54E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0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BD206D-86BF-4938-BF81-1AA4175DF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Příběhová próza ze života dětí, detektivní příběhy, dobrodružné příběhy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AF0EAA-B55B-4FC0-9D75-3324A2F33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Řada žánrových forem a typů příběhové prózy pro děti</a:t>
            </a:r>
            <a:r>
              <a:rPr lang="cs-CZ" dirty="0"/>
              <a:t>: povídka, novela, črta, román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u="sng" dirty="0"/>
              <a:t>Tematické varianty žánru/žánrové varianty příběhové prózy ze života dětí: </a:t>
            </a:r>
          </a:p>
          <a:p>
            <a:pPr marL="0" indent="0">
              <a:buNone/>
            </a:pPr>
            <a:r>
              <a:rPr lang="cs-CZ" dirty="0"/>
              <a:t>	Prázdninový příběh </a:t>
            </a:r>
          </a:p>
          <a:p>
            <a:pPr marL="0" indent="0">
              <a:buNone/>
            </a:pPr>
            <a:r>
              <a:rPr lang="cs-CZ" dirty="0"/>
              <a:t>	Próza s dívčí hrdinkou (Próza s chlapeckým hrdinou)	Referenční hrdina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623B68-1A07-4B5F-92F7-DB407D750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1631647-CF97-41DD-9727-53F43A887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60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F6DEE-E072-4773-9D5D-E2A14F1DF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C8B07C-2D8E-4C3D-A427-1894FEF6D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000" u="sng" dirty="0"/>
              <a:t>Specifický věk dítěte</a:t>
            </a:r>
            <a:r>
              <a:rPr lang="cs-CZ" sz="3000" dirty="0"/>
              <a:t>:</a:t>
            </a:r>
          </a:p>
          <a:p>
            <a:pPr>
              <a:buFontTx/>
              <a:buChar char="-"/>
            </a:pPr>
            <a:r>
              <a:rPr lang="cs-CZ" sz="3000" u="sng" dirty="0"/>
              <a:t>Předškolní věk (3-6 let): </a:t>
            </a:r>
            <a:r>
              <a:rPr lang="cs-CZ" sz="3000" dirty="0"/>
              <a:t>říkadla, leporela, obrazové knihy, jednoduché povídky s dětským a zvířecím hrdinou, hádanky</a:t>
            </a:r>
          </a:p>
          <a:p>
            <a:pPr>
              <a:buFontTx/>
              <a:buChar char="-"/>
            </a:pPr>
            <a:r>
              <a:rPr lang="cs-CZ" sz="3000" u="sng" dirty="0"/>
              <a:t>Mladší školní věk (6-10 let): </a:t>
            </a:r>
            <a:r>
              <a:rPr lang="cs-CZ" sz="3000" dirty="0"/>
              <a:t>autorské pohádky a komiksy, rytmické verše s pointou, pověsti, krátké povídky ze života dětí, z přírody či historie</a:t>
            </a:r>
          </a:p>
          <a:p>
            <a:pPr>
              <a:buFontTx/>
              <a:buChar char="-"/>
            </a:pPr>
            <a:r>
              <a:rPr lang="cs-CZ" sz="3000" u="sng" dirty="0"/>
              <a:t>Starší školní věk (11-15 let): </a:t>
            </a:r>
            <a:r>
              <a:rPr lang="cs-CZ" sz="3000" dirty="0"/>
              <a:t>dobrodružný román, próza a dívčí hrdinkou/chlapeckým hrdinou, komiks, fantasy, televizní seriál pro mládež, naučná beletrie a literatura faktu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817796-42C3-4341-BB06-0E640CBB2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6B7497C-D764-4BDC-A519-ED1E1501B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5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500</TotalTime>
  <Words>1634</Words>
  <Application>Microsoft Office PowerPoint</Application>
  <PresentationFormat>Vlastní</PresentationFormat>
  <Paragraphs>157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Clara Sans</vt:lpstr>
      <vt:lpstr>JU_OPVVV</vt:lpstr>
      <vt:lpstr>. </vt:lpstr>
      <vt:lpstr>Vybrané literární žánry a jejich využití ve výchově ve volném čase</vt:lpstr>
      <vt:lpstr>Struktura</vt:lpstr>
      <vt:lpstr>Pohádka</vt:lpstr>
      <vt:lpstr>Prezentace aplikace PowerPoint</vt:lpstr>
      <vt:lpstr>Prezentace aplikace PowerPoint</vt:lpstr>
      <vt:lpstr>Prezentace aplikace PowerPoint</vt:lpstr>
      <vt:lpstr>Příběhová próza ze života dětí, detektivní příběhy, dobrodružné příběhy</vt:lpstr>
      <vt:lpstr>Prezentace aplikace PowerPoint</vt:lpstr>
      <vt:lpstr>Detektivka</vt:lpstr>
      <vt:lpstr>Dobrodružný příběh</vt:lpstr>
      <vt:lpstr>Prezentace aplikace PowerPoint</vt:lpstr>
      <vt:lpstr>Populárně-naučná díla (encyklopedie…)</vt:lpstr>
      <vt:lpstr>Pověst</vt:lpstr>
      <vt:lpstr>Prezentace aplikace PowerPoint</vt:lpstr>
      <vt:lpstr>Komiks</vt:lpstr>
      <vt:lpstr>Prezentace aplikace PowerPoint</vt:lpstr>
      <vt:lpstr>Poezie pro děti a mládež</vt:lpstr>
      <vt:lpstr>Prezentace aplikace PowerPoint</vt:lpstr>
      <vt:lpstr>Díla s náboženskou tematikou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25</cp:revision>
  <dcterms:created xsi:type="dcterms:W3CDTF">2017-07-17T18:52:59Z</dcterms:created>
  <dcterms:modified xsi:type="dcterms:W3CDTF">2019-05-21T15:20:44Z</dcterms:modified>
</cp:coreProperties>
</file>