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4" r:id="rId10"/>
    <p:sldId id="265" r:id="rId11"/>
    <p:sldId id="302" r:id="rId12"/>
    <p:sldId id="303" r:id="rId13"/>
    <p:sldId id="305" r:id="rId14"/>
    <p:sldId id="306" r:id="rId15"/>
    <p:sldId id="307" r:id="rId16"/>
    <p:sldId id="308" r:id="rId17"/>
    <p:sldId id="309" r:id="rId18"/>
    <p:sldId id="301" r:id="rId19"/>
    <p:sldId id="304" r:id="rId20"/>
    <p:sldId id="310" r:id="rId21"/>
    <p:sldId id="279" r:id="rId22"/>
    <p:sldId id="280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12/28/18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Sociální důsledky nemocí u dospělých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Podle charakteru a závažnosti onemocnění mohou být důsledky dočasné nebo trvalé.</a:t>
            </a:r>
          </a:p>
          <a:p>
            <a:r>
              <a:rPr lang="cs-CZ" dirty="0"/>
              <a:t>Oblast pracovní</a:t>
            </a:r>
          </a:p>
          <a:p>
            <a:r>
              <a:rPr lang="cs-CZ" dirty="0"/>
              <a:t>Oblast rodinná</a:t>
            </a:r>
          </a:p>
          <a:p>
            <a:r>
              <a:rPr lang="cs-CZ" dirty="0"/>
              <a:t>Volný čas</a:t>
            </a:r>
          </a:p>
          <a:p>
            <a:pPr marL="82296" indent="0">
              <a:buNone/>
            </a:pPr>
            <a:r>
              <a:rPr lang="cs-CZ" dirty="0"/>
              <a:t>Ve všech pak můžeme rozlišit</a:t>
            </a:r>
          </a:p>
          <a:p>
            <a:r>
              <a:rPr lang="cs-CZ" dirty="0"/>
              <a:t>Důsledky materiální</a:t>
            </a:r>
          </a:p>
          <a:p>
            <a:r>
              <a:rPr lang="cs-CZ" dirty="0"/>
              <a:t>Důsledky ve společenských vztazích</a:t>
            </a:r>
          </a:p>
          <a:p>
            <a:r>
              <a:rPr lang="cs-CZ" dirty="0"/>
              <a:t>Důsledky pro vědomí pacienta</a:t>
            </a:r>
          </a:p>
        </p:txBody>
      </p:sp>
    </p:spTree>
    <p:extLst>
      <p:ext uri="{BB962C8B-B14F-4D97-AF65-F5344CB8AC3E}">
        <p14:creationId xmlns:p14="http://schemas.microsoft.com/office/powerpoint/2010/main" val="58232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Nemoci oběhové soustavy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1403648" y="1524000"/>
            <a:ext cx="7530040" cy="466344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/>
              <a:t>Cévní mozková příhoda</a:t>
            </a:r>
          </a:p>
          <a:p>
            <a:r>
              <a:rPr lang="cs-CZ" dirty="0"/>
              <a:t>Postižení části mozkové tkáně díky cévní neprůchodnosti a následné ischemii (80%) nebo poruchy celistvosti cév a následnému krvácení (20%)</a:t>
            </a:r>
          </a:p>
          <a:p>
            <a:r>
              <a:rPr lang="cs-CZ" dirty="0"/>
              <a:t>Život ohrožující stav</a:t>
            </a:r>
          </a:p>
          <a:p>
            <a:r>
              <a:rPr lang="cs-CZ" dirty="0"/>
              <a:t>Příznaky</a:t>
            </a:r>
          </a:p>
          <a:p>
            <a:pPr lvl="1"/>
            <a:r>
              <a:rPr lang="cs-CZ" dirty="0"/>
              <a:t>Náhlá slabost</a:t>
            </a:r>
          </a:p>
          <a:p>
            <a:pPr lvl="1"/>
            <a:r>
              <a:rPr lang="cs-CZ" dirty="0"/>
              <a:t>Necitlivost končetiny nebo tváře na jedné polovině těla</a:t>
            </a:r>
          </a:p>
          <a:p>
            <a:pPr lvl="1"/>
            <a:r>
              <a:rPr lang="cs-CZ" dirty="0"/>
              <a:t>Potíže s chůzí, poruchy rovnováhy</a:t>
            </a:r>
          </a:p>
          <a:p>
            <a:pPr lvl="1"/>
            <a:r>
              <a:rPr lang="cs-CZ" dirty="0"/>
              <a:t>Zmatenost, potíže s vyjadřováním</a:t>
            </a:r>
          </a:p>
          <a:p>
            <a:pPr lvl="1"/>
            <a:r>
              <a:rPr lang="cs-CZ" dirty="0"/>
              <a:t>Náhlá bolest hlavy bez zjevné příčiny</a:t>
            </a:r>
          </a:p>
          <a:p>
            <a:pPr lvl="1"/>
            <a:r>
              <a:rPr lang="cs-CZ" dirty="0"/>
              <a:t>Zhoršené nebo zdvojené vidění</a:t>
            </a:r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Nemoci oběhové soustavy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Nutná nemocniční léčba</a:t>
            </a:r>
          </a:p>
          <a:p>
            <a:pPr marL="82296" indent="0">
              <a:buNone/>
            </a:pPr>
            <a:r>
              <a:rPr lang="cs-CZ" dirty="0"/>
              <a:t>Následky</a:t>
            </a:r>
          </a:p>
          <a:p>
            <a:r>
              <a:rPr lang="cs-CZ" dirty="0"/>
              <a:t>Poruchy hybnosti různé závažnosti</a:t>
            </a:r>
          </a:p>
          <a:p>
            <a:r>
              <a:rPr lang="cs-CZ" dirty="0"/>
              <a:t>Porucha schopnosti číst, psát</a:t>
            </a:r>
          </a:p>
          <a:p>
            <a:r>
              <a:rPr lang="cs-CZ" dirty="0"/>
              <a:t>Porucha řeči</a:t>
            </a:r>
          </a:p>
          <a:p>
            <a:r>
              <a:rPr lang="cs-CZ" dirty="0"/>
              <a:t>Změny psychiky – změny nálad, deprese, agresivita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15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Nemoci oběhové soustavy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Následná péče</a:t>
            </a:r>
          </a:p>
          <a:p>
            <a:r>
              <a:rPr lang="cs-CZ" dirty="0"/>
              <a:t>Rehabilitace (hybnosti, logopedie)</a:t>
            </a:r>
          </a:p>
          <a:p>
            <a:r>
              <a:rPr lang="cs-CZ" dirty="0"/>
              <a:t>Spolupráce s rodinou</a:t>
            </a:r>
          </a:p>
          <a:p>
            <a:r>
              <a:rPr lang="cs-CZ" dirty="0"/>
              <a:t>Nabídka služeb</a:t>
            </a:r>
          </a:p>
          <a:p>
            <a:pPr lvl="1"/>
            <a:r>
              <a:rPr lang="cs-CZ" dirty="0" err="1"/>
              <a:t>Home</a:t>
            </a:r>
            <a:r>
              <a:rPr lang="cs-CZ" dirty="0"/>
              <a:t> care – domácí zdravotní a ošetřovatelská péče</a:t>
            </a:r>
          </a:p>
          <a:p>
            <a:pPr lvl="1"/>
            <a:r>
              <a:rPr lang="cs-CZ" dirty="0" err="1"/>
              <a:t>Respitní</a:t>
            </a:r>
            <a:r>
              <a:rPr lang="cs-CZ" dirty="0"/>
              <a:t> péče</a:t>
            </a:r>
          </a:p>
          <a:p>
            <a:pPr lvl="1"/>
            <a:r>
              <a:rPr lang="cs-CZ" dirty="0"/>
              <a:t>Pečovatelská služba</a:t>
            </a:r>
          </a:p>
        </p:txBody>
      </p:sp>
    </p:spTree>
    <p:extLst>
      <p:ext uri="{BB962C8B-B14F-4D97-AF65-F5344CB8AC3E}">
        <p14:creationId xmlns:p14="http://schemas.microsoft.com/office/powerpoint/2010/main" val="172560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Nádorová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Nádor – patologický útvar tvořený nekontrolovaným růstem buněk</a:t>
            </a:r>
          </a:p>
          <a:p>
            <a:r>
              <a:rPr lang="cs-CZ" dirty="0"/>
              <a:t>Důležitá je včasná diagnostika – komplikuje to strach z diagnózy a nechození na preventivní prohlídky</a:t>
            </a:r>
          </a:p>
          <a:p>
            <a:r>
              <a:rPr lang="cs-CZ" dirty="0"/>
              <a:t>Diagnóza zhoubného nádoru je vždy výrazným zásahem do života člověka. Přináší obtíže i v oblasti psychologické a sociální.</a:t>
            </a:r>
          </a:p>
        </p:txBody>
      </p:sp>
    </p:spTree>
    <p:extLst>
      <p:ext uri="{BB962C8B-B14F-4D97-AF65-F5344CB8AC3E}">
        <p14:creationId xmlns:p14="http://schemas.microsoft.com/office/powerpoint/2010/main" val="206962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Nádorová onemocnění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Rozdělení nádorů</a:t>
            </a:r>
          </a:p>
          <a:p>
            <a:r>
              <a:rPr lang="cs-CZ" dirty="0"/>
              <a:t>Benigní – nezhoubný, nešíří se po těle, nezakládá metastázy</a:t>
            </a:r>
          </a:p>
          <a:p>
            <a:r>
              <a:rPr lang="cs-CZ" dirty="0"/>
              <a:t>Maligní – rychle roste, šíří se do okolí, zakládá metastázy</a:t>
            </a:r>
          </a:p>
          <a:p>
            <a:r>
              <a:rPr lang="cs-CZ" dirty="0"/>
              <a:t>Příčiny vzniku – multifaktoriální – fyzikální, chemické, biologické faktory, genetické dispozice a imunologické faktory. Hlavní spouštěcí mechanismus není většinou známý.</a:t>
            </a:r>
          </a:p>
        </p:txBody>
      </p:sp>
    </p:spTree>
    <p:extLst>
      <p:ext uri="{BB962C8B-B14F-4D97-AF65-F5344CB8AC3E}">
        <p14:creationId xmlns:p14="http://schemas.microsoft.com/office/powerpoint/2010/main" val="118284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Nádorová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Prevence – zákaz kouření, alkoholu, vyhýbání se nadměrnému slunění, vyhýbání se kontaktu s karcinogenními látkami, konzumace potravin s vysokým obsahem vlákniny (ovoce, zelenina, obiloviny), preventivní lékařské prohlídky, návštěva lékaře při objevení s prvních příznaků, absolvování screeningových vyšetření (mamografie)</a:t>
            </a:r>
          </a:p>
          <a:p>
            <a:r>
              <a:rPr lang="cs-CZ" dirty="0"/>
              <a:t>Včasná diagnóza=lepší prognóza</a:t>
            </a:r>
          </a:p>
        </p:txBody>
      </p:sp>
    </p:spTree>
    <p:extLst>
      <p:ext uri="{BB962C8B-B14F-4D97-AF65-F5344CB8AC3E}">
        <p14:creationId xmlns:p14="http://schemas.microsoft.com/office/powerpoint/2010/main" val="179264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Nádorová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Léčba – chirurgická, chemoterapie, radioterapie, biologická léčba</a:t>
            </a:r>
          </a:p>
          <a:p>
            <a:r>
              <a:rPr lang="cs-CZ" dirty="0"/>
              <a:t>Nežádoucí vedlejší účinky chemoterapie</a:t>
            </a:r>
          </a:p>
          <a:p>
            <a:pPr lvl="1"/>
            <a:r>
              <a:rPr lang="cs-CZ" dirty="0"/>
              <a:t>Snížení počtu leukocytů či trombocytů</a:t>
            </a:r>
          </a:p>
          <a:p>
            <a:pPr lvl="1"/>
            <a:r>
              <a:rPr lang="cs-CZ" dirty="0"/>
              <a:t>Zažívací obtíže</a:t>
            </a:r>
          </a:p>
          <a:p>
            <a:pPr lvl="1"/>
            <a:r>
              <a:rPr lang="cs-CZ" dirty="0"/>
              <a:t>Ztráta vlasů</a:t>
            </a:r>
          </a:p>
          <a:p>
            <a:pPr marL="585216" indent="-457200"/>
            <a:r>
              <a:rPr lang="cs-CZ" dirty="0"/>
              <a:t>Paliativní péče</a:t>
            </a:r>
          </a:p>
          <a:p>
            <a:r>
              <a:rPr lang="cs-CZ" dirty="0"/>
              <a:t>Následná péče – pravidelné kontroly u praktického lékaře či na onkologické ambulanci</a:t>
            </a:r>
          </a:p>
        </p:txBody>
      </p:sp>
    </p:spTree>
    <p:extLst>
      <p:ext uri="{BB962C8B-B14F-4D97-AF65-F5344CB8AC3E}">
        <p14:creationId xmlns:p14="http://schemas.microsoft.com/office/powerpoint/2010/main" val="360440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Nádorová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Psychosociální podpora – nemocný prožívá úzkost, bezmocnost, ohroženost, strach z léčby, z prognózy, z reakce okolí, ze smrti. Potřebuje maximální podporu a pochopení, toleranci!</a:t>
            </a:r>
          </a:p>
          <a:p>
            <a:pPr lvl="1"/>
            <a:r>
              <a:rPr lang="cs-CZ" dirty="0"/>
              <a:t>Lékař – důležitá empatie, vřelost, informace</a:t>
            </a:r>
          </a:p>
          <a:p>
            <a:pPr lvl="1"/>
            <a:r>
              <a:rPr lang="cs-CZ" dirty="0"/>
              <a:t>Psycholog – naslouchat, povzbudit, pomoci v přehodnocení životních priorit</a:t>
            </a:r>
          </a:p>
          <a:p>
            <a:pPr lvl="1"/>
            <a:r>
              <a:rPr lang="cs-CZ" dirty="0"/>
              <a:t>Rodina, přátelé – podpora, pomoc k soběstačnosti a zapojování nemocného do péče o sebe, povzbuzení, čas, zmírnění sociální izolace</a:t>
            </a:r>
          </a:p>
          <a:p>
            <a:pPr marL="402336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8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Nádorová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cs-CZ" dirty="0"/>
              <a:t>Sociální pracovník – sociální opora, zajištění možné péče v domácím prostředí případně v zařízení následné péče, doprovázení, poradenství, příprava na budoucí možnou ztrátu, doprovázení pozůstalých.</a:t>
            </a:r>
          </a:p>
          <a:p>
            <a:r>
              <a:rPr lang="cs-CZ" dirty="0"/>
              <a:t>Vyhodnocení psychosociálních potřeb</a:t>
            </a:r>
          </a:p>
          <a:p>
            <a:pPr lvl="1"/>
            <a:r>
              <a:rPr lang="cs-CZ" dirty="0"/>
              <a:t>Dostupná podpora ze strany rodiny, přátel </a:t>
            </a:r>
          </a:p>
          <a:p>
            <a:pPr lvl="1"/>
            <a:r>
              <a:rPr lang="cs-CZ" dirty="0"/>
              <a:t>Zjistit, zda má nemocný dostatek informací o nemoci a prognóze a zda jim rozumí</a:t>
            </a:r>
          </a:p>
          <a:p>
            <a:pPr lvl="1"/>
            <a:r>
              <a:rPr lang="cs-CZ" dirty="0"/>
              <a:t>Úroveň komunikace mezi nemocným, rodinou a odborníky – dostatečná, srozumitelná…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4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Metabolická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Diabetes </a:t>
            </a:r>
            <a:r>
              <a:rPr lang="cs-CZ" dirty="0" err="1"/>
              <a:t>mellitus</a:t>
            </a:r>
            <a:r>
              <a:rPr lang="cs-CZ" dirty="0"/>
              <a:t> – cukrovka</a:t>
            </a:r>
          </a:p>
          <a:p>
            <a:r>
              <a:rPr lang="cs-CZ" dirty="0"/>
              <a:t>Porucha metabolismu cukrů – zvýšená hladina glukózy v krvi</a:t>
            </a:r>
          </a:p>
          <a:p>
            <a:r>
              <a:rPr lang="cs-CZ" dirty="0"/>
              <a:t>DM 1. typu – absolutní nedostatek inzulinu, léčba pouze inzulinem (10 %), neexistuje prevence</a:t>
            </a:r>
          </a:p>
          <a:p>
            <a:r>
              <a:rPr lang="cs-CZ" dirty="0"/>
              <a:t>DM 2. typu – relativní nedostatek inzulinu nebi nedostatečná odpověď buněk na působení inzulinu (90 %), prevence – pohyb, vyvářená strava, zdravý životní styl</a:t>
            </a:r>
          </a:p>
        </p:txBody>
      </p:sp>
    </p:spTree>
    <p:extLst>
      <p:ext uri="{BB962C8B-B14F-4D97-AF65-F5344CB8AC3E}">
        <p14:creationId xmlns:p14="http://schemas.microsoft.com/office/powerpoint/2010/main" val="28612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Sociální důsledky nemocí u dospělých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b="1" dirty="0"/>
              <a:t>Profese</a:t>
            </a:r>
            <a:endParaRPr lang="cs-CZ" dirty="0"/>
          </a:p>
          <a:p>
            <a:r>
              <a:rPr lang="cs-CZ" dirty="0"/>
              <a:t>Nemožnost vykonávat profesi</a:t>
            </a:r>
          </a:p>
          <a:p>
            <a:pPr lvl="1"/>
            <a:r>
              <a:rPr lang="cs-CZ" dirty="0"/>
              <a:t>Výpadek finančních prostředků</a:t>
            </a:r>
          </a:p>
          <a:p>
            <a:pPr lvl="1"/>
            <a:r>
              <a:rPr lang="cs-CZ" dirty="0"/>
              <a:t>Nejistota</a:t>
            </a:r>
          </a:p>
          <a:p>
            <a:pPr lvl="1"/>
            <a:r>
              <a:rPr lang="cs-CZ" dirty="0"/>
              <a:t>Deprese</a:t>
            </a:r>
          </a:p>
          <a:p>
            <a:pPr lvl="1"/>
            <a:r>
              <a:rPr lang="cs-CZ" dirty="0"/>
              <a:t>Závislosti</a:t>
            </a:r>
          </a:p>
          <a:p>
            <a:r>
              <a:rPr lang="cs-CZ" dirty="0"/>
              <a:t>Nutná změna zaměstnání</a:t>
            </a:r>
          </a:p>
          <a:p>
            <a:pPr lvl="1"/>
            <a:r>
              <a:rPr lang="cs-CZ" dirty="0"/>
              <a:t>Nejistota</a:t>
            </a:r>
          </a:p>
          <a:p>
            <a:pPr lvl="1"/>
            <a:r>
              <a:rPr lang="cs-CZ" dirty="0"/>
              <a:t>Nutnost učit se nové věci</a:t>
            </a:r>
          </a:p>
          <a:p>
            <a:pPr lvl="1"/>
            <a:r>
              <a:rPr lang="cs-CZ" dirty="0"/>
              <a:t>Nutnost zvykat si na nové kolegy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Metabolická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Komplikace</a:t>
            </a:r>
          </a:p>
          <a:p>
            <a:pPr lvl="1"/>
            <a:r>
              <a:rPr lang="cs-CZ" dirty="0"/>
              <a:t>Akutní – hyperglykemické nebo hypoglykemické kóma</a:t>
            </a:r>
          </a:p>
          <a:p>
            <a:pPr lvl="1"/>
            <a:r>
              <a:rPr lang="cs-CZ" dirty="0"/>
              <a:t>Pozdní – postižení různých cév aterosklerózou – komplikace oční, </a:t>
            </a:r>
            <a:r>
              <a:rPr lang="cs-CZ" dirty="0" err="1"/>
              <a:t>nefrologické</a:t>
            </a:r>
            <a:r>
              <a:rPr lang="cs-CZ" dirty="0"/>
              <a:t>, neurologické</a:t>
            </a:r>
          </a:p>
          <a:p>
            <a:pPr lvl="1"/>
            <a:r>
              <a:rPr lang="cs-CZ" dirty="0"/>
              <a:t>Sklon k infekcím</a:t>
            </a:r>
          </a:p>
          <a:p>
            <a:r>
              <a:rPr lang="cs-CZ" dirty="0"/>
              <a:t>Léčba – inzulin (1. typ), perorální </a:t>
            </a:r>
            <a:r>
              <a:rPr lang="cs-CZ" dirty="0" err="1"/>
              <a:t>antidiabetika</a:t>
            </a:r>
            <a:r>
              <a:rPr lang="cs-CZ" dirty="0"/>
              <a:t> (2. typ), dieta, přiměřený pohyb a námaha</a:t>
            </a:r>
          </a:p>
        </p:txBody>
      </p:sp>
    </p:spTree>
    <p:extLst>
      <p:ext uri="{BB962C8B-B14F-4D97-AF65-F5344CB8AC3E}">
        <p14:creationId xmlns:p14="http://schemas.microsoft.com/office/powerpoint/2010/main" val="2527415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Metabolická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/>
          </a:bodyPr>
          <a:lstStyle/>
          <a:p>
            <a:r>
              <a:rPr lang="cs-CZ" dirty="0"/>
              <a:t>Dopad onemocnění </a:t>
            </a:r>
          </a:p>
          <a:p>
            <a:pPr lvl="1"/>
            <a:r>
              <a:rPr lang="cs-CZ" dirty="0"/>
              <a:t>Často vede k invaliditě</a:t>
            </a:r>
          </a:p>
          <a:p>
            <a:pPr lvl="1"/>
            <a:r>
              <a:rPr lang="cs-CZ" dirty="0"/>
              <a:t>Zvýšené riziko úrazů a pádů</a:t>
            </a:r>
          </a:p>
          <a:p>
            <a:pPr lvl="1"/>
            <a:r>
              <a:rPr lang="cs-CZ" dirty="0"/>
              <a:t>Jedna z nejčastějších příčin amputace dolních končetin</a:t>
            </a:r>
          </a:p>
          <a:p>
            <a:pPr lvl="1"/>
            <a:r>
              <a:rPr lang="cs-CZ" dirty="0"/>
              <a:t>Časté postižení srdce a cév</a:t>
            </a:r>
          </a:p>
          <a:p>
            <a:pPr lvl="1"/>
            <a:r>
              <a:rPr lang="cs-CZ" dirty="0"/>
              <a:t>Sociální problémy – pracovní omezení, nedostatečné zvládání stresu, problém motivace a dodržování léčebného režimu</a:t>
            </a:r>
          </a:p>
          <a:p>
            <a:pPr lvl="1"/>
            <a:r>
              <a:rPr lang="cs-CZ" dirty="0"/>
              <a:t>Svaz diabetiků ČR – zastupuje zájmy diabetiků</a:t>
            </a:r>
          </a:p>
        </p:txBody>
      </p:sp>
    </p:spTree>
    <p:extLst>
      <p:ext uri="{BB962C8B-B14F-4D97-AF65-F5344CB8AC3E}">
        <p14:creationId xmlns:p14="http://schemas.microsoft.com/office/powerpoint/2010/main" val="73186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Metabolická onemocnění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12776"/>
            <a:ext cx="7498080" cy="483562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Obezita</a:t>
            </a:r>
          </a:p>
          <a:p>
            <a:r>
              <a:rPr lang="cs-CZ" dirty="0"/>
              <a:t>WHO ji označuje za epidemii 21. století</a:t>
            </a:r>
          </a:p>
          <a:p>
            <a:r>
              <a:rPr lang="cs-CZ" dirty="0"/>
              <a:t>Jde o zvýšení tělesné hmotnosti způsobené nadměrným ukládáním tuků</a:t>
            </a:r>
          </a:p>
          <a:p>
            <a:r>
              <a:rPr lang="cs-CZ" dirty="0"/>
              <a:t>Doprovází ji častější výskyt dalších onemocnění – diabetes </a:t>
            </a:r>
            <a:r>
              <a:rPr lang="cs-CZ" dirty="0" err="1"/>
              <a:t>mellitus</a:t>
            </a:r>
            <a:r>
              <a:rPr lang="cs-CZ" dirty="0"/>
              <a:t>, hypertenze, nádorová onemocnění, onemocnění kloubů a páteře, onemocnění žlučníku, psychické problémy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3282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str. 71-172</a:t>
            </a:r>
          </a:p>
          <a:p>
            <a:r>
              <a:rPr lang="cs-CZ" dirty="0"/>
              <a:t>KUZNÍKOVÁ, I.: Sociální práce ve zdravotnictví, </a:t>
            </a:r>
            <a:r>
              <a:rPr lang="cs-CZ" dirty="0" err="1"/>
              <a:t>Grada</a:t>
            </a:r>
            <a:r>
              <a:rPr lang="cs-CZ" dirty="0"/>
              <a:t> 2011 str. 93-148</a:t>
            </a:r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Sociální důsledky nemocí u dospělých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cs-CZ" b="1" dirty="0"/>
              <a:t>Rodina</a:t>
            </a:r>
            <a:endParaRPr lang="cs-CZ" dirty="0"/>
          </a:p>
          <a:p>
            <a:r>
              <a:rPr lang="cs-CZ" dirty="0"/>
              <a:t>Vždy má vliv na léčení</a:t>
            </a:r>
          </a:p>
          <a:p>
            <a:r>
              <a:rPr lang="cs-CZ" dirty="0"/>
              <a:t>Nemoc vždy ovlivní chod rodiny</a:t>
            </a:r>
          </a:p>
          <a:p>
            <a:r>
              <a:rPr lang="cs-CZ" dirty="0"/>
              <a:t>Nemoc může narušit vztahy v rodině</a:t>
            </a:r>
          </a:p>
          <a:p>
            <a:r>
              <a:rPr lang="cs-CZ" dirty="0"/>
              <a:t>Nemoc může narušit plnění rolí</a:t>
            </a:r>
          </a:p>
          <a:p>
            <a:r>
              <a:rPr lang="cs-CZ" dirty="0"/>
              <a:t>Záleží na tom, kdo onemocněl (matka, otec)</a:t>
            </a:r>
          </a:p>
          <a:p>
            <a:r>
              <a:rPr lang="cs-CZ" dirty="0"/>
              <a:t>Někdy je nutná úprava prostředí (bezbariérovost, nekuřácké prostředí, atd.)</a:t>
            </a:r>
          </a:p>
          <a:p>
            <a:r>
              <a:rPr lang="cs-CZ" dirty="0"/>
              <a:t>Finanční náklady na léčení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Sociální důsledky nemocí u dospělých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b="1" dirty="0"/>
              <a:t>Volný čas</a:t>
            </a:r>
          </a:p>
          <a:p>
            <a:r>
              <a:rPr lang="cs-CZ" dirty="0"/>
              <a:t>Najít alternativu k činnosti, kterou nemocný rád vykonával</a:t>
            </a:r>
          </a:p>
          <a:p>
            <a:r>
              <a:rPr lang="cs-CZ" dirty="0"/>
              <a:t>Důležitá je sociální opora</a:t>
            </a:r>
            <a:endParaRPr lang="cs-CZ" b="1" dirty="0"/>
          </a:p>
          <a:p>
            <a:pPr marL="82296" indent="0">
              <a:buNone/>
            </a:pPr>
            <a:r>
              <a:rPr lang="cs-CZ" dirty="0"/>
              <a:t>Sociální izolace</a:t>
            </a:r>
          </a:p>
          <a:p>
            <a:pPr lvl="1"/>
            <a:r>
              <a:rPr lang="cs-CZ" dirty="0"/>
              <a:t>Dočasná</a:t>
            </a:r>
          </a:p>
          <a:p>
            <a:pPr lvl="1"/>
            <a:r>
              <a:rPr lang="cs-CZ" dirty="0"/>
              <a:t>Trvalá</a:t>
            </a:r>
          </a:p>
          <a:p>
            <a:pPr marL="82296" indent="0">
              <a:buNone/>
            </a:pPr>
            <a:r>
              <a:rPr lang="cs-CZ" dirty="0"/>
              <a:t>Stigmatizace </a:t>
            </a:r>
          </a:p>
          <a:p>
            <a:r>
              <a:rPr lang="cs-CZ" dirty="0"/>
              <a:t>Důležitá je osvěta veřejnosti v oblasti zdraví, nemoci a zdravotního postižení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Civilizační nemoci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8016" indent="0">
              <a:buNone/>
            </a:pPr>
            <a:r>
              <a:rPr lang="cs-CZ" sz="3600" dirty="0"/>
              <a:t>Nemoci, které zaujímají první místa z hlediska četnosti výskytu, náročnosti následné péče a úmrtnosti.</a:t>
            </a:r>
          </a:p>
          <a:p>
            <a:pPr marL="699516" indent="-571500"/>
            <a:r>
              <a:rPr lang="cs-CZ" sz="3600" dirty="0"/>
              <a:t>Nemoci oběhové soustavy</a:t>
            </a:r>
          </a:p>
          <a:p>
            <a:pPr marL="699516" indent="-571500"/>
            <a:r>
              <a:rPr lang="cs-CZ" sz="3600" dirty="0"/>
              <a:t>Nemoci dýchací soustavy</a:t>
            </a:r>
          </a:p>
          <a:p>
            <a:pPr marL="699516" indent="-571500"/>
            <a:r>
              <a:rPr lang="cs-CZ" sz="3600" dirty="0"/>
              <a:t>Nádorová onemocnění</a:t>
            </a:r>
          </a:p>
          <a:p>
            <a:pPr marL="699516" indent="-571500"/>
            <a:r>
              <a:rPr lang="cs-CZ" sz="3600" dirty="0"/>
              <a:t>Metabolická onemocnění</a:t>
            </a:r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99516" indent="-571500"/>
            <a:r>
              <a:rPr lang="cs-CZ" sz="4400" dirty="0"/>
              <a:t>Nemoci oběhové soustavy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28016" indent="0">
              <a:buNone/>
            </a:pPr>
            <a:r>
              <a:rPr lang="cs-CZ" dirty="0"/>
              <a:t>Hypertenze</a:t>
            </a:r>
          </a:p>
          <a:p>
            <a:pPr marL="585216" indent="-457200"/>
            <a:r>
              <a:rPr lang="cs-CZ" dirty="0"/>
              <a:t>Zvýšený krevní tlak trvale nad hodnoty 140/90</a:t>
            </a:r>
          </a:p>
          <a:p>
            <a:pPr marL="585216" indent="-457200"/>
            <a:r>
              <a:rPr lang="cs-CZ" dirty="0"/>
              <a:t>Neléčený zvyšuje riziko dalších onemocnění oběhové soustavy</a:t>
            </a:r>
          </a:p>
          <a:p>
            <a:pPr marL="585216" indent="-457200"/>
            <a:r>
              <a:rPr lang="cs-CZ" dirty="0"/>
              <a:t>Léčba </a:t>
            </a:r>
          </a:p>
          <a:p>
            <a:pPr marL="859536" lvl="1" indent="-457200"/>
            <a:r>
              <a:rPr lang="cs-CZ" dirty="0"/>
              <a:t>Nefarmakologická – snížení hmotnosti, snížený přísun soli, vyloučení alkoholu, kouření, omezení stresu, omezený přísun živočišných tuků, zvýšení pohybové aktivity</a:t>
            </a:r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Nemoci oběhové soustavy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Ischemická choroba srdeční</a:t>
            </a:r>
          </a:p>
          <a:p>
            <a:pPr marL="82296" indent="0">
              <a:buNone/>
            </a:pPr>
            <a:r>
              <a:rPr lang="cs-CZ" dirty="0"/>
              <a:t>Ischemie – nepoměr mezi dodávkou a potřebou kyslíku v srdečním svalu</a:t>
            </a:r>
          </a:p>
          <a:p>
            <a:r>
              <a:rPr lang="cs-CZ" dirty="0"/>
              <a:t>Většinou způsobena aterosklerózou</a:t>
            </a:r>
          </a:p>
          <a:p>
            <a:r>
              <a:rPr lang="cs-CZ" dirty="0"/>
              <a:t>Rizikové faktory: kouření, nadměrná konzumace tuků, hypertenze, diabetes </a:t>
            </a:r>
            <a:r>
              <a:rPr lang="cs-CZ" dirty="0" err="1"/>
              <a:t>mellitus</a:t>
            </a:r>
            <a:r>
              <a:rPr lang="cs-CZ" dirty="0"/>
              <a:t>, ale i věk nebo genetická zátěž</a:t>
            </a:r>
          </a:p>
          <a:p>
            <a:r>
              <a:rPr lang="cs-CZ" dirty="0"/>
              <a:t>Může probíhat akutně (infarkt myokardu) nebo chronicky (angina pectoris)</a:t>
            </a:r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Nemoci oběhové soustavy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Léčba</a:t>
            </a:r>
          </a:p>
          <a:p>
            <a:pPr lvl="1"/>
            <a:r>
              <a:rPr lang="cs-CZ" dirty="0"/>
              <a:t>Změna životního stylu (zákaz kouření, pohyb, </a:t>
            </a:r>
            <a:r>
              <a:rPr lang="cs-CZ" dirty="0" err="1"/>
              <a:t>nízkocholesterolová</a:t>
            </a:r>
            <a:r>
              <a:rPr lang="cs-CZ" dirty="0"/>
              <a:t> dieta, omezení stresu)</a:t>
            </a:r>
          </a:p>
          <a:p>
            <a:pPr lvl="1"/>
            <a:r>
              <a:rPr lang="cs-CZ" dirty="0"/>
              <a:t>Farmakologická léčba</a:t>
            </a:r>
          </a:p>
          <a:p>
            <a:pPr lvl="1"/>
            <a:r>
              <a:rPr lang="cs-CZ" dirty="0"/>
              <a:t>Chirurgická léčba</a:t>
            </a:r>
          </a:p>
          <a:p>
            <a:pPr marL="82296" indent="0">
              <a:buNone/>
            </a:pPr>
            <a:r>
              <a:rPr lang="cs-CZ" dirty="0"/>
              <a:t>Infarkt myokardu</a:t>
            </a:r>
          </a:p>
          <a:p>
            <a:r>
              <a:rPr lang="cs-CZ" dirty="0"/>
              <a:t>Náhlé přerušení přívodu krve do části srdce díky uzavření koronární tepny</a:t>
            </a:r>
          </a:p>
          <a:p>
            <a:r>
              <a:rPr lang="cs-CZ" dirty="0"/>
              <a:t>Ložisková nekróza myokardu</a:t>
            </a:r>
          </a:p>
          <a:p>
            <a:r>
              <a:rPr lang="cs-CZ" dirty="0"/>
              <a:t>Život ohrožující stav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Nemoci oběhové soustavy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Příznaky</a:t>
            </a:r>
          </a:p>
          <a:p>
            <a:pPr lvl="1"/>
            <a:r>
              <a:rPr lang="cs-CZ" dirty="0"/>
              <a:t>Bolest za hrudní kostí trvající déle než 20 min., je svíravá, trvalá, vystřelující, náhlá.</a:t>
            </a:r>
          </a:p>
          <a:p>
            <a:pPr lvl="1"/>
            <a:r>
              <a:rPr lang="cs-CZ" dirty="0"/>
              <a:t>Úzkost, strach ze smrti</a:t>
            </a:r>
          </a:p>
          <a:p>
            <a:pPr lvl="1"/>
            <a:r>
              <a:rPr lang="cs-CZ" dirty="0"/>
              <a:t>Pocení, bledost, nauzea, zvracení</a:t>
            </a:r>
          </a:p>
          <a:p>
            <a:pPr lvl="1"/>
            <a:r>
              <a:rPr lang="cs-CZ" dirty="0"/>
              <a:t>Dušnost, zmatenost</a:t>
            </a:r>
          </a:p>
          <a:p>
            <a:pPr marL="585216" indent="-457200"/>
            <a:r>
              <a:rPr lang="cs-CZ" dirty="0"/>
              <a:t>Nutná nemocniční léčba</a:t>
            </a:r>
          </a:p>
          <a:p>
            <a:pPr marL="585216" indent="-457200"/>
            <a:r>
              <a:rPr lang="cs-CZ" dirty="0"/>
              <a:t>Režimová opatření – zákaz kouření, alkoholu, pohyb, strava bez tučných a kořeněných jídel, pravidelné lékařské kontroly, užívání předepsaných léků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6591</TotalTime>
  <Words>1084</Words>
  <Application>Microsoft Macintosh PowerPoint</Application>
  <PresentationFormat>Předvádění na obrazovce (4:3)</PresentationFormat>
  <Paragraphs>157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Gill Sans MT</vt:lpstr>
      <vt:lpstr>Verdana</vt:lpstr>
      <vt:lpstr>Wingdings 2</vt:lpstr>
      <vt:lpstr>Slunovrat</vt:lpstr>
      <vt:lpstr>Sociální důsledky nemocí u dospělých</vt:lpstr>
      <vt:lpstr>Sociální důsledky nemocí u dospělých</vt:lpstr>
      <vt:lpstr>Sociální důsledky nemocí u dospělých</vt:lpstr>
      <vt:lpstr>Sociální důsledky nemocí u dospělých</vt:lpstr>
      <vt:lpstr>Civilizační nemoci</vt:lpstr>
      <vt:lpstr>Nemoci oběhové soustavy</vt:lpstr>
      <vt:lpstr>Nemoci oběhové soustavy</vt:lpstr>
      <vt:lpstr>Nemoci oběhové soustavy</vt:lpstr>
      <vt:lpstr>Nemoci oběhové soustavy</vt:lpstr>
      <vt:lpstr>Nemoci oběhové soustavy</vt:lpstr>
      <vt:lpstr>Nemoci oběhové soustavy</vt:lpstr>
      <vt:lpstr>Nemoci oběhové soustavy</vt:lpstr>
      <vt:lpstr>Nádorová onemocnění</vt:lpstr>
      <vt:lpstr>Nádorová onemocnění</vt:lpstr>
      <vt:lpstr>Nádorová onemocnění</vt:lpstr>
      <vt:lpstr>Nádorová onemocnění</vt:lpstr>
      <vt:lpstr>Nádorová onemocnění</vt:lpstr>
      <vt:lpstr>Nádorová onemocnění</vt:lpstr>
      <vt:lpstr>Metabolická onemocnění</vt:lpstr>
      <vt:lpstr>Metabolická onemocnění</vt:lpstr>
      <vt:lpstr>Metabolická onemocnění</vt:lpstr>
      <vt:lpstr>Metabolická onemocnění</vt:lpstr>
      <vt:lpstr>LITERATURA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Machulová Helena Mgr. Bc.</cp:lastModifiedBy>
  <cp:revision>221</cp:revision>
  <dcterms:created xsi:type="dcterms:W3CDTF">2014-09-10T08:37:37Z</dcterms:created>
  <dcterms:modified xsi:type="dcterms:W3CDTF">2018-12-28T15:54:26Z</dcterms:modified>
</cp:coreProperties>
</file>