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9" r:id="rId4"/>
    <p:sldId id="265" r:id="rId5"/>
    <p:sldId id="267" r:id="rId6"/>
    <p:sldId id="341" r:id="rId7"/>
    <p:sldId id="266" r:id="rId8"/>
    <p:sldId id="270" r:id="rId9"/>
    <p:sldId id="271" r:id="rId10"/>
    <p:sldId id="321" r:id="rId11"/>
    <p:sldId id="339" r:id="rId12"/>
    <p:sldId id="336" r:id="rId13"/>
    <p:sldId id="335" r:id="rId14"/>
    <p:sldId id="345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96" d="100"/>
          <a:sy n="96" d="100"/>
        </p:scale>
        <p:origin x="82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17F6A0-7D77-838E-EB24-0919005E8F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cs-CZ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F7AE4B0-B7E9-66B8-7330-D7F0B470F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cs-CZ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51F6A46-AA84-0C9B-E14C-DC6B91D7B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5B70-A78D-43D4-BFC6-7E69E03B7CD3}" type="datetimeFigureOut">
              <a:rPr lang="cs-CZ" smtClean="0"/>
              <a:t>02.10.2022</a:t>
            </a:fld>
            <a:endParaRPr lang="cs-CZ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7B5700-C28E-E91D-3E60-F4D17232A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ADB00BD-774D-3F53-8DD3-25760EDBC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08D15-5C54-44A6-A049-91D73B63EEC3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4570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75F46A-68A3-FE49-FDB2-6FE543766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cs-CZ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D3FD4C6-E0DE-264E-5A6D-792796D6C0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cs-CZ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7F1D87-589E-E628-9077-4A673FE46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5B70-A78D-43D4-BFC6-7E69E03B7CD3}" type="datetimeFigureOut">
              <a:rPr lang="cs-CZ" smtClean="0"/>
              <a:t>02.10.2022</a:t>
            </a:fld>
            <a:endParaRPr lang="cs-CZ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1E02E93-38E9-9480-3718-ADA16554C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23F733E-E8B4-0041-A332-60D8C99DE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08D15-5C54-44A6-A049-91D73B63EEC3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5765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9B45457-DE04-F901-DC7E-51E3C36A6F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cs-CZ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32EE96E-1E9D-0CDC-9312-F49CED4792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cs-CZ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B599F9-B8A0-6F0B-0925-043787623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5B70-A78D-43D4-BFC6-7E69E03B7CD3}" type="datetimeFigureOut">
              <a:rPr lang="cs-CZ" smtClean="0"/>
              <a:t>02.10.2022</a:t>
            </a:fld>
            <a:endParaRPr lang="cs-CZ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1728789-ED42-0F83-8E14-100042393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8B2FAF0-5E21-F176-33AF-3B8D16BAB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08D15-5C54-44A6-A049-91D73B63EEC3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4836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CF5A3F-9BB5-4735-90D0-145407C14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553" y="346575"/>
            <a:ext cx="11233150" cy="368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lnSpc>
                <a:spcPts val="3000"/>
              </a:lnSpc>
              <a:spcAft>
                <a:spcPts val="3402"/>
              </a:spcAft>
              <a:defRPr sz="2400" b="0" i="0" baseline="0">
                <a:solidFill>
                  <a:schemeClr val="accent2"/>
                </a:solidFill>
                <a:latin typeface="Source Sans Pro Black"/>
              </a:defRPr>
            </a:lvl1pPr>
          </a:lstStyle>
          <a:p>
            <a:r>
              <a:rPr lang="de-DE" dirty="0"/>
              <a:t>Headline einfügen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7D098AD9-6FA4-428E-B32E-1ECCAF10EE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5" y="908720"/>
            <a:ext cx="11233150" cy="475230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0"/>
              </a:spcBef>
              <a:spcAft>
                <a:spcPts val="850"/>
              </a:spcAft>
              <a:buClr>
                <a:schemeClr val="accent3"/>
              </a:buClr>
              <a:buFont typeface="Arial" panose="020B0604020202020204" pitchFamily="34" charset="0"/>
              <a:buNone/>
              <a:defRPr lang="de-DE" sz="2400" kern="1200" baseline="0" dirty="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576000" indent="-28575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85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lang="de-DE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844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85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lang="de-DE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000" indent="-2844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85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lang="de-DE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2844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85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lang="de-DE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28000" indent="-2844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85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lang="de-DE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7AF171-E9D0-4864-9B12-B90BC07C6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E17790C-AFF4-48D3-A7EB-A19246192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29CD-AE60-44B5-98F0-745381230E57}" type="datetimeFigureOut">
              <a:rPr lang="de-DE" smtClean="0"/>
              <a:t>02.10.2022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D464286-A366-43D2-99D3-18A1E29AE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F8DD8-C592-4722-986C-95758E13AC7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69033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el + Text +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CF5A3F-9BB5-4735-90D0-145407C14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553" y="346575"/>
            <a:ext cx="11233150" cy="414922"/>
          </a:xfrm>
          <a:prstGeom prst="rect">
            <a:avLst/>
          </a:prstGeom>
        </p:spPr>
        <p:txBody>
          <a:bodyPr wrap="square" lIns="0" tIns="0" rIns="0">
            <a:spAutoFit/>
          </a:bodyPr>
          <a:lstStyle>
            <a:lvl1pPr algn="l">
              <a:lnSpc>
                <a:spcPts val="3000"/>
              </a:lnSpc>
              <a:spcAft>
                <a:spcPts val="3402"/>
              </a:spcAft>
              <a:defRPr sz="2400" b="1" baseline="0">
                <a:solidFill>
                  <a:schemeClr val="accent2"/>
                </a:solidFill>
                <a:latin typeface="Source Sans Pro Black"/>
              </a:defRPr>
            </a:lvl1pPr>
          </a:lstStyle>
          <a:p>
            <a:r>
              <a:rPr lang="de-DE" dirty="0"/>
              <a:t>Headline einfügen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A8369765-004B-4187-AA15-D5BFB1FAB01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11900" y="908050"/>
            <a:ext cx="5391150" cy="47529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EE33FC2-17A1-4F8A-A800-723F1614C1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9425" y="908050"/>
            <a:ext cx="5400675" cy="4752975"/>
          </a:xfrm>
          <a:prstGeom prst="rect">
            <a:avLst/>
          </a:prstGeom>
        </p:spPr>
        <p:txBody>
          <a:bodyPr/>
          <a:lstStyle>
            <a:lvl1pPr marL="284400" indent="-284400" algn="l" defTabSz="914400" rtl="0" eaLnBrk="1" latinLnBrk="0" hangingPunct="1">
              <a:lnSpc>
                <a:spcPts val="3000"/>
              </a:lnSpc>
              <a:spcBef>
                <a:spcPts val="0"/>
              </a:spcBef>
              <a:spcAft>
                <a:spcPts val="85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de-DE" sz="2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8575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85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de-DE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844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85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de-DE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000" indent="-2844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85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de-DE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2844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85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de-DE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C0E13AE-7281-4371-A6CF-BDFB3F00540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E2C29CD-AE60-44B5-98F0-745381230E57}" type="datetimeFigureOut">
              <a:rPr lang="de-DE" smtClean="0"/>
              <a:t>02.10.2022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028C2ED-00ED-4D7D-B911-E3FE5C05D95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4A4A342-41B2-4C5B-B2C8-59A4516DEF3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E8F8DD8-C592-4722-986C-95758E13AC7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82509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C65374-78D7-53E3-871B-7157F8795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cs-CZ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22A899-7576-76E6-5BE2-D791ABB5F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cs-CZ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2DEAC7-C256-9BB9-11DB-27A64A782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5B70-A78D-43D4-BFC6-7E69E03B7CD3}" type="datetimeFigureOut">
              <a:rPr lang="cs-CZ" smtClean="0"/>
              <a:t>02.10.2022</a:t>
            </a:fld>
            <a:endParaRPr lang="cs-CZ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9242846-54D9-5C8C-95B1-54EE903B0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AFB47ED-6A25-8039-19C8-C0D0FB340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08D15-5C54-44A6-A049-91D73B63EEC3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6087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677885-E32F-D1B0-7A58-42E4BAD88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cs-CZ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4299D5E-C766-325B-529E-75BEEE7D94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587153-97EE-0095-6B49-310CADE92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5B70-A78D-43D4-BFC6-7E69E03B7CD3}" type="datetimeFigureOut">
              <a:rPr lang="cs-CZ" smtClean="0"/>
              <a:t>02.10.2022</a:t>
            </a:fld>
            <a:endParaRPr lang="cs-CZ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D953F4-BD6C-3CD3-4329-25678AE09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42A8B5-9C46-12E8-605B-BFF1B6759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08D15-5C54-44A6-A049-91D73B63EEC3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8090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162177-CD12-27E2-4E43-BE15563FE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cs-CZ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A597E0-F90E-FF42-B7D7-2757C1567D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cs-CZ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81866B3-2CF6-FE9E-140B-7AADA4C4C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cs-CZ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A32678C-CDE7-665A-6E36-16091FFA0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5B70-A78D-43D4-BFC6-7E69E03B7CD3}" type="datetimeFigureOut">
              <a:rPr lang="cs-CZ" smtClean="0"/>
              <a:t>02.10.2022</a:t>
            </a:fld>
            <a:endParaRPr lang="cs-CZ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8BCCAE6-7C19-9DA6-5D2F-C42C5D2C4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83C928-EE20-D89B-D6F1-ED8B71E17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08D15-5C54-44A6-A049-91D73B63EEC3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5870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14D703-C0ED-9507-4746-1D7A6CD4E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cs-CZ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D06218D-5D1C-DD11-DE39-08439DBB4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2CA00C2-27D1-BC60-6AC4-2DD27E89C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cs-CZ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9941CBB-C480-07FD-FF3D-7E3422A098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5817E19-213D-6F13-47CB-0A39D07D15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cs-CZ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CBF47A4-805F-9055-FB82-64332261D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5B70-A78D-43D4-BFC6-7E69E03B7CD3}" type="datetimeFigureOut">
              <a:rPr lang="cs-CZ" smtClean="0"/>
              <a:t>02.10.2022</a:t>
            </a:fld>
            <a:endParaRPr lang="cs-CZ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AA9C050-7147-8D94-12BF-E513C67B2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DB7ECD7-BF58-9AE1-F90A-101546747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08D15-5C54-44A6-A049-91D73B63EEC3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209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9DEBDC-AE8A-27C2-D6FD-5EE6A2C84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cs-CZ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650357C-04FC-3908-BEFD-EADF6B2DA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5B70-A78D-43D4-BFC6-7E69E03B7CD3}" type="datetimeFigureOut">
              <a:rPr lang="cs-CZ" smtClean="0"/>
              <a:t>02.10.2022</a:t>
            </a:fld>
            <a:endParaRPr lang="cs-CZ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417788D-5FD3-316E-4C42-BBC92593E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9628CFE-4E01-1C8F-F01D-A9143613B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08D15-5C54-44A6-A049-91D73B63EEC3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2952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4FC7285-CA42-EB71-A535-6E1FEFFF0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5B70-A78D-43D4-BFC6-7E69E03B7CD3}" type="datetimeFigureOut">
              <a:rPr lang="cs-CZ" smtClean="0"/>
              <a:t>02.10.2022</a:t>
            </a:fld>
            <a:endParaRPr lang="cs-CZ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C0106C2-CA88-896E-86D0-D30D31111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4549468-90E5-F070-67CB-563CE1348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08D15-5C54-44A6-A049-91D73B63EEC3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3439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02F304-0E3F-0EDA-6016-A29F82EDD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cs-CZ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0F72CA6-DEAC-7086-9533-E9709549A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cs-CZ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F83AF91-8FBA-48EA-6FA2-DB2A84EFDB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8CC3D19-7A22-9DC0-5F2B-D4675854D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5B70-A78D-43D4-BFC6-7E69E03B7CD3}" type="datetimeFigureOut">
              <a:rPr lang="cs-CZ" smtClean="0"/>
              <a:t>02.10.2022</a:t>
            </a:fld>
            <a:endParaRPr lang="cs-CZ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C49E70-3D67-31F0-52CE-C60E02A02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0C56D4F-29B4-FBBF-AA4C-D00821509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08D15-5C54-44A6-A049-91D73B63EEC3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4896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6DCC0-85D4-64F3-F00C-F1D3C39E8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cs-CZ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4DE055C-9821-2FD1-8145-550FE3E27D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DFC982F-FB9A-DB85-8819-EF648D004B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CF09AB4-41C7-E0F9-C6B3-FE6409151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5B70-A78D-43D4-BFC6-7E69E03B7CD3}" type="datetimeFigureOut">
              <a:rPr lang="cs-CZ" smtClean="0"/>
              <a:t>02.10.2022</a:t>
            </a:fld>
            <a:endParaRPr lang="cs-CZ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A6CD844-7098-E7AE-895A-3E245227E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2E5E1F8-7BA9-6929-C169-CF315A17E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08D15-5C54-44A6-A049-91D73B63EEC3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985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68D71C1-6E49-7FEA-63EF-3CA20E93F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cs-CZ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36C909E-04BA-B2C5-4904-74FE6E64E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cs-CZ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9CCCD9-C85C-2FE2-9571-AA4E67F4C8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F5B70-A78D-43D4-BFC6-7E69E03B7CD3}" type="datetimeFigureOut">
              <a:rPr lang="cs-CZ" smtClean="0"/>
              <a:t>02.10.2022</a:t>
            </a:fld>
            <a:endParaRPr lang="cs-CZ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2501E9A-01E6-30E6-3870-33E76FA29F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4B1C0C-EC41-6812-9C29-4D9D2009A1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08D15-5C54-44A6-A049-91D73B63EEC3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899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Kunden/DAAD/Jobs%202021/210406_DAAD_PPT_Vorlage/3%20PPT/Bilder/210913_Karte_alle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svg"/><Relationship Id="rId18" Type="http://schemas.openxmlformats.org/officeDocument/2006/relationships/image" Target="../media/image37.png"/><Relationship Id="rId26" Type="http://schemas.openxmlformats.org/officeDocument/2006/relationships/image" Target="../media/image45.png"/><Relationship Id="rId3" Type="http://schemas.openxmlformats.org/officeDocument/2006/relationships/image" Target="../media/image22.svg"/><Relationship Id="rId21" Type="http://schemas.openxmlformats.org/officeDocument/2006/relationships/image" Target="../media/image40.svg"/><Relationship Id="rId7" Type="http://schemas.openxmlformats.org/officeDocument/2006/relationships/image" Target="../media/image26.svg"/><Relationship Id="rId12" Type="http://schemas.openxmlformats.org/officeDocument/2006/relationships/image" Target="../media/image31.png"/><Relationship Id="rId17" Type="http://schemas.openxmlformats.org/officeDocument/2006/relationships/image" Target="../media/image36.svg"/><Relationship Id="rId25" Type="http://schemas.openxmlformats.org/officeDocument/2006/relationships/image" Target="../media/image44.sv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29" Type="http://schemas.openxmlformats.org/officeDocument/2006/relationships/image" Target="../media/image48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24" Type="http://schemas.openxmlformats.org/officeDocument/2006/relationships/image" Target="../media/image43.png"/><Relationship Id="rId5" Type="http://schemas.openxmlformats.org/officeDocument/2006/relationships/image" Target="../media/image24.svg"/><Relationship Id="rId15" Type="http://schemas.openxmlformats.org/officeDocument/2006/relationships/image" Target="../media/image34.svg"/><Relationship Id="rId23" Type="http://schemas.openxmlformats.org/officeDocument/2006/relationships/image" Target="../media/image42.svg"/><Relationship Id="rId28" Type="http://schemas.openxmlformats.org/officeDocument/2006/relationships/image" Target="../media/image47.png"/><Relationship Id="rId10" Type="http://schemas.openxmlformats.org/officeDocument/2006/relationships/image" Target="../media/image29.png"/><Relationship Id="rId19" Type="http://schemas.openxmlformats.org/officeDocument/2006/relationships/image" Target="../media/image38.svg"/><Relationship Id="rId31" Type="http://schemas.openxmlformats.org/officeDocument/2006/relationships/image" Target="../media/image50.svg"/><Relationship Id="rId4" Type="http://schemas.openxmlformats.org/officeDocument/2006/relationships/image" Target="../media/image23.png"/><Relationship Id="rId9" Type="http://schemas.openxmlformats.org/officeDocument/2006/relationships/image" Target="../media/image28.svg"/><Relationship Id="rId14" Type="http://schemas.openxmlformats.org/officeDocument/2006/relationships/image" Target="../media/image33.png"/><Relationship Id="rId22" Type="http://schemas.openxmlformats.org/officeDocument/2006/relationships/image" Target="../media/image41.png"/><Relationship Id="rId27" Type="http://schemas.openxmlformats.org/officeDocument/2006/relationships/image" Target="../media/image46.svg"/><Relationship Id="rId30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Kunden/DAAD/Jobs%202021/210427_DAAD_Rollups/1%20Kunde/vom%20Kunden/210503_Material/Studenten_Treppe.jpg" TargetMode="Externa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FE84D6-9552-32ED-5A7B-5CF9ADC08B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Sprache und Gesellschaft</a:t>
            </a:r>
            <a:endParaRPr lang="cs-CZ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ACDC526-85D9-0196-0669-FE537DACB2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Priv.-</a:t>
            </a:r>
            <a:r>
              <a:rPr lang="de-DE" dirty="0" err="1"/>
              <a:t>Doz</a:t>
            </a:r>
            <a:r>
              <a:rPr lang="de-DE" dirty="0"/>
              <a:t>. Dr. Martin Maurach</a:t>
            </a:r>
          </a:p>
          <a:p>
            <a:r>
              <a:rPr lang="de-DE" dirty="0"/>
              <a:t>3.10. 2022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8994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FE429A05-4B22-4E02-8466-8BCBF451C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dirty="0">
                <a:latin typeface="+mj-lt"/>
              </a:rPr>
              <a:t>Der DAAD ist …</a:t>
            </a:r>
            <a:endParaRPr lang="de-DE" dirty="0">
              <a:latin typeface="+mj-lt"/>
            </a:endParaRP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37ACEB8C-E95D-44C0-BB15-7F0C5CD9E4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5" y="1080000"/>
            <a:ext cx="11233150" cy="4752305"/>
          </a:xfrm>
        </p:spPr>
        <p:txBody>
          <a:bodyPr/>
          <a:lstStyle/>
          <a:p>
            <a:pPr marL="342900" indent="-342900"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r>
              <a:rPr lang="de-DE" dirty="0"/>
              <a:t>die weltweit größte Förderorganisation für den internationalen Austausch.</a:t>
            </a:r>
          </a:p>
          <a:p>
            <a:pPr marL="342900" indent="-342900"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333333"/>
                </a:solidFill>
              </a:rPr>
              <a:t>eine autonome Organisation der deutschen Hochschulen und ihrer </a:t>
            </a:r>
            <a:r>
              <a:rPr lang="de-DE" dirty="0" err="1">
                <a:solidFill>
                  <a:srgbClr val="333333"/>
                </a:solidFill>
              </a:rPr>
              <a:t>Studierendenschaften</a:t>
            </a:r>
            <a:r>
              <a:rPr lang="de-DE" dirty="0">
                <a:solidFill>
                  <a:srgbClr val="333333"/>
                </a:solidFill>
              </a:rPr>
              <a:t> für die Internationalisierung des Wissenschaftssystems.</a:t>
            </a:r>
          </a:p>
          <a:p>
            <a:pPr marL="342900" indent="-342900"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333333"/>
                </a:solidFill>
              </a:rPr>
              <a:t>ein erfahrener Mittler zwischen Hochschulsystemen mit einem weltweiten Außennetzwerk.</a:t>
            </a:r>
          </a:p>
          <a:p>
            <a:pPr marL="342900" indent="-342900"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333333"/>
                </a:solidFill>
              </a:rPr>
              <a:t>eine deutsche Institution in Europa, die als Nationale Agentur für Erasmus+ den Europäischen Hochschul- und Forschungsraum gestaltet und in der Welt für Europa eintritt.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2673F32-B1D4-4DE5-96F7-20295FA73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daad.de</a:t>
            </a:r>
            <a:r>
              <a:rPr lang="de-DE" dirty="0"/>
              <a:t>/wer-wir-sind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DD3979E-0783-46E5-BA6F-222E2E89D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9AB1-BD8B-4372-B177-C5D6A0BB2034}" type="datetime1">
              <a:rPr lang="de-DE" smtClean="0"/>
              <a:t>02.10.2022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88259A8-D42D-4349-8821-713A14CD5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F8DD8-C592-4722-986C-95758E13AC74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0648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6FC787C9-6930-0E4E-8F1C-5E2A3017E566}"/>
              </a:ext>
            </a:extLst>
          </p:cNvPr>
          <p:cNvPicPr>
            <a:picLocks noChangeAspect="1"/>
          </p:cNvPicPr>
          <p:nvPr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t="2274" r="5" b="-1"/>
          <a:stretch>
            <a:fillRect/>
          </a:stretch>
        </p:blipFill>
        <p:spPr>
          <a:xfrm>
            <a:off x="0" y="0"/>
            <a:ext cx="12192000" cy="579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E23FD89-1ACB-A841-9C9E-1A3CB853F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553" y="346575"/>
            <a:ext cx="11233150" cy="799642"/>
          </a:xfrm>
        </p:spPr>
        <p:txBody>
          <a:bodyPr/>
          <a:lstStyle/>
          <a:p>
            <a:r>
              <a:rPr lang="de-DE" dirty="0">
                <a:latin typeface="+mj-lt"/>
              </a:rPr>
              <a:t>Das DAAD-Netzwerk: Außenstellen, Informationszentren, Information Points, DWIH, Lektorate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10D41E9-4F1E-0C45-AE05-1ECB749B5A3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337EF5C-D218-5743-97E2-32C7E5B3618C}" type="datetime1">
              <a:rPr lang="de-DE" smtClean="0"/>
              <a:t>02.10.2022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122FD48-0B90-314E-8E6B-19E30671519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Stand: Dezember 2020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0924F30-C056-1842-AA09-F8F5A6E6CC6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E8F8DD8-C592-4722-986C-95758E13AC74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7764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23FD89-1ACB-A841-9C9E-1A3CB853F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+mj-lt"/>
              </a:rPr>
              <a:t>Der DAAD – weltweit vor Ort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10D41E9-4F1E-0C45-AE05-1ECB749B5A3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337EF5C-D218-5743-97E2-32C7E5B3618C}" type="datetime1">
              <a:rPr lang="de-DE" smtClean="0"/>
              <a:t>02.10.2022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122FD48-0B90-314E-8E6B-19E30671519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 err="1"/>
              <a:t>daad.de</a:t>
            </a:r>
            <a:r>
              <a:rPr lang="de-DE" dirty="0"/>
              <a:t>/</a:t>
            </a:r>
            <a:r>
              <a:rPr lang="de-DE" dirty="0" err="1"/>
              <a:t>adressen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0924F30-C056-1842-AA09-F8F5A6E6CC6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E8F8DD8-C592-4722-986C-95758E13AC74}" type="slidenum">
              <a:rPr lang="de-DE" smtClean="0"/>
              <a:t>12</a:t>
            </a:fld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88FFB1D-9B1E-8F42-93EA-8049A81B5565}"/>
              </a:ext>
            </a:extLst>
          </p:cNvPr>
          <p:cNvSpPr/>
          <p:nvPr/>
        </p:nvSpPr>
        <p:spPr>
          <a:xfrm>
            <a:off x="3559856" y="3075967"/>
            <a:ext cx="2464136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000" dirty="0">
                <a:solidFill>
                  <a:schemeClr val="accent1"/>
                </a:solidFill>
                <a:latin typeface="+mj-lt"/>
              </a:rPr>
              <a:t>68</a:t>
            </a:r>
            <a:r>
              <a:rPr lang="de-DE" sz="1600" dirty="0">
                <a:solidFill>
                  <a:schemeClr val="accent1"/>
                </a:solidFill>
              </a:rPr>
              <a:t> DAAD-Büros weltweit</a:t>
            </a:r>
          </a:p>
          <a:p>
            <a:r>
              <a:rPr lang="de-DE" sz="1600" dirty="0">
                <a:solidFill>
                  <a:schemeClr val="accent1"/>
                </a:solidFill>
              </a:rPr>
              <a:t>davon</a:t>
            </a:r>
            <a:br>
              <a:rPr lang="de-DE" sz="1600" dirty="0">
                <a:solidFill>
                  <a:schemeClr val="accent1"/>
                </a:solidFill>
              </a:rPr>
            </a:br>
            <a:r>
              <a:rPr lang="de-DE" sz="3000" dirty="0">
                <a:solidFill>
                  <a:schemeClr val="accent1"/>
                </a:solidFill>
                <a:latin typeface="+mj-lt"/>
              </a:rPr>
              <a:t>50</a:t>
            </a:r>
            <a:r>
              <a:rPr lang="de-DE" sz="1600" dirty="0">
                <a:solidFill>
                  <a:schemeClr val="accent1"/>
                </a:solidFill>
              </a:rPr>
              <a:t> Informationszentren</a:t>
            </a:r>
            <a:br>
              <a:rPr lang="de-DE" sz="1600" dirty="0">
                <a:solidFill>
                  <a:schemeClr val="accent1"/>
                </a:solidFill>
              </a:rPr>
            </a:br>
            <a:r>
              <a:rPr lang="de-DE" sz="1600" dirty="0">
                <a:solidFill>
                  <a:schemeClr val="accent1"/>
                </a:solidFill>
              </a:rPr>
              <a:t>und</a:t>
            </a:r>
            <a:br>
              <a:rPr lang="de-DE" sz="1600" dirty="0">
                <a:solidFill>
                  <a:schemeClr val="accent1"/>
                </a:solidFill>
              </a:rPr>
            </a:br>
            <a:r>
              <a:rPr lang="de-DE" sz="3000" dirty="0">
                <a:solidFill>
                  <a:schemeClr val="accent1"/>
                </a:solidFill>
                <a:latin typeface="+mj-lt"/>
              </a:rPr>
              <a:t>18</a:t>
            </a:r>
            <a:r>
              <a:rPr lang="de-DE" sz="1600" dirty="0">
                <a:solidFill>
                  <a:schemeClr val="accent1"/>
                </a:solidFill>
              </a:rPr>
              <a:t> Außenstellen</a:t>
            </a:r>
          </a:p>
          <a:p>
            <a:endParaRPr lang="de-DE" sz="1600" dirty="0">
              <a:solidFill>
                <a:schemeClr val="accent1"/>
              </a:solidFill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36E2A95D-36BF-5446-84B2-D56C3E078933}"/>
              </a:ext>
            </a:extLst>
          </p:cNvPr>
          <p:cNvSpPr/>
          <p:nvPr/>
        </p:nvSpPr>
        <p:spPr>
          <a:xfrm>
            <a:off x="9574681" y="3107700"/>
            <a:ext cx="228046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000" dirty="0">
                <a:solidFill>
                  <a:schemeClr val="accent1"/>
                </a:solidFill>
                <a:latin typeface="+mj-lt"/>
              </a:rPr>
              <a:t>472</a:t>
            </a:r>
            <a:r>
              <a:rPr lang="de-DE" sz="1600" dirty="0">
                <a:solidFill>
                  <a:schemeClr val="accent1"/>
                </a:solidFill>
              </a:rPr>
              <a:t> Lektorate an Hochschulen im Ausland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6266FFC4-946C-854E-8414-83D2226F82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501" t="11653" r="9432" b="12611"/>
          <a:stretch/>
        </p:blipFill>
        <p:spPr>
          <a:xfrm>
            <a:off x="6462720" y="1700808"/>
            <a:ext cx="1359982" cy="1406892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1D5A40CC-C666-364C-835E-A91FDC5C2E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1543" t="11629" r="12318" b="16512"/>
          <a:stretch/>
        </p:blipFill>
        <p:spPr>
          <a:xfrm>
            <a:off x="9635436" y="1734076"/>
            <a:ext cx="1309614" cy="1334884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759F747D-069E-154B-BF01-9452822868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5561" y="1340768"/>
            <a:ext cx="1720030" cy="1857632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CEE8391B-902C-3B4C-B842-4C24AA42A4F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7667" t="23258" r="18743" b="18219"/>
          <a:stretch/>
        </p:blipFill>
        <p:spPr>
          <a:xfrm>
            <a:off x="3559856" y="1988840"/>
            <a:ext cx="1093767" cy="1087127"/>
          </a:xfrm>
          <a:prstGeom prst="rect">
            <a:avLst/>
          </a:prstGeom>
        </p:spPr>
      </p:pic>
      <p:sp>
        <p:nvSpPr>
          <p:cNvPr id="20" name="Rechteck 19">
            <a:extLst>
              <a:ext uri="{FF2B5EF4-FFF2-40B4-BE49-F238E27FC236}">
                <a16:creationId xmlns:a16="http://schemas.microsoft.com/office/drawing/2014/main" id="{68141076-579D-1B46-8CA0-9665F99D2F30}"/>
              </a:ext>
            </a:extLst>
          </p:cNvPr>
          <p:cNvSpPr/>
          <p:nvPr/>
        </p:nvSpPr>
        <p:spPr>
          <a:xfrm>
            <a:off x="6324938" y="3075967"/>
            <a:ext cx="2871216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000" dirty="0">
                <a:solidFill>
                  <a:schemeClr val="accent1"/>
                </a:solidFill>
                <a:latin typeface="+mj-lt"/>
              </a:rPr>
              <a:t>5</a:t>
            </a:r>
            <a:r>
              <a:rPr lang="de-DE" sz="1600" dirty="0">
                <a:solidFill>
                  <a:schemeClr val="accent1"/>
                </a:solidFill>
              </a:rPr>
              <a:t> Deutsche Wissenschafts- </a:t>
            </a:r>
            <a:br>
              <a:rPr lang="de-DE" sz="1600" dirty="0">
                <a:solidFill>
                  <a:schemeClr val="accent1"/>
                </a:solidFill>
              </a:rPr>
            </a:br>
            <a:r>
              <a:rPr lang="de-DE" sz="1600" dirty="0">
                <a:solidFill>
                  <a:schemeClr val="accent1"/>
                </a:solidFill>
              </a:rPr>
              <a:t>und Innovationshäuser (DWIH)</a:t>
            </a:r>
          </a:p>
          <a:p>
            <a:endParaRPr lang="de-DE" sz="1600" dirty="0">
              <a:solidFill>
                <a:schemeClr val="accent1"/>
              </a:solidFill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5E243C4F-6D66-1C4B-86B3-30B1B749833D}"/>
              </a:ext>
            </a:extLst>
          </p:cNvPr>
          <p:cNvSpPr/>
          <p:nvPr/>
        </p:nvSpPr>
        <p:spPr>
          <a:xfrm>
            <a:off x="479376" y="3228153"/>
            <a:ext cx="27898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>
                <a:solidFill>
                  <a:schemeClr val="accent1"/>
                </a:solidFill>
              </a:rPr>
              <a:t>DAAD-Zentrale</a:t>
            </a:r>
            <a:r>
              <a:rPr lang="de-DE" sz="1600" dirty="0">
                <a:solidFill>
                  <a:schemeClr val="accent1"/>
                </a:solidFill>
              </a:rPr>
              <a:t> in Bonn sowie </a:t>
            </a:r>
            <a:r>
              <a:rPr lang="de-DE" sz="1600" b="1" dirty="0">
                <a:solidFill>
                  <a:schemeClr val="accent1"/>
                </a:solidFill>
              </a:rPr>
              <a:t>Hauptstadtbüro</a:t>
            </a:r>
            <a:r>
              <a:rPr lang="de-DE" sz="1600" dirty="0">
                <a:solidFill>
                  <a:schemeClr val="accent1"/>
                </a:solidFill>
              </a:rPr>
              <a:t> in Berlin</a:t>
            </a:r>
          </a:p>
        </p:txBody>
      </p:sp>
    </p:spTree>
    <p:extLst>
      <p:ext uri="{BB962C8B-B14F-4D97-AF65-F5344CB8AC3E}">
        <p14:creationId xmlns:p14="http://schemas.microsoft.com/office/powerpoint/2010/main" val="3631729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23FD89-1ACB-A841-9C9E-1A3CB853F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553" y="346575"/>
            <a:ext cx="11233150" cy="414922"/>
          </a:xfrm>
        </p:spPr>
        <p:txBody>
          <a:bodyPr/>
          <a:lstStyle/>
          <a:p>
            <a:r>
              <a:rPr lang="de-DE" dirty="0">
                <a:latin typeface="+mj-lt"/>
              </a:rPr>
              <a:t>Der DAAD auf einen Blick 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10D41E9-4F1E-0C45-AE05-1ECB749B5A3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337EF5C-D218-5743-97E2-32C7E5B3618C}" type="datetime1">
              <a:rPr lang="de-DE" smtClean="0"/>
              <a:t>02.10.2022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122FD48-0B90-314E-8E6B-19E30671519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Quelle: Jahresbericht 2020, S. 12/13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0924F30-C056-1842-AA09-F8F5A6E6CC6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E8F8DD8-C592-4722-986C-95758E13AC74}" type="slidenum">
              <a:rPr lang="de-DE" smtClean="0"/>
              <a:t>13</a:t>
            </a:fld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D95BB6-EC64-0949-B770-1BDC5FCC8587}"/>
              </a:ext>
            </a:extLst>
          </p:cNvPr>
          <p:cNvSpPr txBox="1">
            <a:spLocks noChangeAspect="1"/>
          </p:cNvSpPr>
          <p:nvPr/>
        </p:nvSpPr>
        <p:spPr>
          <a:xfrm>
            <a:off x="483731" y="1844824"/>
            <a:ext cx="1430552" cy="5078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e-DE" sz="900" dirty="0"/>
              <a:t>DAAD-Zentrale in Bonn sowie ein Hauptstadtbüro in Berlin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6BCDDD1-A040-9441-BBC5-D90997827551}"/>
              </a:ext>
            </a:extLst>
          </p:cNvPr>
          <p:cNvSpPr txBox="1">
            <a:spLocks noChangeAspect="1"/>
          </p:cNvSpPr>
          <p:nvPr/>
        </p:nvSpPr>
        <p:spPr>
          <a:xfrm>
            <a:off x="2249706" y="1844824"/>
            <a:ext cx="1296144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e-DE" sz="900" dirty="0"/>
              <a:t>Euro Gesamthaushalt 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7E0AA5B-A404-474A-9C5E-7AC581EFCAD5}"/>
              </a:ext>
            </a:extLst>
          </p:cNvPr>
          <p:cNvSpPr txBox="1">
            <a:spLocks noChangeAspect="1"/>
          </p:cNvSpPr>
          <p:nvPr/>
        </p:nvSpPr>
        <p:spPr>
          <a:xfrm>
            <a:off x="4272712" y="1844824"/>
            <a:ext cx="1296144" cy="5078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e-DE" sz="900" dirty="0"/>
              <a:t>Geförderte aus </a:t>
            </a:r>
            <a:br>
              <a:rPr lang="de-DE" sz="900" dirty="0"/>
            </a:br>
            <a:r>
              <a:rPr lang="de-DE" sz="900" dirty="0"/>
              <a:t>Deutschland </a:t>
            </a:r>
            <a:br>
              <a:rPr lang="de-DE" sz="900" dirty="0"/>
            </a:br>
            <a:r>
              <a:rPr lang="de-DE" sz="900" dirty="0"/>
              <a:t>seit 1950 bis 2020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32B607E-010D-8848-A2ED-27BFA081ACE9}"/>
              </a:ext>
            </a:extLst>
          </p:cNvPr>
          <p:cNvSpPr txBox="1">
            <a:spLocks noChangeAspect="1"/>
          </p:cNvSpPr>
          <p:nvPr/>
        </p:nvSpPr>
        <p:spPr>
          <a:xfrm>
            <a:off x="6456041" y="1844824"/>
            <a:ext cx="1296144" cy="5078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e-DE" sz="900" dirty="0"/>
              <a:t>Geförderte aus </a:t>
            </a:r>
            <a:br>
              <a:rPr lang="de-DE" sz="900" dirty="0"/>
            </a:br>
            <a:r>
              <a:rPr lang="de-DE" sz="900" dirty="0"/>
              <a:t>dem ­Ausland </a:t>
            </a:r>
            <a:br>
              <a:rPr lang="de-DE" sz="900" dirty="0"/>
            </a:br>
            <a:r>
              <a:rPr lang="de-DE" sz="900" dirty="0"/>
              <a:t>seit 1950 bis 2020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347598A-3ABA-3042-9471-75F8F4EC69E0}"/>
              </a:ext>
            </a:extLst>
          </p:cNvPr>
          <p:cNvSpPr txBox="1">
            <a:spLocks noChangeAspect="1"/>
          </p:cNvSpPr>
          <p:nvPr/>
        </p:nvSpPr>
        <p:spPr>
          <a:xfrm>
            <a:off x="8692712" y="1844824"/>
            <a:ext cx="1296144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e-DE" sz="900" dirty="0"/>
              <a:t>Exzellenzzentren </a:t>
            </a:r>
            <a:br>
              <a:rPr lang="de-DE" sz="900" dirty="0"/>
            </a:br>
            <a:r>
              <a:rPr lang="de-DE" sz="900" dirty="0"/>
              <a:t>weltweit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AC7458D-7B48-6041-AF2F-33F488067FEE}"/>
              </a:ext>
            </a:extLst>
          </p:cNvPr>
          <p:cNvSpPr txBox="1">
            <a:spLocks noChangeAspect="1"/>
          </p:cNvSpPr>
          <p:nvPr/>
        </p:nvSpPr>
        <p:spPr>
          <a:xfrm>
            <a:off x="483731" y="3275692"/>
            <a:ext cx="1296144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e-DE" sz="900" dirty="0"/>
              <a:t>DAAD-Büros weltweit, </a:t>
            </a:r>
          </a:p>
          <a:p>
            <a:r>
              <a:rPr lang="de-DE" sz="900" dirty="0"/>
              <a:t>davon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8D1C5883-B4F4-FE43-BC81-7F6CC99A5B54}"/>
              </a:ext>
            </a:extLst>
          </p:cNvPr>
          <p:cNvSpPr txBox="1">
            <a:spLocks noChangeAspect="1"/>
          </p:cNvSpPr>
          <p:nvPr/>
        </p:nvSpPr>
        <p:spPr>
          <a:xfrm>
            <a:off x="2249706" y="3474648"/>
            <a:ext cx="1369850" cy="5078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e-DE" sz="900" dirty="0"/>
              <a:t>Deutsche Wissenschafts- </a:t>
            </a:r>
            <a:br>
              <a:rPr lang="de-DE" sz="900" dirty="0"/>
            </a:br>
            <a:r>
              <a:rPr lang="de-DE" sz="900" dirty="0"/>
              <a:t>und Innovationshäuser (DWIH)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11758E8F-3F4D-424E-BCE6-D7A8592D2681}"/>
              </a:ext>
            </a:extLst>
          </p:cNvPr>
          <p:cNvSpPr txBox="1">
            <a:spLocks noChangeAspect="1"/>
          </p:cNvSpPr>
          <p:nvPr/>
        </p:nvSpPr>
        <p:spPr>
          <a:xfrm>
            <a:off x="4272711" y="3474648"/>
            <a:ext cx="1985156" cy="5078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e-DE" sz="900" dirty="0"/>
              <a:t>geförderte ­Studierende, </a:t>
            </a:r>
          </a:p>
          <a:p>
            <a:r>
              <a:rPr lang="de-DE" sz="900" dirty="0"/>
              <a:t>­Graduierte und Wissenschaftlerinnen und Wissenschaftler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F292109A-CFAE-7140-8402-CE5B55886D8A}"/>
              </a:ext>
            </a:extLst>
          </p:cNvPr>
          <p:cNvSpPr txBox="1">
            <a:spLocks noChangeAspect="1"/>
          </p:cNvSpPr>
          <p:nvPr/>
        </p:nvSpPr>
        <p:spPr>
          <a:xfrm>
            <a:off x="6456040" y="3474648"/>
            <a:ext cx="1663267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e-DE" sz="900" dirty="0"/>
              <a:t>interdisziplinäre Zentren für Deutschland- und Europa­studien an ausländischen Hochschulen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D50D55DE-CDA2-EF46-99D2-BCE2DDDD9648}"/>
              </a:ext>
            </a:extLst>
          </p:cNvPr>
          <p:cNvSpPr txBox="1">
            <a:spLocks noChangeAspect="1"/>
          </p:cNvSpPr>
          <p:nvPr/>
        </p:nvSpPr>
        <p:spPr>
          <a:xfrm>
            <a:off x="8714275" y="3474648"/>
            <a:ext cx="1858414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e-DE" sz="900" dirty="0"/>
              <a:t>weltweit eingeschriebene Studierende in deutschen transnationalen Bildungs­angeboten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645C22E0-4B21-D746-9AD7-46C3782E387D}"/>
              </a:ext>
            </a:extLst>
          </p:cNvPr>
          <p:cNvSpPr txBox="1">
            <a:spLocks noChangeAspect="1"/>
          </p:cNvSpPr>
          <p:nvPr/>
        </p:nvSpPr>
        <p:spPr>
          <a:xfrm>
            <a:off x="483731" y="5072179"/>
            <a:ext cx="1296144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e-DE" sz="900" dirty="0"/>
              <a:t>Außenstellen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23C54136-DFE1-8140-BCB1-D559BF01E397}"/>
              </a:ext>
            </a:extLst>
          </p:cNvPr>
          <p:cNvSpPr txBox="1">
            <a:spLocks noChangeAspect="1"/>
          </p:cNvSpPr>
          <p:nvPr/>
        </p:nvSpPr>
        <p:spPr>
          <a:xfrm>
            <a:off x="2249706" y="5072179"/>
            <a:ext cx="1470030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e-DE" sz="900" dirty="0"/>
              <a:t>Lektorate an ­Hochschulen im Ausland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D2309ACD-62C5-7841-A301-601436074736}"/>
              </a:ext>
            </a:extLst>
          </p:cNvPr>
          <p:cNvSpPr txBox="1">
            <a:spLocks noChangeAspect="1"/>
          </p:cNvSpPr>
          <p:nvPr/>
        </p:nvSpPr>
        <p:spPr>
          <a:xfrm>
            <a:off x="4272712" y="5072179"/>
            <a:ext cx="1296144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e-DE" sz="900" dirty="0"/>
              <a:t>Alumni-Vereine </a:t>
            </a:r>
            <a:br>
              <a:rPr lang="de-DE" sz="900" dirty="0"/>
            </a:br>
            <a:r>
              <a:rPr lang="de-DE" sz="900" dirty="0"/>
              <a:t>in aller Welt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5110EC4A-2E31-C94C-9237-74046886C1CE}"/>
              </a:ext>
            </a:extLst>
          </p:cNvPr>
          <p:cNvSpPr txBox="1">
            <a:spLocks noChangeAspect="1"/>
          </p:cNvSpPr>
          <p:nvPr/>
        </p:nvSpPr>
        <p:spPr>
          <a:xfrm>
            <a:off x="6456040" y="5072179"/>
            <a:ext cx="1984387" cy="78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e-DE" sz="900" dirty="0"/>
              <a:t>geförderte ­Studierende aus Deutschland im Rahmen eines Erasmus-Auslandsaufenthalts </a:t>
            </a:r>
            <a:br>
              <a:rPr lang="de-DE" sz="900" dirty="0"/>
            </a:br>
            <a:r>
              <a:rPr lang="de-DE" sz="900" dirty="0"/>
              <a:t>(aus dem Förderaufruf 2018, der vom 01.06.2018 bis zum 31.05.2020 lief)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4DBBF37D-1674-1F4E-A461-7F20F87C3C44}"/>
              </a:ext>
            </a:extLst>
          </p:cNvPr>
          <p:cNvSpPr txBox="1">
            <a:spLocks noChangeAspect="1"/>
          </p:cNvSpPr>
          <p:nvPr/>
        </p:nvSpPr>
        <p:spPr>
          <a:xfrm>
            <a:off x="8692711" y="5072179"/>
            <a:ext cx="1556857" cy="5078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e-DE" sz="900" dirty="0"/>
              <a:t>Follower der ­DAAD-Corporate-Kanäle</a:t>
            </a:r>
            <a:br>
              <a:rPr lang="de-DE" sz="900" dirty="0"/>
            </a:br>
            <a:r>
              <a:rPr lang="de-DE" sz="900" dirty="0"/>
              <a:t>in den sozialen Medien 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331E13E4-289F-694C-B7E9-DFD99905D670}"/>
              </a:ext>
            </a:extLst>
          </p:cNvPr>
          <p:cNvSpPr txBox="1">
            <a:spLocks noChangeAspect="1"/>
          </p:cNvSpPr>
          <p:nvPr/>
        </p:nvSpPr>
        <p:spPr>
          <a:xfrm>
            <a:off x="10632504" y="3474648"/>
            <a:ext cx="1296144" cy="5078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e-DE" sz="900" dirty="0"/>
              <a:t>Seitenaufrufe zum Thema ­Studieren in Deutschland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92B7E713-1969-3342-A2B0-4C841CEE4EEA}"/>
              </a:ext>
            </a:extLst>
          </p:cNvPr>
          <p:cNvSpPr txBox="1">
            <a:spLocks noChangeAspect="1"/>
          </p:cNvSpPr>
          <p:nvPr/>
        </p:nvSpPr>
        <p:spPr>
          <a:xfrm>
            <a:off x="483731" y="2920767"/>
            <a:ext cx="488463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e-DE" sz="2200" dirty="0">
                <a:solidFill>
                  <a:schemeClr val="accent1"/>
                </a:solidFill>
              </a:rPr>
              <a:t>68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FE0541B3-9E39-5041-8260-1F715B6FD68E}"/>
              </a:ext>
            </a:extLst>
          </p:cNvPr>
          <p:cNvSpPr txBox="1">
            <a:spLocks noChangeAspect="1"/>
          </p:cNvSpPr>
          <p:nvPr/>
        </p:nvSpPr>
        <p:spPr>
          <a:xfrm>
            <a:off x="483731" y="3718255"/>
            <a:ext cx="488463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e-DE" sz="2200" dirty="0">
                <a:solidFill>
                  <a:schemeClr val="accent1"/>
                </a:solidFill>
              </a:rPr>
              <a:t>50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8538DE24-E998-334E-9020-857CFD8D3399}"/>
              </a:ext>
            </a:extLst>
          </p:cNvPr>
          <p:cNvSpPr txBox="1">
            <a:spLocks noChangeAspect="1"/>
          </p:cNvSpPr>
          <p:nvPr/>
        </p:nvSpPr>
        <p:spPr>
          <a:xfrm>
            <a:off x="483731" y="4693718"/>
            <a:ext cx="488463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e-DE" sz="2200" dirty="0">
                <a:solidFill>
                  <a:schemeClr val="accent1"/>
                </a:solidFill>
              </a:rPr>
              <a:t>18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5C96A8B6-709A-2D48-AE65-BAA8CB7C8C8B}"/>
              </a:ext>
            </a:extLst>
          </p:cNvPr>
          <p:cNvSpPr txBox="1">
            <a:spLocks noChangeAspect="1"/>
          </p:cNvSpPr>
          <p:nvPr/>
        </p:nvSpPr>
        <p:spPr>
          <a:xfrm>
            <a:off x="2249706" y="1485945"/>
            <a:ext cx="1548016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e-DE" sz="2200" dirty="0">
                <a:solidFill>
                  <a:schemeClr val="accent1"/>
                </a:solidFill>
              </a:rPr>
              <a:t>549 </a:t>
            </a:r>
            <a:r>
              <a:rPr lang="de-DE" sz="1600" dirty="0">
                <a:solidFill>
                  <a:schemeClr val="accent1"/>
                </a:solidFill>
              </a:rPr>
              <a:t>Mio.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0117FEF4-7EFF-584E-BA15-89BF942D4826}"/>
              </a:ext>
            </a:extLst>
          </p:cNvPr>
          <p:cNvSpPr txBox="1">
            <a:spLocks noChangeAspect="1"/>
          </p:cNvSpPr>
          <p:nvPr/>
        </p:nvSpPr>
        <p:spPr>
          <a:xfrm>
            <a:off x="4278649" y="1485945"/>
            <a:ext cx="1548016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e-DE" sz="2200" dirty="0">
                <a:solidFill>
                  <a:schemeClr val="accent1"/>
                </a:solidFill>
              </a:rPr>
              <a:t>1.600.00</a:t>
            </a:r>
            <a:endParaRPr lang="de-DE" sz="1600" dirty="0">
              <a:solidFill>
                <a:schemeClr val="accent1"/>
              </a:solidFill>
            </a:endParaRP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771B3519-8AFC-254C-9503-E1DAB800BC5F}"/>
              </a:ext>
            </a:extLst>
          </p:cNvPr>
          <p:cNvSpPr txBox="1">
            <a:spLocks noChangeAspect="1"/>
          </p:cNvSpPr>
          <p:nvPr/>
        </p:nvSpPr>
        <p:spPr>
          <a:xfrm>
            <a:off x="6456040" y="1485945"/>
            <a:ext cx="1548016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e-DE" sz="2200" dirty="0">
                <a:solidFill>
                  <a:schemeClr val="accent1"/>
                </a:solidFill>
              </a:rPr>
              <a:t>1.090.000</a:t>
            </a:r>
            <a:endParaRPr lang="de-DE" sz="1600" dirty="0">
              <a:solidFill>
                <a:schemeClr val="accent1"/>
              </a:solidFill>
            </a:endParaRP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BE73E6F3-EB36-8C40-AB3C-272BF743DCFD}"/>
              </a:ext>
            </a:extLst>
          </p:cNvPr>
          <p:cNvSpPr txBox="1">
            <a:spLocks noChangeAspect="1"/>
          </p:cNvSpPr>
          <p:nvPr/>
        </p:nvSpPr>
        <p:spPr>
          <a:xfrm>
            <a:off x="8704991" y="1485945"/>
            <a:ext cx="1548016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e-DE" sz="2200" dirty="0">
                <a:solidFill>
                  <a:schemeClr val="accent1"/>
                </a:solidFill>
              </a:rPr>
              <a:t>5</a:t>
            </a:r>
            <a:endParaRPr lang="de-DE" sz="1600" dirty="0">
              <a:solidFill>
                <a:schemeClr val="accent1"/>
              </a:solidFill>
            </a:endParaRP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3BC8B2D0-3678-DC41-8BA5-5F0C18E00B07}"/>
              </a:ext>
            </a:extLst>
          </p:cNvPr>
          <p:cNvSpPr txBox="1">
            <a:spLocks noChangeAspect="1"/>
          </p:cNvSpPr>
          <p:nvPr/>
        </p:nvSpPr>
        <p:spPr>
          <a:xfrm>
            <a:off x="2249706" y="3081969"/>
            <a:ext cx="1548016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e-DE" sz="2200" dirty="0">
                <a:solidFill>
                  <a:schemeClr val="accent1"/>
                </a:solidFill>
              </a:rPr>
              <a:t>5</a:t>
            </a:r>
            <a:endParaRPr lang="de-DE" sz="1600" dirty="0">
              <a:solidFill>
                <a:schemeClr val="accent1"/>
              </a:solidFill>
            </a:endParaRP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BE782048-46FC-4640-B56D-BBDDE4D2F1F2}"/>
              </a:ext>
            </a:extLst>
          </p:cNvPr>
          <p:cNvSpPr txBox="1">
            <a:spLocks noChangeAspect="1"/>
          </p:cNvSpPr>
          <p:nvPr/>
        </p:nvSpPr>
        <p:spPr>
          <a:xfrm>
            <a:off x="4278649" y="3081969"/>
            <a:ext cx="1548016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e-DE" sz="2200" dirty="0">
                <a:solidFill>
                  <a:schemeClr val="accent1"/>
                </a:solidFill>
              </a:rPr>
              <a:t>111.114</a:t>
            </a:r>
            <a:endParaRPr lang="de-DE" sz="1600" dirty="0">
              <a:solidFill>
                <a:schemeClr val="accent1"/>
              </a:solidFill>
            </a:endParaRP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541E0BFC-7100-DA40-91FD-3FE286837C7C}"/>
              </a:ext>
            </a:extLst>
          </p:cNvPr>
          <p:cNvSpPr txBox="1">
            <a:spLocks noChangeAspect="1"/>
          </p:cNvSpPr>
          <p:nvPr/>
        </p:nvSpPr>
        <p:spPr>
          <a:xfrm>
            <a:off x="6456040" y="3081969"/>
            <a:ext cx="1548016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e-DE" sz="2200" dirty="0">
                <a:solidFill>
                  <a:schemeClr val="accent1"/>
                </a:solidFill>
              </a:rPr>
              <a:t>20</a:t>
            </a:r>
            <a:endParaRPr lang="de-DE" sz="1600" dirty="0">
              <a:solidFill>
                <a:schemeClr val="accent1"/>
              </a:solidFill>
            </a:endParaRP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6D1FF6CB-837F-0D40-8DEA-7D24E72424D4}"/>
              </a:ext>
            </a:extLst>
          </p:cNvPr>
          <p:cNvSpPr txBox="1">
            <a:spLocks noChangeAspect="1"/>
          </p:cNvSpPr>
          <p:nvPr/>
        </p:nvSpPr>
        <p:spPr>
          <a:xfrm>
            <a:off x="8674619" y="3081969"/>
            <a:ext cx="1017115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e-DE" sz="2200" dirty="0">
                <a:solidFill>
                  <a:schemeClr val="accent1"/>
                </a:solidFill>
              </a:rPr>
              <a:t>32.780</a:t>
            </a:r>
            <a:endParaRPr lang="de-DE" sz="1600" dirty="0">
              <a:solidFill>
                <a:schemeClr val="accent1"/>
              </a:solidFill>
            </a:endParaRP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A5F6013E-0972-DF4D-BD46-5C06B382AA99}"/>
              </a:ext>
            </a:extLst>
          </p:cNvPr>
          <p:cNvSpPr txBox="1">
            <a:spLocks noChangeAspect="1"/>
          </p:cNvSpPr>
          <p:nvPr/>
        </p:nvSpPr>
        <p:spPr>
          <a:xfrm>
            <a:off x="10622362" y="3081969"/>
            <a:ext cx="892089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e-DE" sz="2200" dirty="0">
                <a:solidFill>
                  <a:schemeClr val="accent1"/>
                </a:solidFill>
              </a:rPr>
              <a:t>44 </a:t>
            </a:r>
            <a:r>
              <a:rPr lang="de-DE" sz="1600" dirty="0" err="1">
                <a:solidFill>
                  <a:schemeClr val="accent1"/>
                </a:solidFill>
              </a:rPr>
              <a:t>Mio</a:t>
            </a:r>
            <a:endParaRPr lang="de-DE" sz="1600" dirty="0">
              <a:solidFill>
                <a:schemeClr val="accent1"/>
              </a:solidFill>
            </a:endParaRP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7CEEF587-9357-9245-90D0-AAC562357DCE}"/>
              </a:ext>
            </a:extLst>
          </p:cNvPr>
          <p:cNvSpPr txBox="1">
            <a:spLocks noChangeAspect="1"/>
          </p:cNvSpPr>
          <p:nvPr/>
        </p:nvSpPr>
        <p:spPr>
          <a:xfrm>
            <a:off x="2249706" y="4693718"/>
            <a:ext cx="1548016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e-DE" sz="2200" dirty="0">
                <a:solidFill>
                  <a:schemeClr val="accent1"/>
                </a:solidFill>
              </a:rPr>
              <a:t>472</a:t>
            </a:r>
            <a:endParaRPr lang="de-DE" sz="1600" dirty="0">
              <a:solidFill>
                <a:schemeClr val="accent1"/>
              </a:solidFill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4CF9C1B5-F069-F048-803E-DF59CF643F23}"/>
              </a:ext>
            </a:extLst>
          </p:cNvPr>
          <p:cNvSpPr txBox="1">
            <a:spLocks noChangeAspect="1"/>
          </p:cNvSpPr>
          <p:nvPr/>
        </p:nvSpPr>
        <p:spPr>
          <a:xfrm>
            <a:off x="4278649" y="4693718"/>
            <a:ext cx="1548016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e-DE" sz="2200" dirty="0">
                <a:solidFill>
                  <a:schemeClr val="accent1"/>
                </a:solidFill>
              </a:rPr>
              <a:t>160</a:t>
            </a:r>
            <a:endParaRPr lang="de-DE" sz="1600" dirty="0">
              <a:solidFill>
                <a:schemeClr val="accent1"/>
              </a:solidFill>
            </a:endParaRP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B443F55D-C8B2-DD46-BC93-F5464B6D1FE4}"/>
              </a:ext>
            </a:extLst>
          </p:cNvPr>
          <p:cNvSpPr txBox="1">
            <a:spLocks noChangeAspect="1"/>
          </p:cNvSpPr>
          <p:nvPr/>
        </p:nvSpPr>
        <p:spPr>
          <a:xfrm>
            <a:off x="6456040" y="4693718"/>
            <a:ext cx="1548016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e-DE" sz="2200" dirty="0">
                <a:solidFill>
                  <a:schemeClr val="accent1"/>
                </a:solidFill>
              </a:rPr>
              <a:t>42.299</a:t>
            </a:r>
            <a:endParaRPr lang="de-DE" sz="1600" dirty="0">
              <a:solidFill>
                <a:schemeClr val="accent1"/>
              </a:solidFill>
            </a:endParaRP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6A4553C9-B1BA-1346-80C2-B3FD4D07770A}"/>
              </a:ext>
            </a:extLst>
          </p:cNvPr>
          <p:cNvSpPr txBox="1">
            <a:spLocks noChangeAspect="1"/>
          </p:cNvSpPr>
          <p:nvPr/>
        </p:nvSpPr>
        <p:spPr>
          <a:xfrm>
            <a:off x="8704991" y="4693718"/>
            <a:ext cx="1548016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e-DE" sz="2200" dirty="0">
                <a:solidFill>
                  <a:schemeClr val="accent1"/>
                </a:solidFill>
              </a:rPr>
              <a:t>528.203</a:t>
            </a:r>
            <a:endParaRPr lang="de-DE" sz="1600" dirty="0">
              <a:solidFill>
                <a:schemeClr val="accent1"/>
              </a:solidFill>
            </a:endParaRPr>
          </a:p>
        </p:txBody>
      </p:sp>
      <p:pic>
        <p:nvPicPr>
          <p:cNvPr id="44" name="Grafik 43">
            <a:extLst>
              <a:ext uri="{FF2B5EF4-FFF2-40B4-BE49-F238E27FC236}">
                <a16:creationId xmlns:a16="http://schemas.microsoft.com/office/drawing/2014/main" id="{97231F43-8408-1341-A38F-AAB33BBB8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357" y="1052736"/>
            <a:ext cx="730250" cy="788670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A3909974-6110-6D4F-A843-95A65D63A7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51584" y="912138"/>
            <a:ext cx="730250" cy="788670"/>
          </a:xfrm>
          <a:prstGeom prst="rect">
            <a:avLst/>
          </a:prstGeom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34A4BBFB-1FF8-A146-9266-9E1B25D302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03709" y="849705"/>
            <a:ext cx="730250" cy="788670"/>
          </a:xfrm>
          <a:prstGeom prst="rect">
            <a:avLst/>
          </a:prstGeom>
        </p:spPr>
      </p:pic>
      <p:pic>
        <p:nvPicPr>
          <p:cNvPr id="50" name="Grafik 49">
            <a:extLst>
              <a:ext uri="{FF2B5EF4-FFF2-40B4-BE49-F238E27FC236}">
                <a16:creationId xmlns:a16="http://schemas.microsoft.com/office/drawing/2014/main" id="{B9269227-50AF-D540-AAC3-35D9E33EF1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90697" y="862235"/>
            <a:ext cx="730250" cy="788670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8D3B56E7-4306-C341-8998-74C041E433B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612708" y="895271"/>
            <a:ext cx="730250" cy="788670"/>
          </a:xfrm>
          <a:prstGeom prst="rect">
            <a:avLst/>
          </a:prstGeom>
        </p:spPr>
      </p:pic>
      <p:pic>
        <p:nvPicPr>
          <p:cNvPr id="54" name="Grafik 53">
            <a:extLst>
              <a:ext uri="{FF2B5EF4-FFF2-40B4-BE49-F238E27FC236}">
                <a16:creationId xmlns:a16="http://schemas.microsoft.com/office/drawing/2014/main" id="{923C1912-C985-2142-B805-14DCA10E77B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07368" y="2276872"/>
            <a:ext cx="730250" cy="788670"/>
          </a:xfrm>
          <a:prstGeom prst="rect">
            <a:avLst/>
          </a:prstGeom>
        </p:spPr>
      </p:pic>
      <p:pic>
        <p:nvPicPr>
          <p:cNvPr id="56" name="Grafik 55">
            <a:extLst>
              <a:ext uri="{FF2B5EF4-FFF2-40B4-BE49-F238E27FC236}">
                <a16:creationId xmlns:a16="http://schemas.microsoft.com/office/drawing/2014/main" id="{AD38C20E-84AC-5948-A74B-D58BD511A8B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271958" y="2398724"/>
            <a:ext cx="730250" cy="788670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E850CA7A-9A45-7D48-8EEF-025422C5173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501654" y="2396650"/>
            <a:ext cx="730250" cy="788670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5075F582-6E88-2E44-975C-18D6CD664B1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469113" y="2398724"/>
            <a:ext cx="730250" cy="788670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73B8DB8E-106C-CE4C-A06D-EA691E53F77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760296" y="2420888"/>
            <a:ext cx="730250" cy="788670"/>
          </a:xfrm>
          <a:prstGeom prst="rect">
            <a:avLst/>
          </a:prstGeom>
        </p:spPr>
      </p:pic>
      <p:pic>
        <p:nvPicPr>
          <p:cNvPr id="64" name="Grafik 63">
            <a:extLst>
              <a:ext uri="{FF2B5EF4-FFF2-40B4-BE49-F238E27FC236}">
                <a16:creationId xmlns:a16="http://schemas.microsoft.com/office/drawing/2014/main" id="{3BB2FDEE-B791-8C4D-BE95-B216B867840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0649028" y="2420888"/>
            <a:ext cx="730250" cy="788670"/>
          </a:xfrm>
          <a:prstGeom prst="rect">
            <a:avLst/>
          </a:prstGeom>
        </p:spPr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471DA6CA-CB42-C14F-870B-9DCFB682799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2240763" y="4053850"/>
            <a:ext cx="730250" cy="788670"/>
          </a:xfrm>
          <a:prstGeom prst="rect">
            <a:avLst/>
          </a:prstGeom>
        </p:spPr>
      </p:pic>
      <p:pic>
        <p:nvPicPr>
          <p:cNvPr id="68" name="Grafik 67">
            <a:extLst>
              <a:ext uri="{FF2B5EF4-FFF2-40B4-BE49-F238E27FC236}">
                <a16:creationId xmlns:a16="http://schemas.microsoft.com/office/drawing/2014/main" id="{66662191-441B-C440-A814-E0E844573463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4223792" y="4043195"/>
            <a:ext cx="730250" cy="788670"/>
          </a:xfrm>
          <a:prstGeom prst="rect">
            <a:avLst/>
          </a:prstGeom>
        </p:spPr>
      </p:pic>
      <p:pic>
        <p:nvPicPr>
          <p:cNvPr id="70" name="Grafik 69">
            <a:extLst>
              <a:ext uri="{FF2B5EF4-FFF2-40B4-BE49-F238E27FC236}">
                <a16:creationId xmlns:a16="http://schemas.microsoft.com/office/drawing/2014/main" id="{C8EE8C31-4090-0640-B383-DFEC4ED6ADD6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6528048" y="4043195"/>
            <a:ext cx="730250" cy="788670"/>
          </a:xfrm>
          <a:prstGeom prst="rect">
            <a:avLst/>
          </a:prstGeom>
        </p:spPr>
      </p:pic>
      <p:pic>
        <p:nvPicPr>
          <p:cNvPr id="72" name="Grafik 71">
            <a:extLst>
              <a:ext uri="{FF2B5EF4-FFF2-40B4-BE49-F238E27FC236}">
                <a16:creationId xmlns:a16="http://schemas.microsoft.com/office/drawing/2014/main" id="{AB77EE81-C72A-6C48-81C0-6279782863D0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8832304" y="4080490"/>
            <a:ext cx="730250" cy="788670"/>
          </a:xfrm>
          <a:prstGeom prst="rect">
            <a:avLst/>
          </a:prstGeom>
        </p:spPr>
      </p:pic>
      <p:sp>
        <p:nvSpPr>
          <p:cNvPr id="73" name="Textfeld 72">
            <a:extLst>
              <a:ext uri="{FF2B5EF4-FFF2-40B4-BE49-F238E27FC236}">
                <a16:creationId xmlns:a16="http://schemas.microsoft.com/office/drawing/2014/main" id="{473861FD-E668-6A4A-B8A0-7ADD870FF614}"/>
              </a:ext>
            </a:extLst>
          </p:cNvPr>
          <p:cNvSpPr txBox="1">
            <a:spLocks noChangeAspect="1"/>
          </p:cNvSpPr>
          <p:nvPr/>
        </p:nvSpPr>
        <p:spPr>
          <a:xfrm>
            <a:off x="483731" y="4073297"/>
            <a:ext cx="1430552" cy="5078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e-DE" sz="900" dirty="0"/>
              <a:t>Informationszentren und Informations-Points </a:t>
            </a:r>
          </a:p>
          <a:p>
            <a:r>
              <a:rPr lang="de-DE" sz="900" dirty="0"/>
              <a:t>sowie</a:t>
            </a:r>
          </a:p>
        </p:txBody>
      </p:sp>
    </p:spTree>
    <p:extLst>
      <p:ext uri="{BB962C8B-B14F-4D97-AF65-F5344CB8AC3E}">
        <p14:creationId xmlns:p14="http://schemas.microsoft.com/office/powerpoint/2010/main" val="883388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10D41E9-4F1E-0C45-AE05-1ECB749B5A3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337EF5C-D218-5743-97E2-32C7E5B3618C}" type="datetime1">
              <a:rPr lang="de-DE" smtClean="0"/>
              <a:t>02.10.2022</a:t>
            </a:fld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0924F30-C056-1842-AA09-F8F5A6E6CC6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E8F8DD8-C592-4722-986C-95758E13AC74}" type="slidenum">
              <a:rPr lang="de-DE" smtClean="0"/>
              <a:t>14</a:t>
            </a:fld>
            <a:endParaRPr lang="de-DE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B0F81970-3251-004C-AD89-8B28B30BC811}"/>
              </a:ext>
            </a:extLst>
          </p:cNvPr>
          <p:cNvSpPr txBox="1"/>
          <p:nvPr/>
        </p:nvSpPr>
        <p:spPr>
          <a:xfrm rot="16200000">
            <a:off x="8493232" y="4943104"/>
            <a:ext cx="931292" cy="36000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lvl="0">
              <a:defRPr/>
            </a:pPr>
            <a:r>
              <a:rPr lang="de-DE" sz="900" b="1">
                <a:solidFill>
                  <a:schemeClr val="bg2"/>
                </a:solidFill>
              </a:rPr>
              <a:t>© </a:t>
            </a:r>
            <a:r>
              <a:rPr lang="de-DE" sz="900" b="1" err="1">
                <a:solidFill>
                  <a:schemeClr val="bg2"/>
                </a:solidFill>
              </a:rPr>
              <a:t>iStock</a:t>
            </a:r>
            <a:endParaRPr lang="de-DE" sz="900" b="1">
              <a:solidFill>
                <a:schemeClr val="bg2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192AF5C-1522-6943-B935-FFA4CC4A17EE}"/>
              </a:ext>
            </a:extLst>
          </p:cNvPr>
          <p:cNvPicPr>
            <a:picLocks noChangeAspect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287" b="9001"/>
          <a:stretch>
            <a:fillRect/>
          </a:stretch>
        </p:blipFill>
        <p:spPr>
          <a:xfrm>
            <a:off x="0" y="0"/>
            <a:ext cx="12192000" cy="5661025"/>
          </a:xfrm>
          <a:prstGeom prst="rect">
            <a:avLst/>
          </a:prstGeom>
        </p:spPr>
      </p:pic>
      <p:sp>
        <p:nvSpPr>
          <p:cNvPr id="9" name="Ellipse 11">
            <a:extLst>
              <a:ext uri="{FF2B5EF4-FFF2-40B4-BE49-F238E27FC236}">
                <a16:creationId xmlns:a16="http://schemas.microsoft.com/office/drawing/2014/main" id="{A33161C6-0120-0A48-B232-8837078DE255}"/>
              </a:ext>
            </a:extLst>
          </p:cNvPr>
          <p:cNvSpPr/>
          <p:nvPr/>
        </p:nvSpPr>
        <p:spPr>
          <a:xfrm>
            <a:off x="985585" y="2321584"/>
            <a:ext cx="2880000" cy="2880000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de-DE" sz="2000" dirty="0">
                <a:solidFill>
                  <a:schemeClr val="bg1"/>
                </a:solidFill>
                <a:latin typeface="+mj-lt"/>
              </a:rPr>
              <a:t>Die Zahl der Geförderten aus dem Ausland seit 1950 beträgt 1.090.000.</a:t>
            </a:r>
          </a:p>
        </p:txBody>
      </p:sp>
      <p:sp>
        <p:nvSpPr>
          <p:cNvPr id="10" name="Textplatzhalter 1">
            <a:extLst>
              <a:ext uri="{FF2B5EF4-FFF2-40B4-BE49-F238E27FC236}">
                <a16:creationId xmlns:a16="http://schemas.microsoft.com/office/drawing/2014/main" id="{EF934529-75C3-604D-8A0B-270936CA40A9}"/>
              </a:ext>
            </a:extLst>
          </p:cNvPr>
          <p:cNvSpPr txBox="1">
            <a:spLocks/>
          </p:cNvSpPr>
          <p:nvPr/>
        </p:nvSpPr>
        <p:spPr>
          <a:xfrm rot="16200000">
            <a:off x="9193213" y="2820103"/>
            <a:ext cx="5327650" cy="209824"/>
          </a:xfrm>
          <a:prstGeom prst="rect">
            <a:avLst/>
          </a:prstGeom>
        </p:spPr>
        <p:txBody>
          <a:bodyPr/>
          <a:lstStyle>
            <a:lvl1pPr marL="284400" indent="-2844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Minion Pro" panose="02040503050306020203" charset="0"/>
                <a:ea typeface="+mn-ea"/>
                <a:cs typeface="+mn-cs"/>
              </a:defRPr>
            </a:lvl1pPr>
            <a:lvl2pPr marL="57600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Minion Pro" panose="02040503050306020203" charset="0"/>
                <a:ea typeface="+mn-ea"/>
                <a:cs typeface="+mn-cs"/>
              </a:defRPr>
            </a:lvl2pPr>
            <a:lvl3pPr marL="864000" indent="-2844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Minion Pro" panose="02040503050306020203" charset="0"/>
                <a:ea typeface="+mn-ea"/>
                <a:cs typeface="+mn-cs"/>
              </a:defRPr>
            </a:lvl3pPr>
            <a:lvl4pPr marL="1152000" indent="-2844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Minion Pro" panose="02040503050306020203" charset="0"/>
                <a:ea typeface="+mn-ea"/>
                <a:cs typeface="+mn-cs"/>
              </a:defRPr>
            </a:lvl4pPr>
            <a:lvl5pPr marL="1440000" indent="-2844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Minion Pro" panose="02040503050306020203" charset="0"/>
                <a:ea typeface="+mn-ea"/>
                <a:cs typeface="+mn-cs"/>
              </a:defRPr>
            </a:lvl5pPr>
            <a:lvl6pPr marL="1728000" indent="-2844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Minion Pro" panose="02040503050306020203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000" b="1" dirty="0">
                <a:solidFill>
                  <a:schemeClr val="bg2"/>
                </a:solidFill>
                <a:latin typeface="+mn-lt"/>
              </a:rPr>
              <a:t>© </a:t>
            </a:r>
            <a:r>
              <a:rPr lang="de-DE" sz="1000" b="1" dirty="0" err="1">
                <a:solidFill>
                  <a:schemeClr val="bg2"/>
                </a:solidFill>
                <a:latin typeface="+mn-lt"/>
              </a:rPr>
              <a:t>iStock</a:t>
            </a:r>
            <a:endParaRPr lang="de-DE" sz="1000" b="1" dirty="0">
              <a:solidFill>
                <a:schemeClr val="bg2"/>
              </a:solidFill>
              <a:latin typeface="+mn-lt"/>
            </a:endParaRP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5102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64B4220-DFA4-1D42-A244-98B30D40B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585" y="3503356"/>
            <a:ext cx="6335364" cy="190301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442B4F1-3DCE-4C29-422B-515B35CB5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585" y="1940968"/>
            <a:ext cx="5595832" cy="73545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F295F72E-8659-AA03-2724-D341144BB0BA}"/>
              </a:ext>
            </a:extLst>
          </p:cNvPr>
          <p:cNvSpPr txBox="1"/>
          <p:nvPr/>
        </p:nvSpPr>
        <p:spPr>
          <a:xfrm>
            <a:off x="5398936" y="2676420"/>
            <a:ext cx="4691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</a:rPr>
              <a:t>DAAD-Lektor</a:t>
            </a:r>
          </a:p>
        </p:txBody>
      </p:sp>
    </p:spTree>
    <p:extLst>
      <p:ext uri="{BB962C8B-B14F-4D97-AF65-F5344CB8AC3E}">
        <p14:creationId xmlns:p14="http://schemas.microsoft.com/office/powerpoint/2010/main" val="680636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96DFC5E-80D8-1864-1165-99E03F721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554" y="1852599"/>
            <a:ext cx="3257750" cy="332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296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4EB0BFF-0F03-7749-6FB6-DD5270687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526" y="3193916"/>
            <a:ext cx="4267796" cy="282932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02D04E7-487E-569B-30E2-575DA85D6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707" y="632722"/>
            <a:ext cx="4258269" cy="281026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77E0FD4D-FB2D-2C7F-D1BF-3370230C104A}"/>
              </a:ext>
            </a:extLst>
          </p:cNvPr>
          <p:cNvSpPr txBox="1"/>
          <p:nvPr/>
        </p:nvSpPr>
        <p:spPr>
          <a:xfrm>
            <a:off x="822960" y="448056"/>
            <a:ext cx="3401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Wo ich herkomme: Lüneburg…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0054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880CF46-7B2D-8243-B14D-20F752A55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081" y="1129666"/>
            <a:ext cx="4229690" cy="2715004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91DA2CA5-1CF9-6DA2-C948-5CF15FAD9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176" y="2969840"/>
            <a:ext cx="4067743" cy="351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675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E607200-48FA-40D7-DAAC-28CB552A8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2564" y="2347905"/>
            <a:ext cx="4248743" cy="283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138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F8C8A41-1D26-D3FC-5A05-2B09443F9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960" y="1519095"/>
            <a:ext cx="7830312" cy="381980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3FC503B3-32EF-2B2D-F6DD-A41D3FDCEF82}"/>
              </a:ext>
            </a:extLst>
          </p:cNvPr>
          <p:cNvSpPr txBox="1"/>
          <p:nvPr/>
        </p:nvSpPr>
        <p:spPr>
          <a:xfrm>
            <a:off x="1622066" y="5923722"/>
            <a:ext cx="3419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https://www.rote-rosen.tv/</a:t>
            </a:r>
          </a:p>
        </p:txBody>
      </p:sp>
    </p:spTree>
    <p:extLst>
      <p:ext uri="{BB962C8B-B14F-4D97-AF65-F5344CB8AC3E}">
        <p14:creationId xmlns:p14="http://schemas.microsoft.com/office/powerpoint/2010/main" val="1183819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2CA7CB3-EFA9-8DF6-DD6F-AD302127A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390" y="513943"/>
            <a:ext cx="6049219" cy="583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26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4E34444-1912-6CED-58EF-AB1AEA08C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392" y="1846275"/>
            <a:ext cx="3153215" cy="345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306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350</Words>
  <Application>Microsoft Office PowerPoint</Application>
  <PresentationFormat>Breitbild</PresentationFormat>
  <Paragraphs>72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Minion Pro</vt:lpstr>
      <vt:lpstr>Source Sans Pro</vt:lpstr>
      <vt:lpstr>Source Sans Pro Black</vt:lpstr>
      <vt:lpstr>Wingdings</vt:lpstr>
      <vt:lpstr>Office</vt:lpstr>
      <vt:lpstr>Sprache und Gesellschaft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Der DAAD ist …</vt:lpstr>
      <vt:lpstr>Das DAAD-Netzwerk: Außenstellen, Informationszentren, Information Points, DWIH, Lektorate</vt:lpstr>
      <vt:lpstr>Der DAAD – weltweit vor Ort</vt:lpstr>
      <vt:lpstr>Der DAAD auf einen Blick 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Maurach Martin Priv.-Doz. Dr</dc:creator>
  <cp:lastModifiedBy>Martin Maurach</cp:lastModifiedBy>
  <cp:revision>24</cp:revision>
  <dcterms:created xsi:type="dcterms:W3CDTF">2022-09-23T13:09:55Z</dcterms:created>
  <dcterms:modified xsi:type="dcterms:W3CDTF">2022-10-02T10:50:58Z</dcterms:modified>
</cp:coreProperties>
</file>