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5" r:id="rId7"/>
    <p:sldId id="264" r:id="rId8"/>
    <p:sldId id="263" r:id="rId9"/>
    <p:sldId id="280" r:id="rId10"/>
    <p:sldId id="268" r:id="rId11"/>
    <p:sldId id="279" r:id="rId12"/>
    <p:sldId id="277" r:id="rId13"/>
    <p:sldId id="278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2T11:22:24.407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24575,'344'22'0,"-2"26"0,8 1 0,782 10 0,-577-37 0,-5-1 0,-427-22 0,329 3 0,-231 19 0,33 2 0,-201-23 0,378 13 0,-175 7 0,358 14 0,231-35 0,-812 3 0,-1 1 0,1 3 0,34 9 0,-8-2 0,31 0-135,-1-4-1,159-4 1,-173-6-824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2T11:22:25.67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2T11:22:26.95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2T11:22:27.76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2T11:33:53.834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1 134 24575,'21'1'0,"0"1"0,0 2 0,26 6 0,20 3 0,-8-5 0,1-2 0,-1-3 0,113-9 0,-1-24 0,434 16 0,-430 16 0,588 12 0,6-5 0,-679-16 0,-1-3 0,128-32 0,-178 36 0,1 2 0,-1 1 0,77 6 0,-27-1 0,31-2 0,56-1 0,189 23 0,30 5 0,3-28 0,-141-1 0,1049 2 0,-1039-14 0,-154 5 0,-26 3 0,269-11 0,138 40 0,-61-1 0,176-24 0,-1-44 0,175-17 0,-653 54 0,89-3 0,1113 12 0,-1289 3 0,-1 1 0,0 3 0,60 16 0,35 6 0,3-6 0,-110-18 0,38 11 0,15 3 0,132 9 0,-184-20-1365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2T11:35:24.41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3 24575,'10'0'0,"522"21"0,-340 6 0,-86-9 0,190 5 0,-137-13 0,-38-1 0,-19-6 0,0-6 0,179-25 0,-202 18 0,1 4 0,117 6 0,-80 2 0,199-1 0,364-3 0,-286-27 0,-290 19 0,38 3 0,226 19 0,-55 1 0,11-35 0,-40-1 0,442 22 0,-350 3 0,-52 10 0,-170-4 0,379 16 0,-336-15 0,289 4 0,430-14 0,-891 3 0,44 7 0,3 0 0,439 38 0,-434-42 0,294 13 0,-312-17 0,-38 0 0,-1 0 0,1-1 0,0-1 0,0-1 0,0-1 0,0-1 0,21-7 0,-27 5-273,0 1 0,1 0 0,0 1 0,31-3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2T11:35:28.16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703 1 24575,'-79'-1'0,"-87"3"0,159-1 0,0 0 0,0 0 0,1 0 0,-1 1 0,1 0 0,-1 1 0,1 0 0,0 0 0,-12 7 0,3 2 0,-1 0 0,-14 16 0,19-17 0,-1 0 0,0-1 0,-1 0 0,-20 12 0,-1-3 0,-40 32 0,44-30 0,22-16 68,0-1 0,0 0-1,0 0 1,-13 3 0,-26 14-1772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3T12:02:05.39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1CDDC8-7FB6-5CCB-B1E8-FF2582F1E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8682277-AF3E-EBFE-AC2A-B72ED367A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016150-D033-4901-2CF3-D941087E6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8C2C-E2CC-4A83-ACB7-2BF1FA22517E}" type="datetimeFigureOut">
              <a:rPr lang="de-DE" smtClean="0"/>
              <a:t>14.11.2022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470E26-9919-C43B-17C1-72F879E3B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562149-92F6-68DB-83F3-57AC4578F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5427-AAB9-47C5-9F0A-27CD5153D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539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51AB7B-0AC7-15F8-C76E-EE397C5B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7DF8BE3-333A-1F5E-07A0-7222604EC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4BA9E5-867A-54B9-9D1F-87BF20037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8C2C-E2CC-4A83-ACB7-2BF1FA22517E}" type="datetimeFigureOut">
              <a:rPr lang="de-DE" smtClean="0"/>
              <a:t>14.11.2022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435BE5-4D1B-F321-8796-BC6706B31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7A3032-780C-EA8C-1060-1E3E5C5A6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5427-AAB9-47C5-9F0A-27CD5153D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0292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BF25D20-AA58-710A-9433-34184DB6FB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DDF98E-0BB1-64D1-B97A-3021F8D48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E6321C-880A-BCF4-F002-F8A86D10A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8C2C-E2CC-4A83-ACB7-2BF1FA22517E}" type="datetimeFigureOut">
              <a:rPr lang="de-DE" smtClean="0"/>
              <a:t>14.11.2022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7809EE-23CE-BAB8-050A-E2A5128D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03CC26-FE32-B093-5C9D-A8C881B1E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5427-AAB9-47C5-9F0A-27CD5153D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8333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D596D8-D20F-BB7C-7CA5-ECB0485E6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842DAE-082B-B452-DB5F-F871BB5AF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30A9D3-672D-0D53-166A-13CBE064C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8C2C-E2CC-4A83-ACB7-2BF1FA22517E}" type="datetimeFigureOut">
              <a:rPr lang="de-DE" smtClean="0"/>
              <a:t>14.11.2022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BE6526-5DF5-6083-4533-70C5BA326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657F38-EBF2-B191-8B20-59A085999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5427-AAB9-47C5-9F0A-27CD5153D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81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E91BB-CBD2-7948-6CC3-24EAEFE80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C06AC7-8673-0D92-8300-0F387DB4C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96D0A0-04C5-D8C2-7372-907CE3C8D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8C2C-E2CC-4A83-ACB7-2BF1FA22517E}" type="datetimeFigureOut">
              <a:rPr lang="de-DE" smtClean="0"/>
              <a:t>14.11.2022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599615-2839-7B4C-2F47-B768EC0C7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789E54-B841-9361-3130-70D867F9C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5427-AAB9-47C5-9F0A-27CD5153D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788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BFBA08-BBC0-029E-82B6-979F183FA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58C6A2-9110-8744-7128-04B4C8B02A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BCA06A1-E403-98C9-0F4F-C4E409BAB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BC34644-8300-3EEB-D223-E48072321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8C2C-E2CC-4A83-ACB7-2BF1FA22517E}" type="datetimeFigureOut">
              <a:rPr lang="de-DE" smtClean="0"/>
              <a:t>14.11.2022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544C70-A7EA-4314-2741-D4D0B26AC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AAD68B2-3EA4-1E68-CAC8-94B2A63D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5427-AAB9-47C5-9F0A-27CD5153D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103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7B461D-6076-1EE3-6862-5071A475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BD587E-E878-02A6-D7CB-8E7A53E7E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81FAC37-B001-A3E8-03E5-36894B5C0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5231AF6-94EF-1B96-5334-AF0B0D2959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6684A85-11A2-FD1F-A5D3-9C60DFEC85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4A36AFD-3FB2-FBDA-BB16-2F88B7B19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8C2C-E2CC-4A83-ACB7-2BF1FA22517E}" type="datetimeFigureOut">
              <a:rPr lang="de-DE" smtClean="0"/>
              <a:t>14.11.2022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91D0FA1-27E1-E1F1-4872-1B1AFEEA9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C789275-6335-4E87-1670-CA9131BCB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5427-AAB9-47C5-9F0A-27CD5153D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70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E259B7-AC3E-3768-87FA-1D08FEE02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F0C5056-1239-5C57-78D0-3E99EA24F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8C2C-E2CC-4A83-ACB7-2BF1FA22517E}" type="datetimeFigureOut">
              <a:rPr lang="de-DE" smtClean="0"/>
              <a:t>14.11.2022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C77B4C0-6317-5782-A4BB-9ED2A8A14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07361E-340B-BDA8-F1F1-B7BE52EB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5427-AAB9-47C5-9F0A-27CD5153D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6832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DD30BD6-2E52-78CB-657B-B9CDD50E1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8C2C-E2CC-4A83-ACB7-2BF1FA22517E}" type="datetimeFigureOut">
              <a:rPr lang="de-DE" smtClean="0"/>
              <a:t>14.11.2022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6CE09C0-78C7-963A-6725-16C1CC855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6B2952-C705-A14D-A05B-03EF6902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5427-AAB9-47C5-9F0A-27CD5153D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936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59945E-0DAE-AA58-D76F-5E2504853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6F9F14-F003-6FCC-47AA-2B78FB2B4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817CB7-F5DC-31FC-F7E7-8B3614D5F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063A2DD-EEFA-0FFE-F58C-5840A62F9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8C2C-E2CC-4A83-ACB7-2BF1FA22517E}" type="datetimeFigureOut">
              <a:rPr lang="de-DE" smtClean="0"/>
              <a:t>14.11.2022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264945B-35EC-5936-DB5C-99A74D4D0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7EB98E5-DE24-DC05-4CE4-213FB3869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5427-AAB9-47C5-9F0A-27CD5153D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932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E97DC1-5A5F-D06E-F3B7-11DEF7B24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2A998B9-8F02-81D2-82FF-48D8F2EE01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D5DBFD-53A2-E05B-D4E8-C88746EFC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F470319-4573-51FA-AE43-2355B0341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8C2C-E2CC-4A83-ACB7-2BF1FA22517E}" type="datetimeFigureOut">
              <a:rPr lang="de-DE" smtClean="0"/>
              <a:t>14.11.2022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5CC003-82E8-F3DA-4CA4-D0B0CD9F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7DDF653-C52D-D37B-3B3F-14041DC1C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75427-AAB9-47C5-9F0A-27CD5153D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730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449FC8C-7C45-BA3C-7453-097B3CE18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903A24-2262-15EB-E77F-E8C193BFD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0ABD25-0620-2D3C-D17C-879264E476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B8C2C-E2CC-4A83-ACB7-2BF1FA22517E}" type="datetimeFigureOut">
              <a:rPr lang="de-DE" smtClean="0"/>
              <a:t>14.11.2022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CE039B-DC4B-A565-9B90-BED611679C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767E22-93D7-4901-8654-DDB934A0AF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75427-AAB9-47C5-9F0A-27CD5153D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42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8.svg"/><Relationship Id="rId3" Type="http://schemas.openxmlformats.org/officeDocument/2006/relationships/image" Target="../media/image2.emf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6.sv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customXml" Target="../ink/ink1.xml"/><Relationship Id="rId9" Type="http://schemas.openxmlformats.org/officeDocument/2006/relationships/customXml" Target="../ink/ink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customXml" Target="../ink/ink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D0B09F-DB70-14FA-B616-0F333F9997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Sprache und Gesellschaft 0SUG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ABF0345-39AD-9940-4320-5D21426CD8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Priv.-</a:t>
            </a:r>
            <a:r>
              <a:rPr lang="de-DE" dirty="0" err="1"/>
              <a:t>Doz</a:t>
            </a:r>
            <a:r>
              <a:rPr lang="de-DE" dirty="0"/>
              <a:t>. Dr. Martin Maurach</a:t>
            </a:r>
          </a:p>
          <a:p>
            <a:r>
              <a:rPr lang="de-DE" dirty="0"/>
              <a:t>14.11. 2022: Interaktion linguistischer Varietäten</a:t>
            </a:r>
          </a:p>
        </p:txBody>
      </p:sp>
    </p:spTree>
    <p:extLst>
      <p:ext uri="{BB962C8B-B14F-4D97-AF65-F5344CB8AC3E}">
        <p14:creationId xmlns:p14="http://schemas.microsoft.com/office/powerpoint/2010/main" val="2437252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B22846D-F218-331D-FAFF-7A682B1A9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481" y="1725432"/>
            <a:ext cx="7195424" cy="272729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2A2EBD8-675A-C415-7449-B2D5390AC99A}"/>
              </a:ext>
            </a:extLst>
          </p:cNvPr>
          <p:cNvSpPr txBox="1"/>
          <p:nvPr/>
        </p:nvSpPr>
        <p:spPr>
          <a:xfrm>
            <a:off x="1677725" y="636104"/>
            <a:ext cx="785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Frageliste zur Untersuchung von Sprachkontakten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D99BA82-7C59-7A6C-B7AF-6F8C095D7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716" y="4233787"/>
            <a:ext cx="6959175" cy="93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89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9464FB4-070E-5AA9-2324-97FA2B062A2B}"/>
              </a:ext>
            </a:extLst>
          </p:cNvPr>
          <p:cNvSpPr txBox="1"/>
          <p:nvPr/>
        </p:nvSpPr>
        <p:spPr>
          <a:xfrm>
            <a:off x="2843784" y="1179576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Minderheitensprachen in der </a:t>
            </a:r>
            <a:r>
              <a:rPr lang="cs-CZ" sz="2800" dirty="0"/>
              <a:t>ČR</a:t>
            </a:r>
            <a:r>
              <a:rPr lang="de-DE" sz="2800" dirty="0"/>
              <a:t>?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680569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A7F87C0-6127-9D14-0615-C01C627D36DC}"/>
              </a:ext>
            </a:extLst>
          </p:cNvPr>
          <p:cNvSpPr txBox="1"/>
          <p:nvPr/>
        </p:nvSpPr>
        <p:spPr>
          <a:xfrm>
            <a:off x="1852654" y="1391478"/>
            <a:ext cx="2456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Amtssprache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03776D-1C9E-5872-55E9-50E235B238E5}"/>
              </a:ext>
            </a:extLst>
          </p:cNvPr>
          <p:cNvSpPr txBox="1"/>
          <p:nvPr/>
        </p:nvSpPr>
        <p:spPr>
          <a:xfrm>
            <a:off x="6368995" y="1399430"/>
            <a:ext cx="3800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Nationalsprache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D2A0D04-2E41-6E96-A842-DDACA7AA70FA}"/>
              </a:ext>
            </a:extLst>
          </p:cNvPr>
          <p:cNvSpPr txBox="1"/>
          <p:nvPr/>
        </p:nvSpPr>
        <p:spPr>
          <a:xfrm>
            <a:off x="1490472" y="3877056"/>
            <a:ext cx="3675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Sprachgebrauch der einzelnen Sprecher</a:t>
            </a:r>
            <a:endParaRPr lang="cs-CZ" sz="2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CBFDA2C-F847-86CF-59F8-4726E6717A58}"/>
              </a:ext>
            </a:extLst>
          </p:cNvPr>
          <p:cNvSpPr txBox="1"/>
          <p:nvPr/>
        </p:nvSpPr>
        <p:spPr>
          <a:xfrm>
            <a:off x="6272784" y="3858321"/>
            <a:ext cx="3255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‚nationale Identität‘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2494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E4134C0-1021-1864-AAE6-8A671EC68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050" y="649149"/>
            <a:ext cx="3088129" cy="205500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7272F9B-E5B5-0785-772C-D28D0F151EE4}"/>
              </a:ext>
            </a:extLst>
          </p:cNvPr>
          <p:cNvSpPr txBox="1"/>
          <p:nvPr/>
        </p:nvSpPr>
        <p:spPr>
          <a:xfrm>
            <a:off x="1001865" y="3429000"/>
            <a:ext cx="96528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Besonders wichtig für das Überleben einer isolierten Sprachgemeinschaft wie das Sorbische ist die Frage der Unterrichtssprache.</a:t>
            </a:r>
          </a:p>
          <a:p>
            <a:r>
              <a:rPr lang="de-DE" sz="2400" dirty="0"/>
              <a:t>Bereits zu Zeiten der DDR nahm die Zahl der Schulen mit sorbischer Unter-</a:t>
            </a:r>
            <a:r>
              <a:rPr lang="de-DE" sz="2400" dirty="0" err="1"/>
              <a:t>richtssprache</a:t>
            </a:r>
            <a:r>
              <a:rPr lang="de-DE" sz="2400" dirty="0"/>
              <a:t> ab zugunsten der Schulen, in denen Sorbisch nur noch als Fremdsprache im Wahlfach unterrichtet wurde.</a:t>
            </a:r>
          </a:p>
          <a:p>
            <a:r>
              <a:rPr lang="de-DE" sz="2400" dirty="0"/>
              <a:t>(Barbour, Stevenson 1998: 283)</a:t>
            </a:r>
          </a:p>
        </p:txBody>
      </p:sp>
    </p:spTree>
    <p:extLst>
      <p:ext uri="{BB962C8B-B14F-4D97-AF65-F5344CB8AC3E}">
        <p14:creationId xmlns:p14="http://schemas.microsoft.com/office/powerpoint/2010/main" val="2953180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8F4D9F1-3311-02FC-7AA6-45F663928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208" y="2826912"/>
            <a:ext cx="10251583" cy="120417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AA298D7-8464-381C-460B-611EBB44E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250" y="4088062"/>
            <a:ext cx="6903076" cy="6697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513D0E3F-19F2-18A1-AFE2-48752C3C9C5C}"/>
                  </a:ext>
                </a:extLst>
              </p14:cNvPr>
              <p14:cNvContentPartPr/>
              <p14:nvPr/>
            </p14:nvContentPartPr>
            <p14:xfrm>
              <a:off x="1216237" y="2949355"/>
              <a:ext cx="2609280" cy="1436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513D0E3F-19F2-18A1-AFE2-48752C3C9C5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3237" y="2886715"/>
                <a:ext cx="2734920" cy="26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55C085D-0657-CA58-6531-26EAA710A3DC}"/>
              </a:ext>
            </a:extLst>
          </p:cNvPr>
          <p:cNvGrpSpPr/>
          <p:nvPr/>
        </p:nvGrpSpPr>
        <p:grpSpPr>
          <a:xfrm>
            <a:off x="2368957" y="2695195"/>
            <a:ext cx="612720" cy="39960"/>
            <a:chOff x="2368957" y="2695195"/>
            <a:chExt cx="612720" cy="3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E8342E03-6F8A-0C43-300F-459E772074F8}"/>
                    </a:ext>
                  </a:extLst>
                </p14:cNvPr>
                <p14:cNvContentPartPr/>
                <p14:nvPr/>
              </p14:nvContentPartPr>
              <p14:xfrm>
                <a:off x="2368957" y="2719315"/>
                <a:ext cx="360" cy="3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E8342E03-6F8A-0C43-300F-459E772074F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06317" y="265631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A837D26-9179-EC50-968D-1F7A11D31A64}"/>
                    </a:ext>
                  </a:extLst>
                </p14:cNvPr>
                <p14:cNvContentPartPr/>
                <p14:nvPr/>
              </p14:nvContentPartPr>
              <p14:xfrm>
                <a:off x="2631757" y="2695195"/>
                <a:ext cx="360" cy="3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A837D26-9179-EC50-968D-1F7A11D31A6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68757" y="263219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A075DB8-2B93-6A92-D2FF-C302F2B7A4E3}"/>
                    </a:ext>
                  </a:extLst>
                </p14:cNvPr>
                <p14:cNvContentPartPr/>
                <p14:nvPr/>
              </p14:nvContentPartPr>
              <p14:xfrm>
                <a:off x="2981317" y="2734795"/>
                <a:ext cx="360" cy="3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A075DB8-2B93-6A92-D2FF-C302F2B7A4E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18317" y="267215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D4B6E9F2-E143-3622-E189-548E5EAF266A}"/>
              </a:ext>
            </a:extLst>
          </p:cNvPr>
          <p:cNvSpPr txBox="1"/>
          <p:nvPr/>
        </p:nvSpPr>
        <p:spPr>
          <a:xfrm>
            <a:off x="1046250" y="5653377"/>
            <a:ext cx="10567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Stimmen Sie der These von Wilhelm von Humboldt zu? Warum (nicht)?</a:t>
            </a:r>
          </a:p>
        </p:txBody>
      </p:sp>
      <p:pic>
        <p:nvPicPr>
          <p:cNvPr id="16" name="Grafik 15" descr="Chat">
            <a:extLst>
              <a:ext uri="{FF2B5EF4-FFF2-40B4-BE49-F238E27FC236}">
                <a16:creationId xmlns:a16="http://schemas.microsoft.com/office/drawing/2014/main" id="{2FDCC036-5E2B-48E5-4463-526CB01FAE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55040" y="367326"/>
            <a:ext cx="914400" cy="914400"/>
          </a:xfrm>
          <a:prstGeom prst="rect">
            <a:avLst/>
          </a:prstGeom>
        </p:spPr>
      </p:pic>
      <p:pic>
        <p:nvPicPr>
          <p:cNvPr id="18" name="Grafik 17" descr="Besprechung">
            <a:extLst>
              <a:ext uri="{FF2B5EF4-FFF2-40B4-BE49-F238E27FC236}">
                <a16:creationId xmlns:a16="http://schemas.microsoft.com/office/drawing/2014/main" id="{9596AC6E-BB34-752A-05EF-3D78A3F53E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48869" y="975046"/>
            <a:ext cx="1404059" cy="140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78F1F21-D260-1F48-893A-8EC911CE92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544"/>
          <a:stretch/>
        </p:blipFill>
        <p:spPr>
          <a:xfrm>
            <a:off x="1167307" y="1379188"/>
            <a:ext cx="9839459" cy="31530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D0E99549-6876-665D-31B7-91D871F6BC39}"/>
                  </a:ext>
                </a:extLst>
              </p14:cNvPr>
              <p14:cNvContentPartPr/>
              <p14:nvPr/>
            </p14:nvContentPartPr>
            <p14:xfrm>
              <a:off x="1367076" y="1534086"/>
              <a:ext cx="4719960" cy="6552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D0E99549-6876-665D-31B7-91D871F6BC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4436" y="1471446"/>
                <a:ext cx="484560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60B5871C-35E9-F9D7-8492-55F50B0DFD2E}"/>
                  </a:ext>
                </a:extLst>
              </p14:cNvPr>
              <p14:cNvContentPartPr/>
              <p14:nvPr/>
            </p14:nvContentPartPr>
            <p14:xfrm>
              <a:off x="6519757" y="4348315"/>
              <a:ext cx="3777480" cy="579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60B5871C-35E9-F9D7-8492-55F50B0DFD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56757" y="4285675"/>
                <a:ext cx="390312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B0E79C74-DFFC-98C3-AAE6-DE1E4145EDF6}"/>
                  </a:ext>
                </a:extLst>
              </p14:cNvPr>
              <p14:cNvContentPartPr/>
              <p14:nvPr/>
            </p14:nvContentPartPr>
            <p14:xfrm>
              <a:off x="6362077" y="4301155"/>
              <a:ext cx="253080" cy="1015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B0E79C74-DFFC-98C3-AAE6-DE1E4145EDF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99437" y="4238155"/>
                <a:ext cx="378720" cy="2271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feld 7">
            <a:extLst>
              <a:ext uri="{FF2B5EF4-FFF2-40B4-BE49-F238E27FC236}">
                <a16:creationId xmlns:a16="http://schemas.microsoft.com/office/drawing/2014/main" id="{92CA04E2-61D3-72F6-3AD8-F7775A4698D3}"/>
              </a:ext>
            </a:extLst>
          </p:cNvPr>
          <p:cNvSpPr txBox="1"/>
          <p:nvPr/>
        </p:nvSpPr>
        <p:spPr>
          <a:xfrm>
            <a:off x="683812" y="5239909"/>
            <a:ext cx="10424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Humboldt entwickelt hier die Grundlagen der Begriffe genetischer Verwandtschaft (Stammverwandtschaft) von Sprachen sowie von sprachlichen Universalien.</a:t>
            </a:r>
          </a:p>
        </p:txBody>
      </p:sp>
    </p:spTree>
    <p:extLst>
      <p:ext uri="{BB962C8B-B14F-4D97-AF65-F5344CB8AC3E}">
        <p14:creationId xmlns:p14="http://schemas.microsoft.com/office/powerpoint/2010/main" val="199565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8E9BBC0-27AC-DF3C-9268-5D39A9BBBDFF}"/>
              </a:ext>
            </a:extLst>
          </p:cNvPr>
          <p:cNvSpPr txBox="1"/>
          <p:nvPr/>
        </p:nvSpPr>
        <p:spPr>
          <a:xfrm>
            <a:off x="1041621" y="318052"/>
            <a:ext cx="9636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Mit Hilfe der Begriffe „</a:t>
            </a:r>
            <a:r>
              <a:rPr lang="de-DE" sz="2400" dirty="0" err="1"/>
              <a:t>Form“und</a:t>
            </a:r>
            <a:r>
              <a:rPr lang="de-DE" sz="2400" dirty="0"/>
              <a:t> „Stoff“ einer Sprache begründet Hum-</a:t>
            </a:r>
            <a:r>
              <a:rPr lang="de-DE" sz="2400" dirty="0" err="1"/>
              <a:t>boldt</a:t>
            </a:r>
            <a:r>
              <a:rPr lang="de-DE" sz="2400" dirty="0"/>
              <a:t>, unter welchen Voraussetzungen eine genetische Verwandtschaft </a:t>
            </a:r>
            <a:r>
              <a:rPr lang="de-DE" sz="2400"/>
              <a:t>zwi-schen</a:t>
            </a:r>
            <a:r>
              <a:rPr lang="de-DE" sz="2400" dirty="0"/>
              <a:t> Sprachen vermutet werden kann.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D70F15A-6D85-499A-8140-78FE43D5C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812" y="1417628"/>
            <a:ext cx="6335770" cy="523181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CB36DD2-F89F-5364-452E-7E2C8FC1C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30" y="6327447"/>
            <a:ext cx="4533363" cy="21250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E126631-2AC4-04D9-6BB9-818BEE06BD6C}"/>
              </a:ext>
            </a:extLst>
          </p:cNvPr>
          <p:cNvSpPr txBox="1"/>
          <p:nvPr/>
        </p:nvSpPr>
        <p:spPr>
          <a:xfrm>
            <a:off x="440737" y="6280106"/>
            <a:ext cx="294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0768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DD65669-391E-B44E-6E31-1804AC0BA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849" y="1383526"/>
            <a:ext cx="6661523" cy="405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40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0C56500-5B94-D074-0333-7B31A03DB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969" y="582769"/>
            <a:ext cx="9350062" cy="569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38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ADD34ED-831C-2763-9CC4-9D6D5D862F0D}"/>
                  </a:ext>
                </a:extLst>
              </p14:cNvPr>
              <p14:cNvContentPartPr/>
              <p14:nvPr/>
            </p14:nvContentPartPr>
            <p14:xfrm>
              <a:off x="5303317" y="1979515"/>
              <a:ext cx="360" cy="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ADD34ED-831C-2763-9CC4-9D6D5D862F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94317" y="19705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Grafik 3">
            <a:extLst>
              <a:ext uri="{FF2B5EF4-FFF2-40B4-BE49-F238E27FC236}">
                <a16:creationId xmlns:a16="http://schemas.microsoft.com/office/drawing/2014/main" id="{28232290-AE31-3969-70C4-896E39901E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17" y="445273"/>
            <a:ext cx="11643090" cy="626270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EA8098D-49B3-D21B-984E-037331701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036" y="150019"/>
            <a:ext cx="4868214" cy="21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77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07F428C-7EE1-6D85-7DE6-8938272EA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0115"/>
            <a:ext cx="10972800" cy="629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53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73BB85-FAED-1615-DD45-A57688DE723F}"/>
              </a:ext>
            </a:extLst>
          </p:cNvPr>
          <p:cNvSpPr txBox="1"/>
          <p:nvPr/>
        </p:nvSpPr>
        <p:spPr>
          <a:xfrm>
            <a:off x="2286000" y="841248"/>
            <a:ext cx="722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tschech</a:t>
            </a:r>
            <a:r>
              <a:rPr lang="de-DE" sz="2800" dirty="0"/>
              <a:t>. </a:t>
            </a:r>
            <a:r>
              <a:rPr lang="de-DE" sz="2800" dirty="0" err="1"/>
              <a:t>Eskym</a:t>
            </a:r>
            <a:r>
              <a:rPr lang="cs-CZ" sz="2800" dirty="0"/>
              <a:t>á</a:t>
            </a:r>
            <a:r>
              <a:rPr lang="de-DE" sz="2800" dirty="0"/>
              <a:t>k</a:t>
            </a:r>
            <a:endParaRPr lang="cs-CZ" sz="28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2313763-67CF-2EB0-F1AD-9261D2B4176B}"/>
              </a:ext>
            </a:extLst>
          </p:cNvPr>
          <p:cNvSpPr txBox="1"/>
          <p:nvPr/>
        </p:nvSpPr>
        <p:spPr>
          <a:xfrm>
            <a:off x="2286000" y="1673352"/>
            <a:ext cx="3282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dt. Eskimo ?</a:t>
            </a:r>
            <a:endParaRPr lang="cs-CZ" sz="28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DA724DA-1F05-CB5C-8BF7-24815271301D}"/>
              </a:ext>
            </a:extLst>
          </p:cNvPr>
          <p:cNvSpPr txBox="1"/>
          <p:nvPr/>
        </p:nvSpPr>
        <p:spPr>
          <a:xfrm>
            <a:off x="2359152" y="2905780"/>
            <a:ext cx="3136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šňůra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A10089F-3FA2-C924-C4A1-7439AC1F92A0}"/>
              </a:ext>
            </a:extLst>
          </p:cNvPr>
          <p:cNvSpPr txBox="1"/>
          <p:nvPr/>
        </p:nvSpPr>
        <p:spPr>
          <a:xfrm>
            <a:off x="2350008" y="4661429"/>
            <a:ext cx="2679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/>
              <a:t>dt</a:t>
            </a:r>
            <a:r>
              <a:rPr lang="cs-CZ" sz="2800" dirty="0"/>
              <a:t>. </a:t>
            </a:r>
            <a:r>
              <a:rPr lang="cs-CZ" sz="2800" dirty="0" err="1"/>
              <a:t>die</a:t>
            </a:r>
            <a:r>
              <a:rPr lang="cs-CZ" sz="2800" dirty="0"/>
              <a:t> </a:t>
            </a:r>
            <a:r>
              <a:rPr lang="cs-CZ" sz="2800" dirty="0" err="1"/>
              <a:t>Schnur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66343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Office PowerPoint</Application>
  <PresentationFormat>Breitbild</PresentationFormat>
  <Paragraphs>20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</vt:lpstr>
      <vt:lpstr>Sprache und Gesellschaft 0SUG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 Maurach</dc:creator>
  <cp:lastModifiedBy>Martin Maurach</cp:lastModifiedBy>
  <cp:revision>26</cp:revision>
  <cp:lastPrinted>2022-11-13T12:06:56Z</cp:lastPrinted>
  <dcterms:created xsi:type="dcterms:W3CDTF">2022-11-12T11:22:33Z</dcterms:created>
  <dcterms:modified xsi:type="dcterms:W3CDTF">2022-11-14T19:39:09Z</dcterms:modified>
</cp:coreProperties>
</file>