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6"/>
  </p:notesMasterIdLst>
  <p:sldIdLst>
    <p:sldId id="256" r:id="rId2"/>
    <p:sldId id="258" r:id="rId3"/>
    <p:sldId id="259" r:id="rId4"/>
    <p:sldId id="260" r:id="rId5"/>
    <p:sldId id="271" r:id="rId6"/>
    <p:sldId id="272" r:id="rId7"/>
    <p:sldId id="273" r:id="rId8"/>
    <p:sldId id="264" r:id="rId9"/>
    <p:sldId id="265" r:id="rId10"/>
    <p:sldId id="266" r:id="rId11"/>
    <p:sldId id="267" r:id="rId12"/>
    <p:sldId id="268" r:id="rId13"/>
    <p:sldId id="269" r:id="rId14"/>
    <p:sldId id="270" r:id="rId15"/>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62" d="100"/>
          <a:sy n="62" d="100"/>
        </p:scale>
        <p:origin x="1120" y="56"/>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30.01.2019</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30.01.2019</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30.01.2019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30.01.2019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30.01.2019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30.01.2019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30.01.2019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30.01.2019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30.01.2019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30.01.2019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30.01.2019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30.01.2019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30.01.2019</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GB" b="1" u="sng" cap="all" dirty="0"/>
              <a:t>The </a:t>
            </a:r>
            <a:r>
              <a:rPr lang="en-GB" b="1" u="sng" cap="all" dirty="0" err="1"/>
              <a:t>lucas</a:t>
            </a:r>
            <a:r>
              <a:rPr lang="en-GB" b="1" u="sng" cap="all" dirty="0"/>
              <a:t> imperfect information model</a:t>
            </a: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8DCD03-44C2-4606-B672-BCAC44495E71}"/>
              </a:ext>
            </a:extLst>
          </p:cNvPr>
          <p:cNvSpPr>
            <a:spLocks noGrp="1"/>
          </p:cNvSpPr>
          <p:nvPr>
            <p:ph type="title"/>
          </p:nvPr>
        </p:nvSpPr>
        <p:spPr>
          <a:xfrm>
            <a:off x="1839490" y="150385"/>
            <a:ext cx="8968924" cy="609945"/>
          </a:xfrm>
        </p:spPr>
        <p:txBody>
          <a:bodyPr>
            <a:noAutofit/>
          </a:bodyPr>
          <a:lstStyle/>
          <a:p>
            <a:r>
              <a:rPr lang="fr-FR" sz="2807" u="sng" dirty="0" err="1"/>
              <a:t>Equilibrium</a:t>
            </a:r>
            <a:r>
              <a:rPr lang="fr-FR" sz="2807" u="sng" dirty="0"/>
              <a:t> and anticipation </a:t>
            </a:r>
            <a:r>
              <a:rPr lang="fr-FR" sz="2807" u="sng" dirty="0" err="1"/>
              <a:t>error</a:t>
            </a:r>
            <a:r>
              <a:rPr lang="fr-FR" sz="2807" u="sng" dirty="0"/>
              <a:t> model</a:t>
            </a:r>
          </a:p>
        </p:txBody>
      </p:sp>
      <p:graphicFrame>
        <p:nvGraphicFramePr>
          <p:cNvPr id="5" name="Espace réservé du contenu 4">
            <a:extLst>
              <a:ext uri="{FF2B5EF4-FFF2-40B4-BE49-F238E27FC236}">
                <a16:creationId xmlns:a16="http://schemas.microsoft.com/office/drawing/2014/main" id="{51EA503B-0283-4A99-90E7-64F638EB88EC}"/>
              </a:ext>
            </a:extLst>
          </p:cNvPr>
          <p:cNvGraphicFramePr>
            <a:graphicFrameLocks noGrp="1"/>
          </p:cNvGraphicFramePr>
          <p:nvPr>
            <p:ph idx="1"/>
            <p:extLst>
              <p:ext uri="{D42A27DB-BD31-4B8C-83A1-F6EECF244321}">
                <p14:modId xmlns:p14="http://schemas.microsoft.com/office/powerpoint/2010/main" val="1708103938"/>
              </p:ext>
            </p:extLst>
          </p:nvPr>
        </p:nvGraphicFramePr>
        <p:xfrm>
          <a:off x="5780028" y="1706708"/>
          <a:ext cx="4465051" cy="3375105"/>
        </p:xfrm>
        <a:graphic>
          <a:graphicData uri="http://schemas.openxmlformats.org/drawingml/2006/table">
            <a:tbl>
              <a:tblPr firstRow="1" firstCol="1" bandRow="1">
                <a:tableStyleId>{5C22544A-7EE6-4342-B048-85BDC9FD1C3A}</a:tableStyleId>
              </a:tblPr>
              <a:tblGrid>
                <a:gridCol w="2128098">
                  <a:extLst>
                    <a:ext uri="{9D8B030D-6E8A-4147-A177-3AD203B41FA5}">
                      <a16:colId xmlns:a16="http://schemas.microsoft.com/office/drawing/2014/main" val="1821890431"/>
                    </a:ext>
                  </a:extLst>
                </a:gridCol>
                <a:gridCol w="2336953">
                  <a:extLst>
                    <a:ext uri="{9D8B030D-6E8A-4147-A177-3AD203B41FA5}">
                      <a16:colId xmlns:a16="http://schemas.microsoft.com/office/drawing/2014/main" val="710573100"/>
                    </a:ext>
                  </a:extLst>
                </a:gridCol>
              </a:tblGrid>
              <a:tr h="671108">
                <a:tc>
                  <a:txBody>
                    <a:bodyPr/>
                    <a:lstStyle/>
                    <a:p>
                      <a:pPr marL="342900" lvl="0" indent="-342900" algn="just">
                        <a:lnSpc>
                          <a:spcPts val="1450"/>
                        </a:lnSpc>
                        <a:spcBef>
                          <a:spcPts val="1000"/>
                        </a:spcBef>
                        <a:spcAft>
                          <a:spcPts val="0"/>
                        </a:spcAft>
                        <a:buFont typeface="+mj-lt"/>
                        <a:buAutoNum type="arabicParenR"/>
                      </a:pPr>
                      <a:endParaRPr lang="fr-FR" sz="2100" dirty="0">
                        <a:effectLst/>
                      </a:endParaRPr>
                    </a:p>
                    <a:p>
                      <a:pPr marL="0" lvl="0" indent="0" algn="just">
                        <a:lnSpc>
                          <a:spcPts val="1450"/>
                        </a:lnSpc>
                        <a:spcBef>
                          <a:spcPts val="1000"/>
                        </a:spcBef>
                        <a:spcAft>
                          <a:spcPts val="0"/>
                        </a:spcAft>
                        <a:buFontTx/>
                        <a:buNone/>
                      </a:pPr>
                      <a:r>
                        <a:rPr lang="cs-CZ" sz="2100" dirty="0">
                          <a:effectLst/>
                        </a:rPr>
                        <a:t>q=αn</a:t>
                      </a:r>
                      <a:endParaRPr lang="fr-FR"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0150" marR="60150" marT="0" marB="0"/>
                </a:tc>
                <a:tc>
                  <a:txBody>
                    <a:bodyPr/>
                    <a:lstStyle/>
                    <a:p>
                      <a:pPr algn="just">
                        <a:lnSpc>
                          <a:spcPts val="1450"/>
                        </a:lnSpc>
                        <a:spcBef>
                          <a:spcPts val="1000"/>
                        </a:spcBef>
                        <a:spcAft>
                          <a:spcPts val="0"/>
                        </a:spcAft>
                      </a:pPr>
                      <a:r>
                        <a:rPr lang="cs-CZ" sz="1100" dirty="0">
                          <a:solidFill>
                            <a:schemeClr val="tx1">
                              <a:lumMod val="75000"/>
                              <a:lumOff val="25000"/>
                            </a:schemeClr>
                          </a:solidFill>
                          <a:effectLst/>
                        </a:rPr>
                        <a:t>Production function</a:t>
                      </a:r>
                      <a:endParaRPr lang="fr-FR" sz="11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50" marR="60150" marT="0" marB="0">
                    <a:solidFill>
                      <a:schemeClr val="accent1">
                        <a:lumMod val="20000"/>
                        <a:lumOff val="80000"/>
                      </a:schemeClr>
                    </a:solidFill>
                  </a:tcPr>
                </a:tc>
                <a:extLst>
                  <a:ext uri="{0D108BD9-81ED-4DB2-BD59-A6C34878D82A}">
                    <a16:rowId xmlns:a16="http://schemas.microsoft.com/office/drawing/2014/main" val="3537873382"/>
                  </a:ext>
                </a:extLst>
              </a:tr>
              <a:tr h="1361781">
                <a:tc>
                  <a:txBody>
                    <a:bodyPr/>
                    <a:lstStyle/>
                    <a:p>
                      <a:pPr marL="342900" lvl="0" indent="-342900" algn="just">
                        <a:lnSpc>
                          <a:spcPts val="1450"/>
                        </a:lnSpc>
                        <a:spcBef>
                          <a:spcPts val="1000"/>
                        </a:spcBef>
                        <a:spcAft>
                          <a:spcPts val="0"/>
                        </a:spcAft>
                        <a:buFont typeface="+mj-lt"/>
                        <a:buAutoNum type="arabicParenR"/>
                      </a:pPr>
                      <a:endParaRPr lang="fr-FR" sz="2100" dirty="0">
                        <a:effectLst/>
                      </a:endParaRPr>
                    </a:p>
                    <a:p>
                      <a:pPr marL="0" lvl="0" indent="0" algn="just">
                        <a:lnSpc>
                          <a:spcPts val="1450"/>
                        </a:lnSpc>
                        <a:spcBef>
                          <a:spcPts val="1000"/>
                        </a:spcBef>
                        <a:spcAft>
                          <a:spcPts val="0"/>
                        </a:spcAft>
                        <a:buFontTx/>
                        <a:buNone/>
                      </a:pPr>
                      <a:endParaRPr lang="fr-FR" sz="2100" dirty="0">
                        <a:effectLst/>
                      </a:endParaRPr>
                    </a:p>
                    <a:p>
                      <a:pPr marL="0" lvl="0" indent="0" algn="just">
                        <a:lnSpc>
                          <a:spcPts val="1450"/>
                        </a:lnSpc>
                        <a:spcBef>
                          <a:spcPts val="1000"/>
                        </a:spcBef>
                        <a:spcAft>
                          <a:spcPts val="0"/>
                        </a:spcAft>
                        <a:buFontTx/>
                        <a:buNone/>
                      </a:pPr>
                      <a:r>
                        <a:rPr lang="cs-CZ" sz="2100" dirty="0">
                          <a:effectLst/>
                        </a:rPr>
                        <a:t>n</a:t>
                      </a:r>
                      <a:r>
                        <a:rPr lang="cs-CZ" sz="2100" baseline="30000" dirty="0">
                          <a:effectLst/>
                        </a:rPr>
                        <a:t>d</a:t>
                      </a:r>
                      <a:r>
                        <a:rPr lang="cs-CZ" sz="2100" dirty="0">
                          <a:effectLst/>
                        </a:rPr>
                        <a:t>=-(1-α)(w-p)</a:t>
                      </a:r>
                      <a:endParaRPr lang="fr-FR"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0150" marR="60150" marT="0" marB="0"/>
                </a:tc>
                <a:tc>
                  <a:txBody>
                    <a:bodyPr/>
                    <a:lstStyle/>
                    <a:p>
                      <a:pPr algn="just">
                        <a:lnSpc>
                          <a:spcPts val="1450"/>
                        </a:lnSpc>
                        <a:spcBef>
                          <a:spcPts val="1000"/>
                        </a:spcBef>
                        <a:spcAft>
                          <a:spcPts val="0"/>
                        </a:spcAft>
                      </a:pPr>
                      <a:r>
                        <a:rPr lang="cs-CZ" sz="1100" dirty="0">
                          <a:effectLst/>
                        </a:rPr>
                        <a:t>Demand for labour / supply for goods q</a:t>
                      </a:r>
                      <a:r>
                        <a:rPr lang="cs-CZ" sz="1100" baseline="30000" dirty="0">
                          <a:effectLst/>
                        </a:rPr>
                        <a:t>s</a:t>
                      </a:r>
                      <a:r>
                        <a:rPr lang="cs-CZ" sz="1100" dirty="0">
                          <a:effectLst/>
                        </a:rPr>
                        <a:t>=αn</a:t>
                      </a:r>
                      <a:r>
                        <a:rPr lang="cs-CZ" sz="1100" baseline="30000" dirty="0">
                          <a:effectLst/>
                        </a:rPr>
                        <a:t>d</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50" marR="60150" marT="0" marB="0">
                    <a:solidFill>
                      <a:schemeClr val="accent1">
                        <a:lumMod val="20000"/>
                        <a:lumOff val="80000"/>
                      </a:schemeClr>
                    </a:solidFill>
                  </a:tcPr>
                </a:tc>
                <a:extLst>
                  <a:ext uri="{0D108BD9-81ED-4DB2-BD59-A6C34878D82A}">
                    <a16:rowId xmlns:a16="http://schemas.microsoft.com/office/drawing/2014/main" val="3723147484"/>
                  </a:ext>
                </a:extLst>
              </a:tr>
              <a:tr h="671108">
                <a:tc>
                  <a:txBody>
                    <a:bodyPr/>
                    <a:lstStyle/>
                    <a:p>
                      <a:pPr marL="342900" lvl="0" indent="-342900" algn="just">
                        <a:lnSpc>
                          <a:spcPts val="1450"/>
                        </a:lnSpc>
                        <a:spcBef>
                          <a:spcPts val="1000"/>
                        </a:spcBef>
                        <a:spcAft>
                          <a:spcPts val="0"/>
                        </a:spcAft>
                        <a:buFont typeface="+mj-lt"/>
                        <a:buAutoNum type="arabicParenR"/>
                      </a:pPr>
                      <a:endParaRPr lang="fr-FR" sz="2100" dirty="0">
                        <a:effectLst/>
                      </a:endParaRPr>
                    </a:p>
                    <a:p>
                      <a:pPr marL="0" lvl="0" indent="0" algn="just">
                        <a:lnSpc>
                          <a:spcPts val="1450"/>
                        </a:lnSpc>
                        <a:spcBef>
                          <a:spcPts val="1000"/>
                        </a:spcBef>
                        <a:spcAft>
                          <a:spcPts val="0"/>
                        </a:spcAft>
                        <a:buFontTx/>
                        <a:buNone/>
                      </a:pPr>
                      <a:r>
                        <a:rPr lang="cs-CZ" sz="2100" dirty="0">
                          <a:effectLst/>
                        </a:rPr>
                        <a:t>n</a:t>
                      </a:r>
                      <a:r>
                        <a:rPr lang="cs-CZ" sz="2100" baseline="30000" dirty="0">
                          <a:effectLst/>
                        </a:rPr>
                        <a:t>s</a:t>
                      </a:r>
                      <a:r>
                        <a:rPr lang="cs-CZ" sz="2100" dirty="0">
                          <a:effectLst/>
                        </a:rPr>
                        <a:t>=β(w-p)</a:t>
                      </a:r>
                      <a:endParaRPr lang="fr-FR"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0150" marR="60150" marT="0" marB="0"/>
                </a:tc>
                <a:tc>
                  <a:txBody>
                    <a:bodyPr/>
                    <a:lstStyle/>
                    <a:p>
                      <a:pPr algn="just">
                        <a:lnSpc>
                          <a:spcPts val="1450"/>
                        </a:lnSpc>
                        <a:spcBef>
                          <a:spcPts val="1000"/>
                        </a:spcBef>
                        <a:spcAft>
                          <a:spcPts val="0"/>
                        </a:spcAft>
                      </a:pPr>
                      <a:r>
                        <a:rPr lang="cs-CZ" sz="1100" dirty="0">
                          <a:effectLst/>
                        </a:rPr>
                        <a:t>Supply for labour</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50" marR="60150" marT="0" marB="0">
                    <a:solidFill>
                      <a:schemeClr val="accent1">
                        <a:lumMod val="20000"/>
                        <a:lumOff val="80000"/>
                      </a:schemeClr>
                    </a:solidFill>
                  </a:tcPr>
                </a:tc>
                <a:extLst>
                  <a:ext uri="{0D108BD9-81ED-4DB2-BD59-A6C34878D82A}">
                    <a16:rowId xmlns:a16="http://schemas.microsoft.com/office/drawing/2014/main" val="3274295485"/>
                  </a:ext>
                </a:extLst>
              </a:tr>
              <a:tr h="671108">
                <a:tc>
                  <a:txBody>
                    <a:bodyPr/>
                    <a:lstStyle/>
                    <a:p>
                      <a:pPr marL="342900" lvl="0" indent="-342900" algn="just">
                        <a:lnSpc>
                          <a:spcPts val="1450"/>
                        </a:lnSpc>
                        <a:spcBef>
                          <a:spcPts val="1000"/>
                        </a:spcBef>
                        <a:spcAft>
                          <a:spcPts val="0"/>
                        </a:spcAft>
                        <a:buFont typeface="+mj-lt"/>
                        <a:buAutoNum type="arabicParenR"/>
                      </a:pPr>
                      <a:endParaRPr lang="fr-FR" sz="2100" dirty="0">
                        <a:effectLst/>
                      </a:endParaRPr>
                    </a:p>
                    <a:p>
                      <a:pPr marL="0" lvl="0" indent="0" algn="just">
                        <a:lnSpc>
                          <a:spcPts val="1450"/>
                        </a:lnSpc>
                        <a:spcBef>
                          <a:spcPts val="1000"/>
                        </a:spcBef>
                        <a:spcAft>
                          <a:spcPts val="0"/>
                        </a:spcAft>
                        <a:buFontTx/>
                        <a:buNone/>
                      </a:pPr>
                      <a:r>
                        <a:rPr lang="cs-CZ" sz="2100" dirty="0">
                          <a:effectLst/>
                        </a:rPr>
                        <a:t>q</a:t>
                      </a:r>
                      <a:r>
                        <a:rPr lang="cs-CZ" sz="2100" baseline="30000" dirty="0">
                          <a:effectLst/>
                        </a:rPr>
                        <a:t>d</a:t>
                      </a:r>
                      <a:r>
                        <a:rPr lang="cs-CZ" sz="2100" dirty="0">
                          <a:effectLst/>
                        </a:rPr>
                        <a:t>=δ(m-p)</a:t>
                      </a:r>
                      <a:endParaRPr lang="fr-FR"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0150" marR="60150" marT="0" marB="0"/>
                </a:tc>
                <a:tc>
                  <a:txBody>
                    <a:bodyPr/>
                    <a:lstStyle/>
                    <a:p>
                      <a:pPr algn="just">
                        <a:lnSpc>
                          <a:spcPts val="1450"/>
                        </a:lnSpc>
                        <a:spcBef>
                          <a:spcPts val="1000"/>
                        </a:spcBef>
                        <a:spcAft>
                          <a:spcPts val="0"/>
                        </a:spcAft>
                      </a:pPr>
                      <a:r>
                        <a:rPr lang="cs-CZ" sz="1100" dirty="0">
                          <a:effectLst/>
                        </a:rPr>
                        <a:t>Demand for goods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50" marR="60150" marT="0" marB="0">
                    <a:solidFill>
                      <a:schemeClr val="accent1">
                        <a:lumMod val="20000"/>
                        <a:lumOff val="80000"/>
                      </a:schemeClr>
                    </a:solidFill>
                  </a:tcPr>
                </a:tc>
                <a:extLst>
                  <a:ext uri="{0D108BD9-81ED-4DB2-BD59-A6C34878D82A}">
                    <a16:rowId xmlns:a16="http://schemas.microsoft.com/office/drawing/2014/main" val="2259248733"/>
                  </a:ext>
                </a:extLst>
              </a:tr>
            </a:tbl>
          </a:graphicData>
        </a:graphic>
      </p:graphicFrame>
      <p:sp>
        <p:nvSpPr>
          <p:cNvPr id="4" name="Espace réservé du texte 3">
            <a:extLst>
              <a:ext uri="{FF2B5EF4-FFF2-40B4-BE49-F238E27FC236}">
                <a16:creationId xmlns:a16="http://schemas.microsoft.com/office/drawing/2014/main" id="{9E594CA3-1949-42FB-9B21-6866D0933752}"/>
              </a:ext>
            </a:extLst>
          </p:cNvPr>
          <p:cNvSpPr>
            <a:spLocks noGrp="1"/>
          </p:cNvSpPr>
          <p:nvPr>
            <p:ph type="body" sz="half" idx="2"/>
          </p:nvPr>
        </p:nvSpPr>
        <p:spPr>
          <a:xfrm>
            <a:off x="534672" y="1582266"/>
            <a:ext cx="4920906" cy="5172114"/>
          </a:xfrm>
        </p:spPr>
        <p:txBody>
          <a:bodyPr>
            <a:normAutofit/>
          </a:bodyPr>
          <a:lstStyle/>
          <a:p>
            <a:pPr algn="l"/>
            <a:r>
              <a:rPr lang="cs-CZ" sz="1800" dirty="0"/>
              <a:t>short term equilibrium of the goods and labour markets </a:t>
            </a:r>
            <a:endParaRPr lang="fr-FR" sz="1800" dirty="0"/>
          </a:p>
          <a:p>
            <a:pPr algn="l"/>
            <a:r>
              <a:rPr lang="fr-FR" sz="1800" dirty="0"/>
              <a:t>→</a:t>
            </a:r>
            <a:r>
              <a:rPr lang="cs-CZ" sz="1800" dirty="0"/>
              <a:t>The variables q and n are respectively lagarithms of the production and the labour, w, p and m are logarithms to the nominal wage rate, the general level of prices and the monetary mass. Constant terms and capital stock are constant on short term, and are therefore ignored. The model can be summarised by four equations:</a:t>
            </a:r>
            <a:endParaRPr lang="fr-FR" sz="1800" dirty="0"/>
          </a:p>
          <a:p>
            <a:pPr algn="l"/>
            <a:endParaRPr lang="fr-FR" dirty="0"/>
          </a:p>
        </p:txBody>
      </p:sp>
    </p:spTree>
    <p:extLst>
      <p:ext uri="{BB962C8B-B14F-4D97-AF65-F5344CB8AC3E}">
        <p14:creationId xmlns:p14="http://schemas.microsoft.com/office/powerpoint/2010/main" val="3241718032"/>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8">
            <a:extLst>
              <a:ext uri="{FF2B5EF4-FFF2-40B4-BE49-F238E27FC236}">
                <a16:creationId xmlns:a16="http://schemas.microsoft.com/office/drawing/2014/main" id="{25F4C5A6-802B-4663-80A7-4394108CBF36}"/>
              </a:ext>
            </a:extLst>
          </p:cNvPr>
          <p:cNvSpPr>
            <a:spLocks noGrp="1"/>
          </p:cNvSpPr>
          <p:nvPr>
            <p:ph idx="1"/>
          </p:nvPr>
        </p:nvSpPr>
        <p:spPr/>
        <p:txBody>
          <a:bodyPr/>
          <a:lstStyle/>
          <a:p>
            <a:r>
              <a:rPr lang="cs-CZ" dirty="0"/>
              <a:t>The labour market equilibrium (n</a:t>
            </a:r>
            <a:r>
              <a:rPr lang="cs-CZ" baseline="30000" dirty="0"/>
              <a:t>d</a:t>
            </a:r>
            <a:r>
              <a:rPr lang="cs-CZ" dirty="0"/>
              <a:t>=n</a:t>
            </a:r>
            <a:r>
              <a:rPr lang="cs-CZ" baseline="30000" dirty="0"/>
              <a:t>s</a:t>
            </a:r>
            <a:r>
              <a:rPr lang="cs-CZ" dirty="0"/>
              <a:t>) determines the real wage and the work, and the production is deducted through the production function (1). Here the Walras equilibrium solution is (n=q=w-p=0). Then, the exogenous monetary mass m determines the general level of prices through the equilibrium of the goods market (fourth equation with q</a:t>
            </a:r>
            <a:r>
              <a:rPr lang="cs-CZ" baseline="30000" dirty="0"/>
              <a:t>d</a:t>
            </a:r>
            <a:r>
              <a:rPr lang="cs-CZ" dirty="0"/>
              <a:t>=q</a:t>
            </a:r>
            <a:r>
              <a:rPr lang="cs-CZ" baseline="30000" dirty="0"/>
              <a:t>s</a:t>
            </a:r>
            <a:r>
              <a:rPr lang="cs-CZ" dirty="0"/>
              <a:t>=0) and the nominal salary is deducted from it (p=w=m). A monetary policy ora choc affecting the demand will not have real effects.</a:t>
            </a:r>
            <a:endParaRPr lang="fr-FR" dirty="0"/>
          </a:p>
          <a:p>
            <a:endParaRPr lang="fr-FR" dirty="0"/>
          </a:p>
        </p:txBody>
      </p:sp>
    </p:spTree>
    <p:extLst>
      <p:ext uri="{BB962C8B-B14F-4D97-AF65-F5344CB8AC3E}">
        <p14:creationId xmlns:p14="http://schemas.microsoft.com/office/powerpoint/2010/main" val="9812132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9">
                                            <p:txEl>
                                              <p:pRg st="0" end="0"/>
                                            </p:txEl>
                                          </p:spTgt>
                                        </p:tgtEl>
                                        <p:attrNameLst>
                                          <p:attrName>r</p:attrName>
                                        </p:attrNameLst>
                                      </p:cBhvr>
                                    </p:animRot>
                                    <p:animRot by="-240000">
                                      <p:cBhvr>
                                        <p:cTn id="7" dur="200" fill="hold">
                                          <p:stCondLst>
                                            <p:cond delay="200"/>
                                          </p:stCondLst>
                                        </p:cTn>
                                        <p:tgtEl>
                                          <p:spTgt spid="9">
                                            <p:txEl>
                                              <p:pRg st="0" end="0"/>
                                            </p:txEl>
                                          </p:spTgt>
                                        </p:tgtEl>
                                        <p:attrNameLst>
                                          <p:attrName>r</p:attrName>
                                        </p:attrNameLst>
                                      </p:cBhvr>
                                    </p:animRot>
                                    <p:animRot by="240000">
                                      <p:cBhvr>
                                        <p:cTn id="8" dur="200" fill="hold">
                                          <p:stCondLst>
                                            <p:cond delay="400"/>
                                          </p:stCondLst>
                                        </p:cTn>
                                        <p:tgtEl>
                                          <p:spTgt spid="9">
                                            <p:txEl>
                                              <p:pRg st="0" end="0"/>
                                            </p:txEl>
                                          </p:spTgt>
                                        </p:tgtEl>
                                        <p:attrNameLst>
                                          <p:attrName>r</p:attrName>
                                        </p:attrNameLst>
                                      </p:cBhvr>
                                    </p:animRot>
                                    <p:animRot by="-240000">
                                      <p:cBhvr>
                                        <p:cTn id="9" dur="200" fill="hold">
                                          <p:stCondLst>
                                            <p:cond delay="600"/>
                                          </p:stCondLst>
                                        </p:cTn>
                                        <p:tgtEl>
                                          <p:spTgt spid="9">
                                            <p:txEl>
                                              <p:pRg st="0" end="0"/>
                                            </p:txEl>
                                          </p:spTgt>
                                        </p:tgtEl>
                                        <p:attrNameLst>
                                          <p:attrName>r</p:attrName>
                                        </p:attrNameLst>
                                      </p:cBhvr>
                                    </p:animRot>
                                    <p:animRot by="120000">
                                      <p:cBhvr>
                                        <p:cTn id="10" dur="200" fill="hold">
                                          <p:stCondLst>
                                            <p:cond delay="800"/>
                                          </p:stCondLst>
                                        </p:cTn>
                                        <p:tgtEl>
                                          <p:spTgt spid="9">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8DCD03-44C2-4606-B672-BCAC44495E71}"/>
              </a:ext>
            </a:extLst>
          </p:cNvPr>
          <p:cNvSpPr>
            <a:spLocks noGrp="1"/>
          </p:cNvSpPr>
          <p:nvPr>
            <p:ph type="title"/>
          </p:nvPr>
        </p:nvSpPr>
        <p:spPr>
          <a:xfrm>
            <a:off x="4243642" y="314772"/>
            <a:ext cx="3518055" cy="609945"/>
          </a:xfrm>
        </p:spPr>
        <p:txBody>
          <a:bodyPr>
            <a:noAutofit/>
          </a:bodyPr>
          <a:lstStyle/>
          <a:p>
            <a:r>
              <a:rPr lang="fr-FR" sz="2456" u="sng" dirty="0"/>
              <a:t>a) </a:t>
            </a:r>
            <a:r>
              <a:rPr lang="cs-CZ" sz="2456" u="sng" dirty="0"/>
              <a:t>The imperfect information </a:t>
            </a:r>
            <a:endParaRPr lang="fr-FR" sz="3158" u="sng" dirty="0"/>
          </a:p>
        </p:txBody>
      </p:sp>
      <mc:AlternateContent xmlns:mc="http://schemas.openxmlformats.org/markup-compatibility/2006">
        <mc:Choice xmlns:a14="http://schemas.microsoft.com/office/drawing/2010/main" Requires="a14">
          <p:sp>
            <p:nvSpPr>
              <p:cNvPr id="6" name="Espace réservé du contenu 5">
                <a:extLst>
                  <a:ext uri="{FF2B5EF4-FFF2-40B4-BE49-F238E27FC236}">
                    <a16:creationId xmlns:a16="http://schemas.microsoft.com/office/drawing/2014/main" id="{67F1CB9A-1CB7-4241-A35F-FF2E417D71B3}"/>
                  </a:ext>
                </a:extLst>
              </p:cNvPr>
              <p:cNvSpPr>
                <a:spLocks noGrp="1"/>
              </p:cNvSpPr>
              <p:nvPr>
                <p:ph idx="1"/>
              </p:nvPr>
            </p:nvSpPr>
            <p:spPr>
              <a:xfrm>
                <a:off x="226031" y="1684962"/>
                <a:ext cx="9932699" cy="5393932"/>
              </a:xfrm>
            </p:spPr>
            <p:txBody>
              <a:bodyPr>
                <a:normAutofit fontScale="70000" lnSpcReduction="20000"/>
              </a:bodyPr>
              <a:lstStyle/>
              <a:p>
                <a:r>
                  <a:rPr lang="cs-CZ" dirty="0"/>
                  <a:t>If the model is modified, assuming that the supply of labour is function to prices p*, anticipated by employees:</a:t>
                </a:r>
                <a:endParaRPr lang="fr-FR" dirty="0"/>
              </a:p>
              <a:p>
                <a:r>
                  <a:rPr lang="cs-CZ" dirty="0"/>
                  <a:t>(3) n</a:t>
                </a:r>
                <a:r>
                  <a:rPr lang="cs-CZ" baseline="30000" dirty="0"/>
                  <a:t>s</a:t>
                </a:r>
                <a:r>
                  <a:rPr lang="cs-CZ" dirty="0"/>
                  <a:t>=b(w-p*)</a:t>
                </a:r>
                <a:endParaRPr lang="fr-FR" dirty="0"/>
              </a:p>
              <a:p>
                <a:r>
                  <a:rPr lang="cs-CZ" dirty="0"/>
                  <a:t>The labour market equilibrium (n</a:t>
                </a:r>
                <a:r>
                  <a:rPr lang="cs-CZ" baseline="30000" dirty="0"/>
                  <a:t>s</a:t>
                </a:r>
                <a:r>
                  <a:rPr lang="cs-CZ" dirty="0"/>
                  <a:t>=n</a:t>
                </a:r>
                <a:r>
                  <a:rPr lang="cs-CZ" baseline="30000" dirty="0"/>
                  <a:t>d</a:t>
                </a:r>
                <a:r>
                  <a:rPr lang="cs-CZ" dirty="0"/>
                  <a:t>) leads then to a choice between inflation and unemployment or a choice between price p production volume q:</a:t>
                </a:r>
                <a:endParaRPr lang="fr-FR" dirty="0"/>
              </a:p>
              <a:p>
                <a:r>
                  <a:rPr lang="cs-CZ" dirty="0"/>
                  <a:t>(5) q=ε(p-p*) 		with 	ε=</a:t>
                </a:r>
                <a14:m>
                  <m:oMath xmlns:m="http://schemas.openxmlformats.org/officeDocument/2006/math">
                    <m:f>
                      <m:fPr>
                        <m:ctrlPr>
                          <a:rPr lang="fr-FR" i="1">
                            <a:latin typeface="Cambria Math" panose="02040503050406030204" pitchFamily="18" charset="0"/>
                          </a:rPr>
                        </m:ctrlPr>
                      </m:fPr>
                      <m:num>
                        <m:r>
                          <a:rPr lang="cs-CZ" i="1">
                            <a:latin typeface="Cambria Math" panose="02040503050406030204" pitchFamily="18" charset="0"/>
                          </a:rPr>
                          <m:t>𝛼𝛽</m:t>
                        </m:r>
                        <m:r>
                          <a:rPr lang="cs-CZ" i="1">
                            <a:latin typeface="Cambria Math" panose="02040503050406030204" pitchFamily="18" charset="0"/>
                          </a:rPr>
                          <m:t>(1−</m:t>
                        </m:r>
                        <m:r>
                          <a:rPr lang="cs-CZ" i="1">
                            <a:latin typeface="Cambria Math" panose="02040503050406030204" pitchFamily="18" charset="0"/>
                          </a:rPr>
                          <m:t>𝛼</m:t>
                        </m:r>
                        <m:r>
                          <a:rPr lang="cs-CZ" i="1">
                            <a:latin typeface="Cambria Math" panose="02040503050406030204" pitchFamily="18" charset="0"/>
                          </a:rPr>
                          <m:t>)</m:t>
                        </m:r>
                      </m:num>
                      <m:den>
                        <m:r>
                          <a:rPr lang="cs-CZ" i="1">
                            <a:latin typeface="Cambria Math" panose="02040503050406030204" pitchFamily="18" charset="0"/>
                          </a:rPr>
                          <m:t>𝛽</m:t>
                        </m:r>
                        <m:r>
                          <a:rPr lang="cs-CZ" i="1">
                            <a:latin typeface="Cambria Math" panose="02040503050406030204" pitchFamily="18" charset="0"/>
                          </a:rPr>
                          <m:t>+(1−</m:t>
                        </m:r>
                        <m:r>
                          <a:rPr lang="cs-CZ" i="1">
                            <a:latin typeface="Cambria Math" panose="02040503050406030204" pitchFamily="18" charset="0"/>
                          </a:rPr>
                          <m:t>𝛼</m:t>
                        </m:r>
                        <m:r>
                          <a:rPr lang="cs-CZ" i="1">
                            <a:latin typeface="Cambria Math" panose="02040503050406030204" pitchFamily="18" charset="0"/>
                          </a:rPr>
                          <m:t>)</m:t>
                        </m:r>
                      </m:den>
                    </m:f>
                  </m:oMath>
                </a14:m>
                <a:endParaRPr lang="fr-FR" dirty="0"/>
              </a:p>
              <a:p>
                <a:r>
                  <a:rPr lang="cs-CZ" dirty="0"/>
                  <a:t>If employees expectations are adaptative (p* fixed), a monetary politic or a choc of demand have a simultanous effect on the production volume and the prices. By solving (4) and (5), is obtained:</a:t>
                </a:r>
                <a:endParaRPr lang="fr-FR" dirty="0"/>
              </a:p>
              <a:p>
                <a:r>
                  <a:rPr lang="cs-CZ" dirty="0"/>
                  <a:t>(6) q=</a:t>
                </a:r>
                <a14:m>
                  <m:oMath xmlns:m="http://schemas.openxmlformats.org/officeDocument/2006/math">
                    <m:f>
                      <m:fPr>
                        <m:ctrlPr>
                          <a:rPr lang="fr-FR" i="1">
                            <a:latin typeface="Cambria Math" panose="02040503050406030204" pitchFamily="18" charset="0"/>
                          </a:rPr>
                        </m:ctrlPr>
                      </m:fPr>
                      <m:num>
                        <m:r>
                          <a:rPr lang="cs-CZ" i="1">
                            <a:latin typeface="Cambria Math" panose="02040503050406030204" pitchFamily="18" charset="0"/>
                          </a:rPr>
                          <m:t>𝜀𝛿</m:t>
                        </m:r>
                      </m:num>
                      <m:den>
                        <m:r>
                          <a:rPr lang="cs-CZ" i="1">
                            <a:latin typeface="Cambria Math" panose="02040503050406030204" pitchFamily="18" charset="0"/>
                          </a:rPr>
                          <m:t>𝛿</m:t>
                        </m:r>
                        <m:r>
                          <a:rPr lang="cs-CZ" i="1">
                            <a:latin typeface="Cambria Math" panose="02040503050406030204" pitchFamily="18" charset="0"/>
                          </a:rPr>
                          <m:t>+</m:t>
                        </m:r>
                        <m:r>
                          <a:rPr lang="cs-CZ" i="1">
                            <a:latin typeface="Cambria Math" panose="02040503050406030204" pitchFamily="18" charset="0"/>
                          </a:rPr>
                          <m:t>𝜀</m:t>
                        </m:r>
                      </m:den>
                    </m:f>
                    <m:r>
                      <a:rPr lang="cs-CZ" i="1">
                        <a:latin typeface="Cambria Math" panose="02040503050406030204" pitchFamily="18" charset="0"/>
                      </a:rPr>
                      <m:t>(</m:t>
                    </m:r>
                    <m:r>
                      <a:rPr lang="cs-CZ" i="1">
                        <a:latin typeface="Cambria Math" panose="02040503050406030204" pitchFamily="18" charset="0"/>
                      </a:rPr>
                      <m:t>𝑚</m:t>
                    </m:r>
                    <m:r>
                      <a:rPr lang="cs-CZ" i="1">
                        <a:latin typeface="Cambria Math" panose="02040503050406030204" pitchFamily="18" charset="0"/>
                      </a:rPr>
                      <m:t>−</m:t>
                    </m:r>
                    <m:r>
                      <a:rPr lang="cs-CZ" i="1">
                        <a:latin typeface="Cambria Math" panose="02040503050406030204" pitchFamily="18" charset="0"/>
                      </a:rPr>
                      <m:t>𝑝</m:t>
                    </m:r>
                    <m:r>
                      <a:rPr lang="cs-CZ" i="1">
                        <a:latin typeface="Cambria Math" panose="02040503050406030204" pitchFamily="18" charset="0"/>
                      </a:rPr>
                      <m:t>∗)</m:t>
                    </m:r>
                  </m:oMath>
                </a14:m>
                <a:endParaRPr lang="fr-FR" dirty="0"/>
              </a:p>
              <a:p>
                <a:r>
                  <a:rPr lang="cs-CZ" dirty="0"/>
                  <a:t>However, when employees anticipate perfectly the price evolution (p=p*), the equilibrium model is restored (the supply curve shows q=0)</a:t>
                </a:r>
                <a:endParaRPr lang="fr-FR" dirty="0"/>
              </a:p>
            </p:txBody>
          </p:sp>
        </mc:Choice>
        <mc:Fallback>
          <p:sp>
            <p:nvSpPr>
              <p:cNvPr id="6" name="Espace réservé du contenu 5">
                <a:extLst>
                  <a:ext uri="{FF2B5EF4-FFF2-40B4-BE49-F238E27FC236}">
                    <a16:creationId xmlns:a16="http://schemas.microsoft.com/office/drawing/2014/main" id="{67F1CB9A-1CB7-4241-A35F-FF2E417D71B3}"/>
                  </a:ext>
                </a:extLst>
              </p:cNvPr>
              <p:cNvSpPr>
                <a:spLocks noGrp="1" noRot="1" noChangeAspect="1" noMove="1" noResize="1" noEditPoints="1" noAdjustHandles="1" noChangeArrowheads="1" noChangeShapeType="1" noTextEdit="1"/>
              </p:cNvSpPr>
              <p:nvPr>
                <p:ph idx="1"/>
              </p:nvPr>
            </p:nvSpPr>
            <p:spPr>
              <a:xfrm>
                <a:off x="226031" y="1684962"/>
                <a:ext cx="9932699" cy="5393932"/>
              </a:xfrm>
              <a:blipFill>
                <a:blip r:embed="rId2"/>
                <a:stretch>
                  <a:fillRect l="-675" t="-1921" r="-982"/>
                </a:stretch>
              </a:blipFill>
            </p:spPr>
            <p:txBody>
              <a:bodyPr/>
              <a:lstStyle/>
              <a:p>
                <a:r>
                  <a:rPr lang="cs-CZ">
                    <a:noFill/>
                  </a:rPr>
                  <a:t> </a:t>
                </a:r>
              </a:p>
            </p:txBody>
          </p:sp>
        </mc:Fallback>
      </mc:AlternateContent>
    </p:spTree>
    <p:extLst>
      <p:ext uri="{BB962C8B-B14F-4D97-AF65-F5344CB8AC3E}">
        <p14:creationId xmlns:p14="http://schemas.microsoft.com/office/powerpoint/2010/main" val="329169520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6">
                                            <p:txEl>
                                              <p:pRg st="1" end="1"/>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6">
                                            <p:txEl>
                                              <p:pRg st="3" end="3"/>
                                            </p:txEl>
                                          </p:spTgt>
                                        </p:tgtEl>
                                        <p:attrNameLst>
                                          <p:attrName>style.fontWeight</p:attrName>
                                        </p:attrNameLst>
                                      </p:cBhvr>
                                      <p:to>
                                        <p:strVal val="bold"/>
                                      </p:to>
                                    </p:set>
                                  </p:childTnLst>
                                </p:cTn>
                              </p:par>
                            </p:childTnLst>
                          </p:cTn>
                        </p:par>
                      </p:childTnLst>
                    </p:cTn>
                  </p:par>
                  <p:par>
                    <p:cTn id="11" fill="hold">
                      <p:stCondLst>
                        <p:cond delay="indefinite"/>
                      </p:stCondLst>
                      <p:childTnLst>
                        <p:par>
                          <p:cTn id="12" fill="hold">
                            <p:stCondLst>
                              <p:cond delay="0"/>
                            </p:stCondLst>
                            <p:childTnLst>
                              <p:par>
                                <p:cTn id="13" presetID="15" presetClass="emph" presetSubtype="0" nodeType="clickEffect">
                                  <p:stCondLst>
                                    <p:cond delay="0"/>
                                  </p:stCondLst>
                                  <p:iterate type="lt">
                                    <p:tmAbs val="25"/>
                                  </p:iterate>
                                  <p:childTnLst>
                                    <p:set>
                                      <p:cBhvr override="childStyle">
                                        <p:cTn id="14" dur="indefinite"/>
                                        <p:tgtEl>
                                          <p:spTgt spid="6">
                                            <p:txEl>
                                              <p:pRg st="5" end="5"/>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8DCD03-44C2-4606-B672-BCAC44495E71}"/>
              </a:ext>
            </a:extLst>
          </p:cNvPr>
          <p:cNvSpPr>
            <a:spLocks noGrp="1"/>
          </p:cNvSpPr>
          <p:nvPr>
            <p:ph type="title"/>
          </p:nvPr>
        </p:nvSpPr>
        <p:spPr>
          <a:xfrm>
            <a:off x="4479948" y="283949"/>
            <a:ext cx="3518055" cy="609945"/>
          </a:xfrm>
        </p:spPr>
        <p:txBody>
          <a:bodyPr>
            <a:noAutofit/>
          </a:bodyPr>
          <a:lstStyle/>
          <a:p>
            <a:r>
              <a:rPr lang="fr-FR" sz="2456" u="sng" dirty="0"/>
              <a:t>b)</a:t>
            </a:r>
            <a:r>
              <a:rPr lang="cs-CZ" sz="2456" u="sng" dirty="0"/>
              <a:t> Rational expectations</a:t>
            </a:r>
            <a:endParaRPr lang="fr-FR" sz="3158" u="sng" dirty="0"/>
          </a:p>
        </p:txBody>
      </p:sp>
      <mc:AlternateContent xmlns:mc="http://schemas.openxmlformats.org/markup-compatibility/2006">
        <mc:Choice xmlns:a14="http://schemas.microsoft.com/office/drawing/2010/main" Requires="a14">
          <p:sp>
            <p:nvSpPr>
              <p:cNvPr id="6" name="Espace réservé du contenu 5">
                <a:extLst>
                  <a:ext uri="{FF2B5EF4-FFF2-40B4-BE49-F238E27FC236}">
                    <a16:creationId xmlns:a16="http://schemas.microsoft.com/office/drawing/2014/main" id="{67F1CB9A-1CB7-4241-A35F-FF2E417D71B3}"/>
                  </a:ext>
                </a:extLst>
              </p:cNvPr>
              <p:cNvSpPr>
                <a:spLocks noGrp="1"/>
              </p:cNvSpPr>
              <p:nvPr>
                <p:ph idx="1"/>
              </p:nvPr>
            </p:nvSpPr>
            <p:spPr>
              <a:xfrm>
                <a:off x="380559" y="1500026"/>
                <a:ext cx="9677840" cy="5254353"/>
              </a:xfrm>
            </p:spPr>
            <p:txBody>
              <a:bodyPr>
                <a:noAutofit/>
              </a:bodyPr>
              <a:lstStyle/>
              <a:p>
                <a:r>
                  <a:rPr lang="cs-CZ" sz="1800" dirty="0"/>
                  <a:t>Let’s assume that supply and demand result from relations between (4) and (5) and uncertain chocs of zero average value, without time correlation u</a:t>
                </a:r>
                <a:r>
                  <a:rPr lang="cs-CZ" sz="1800" baseline="-25000" dirty="0"/>
                  <a:t>t</a:t>
                </a:r>
                <a:r>
                  <a:rPr lang="cs-CZ" sz="1800" dirty="0"/>
                  <a:t> and v</a:t>
                </a:r>
                <a:r>
                  <a:rPr lang="cs-CZ" sz="1800" baseline="-25000" dirty="0"/>
                  <a:t>t</a:t>
                </a:r>
                <a:r>
                  <a:rPr lang="cs-CZ" sz="1800" dirty="0"/>
                  <a:t>:</a:t>
                </a:r>
                <a:endParaRPr lang="fr-FR" sz="1800" dirty="0"/>
              </a:p>
              <a:p>
                <a:r>
                  <a:rPr lang="cs-CZ" sz="1800" dirty="0"/>
                  <a:t>(5‘) q</a:t>
                </a:r>
                <a:r>
                  <a:rPr lang="cs-CZ" sz="1800" baseline="-25000" dirty="0"/>
                  <a:t>t</a:t>
                </a:r>
                <a:r>
                  <a:rPr lang="cs-CZ" sz="1800" dirty="0"/>
                  <a:t>=ε(p</a:t>
                </a:r>
                <a:r>
                  <a:rPr lang="cs-CZ" sz="1800" baseline="-25000" dirty="0"/>
                  <a:t>t</a:t>
                </a:r>
                <a:r>
                  <a:rPr lang="cs-CZ" sz="1800" dirty="0"/>
                  <a:t>-p</a:t>
                </a:r>
                <a:r>
                  <a:rPr lang="cs-CZ" sz="1800" baseline="-25000" dirty="0"/>
                  <a:t>t</a:t>
                </a:r>
                <a:r>
                  <a:rPr lang="cs-CZ" sz="1800" dirty="0"/>
                  <a:t>*)+u</a:t>
                </a:r>
                <a:r>
                  <a:rPr lang="cs-CZ" sz="1800" baseline="-25000" dirty="0"/>
                  <a:t>t</a:t>
                </a:r>
                <a:r>
                  <a:rPr lang="cs-CZ" sz="1800" dirty="0"/>
                  <a:t>		Friedman-Lucas supply function</a:t>
                </a:r>
                <a:endParaRPr lang="fr-FR" sz="1800" dirty="0"/>
              </a:p>
              <a:p>
                <a:r>
                  <a:rPr lang="cs-CZ" sz="1800" dirty="0"/>
                  <a:t>(4‘) q</a:t>
                </a:r>
                <a:r>
                  <a:rPr lang="cs-CZ" sz="1800" baseline="-25000" dirty="0"/>
                  <a:t>t</a:t>
                </a:r>
                <a:r>
                  <a:rPr lang="cs-CZ" sz="1800" dirty="0"/>
                  <a:t>=δ(m</a:t>
                </a:r>
                <a:r>
                  <a:rPr lang="cs-CZ" sz="1800" baseline="-25000" dirty="0"/>
                  <a:t>t</a:t>
                </a:r>
                <a:r>
                  <a:rPr lang="cs-CZ" sz="1800" dirty="0"/>
                  <a:t>-p</a:t>
                </a:r>
                <a:r>
                  <a:rPr lang="cs-CZ" sz="1800" baseline="-25000" dirty="0"/>
                  <a:t>t</a:t>
                </a:r>
                <a:r>
                  <a:rPr lang="cs-CZ" sz="1800" dirty="0"/>
                  <a:t>)+v</a:t>
                </a:r>
                <a:r>
                  <a:rPr lang="cs-CZ" sz="1800" baseline="-25000" dirty="0"/>
                  <a:t>t</a:t>
                </a:r>
                <a:r>
                  <a:rPr lang="cs-CZ" sz="1800" dirty="0"/>
                  <a:t>		Demand, IS/LM</a:t>
                </a:r>
                <a:endParaRPr lang="fr-FR" sz="1800" dirty="0"/>
              </a:p>
              <a:p>
                <a:r>
                  <a:rPr lang="cs-CZ" sz="1800" dirty="0"/>
                  <a:t>Eliminating p</a:t>
                </a:r>
                <a:r>
                  <a:rPr lang="cs-CZ" sz="1800" baseline="-25000" dirty="0"/>
                  <a:t>t</a:t>
                </a:r>
                <a:r>
                  <a:rPr lang="cs-CZ" sz="1800" dirty="0"/>
                  <a:t> between (4) and (5) a reduced form is obtained:</a:t>
                </a:r>
                <a:endParaRPr lang="fr-FR" sz="1800" dirty="0"/>
              </a:p>
              <a:p>
                <a:r>
                  <a:rPr lang="cs-CZ" sz="1800" dirty="0"/>
                  <a:t>(6‘) q</a:t>
                </a:r>
                <a:r>
                  <a:rPr lang="cs-CZ" sz="1800" baseline="-25000" dirty="0"/>
                  <a:t>t</a:t>
                </a:r>
                <a:r>
                  <a:rPr lang="cs-CZ" sz="1800" dirty="0"/>
                  <a:t>=</a:t>
                </a:r>
                <a14:m>
                  <m:oMath xmlns:m="http://schemas.openxmlformats.org/officeDocument/2006/math">
                    <m:f>
                      <m:fPr>
                        <m:ctrlPr>
                          <a:rPr lang="fr-FR" sz="1800" i="1">
                            <a:latin typeface="Cambria Math" panose="02040503050406030204" pitchFamily="18" charset="0"/>
                          </a:rPr>
                        </m:ctrlPr>
                      </m:fPr>
                      <m:num>
                        <m:r>
                          <a:rPr lang="cs-CZ" sz="1800" i="1">
                            <a:latin typeface="Cambria Math" panose="02040503050406030204" pitchFamily="18" charset="0"/>
                          </a:rPr>
                          <m:t>𝜀𝛿</m:t>
                        </m:r>
                      </m:num>
                      <m:den>
                        <m:r>
                          <a:rPr lang="cs-CZ" sz="1800" i="1">
                            <a:latin typeface="Cambria Math" panose="02040503050406030204" pitchFamily="18" charset="0"/>
                          </a:rPr>
                          <m:t>𝛿</m:t>
                        </m:r>
                        <m:r>
                          <a:rPr lang="cs-CZ" sz="1800" i="1">
                            <a:latin typeface="Cambria Math" panose="02040503050406030204" pitchFamily="18" charset="0"/>
                          </a:rPr>
                          <m:t>+</m:t>
                        </m:r>
                        <m:r>
                          <a:rPr lang="cs-CZ" sz="1800" i="1">
                            <a:latin typeface="Cambria Math" panose="02040503050406030204" pitchFamily="18" charset="0"/>
                          </a:rPr>
                          <m:t>𝜀</m:t>
                        </m:r>
                      </m:den>
                    </m:f>
                  </m:oMath>
                </a14:m>
                <a:r>
                  <a:rPr lang="cs-CZ" sz="1800" dirty="0"/>
                  <a:t>(m</a:t>
                </a:r>
                <a:r>
                  <a:rPr lang="cs-CZ" sz="1800" baseline="-25000" dirty="0"/>
                  <a:t>t</a:t>
                </a:r>
                <a:r>
                  <a:rPr lang="cs-CZ" sz="1800" dirty="0"/>
                  <a:t>—p</a:t>
                </a:r>
                <a:r>
                  <a:rPr lang="cs-CZ" sz="1800" baseline="-25000" dirty="0"/>
                  <a:t>t</a:t>
                </a:r>
                <a:r>
                  <a:rPr lang="cs-CZ" sz="1800" dirty="0"/>
                  <a:t>*)+</a:t>
                </a:r>
                <a14:m>
                  <m:oMath xmlns:m="http://schemas.openxmlformats.org/officeDocument/2006/math">
                    <m:f>
                      <m:fPr>
                        <m:ctrlPr>
                          <a:rPr lang="fr-FR" sz="1800" i="1">
                            <a:latin typeface="Cambria Math" panose="02040503050406030204" pitchFamily="18" charset="0"/>
                          </a:rPr>
                        </m:ctrlPr>
                      </m:fPr>
                      <m:num>
                        <m:r>
                          <a:rPr lang="cs-CZ" sz="1800" i="1">
                            <a:latin typeface="Cambria Math" panose="02040503050406030204" pitchFamily="18" charset="0"/>
                          </a:rPr>
                          <m:t>𝜀</m:t>
                        </m:r>
                        <m:r>
                          <a:rPr lang="cs-CZ" sz="1800" i="1">
                            <a:latin typeface="Cambria Math" panose="02040503050406030204" pitchFamily="18" charset="0"/>
                          </a:rPr>
                          <m:t>𝑣𝑡</m:t>
                        </m:r>
                        <m:r>
                          <a:rPr lang="cs-CZ" sz="1800" i="1">
                            <a:latin typeface="Cambria Math" panose="02040503050406030204" pitchFamily="18" charset="0"/>
                          </a:rPr>
                          <m:t>+ </m:t>
                        </m:r>
                        <m:r>
                          <a:rPr lang="cs-CZ" sz="1800" i="1">
                            <a:latin typeface="Cambria Math" panose="02040503050406030204" pitchFamily="18" charset="0"/>
                          </a:rPr>
                          <m:t>𝛿</m:t>
                        </m:r>
                        <m:r>
                          <a:rPr lang="cs-CZ" sz="1800" i="1">
                            <a:latin typeface="Cambria Math" panose="02040503050406030204" pitchFamily="18" charset="0"/>
                          </a:rPr>
                          <m:t>𝑢𝑡</m:t>
                        </m:r>
                      </m:num>
                      <m:den>
                        <m:r>
                          <a:rPr lang="cs-CZ" sz="1800" i="1">
                            <a:latin typeface="Cambria Math" panose="02040503050406030204" pitchFamily="18" charset="0"/>
                          </a:rPr>
                          <m:t>𝜀</m:t>
                        </m:r>
                        <m:r>
                          <a:rPr lang="cs-CZ" sz="1800" i="1">
                            <a:latin typeface="Cambria Math" panose="02040503050406030204" pitchFamily="18" charset="0"/>
                          </a:rPr>
                          <m:t>+</m:t>
                        </m:r>
                        <m:r>
                          <a:rPr lang="cs-CZ" sz="1800" i="1">
                            <a:latin typeface="Cambria Math" panose="02040503050406030204" pitchFamily="18" charset="0"/>
                          </a:rPr>
                          <m:t>𝛿</m:t>
                        </m:r>
                      </m:den>
                    </m:f>
                  </m:oMath>
                </a14:m>
                <a:endParaRPr lang="fr-FR" sz="1800" dirty="0"/>
              </a:p>
              <a:p>
                <a:r>
                  <a:rPr lang="cs-CZ" sz="1800" dirty="0"/>
                  <a:t>Rational expectation of prices is obtained by taking the mathematical expectation of (4) and (5), from which is deducted:</a:t>
                </a:r>
                <a:endParaRPr lang="fr-FR" sz="1800" dirty="0"/>
              </a:p>
              <a:p>
                <a:r>
                  <a:rPr lang="cs-CZ" sz="1800" dirty="0"/>
                  <a:t>(7) p</a:t>
                </a:r>
                <a:r>
                  <a:rPr lang="cs-CZ" sz="1800" baseline="-25000" dirty="0"/>
                  <a:t>t</a:t>
                </a:r>
                <a:r>
                  <a:rPr lang="cs-CZ" sz="1800" dirty="0"/>
                  <a:t>*=E(p</a:t>
                </a:r>
                <a:r>
                  <a:rPr lang="cs-CZ" sz="1800" baseline="-25000" dirty="0"/>
                  <a:t>t</a:t>
                </a:r>
                <a:r>
                  <a:rPr lang="cs-CZ" sz="1800" dirty="0"/>
                  <a:t> | t-1)=E(m</a:t>
                </a:r>
                <a:r>
                  <a:rPr lang="cs-CZ" sz="1800" baseline="-25000" dirty="0"/>
                  <a:t>t</a:t>
                </a:r>
                <a:r>
                  <a:rPr lang="cs-CZ" sz="1800" dirty="0"/>
                  <a:t> | t-1)</a:t>
                </a:r>
                <a:endParaRPr lang="fr-FR" sz="1800" dirty="0"/>
              </a:p>
              <a:p>
                <a:r>
                  <a:rPr lang="cs-CZ" sz="1800" dirty="0"/>
                  <a:t>By reporting p</a:t>
                </a:r>
                <a:r>
                  <a:rPr lang="cs-CZ" sz="1800" baseline="-25000" dirty="0"/>
                  <a:t>t</a:t>
                </a:r>
                <a:r>
                  <a:rPr lang="cs-CZ" sz="1800" dirty="0"/>
                  <a:t>* in (6‘), q</a:t>
                </a:r>
                <a:r>
                  <a:rPr lang="cs-CZ" sz="1800" baseline="-25000" dirty="0"/>
                  <a:t>t</a:t>
                </a:r>
                <a:r>
                  <a:rPr lang="cs-CZ" sz="1800" dirty="0"/>
                  <a:t> is obtained:</a:t>
                </a:r>
                <a:endParaRPr lang="fr-FR" sz="1800" dirty="0"/>
              </a:p>
              <a:p>
                <a:r>
                  <a:rPr lang="cs-CZ" sz="1800" dirty="0"/>
                  <a:t>(8) q</a:t>
                </a:r>
                <a:r>
                  <a:rPr lang="cs-CZ" sz="1800" baseline="-25000" dirty="0"/>
                  <a:t>t</a:t>
                </a:r>
                <a:r>
                  <a:rPr lang="cs-CZ" sz="1800" dirty="0"/>
                  <a:t>=</a:t>
                </a:r>
                <a14:m>
                  <m:oMath xmlns:m="http://schemas.openxmlformats.org/officeDocument/2006/math">
                    <m:f>
                      <m:fPr>
                        <m:ctrlPr>
                          <a:rPr lang="fr-FR" sz="1800" i="1">
                            <a:latin typeface="Cambria Math" panose="02040503050406030204" pitchFamily="18" charset="0"/>
                          </a:rPr>
                        </m:ctrlPr>
                      </m:fPr>
                      <m:num>
                        <m:r>
                          <a:rPr lang="cs-CZ" sz="1800" i="1">
                            <a:latin typeface="Cambria Math" panose="02040503050406030204" pitchFamily="18" charset="0"/>
                          </a:rPr>
                          <m:t>𝜀𝛿</m:t>
                        </m:r>
                      </m:num>
                      <m:den>
                        <m:r>
                          <a:rPr lang="cs-CZ" sz="1800" i="1">
                            <a:latin typeface="Cambria Math" panose="02040503050406030204" pitchFamily="18" charset="0"/>
                          </a:rPr>
                          <m:t>𝜀</m:t>
                        </m:r>
                        <m:r>
                          <a:rPr lang="cs-CZ" sz="1800" i="1">
                            <a:latin typeface="Cambria Math" panose="02040503050406030204" pitchFamily="18" charset="0"/>
                          </a:rPr>
                          <m:t>+</m:t>
                        </m:r>
                        <m:r>
                          <a:rPr lang="cs-CZ" sz="1800" i="1">
                            <a:latin typeface="Cambria Math" panose="02040503050406030204" pitchFamily="18" charset="0"/>
                          </a:rPr>
                          <m:t>𝛿</m:t>
                        </m:r>
                      </m:den>
                    </m:f>
                  </m:oMath>
                </a14:m>
                <a:r>
                  <a:rPr lang="cs-CZ" sz="1800" dirty="0"/>
                  <a:t>(m</a:t>
                </a:r>
                <a:r>
                  <a:rPr lang="cs-CZ" sz="1800" baseline="-25000" dirty="0"/>
                  <a:t>t</a:t>
                </a:r>
                <a:r>
                  <a:rPr lang="cs-CZ" sz="1800" dirty="0"/>
                  <a:t>-E(m</a:t>
                </a:r>
                <a:r>
                  <a:rPr lang="cs-CZ" sz="1800" baseline="-25000" dirty="0"/>
                  <a:t>t </a:t>
                </a:r>
                <a:r>
                  <a:rPr lang="cs-CZ" sz="1800" dirty="0"/>
                  <a:t>| t-1))+</a:t>
                </a:r>
                <a14:m>
                  <m:oMath xmlns:m="http://schemas.openxmlformats.org/officeDocument/2006/math">
                    <m:f>
                      <m:fPr>
                        <m:ctrlPr>
                          <a:rPr lang="fr-FR" sz="1800" i="1">
                            <a:latin typeface="Cambria Math" panose="02040503050406030204" pitchFamily="18" charset="0"/>
                          </a:rPr>
                        </m:ctrlPr>
                      </m:fPr>
                      <m:num>
                        <m:r>
                          <a:rPr lang="cs-CZ" sz="1800" i="1">
                            <a:latin typeface="Cambria Math" panose="02040503050406030204" pitchFamily="18" charset="0"/>
                          </a:rPr>
                          <m:t>𝜀</m:t>
                        </m:r>
                        <m:r>
                          <a:rPr lang="cs-CZ" sz="1800" i="1">
                            <a:latin typeface="Cambria Math" panose="02040503050406030204" pitchFamily="18" charset="0"/>
                          </a:rPr>
                          <m:t>𝑣𝑡</m:t>
                        </m:r>
                        <m:r>
                          <a:rPr lang="cs-CZ" sz="1800" i="1">
                            <a:latin typeface="Cambria Math" panose="02040503050406030204" pitchFamily="18" charset="0"/>
                          </a:rPr>
                          <m:t>+ </m:t>
                        </m:r>
                        <m:r>
                          <a:rPr lang="cs-CZ" sz="1800" i="1">
                            <a:latin typeface="Cambria Math" panose="02040503050406030204" pitchFamily="18" charset="0"/>
                          </a:rPr>
                          <m:t>𝛿</m:t>
                        </m:r>
                        <m:r>
                          <a:rPr lang="cs-CZ" sz="1800" i="1">
                            <a:latin typeface="Cambria Math" panose="02040503050406030204" pitchFamily="18" charset="0"/>
                          </a:rPr>
                          <m:t>𝑢𝑡</m:t>
                        </m:r>
                      </m:num>
                      <m:den>
                        <m:r>
                          <a:rPr lang="cs-CZ" sz="1800" i="1">
                            <a:latin typeface="Cambria Math" panose="02040503050406030204" pitchFamily="18" charset="0"/>
                          </a:rPr>
                          <m:t>𝜀</m:t>
                        </m:r>
                        <m:r>
                          <a:rPr lang="cs-CZ" sz="1800" i="1">
                            <a:latin typeface="Cambria Math" panose="02040503050406030204" pitchFamily="18" charset="0"/>
                          </a:rPr>
                          <m:t>+</m:t>
                        </m:r>
                        <m:r>
                          <a:rPr lang="cs-CZ" sz="1800" i="1">
                            <a:latin typeface="Cambria Math" panose="02040503050406030204" pitchFamily="18" charset="0"/>
                          </a:rPr>
                          <m:t>𝛿</m:t>
                        </m:r>
                      </m:den>
                    </m:f>
                  </m:oMath>
                </a14:m>
                <a:endParaRPr lang="fr-FR" sz="1800" dirty="0"/>
              </a:p>
              <a:p>
                <a:r>
                  <a:rPr lang="cs-CZ" sz="1800" dirty="0"/>
                  <a:t>On one hand, we observe that only unexpected policies [E(m</a:t>
                </a:r>
                <a:r>
                  <a:rPr lang="cs-CZ" sz="1800" baseline="-25000" dirty="0"/>
                  <a:t>t </a:t>
                </a:r>
                <a:r>
                  <a:rPr lang="cs-CZ" sz="1800" dirty="0"/>
                  <a:t>| t-1) ≠ m</a:t>
                </a:r>
                <a:r>
                  <a:rPr lang="cs-CZ" sz="1800" baseline="-25000" dirty="0"/>
                  <a:t>t</a:t>
                </a:r>
                <a:r>
                  <a:rPr lang="cs-CZ" sz="1800" dirty="0"/>
                  <a:t>] affect the production, and on the other hand that economical fluctuations result from either expectation errors or uncertain chocs.</a:t>
                </a:r>
                <a:endParaRPr lang="fr-FR" sz="1800" dirty="0"/>
              </a:p>
            </p:txBody>
          </p:sp>
        </mc:Choice>
        <mc:Fallback>
          <p:sp>
            <p:nvSpPr>
              <p:cNvPr id="6" name="Espace réservé du contenu 5">
                <a:extLst>
                  <a:ext uri="{FF2B5EF4-FFF2-40B4-BE49-F238E27FC236}">
                    <a16:creationId xmlns:a16="http://schemas.microsoft.com/office/drawing/2014/main" id="{67F1CB9A-1CB7-4241-A35F-FF2E417D71B3}"/>
                  </a:ext>
                </a:extLst>
              </p:cNvPr>
              <p:cNvSpPr>
                <a:spLocks noGrp="1" noRot="1" noChangeAspect="1" noMove="1" noResize="1" noEditPoints="1" noAdjustHandles="1" noChangeArrowheads="1" noChangeShapeType="1" noTextEdit="1"/>
              </p:cNvSpPr>
              <p:nvPr>
                <p:ph idx="1"/>
              </p:nvPr>
            </p:nvSpPr>
            <p:spPr>
              <a:xfrm>
                <a:off x="380559" y="1500026"/>
                <a:ext cx="9677840" cy="5254353"/>
              </a:xfrm>
              <a:blipFill>
                <a:blip r:embed="rId2"/>
                <a:stretch>
                  <a:fillRect l="-378" t="-580" r="-1071" b="-2436"/>
                </a:stretch>
              </a:blipFill>
            </p:spPr>
            <p:txBody>
              <a:bodyPr/>
              <a:lstStyle/>
              <a:p>
                <a:r>
                  <a:rPr lang="cs-CZ">
                    <a:noFill/>
                  </a:rPr>
                  <a:t> </a:t>
                </a:r>
              </a:p>
            </p:txBody>
          </p:sp>
        </mc:Fallback>
      </mc:AlternateContent>
    </p:spTree>
    <p:extLst>
      <p:ext uri="{BB962C8B-B14F-4D97-AF65-F5344CB8AC3E}">
        <p14:creationId xmlns:p14="http://schemas.microsoft.com/office/powerpoint/2010/main" val="273101368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6">
                                            <p:txEl>
                                              <p:pRg st="1" end="1"/>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6">
                                            <p:txEl>
                                              <p:pRg st="2" end="2"/>
                                            </p:txEl>
                                          </p:spTgt>
                                        </p:tgtEl>
                                        <p:attrNameLst>
                                          <p:attrName>style.fontWeight</p:attrName>
                                        </p:attrNameLst>
                                      </p:cBhvr>
                                      <p:to>
                                        <p:strVal val="bold"/>
                                      </p:to>
                                    </p:set>
                                  </p:childTnLst>
                                </p:cTn>
                              </p:par>
                            </p:childTnLst>
                          </p:cTn>
                        </p:par>
                      </p:childTnLst>
                    </p:cTn>
                  </p:par>
                  <p:par>
                    <p:cTn id="11" fill="hold">
                      <p:stCondLst>
                        <p:cond delay="indefinite"/>
                      </p:stCondLst>
                      <p:childTnLst>
                        <p:par>
                          <p:cTn id="12" fill="hold">
                            <p:stCondLst>
                              <p:cond delay="0"/>
                            </p:stCondLst>
                            <p:childTnLst>
                              <p:par>
                                <p:cTn id="13" presetID="15" presetClass="emph" presetSubtype="0" nodeType="clickEffect">
                                  <p:stCondLst>
                                    <p:cond delay="0"/>
                                  </p:stCondLst>
                                  <p:iterate type="lt">
                                    <p:tmAbs val="25"/>
                                  </p:iterate>
                                  <p:childTnLst>
                                    <p:set>
                                      <p:cBhvr override="childStyle">
                                        <p:cTn id="14" dur="indefinite"/>
                                        <p:tgtEl>
                                          <p:spTgt spid="6">
                                            <p:txEl>
                                              <p:pRg st="4" end="4"/>
                                            </p:txEl>
                                          </p:spTgt>
                                        </p:tgtEl>
                                        <p:attrNameLst>
                                          <p:attrName>style.fontWeight</p:attrName>
                                        </p:attrNameLst>
                                      </p:cBhvr>
                                      <p:to>
                                        <p:strVal val="bold"/>
                                      </p:to>
                                    </p:set>
                                  </p:childTnLst>
                                </p:cTn>
                              </p:par>
                            </p:childTnLst>
                          </p:cTn>
                        </p:par>
                      </p:childTnLst>
                    </p:cTn>
                  </p:par>
                  <p:par>
                    <p:cTn id="15" fill="hold">
                      <p:stCondLst>
                        <p:cond delay="indefinite"/>
                      </p:stCondLst>
                      <p:childTnLst>
                        <p:par>
                          <p:cTn id="16" fill="hold">
                            <p:stCondLst>
                              <p:cond delay="0"/>
                            </p:stCondLst>
                            <p:childTnLst>
                              <p:par>
                                <p:cTn id="17" presetID="15" presetClass="emph" presetSubtype="0" nodeType="clickEffect">
                                  <p:stCondLst>
                                    <p:cond delay="0"/>
                                  </p:stCondLst>
                                  <p:iterate type="lt">
                                    <p:tmAbs val="25"/>
                                  </p:iterate>
                                  <p:childTnLst>
                                    <p:set>
                                      <p:cBhvr override="childStyle">
                                        <p:cTn id="18" dur="indefinite"/>
                                        <p:tgtEl>
                                          <p:spTgt spid="6">
                                            <p:txEl>
                                              <p:pRg st="6" end="6"/>
                                            </p:txEl>
                                          </p:spTgt>
                                        </p:tgtEl>
                                        <p:attrNameLst>
                                          <p:attrName>style.fontWeight</p:attrName>
                                        </p:attrNameLst>
                                      </p:cBhvr>
                                      <p:to>
                                        <p:strVal val="bold"/>
                                      </p:to>
                                    </p:set>
                                  </p:childTnLst>
                                </p:cTn>
                              </p:par>
                            </p:childTnLst>
                          </p:cTn>
                        </p:par>
                      </p:childTnLst>
                    </p:cTn>
                  </p:par>
                  <p:par>
                    <p:cTn id="19" fill="hold">
                      <p:stCondLst>
                        <p:cond delay="indefinite"/>
                      </p:stCondLst>
                      <p:childTnLst>
                        <p:par>
                          <p:cTn id="20" fill="hold">
                            <p:stCondLst>
                              <p:cond delay="0"/>
                            </p:stCondLst>
                            <p:childTnLst>
                              <p:par>
                                <p:cTn id="21" presetID="15" presetClass="emph" presetSubtype="0" nodeType="clickEffect">
                                  <p:stCondLst>
                                    <p:cond delay="0"/>
                                  </p:stCondLst>
                                  <p:iterate type="lt">
                                    <p:tmAbs val="25"/>
                                  </p:iterate>
                                  <p:childTnLst>
                                    <p:set>
                                      <p:cBhvr override="childStyle">
                                        <p:cTn id="22" dur="indefinite"/>
                                        <p:tgtEl>
                                          <p:spTgt spid="6">
                                            <p:txEl>
                                              <p:pRg st="8" end="8"/>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8DCD03-44C2-4606-B672-BCAC44495E71}"/>
              </a:ext>
            </a:extLst>
          </p:cNvPr>
          <p:cNvSpPr>
            <a:spLocks noGrp="1"/>
          </p:cNvSpPr>
          <p:nvPr>
            <p:ph type="title"/>
          </p:nvPr>
        </p:nvSpPr>
        <p:spPr>
          <a:xfrm>
            <a:off x="3195679" y="325046"/>
            <a:ext cx="3518055" cy="609945"/>
          </a:xfrm>
        </p:spPr>
        <p:txBody>
          <a:bodyPr>
            <a:noAutofit/>
          </a:bodyPr>
          <a:lstStyle/>
          <a:p>
            <a:r>
              <a:rPr lang="fr-FR" sz="2456" u="sng" dirty="0"/>
              <a:t>c)</a:t>
            </a:r>
            <a:r>
              <a:rPr lang="cs-CZ" sz="2456" u="sng" dirty="0"/>
              <a:t> Fluctuation persistency</a:t>
            </a:r>
            <a:endParaRPr lang="fr-FR" sz="3158" u="sng" dirty="0"/>
          </a:p>
        </p:txBody>
      </p:sp>
      <p:sp>
        <p:nvSpPr>
          <p:cNvPr id="6" name="Espace réservé du contenu 5">
            <a:extLst>
              <a:ext uri="{FF2B5EF4-FFF2-40B4-BE49-F238E27FC236}">
                <a16:creationId xmlns:a16="http://schemas.microsoft.com/office/drawing/2014/main" id="{67F1CB9A-1CB7-4241-A35F-FF2E417D71B3}"/>
              </a:ext>
            </a:extLst>
          </p:cNvPr>
          <p:cNvSpPr>
            <a:spLocks noGrp="1"/>
          </p:cNvSpPr>
          <p:nvPr>
            <p:ph idx="1"/>
          </p:nvPr>
        </p:nvSpPr>
        <p:spPr>
          <a:xfrm>
            <a:off x="863030" y="1962363"/>
            <a:ext cx="8812816" cy="5598899"/>
          </a:xfrm>
        </p:spPr>
        <p:txBody>
          <a:bodyPr>
            <a:noAutofit/>
          </a:bodyPr>
          <a:lstStyle/>
          <a:p>
            <a:r>
              <a:rPr lang="cs-CZ" dirty="0"/>
              <a:t>Production fluctuations given by relation (8) have </a:t>
            </a:r>
            <a:r>
              <a:rPr lang="cs-CZ" b="1" dirty="0"/>
              <a:t>no correlation to time</a:t>
            </a:r>
            <a:r>
              <a:rPr lang="cs-CZ" dirty="0"/>
              <a:t>. The model can therefore not describe the fluctuations persistencies. If the demand’s fluctuations had an effect on time correlation, this autocorrelation would be taken into account in E(p) and would</a:t>
            </a:r>
            <a:r>
              <a:rPr lang="fr-FR" dirty="0"/>
              <a:t> </a:t>
            </a:r>
            <a:r>
              <a:rPr lang="cs-CZ" dirty="0"/>
              <a:t>have no impact on the production.</a:t>
            </a:r>
            <a:endParaRPr lang="fr-FR" dirty="0"/>
          </a:p>
          <a:p>
            <a:endParaRPr lang="fr-FR" sz="1403" dirty="0"/>
          </a:p>
        </p:txBody>
      </p:sp>
    </p:spTree>
    <p:extLst>
      <p:ext uri="{BB962C8B-B14F-4D97-AF65-F5344CB8AC3E}">
        <p14:creationId xmlns:p14="http://schemas.microsoft.com/office/powerpoint/2010/main" val="2825155090"/>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904A9D-2A0B-4D66-852B-B2852282065D}"/>
              </a:ext>
            </a:extLst>
          </p:cNvPr>
          <p:cNvSpPr>
            <a:spLocks noGrp="1"/>
          </p:cNvSpPr>
          <p:nvPr>
            <p:ph type="title"/>
          </p:nvPr>
        </p:nvSpPr>
        <p:spPr/>
        <p:txBody>
          <a:bodyPr/>
          <a:lstStyle/>
          <a:p>
            <a:r>
              <a:rPr lang="fr-FR" b="1" u="sng" dirty="0" err="1"/>
              <a:t>Outline</a:t>
            </a:r>
            <a:endParaRPr lang="fr-FR" b="1" u="sng" dirty="0"/>
          </a:p>
        </p:txBody>
      </p:sp>
      <p:sp>
        <p:nvSpPr>
          <p:cNvPr id="3" name="Espace réservé du contenu 2">
            <a:extLst>
              <a:ext uri="{FF2B5EF4-FFF2-40B4-BE49-F238E27FC236}">
                <a16:creationId xmlns:a16="http://schemas.microsoft.com/office/drawing/2014/main" id="{6FF216E7-7907-4F93-91F2-1EE200F4A091}"/>
              </a:ext>
            </a:extLst>
          </p:cNvPr>
          <p:cNvSpPr>
            <a:spLocks noGrp="1"/>
          </p:cNvSpPr>
          <p:nvPr>
            <p:ph idx="1"/>
          </p:nvPr>
        </p:nvSpPr>
        <p:spPr>
          <a:xfrm>
            <a:off x="1136175" y="2932357"/>
            <a:ext cx="8421049" cy="3351969"/>
          </a:xfrm>
        </p:spPr>
        <p:txBody>
          <a:bodyPr>
            <a:noAutofit/>
          </a:bodyPr>
          <a:lstStyle/>
          <a:p>
            <a:r>
              <a:rPr lang="fr-FR" sz="2456" dirty="0"/>
              <a:t>Introduction</a:t>
            </a:r>
          </a:p>
          <a:p>
            <a:pPr marL="0" indent="0">
              <a:buNone/>
            </a:pPr>
            <a:endParaRPr lang="fr-FR" sz="1579" dirty="0"/>
          </a:p>
          <a:p>
            <a:r>
              <a:rPr lang="fr-FR" sz="2456" dirty="0" err="1"/>
              <a:t>Definitions</a:t>
            </a:r>
            <a:r>
              <a:rPr lang="fr-FR" sz="2456" dirty="0"/>
              <a:t> of the key </a:t>
            </a:r>
            <a:r>
              <a:rPr lang="fr-FR" sz="2456" dirty="0" err="1"/>
              <a:t>words</a:t>
            </a:r>
            <a:endParaRPr lang="fr-FR" sz="2456" dirty="0"/>
          </a:p>
          <a:p>
            <a:pPr marL="0" indent="0">
              <a:buNone/>
            </a:pPr>
            <a:endParaRPr lang="fr-FR" sz="1579" dirty="0"/>
          </a:p>
          <a:p>
            <a:r>
              <a:rPr lang="fr-FR" sz="2456" dirty="0"/>
              <a:t>Theory and Model</a:t>
            </a:r>
          </a:p>
          <a:p>
            <a:pPr marL="0" indent="0">
              <a:buNone/>
            </a:pPr>
            <a:endParaRPr lang="fr-FR" sz="1579" dirty="0"/>
          </a:p>
          <a:p>
            <a:r>
              <a:rPr lang="fr-FR" sz="2456" dirty="0"/>
              <a:t>List of </a:t>
            </a:r>
            <a:r>
              <a:rPr lang="fr-FR" sz="2456" dirty="0" err="1"/>
              <a:t>references</a:t>
            </a:r>
            <a:endParaRPr lang="fr-FR" sz="2456" dirty="0"/>
          </a:p>
        </p:txBody>
      </p:sp>
    </p:spTree>
    <p:extLst>
      <p:ext uri="{BB962C8B-B14F-4D97-AF65-F5344CB8AC3E}">
        <p14:creationId xmlns:p14="http://schemas.microsoft.com/office/powerpoint/2010/main" val="576591633"/>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BFEBDD30-3CCA-43B1-9C1A-C1657E1AE3B8}"/>
              </a:ext>
            </a:extLst>
          </p:cNvPr>
          <p:cNvSpPr>
            <a:spLocks noGrp="1"/>
          </p:cNvSpPr>
          <p:nvPr>
            <p:ph type="ctrTitle"/>
          </p:nvPr>
        </p:nvSpPr>
        <p:spPr/>
        <p:txBody>
          <a:bodyPr/>
          <a:lstStyle/>
          <a:p>
            <a:r>
              <a:rPr lang="fr-FR" sz="5263" b="1" u="sng" dirty="0"/>
              <a:t>Introduction</a:t>
            </a:r>
          </a:p>
        </p:txBody>
      </p:sp>
      <p:sp>
        <p:nvSpPr>
          <p:cNvPr id="5" name="Sous-titre 4">
            <a:extLst>
              <a:ext uri="{FF2B5EF4-FFF2-40B4-BE49-F238E27FC236}">
                <a16:creationId xmlns:a16="http://schemas.microsoft.com/office/drawing/2014/main" id="{D53FB824-275D-4A5D-9089-BE9A4E75DA98}"/>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1750734406"/>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BA82241B-4E97-4613-9B20-155B22C7EBC2}"/>
              </a:ext>
            </a:extLst>
          </p:cNvPr>
          <p:cNvSpPr>
            <a:spLocks noGrp="1"/>
          </p:cNvSpPr>
          <p:nvPr>
            <p:ph type="title"/>
          </p:nvPr>
        </p:nvSpPr>
        <p:spPr>
          <a:xfrm>
            <a:off x="1136175" y="1883581"/>
            <a:ext cx="3210174" cy="706622"/>
          </a:xfrm>
        </p:spPr>
        <p:txBody>
          <a:bodyPr vert="horz" wrap="square" lIns="80201" tIns="40100" rIns="80201" bIns="40100" numCol="1" rtlCol="0" anchor="b" anchorCtr="0" compatLnSpc="1">
            <a:prstTxWarp prst="textNoShape">
              <a:avLst/>
            </a:prstTxWarp>
            <a:noAutofit/>
          </a:bodyPr>
          <a:lstStyle/>
          <a:p>
            <a:r>
              <a:rPr lang="en-US" sz="2807" u="sng" dirty="0"/>
              <a:t>Robert Emerson Lucas</a:t>
            </a:r>
          </a:p>
        </p:txBody>
      </p:sp>
      <p:sp>
        <p:nvSpPr>
          <p:cNvPr id="6" name="Espace réservé du texte 5">
            <a:extLst>
              <a:ext uri="{FF2B5EF4-FFF2-40B4-BE49-F238E27FC236}">
                <a16:creationId xmlns:a16="http://schemas.microsoft.com/office/drawing/2014/main" id="{1D6F5EC4-5E7E-4FA9-B642-B04BC091EC65}"/>
              </a:ext>
            </a:extLst>
          </p:cNvPr>
          <p:cNvSpPr>
            <a:spLocks noGrp="1"/>
          </p:cNvSpPr>
          <p:nvPr>
            <p:ph type="body" sz="half" idx="2"/>
          </p:nvPr>
        </p:nvSpPr>
        <p:spPr>
          <a:xfrm>
            <a:off x="339047" y="2476073"/>
            <a:ext cx="4007303" cy="3450666"/>
          </a:xfrm>
        </p:spPr>
        <p:txBody>
          <a:bodyPr vert="horz" wrap="square" lIns="80201" tIns="40100" rIns="80201" bIns="40100" numCol="1" rtlCol="0" anchor="t" anchorCtr="0" compatLnSpc="1">
            <a:prstTxWarp prst="textNoShape">
              <a:avLst/>
            </a:prstTxWarp>
            <a:normAutofit/>
          </a:bodyPr>
          <a:lstStyle/>
          <a:p>
            <a:pPr>
              <a:buFont typeface="Arial"/>
              <a:buChar char="•"/>
            </a:pPr>
            <a:r>
              <a:rPr lang="en-US" sz="1800" dirty="0"/>
              <a:t>Nobel Prize Laureate in Economics (1995)</a:t>
            </a:r>
          </a:p>
          <a:p>
            <a:pPr>
              <a:buFont typeface="Arial"/>
              <a:buChar char="•"/>
            </a:pPr>
            <a:r>
              <a:rPr lang="en-US" sz="1800" dirty="0"/>
              <a:t>Macroeconomy</a:t>
            </a:r>
          </a:p>
          <a:p>
            <a:pPr>
              <a:buFont typeface="Arial"/>
              <a:buChar char="•"/>
            </a:pPr>
            <a:r>
              <a:rPr lang="en-US" sz="1800" dirty="0"/>
              <a:t>New classical economics theory</a:t>
            </a:r>
          </a:p>
          <a:p>
            <a:pPr>
              <a:buFont typeface="Arial"/>
              <a:buChar char="•"/>
            </a:pPr>
            <a:r>
              <a:rPr lang="en-US" sz="1800" dirty="0"/>
              <a:t>Critic of the Keynesian theory + Phillips curve</a:t>
            </a:r>
          </a:p>
          <a:p>
            <a:pPr>
              <a:buFont typeface="Arial"/>
              <a:buChar char="•"/>
            </a:pPr>
            <a:r>
              <a:rPr lang="fr-FR" sz="1800" dirty="0"/>
              <a:t>A</a:t>
            </a:r>
            <a:r>
              <a:rPr lang="cs-CZ" sz="1800" dirty="0"/>
              <a:t>pproach of rational behaviours</a:t>
            </a:r>
            <a:r>
              <a:rPr lang="fr-FR" sz="1800" dirty="0"/>
              <a:t>/expectation</a:t>
            </a:r>
          </a:p>
          <a:p>
            <a:pPr>
              <a:buFont typeface="Arial"/>
              <a:buChar char="•"/>
            </a:pPr>
            <a:endParaRPr lang="en-US" dirty="0"/>
          </a:p>
        </p:txBody>
      </p:sp>
      <p:pic>
        <p:nvPicPr>
          <p:cNvPr id="11" name="Espace réservé du contenu 10" descr="Une image contenant homme, personne, complet, cravate&#10;&#10;Description générée automatiquement">
            <a:extLst>
              <a:ext uri="{FF2B5EF4-FFF2-40B4-BE49-F238E27FC236}">
                <a16:creationId xmlns:a16="http://schemas.microsoft.com/office/drawing/2014/main" id="{80FB9F01-D8DF-42F6-9AD2-003530C08E45}"/>
              </a:ext>
            </a:extLst>
          </p:cNvPr>
          <p:cNvPicPr>
            <a:picLocks noGrp="1" noChangeAspect="1"/>
          </p:cNvPicPr>
          <p:nvPr>
            <p:ph idx="1"/>
          </p:nvPr>
        </p:nvPicPr>
        <p:blipFill rotWithShape="1">
          <a:blip r:embed="rId2"/>
          <a:srcRect t="9421" r="1" b="28172"/>
          <a:stretch/>
        </p:blipFill>
        <p:spPr>
          <a:xfrm>
            <a:off x="4752624" y="1634524"/>
            <a:ext cx="4797177" cy="4292213"/>
          </a:xfrm>
          <a:prstGeom prst="rect">
            <a:avLst/>
          </a:prstGeom>
          <a:ln w="57150" cmpd="thickThin">
            <a:solidFill>
              <a:schemeClr val="tx1">
                <a:lumMod val="50000"/>
                <a:lumOff val="50000"/>
              </a:schemeClr>
            </a:solidFill>
            <a:miter lim="800000"/>
          </a:ln>
        </p:spPr>
      </p:pic>
    </p:spTree>
    <p:extLst>
      <p:ext uri="{BB962C8B-B14F-4D97-AF65-F5344CB8AC3E}">
        <p14:creationId xmlns:p14="http://schemas.microsoft.com/office/powerpoint/2010/main" val="99474006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618310" y="524615"/>
            <a:ext cx="7427088" cy="662917"/>
          </a:xfrm>
        </p:spPr>
        <p:txBody>
          <a:bodyPr/>
          <a:lstStyle/>
          <a:p>
            <a:r>
              <a:rPr lang="fr-FR" b="1" u="sng" dirty="0"/>
              <a:t>Definitions of the key words</a:t>
            </a:r>
            <a:endParaRPr lang="cs-CZ" dirty="0"/>
          </a:p>
        </p:txBody>
      </p:sp>
      <p:sp>
        <p:nvSpPr>
          <p:cNvPr id="3" name="Zástupný symbol pro obsah 2"/>
          <p:cNvSpPr>
            <a:spLocks noGrp="1"/>
          </p:cNvSpPr>
          <p:nvPr>
            <p:ph idx="1"/>
          </p:nvPr>
        </p:nvSpPr>
        <p:spPr/>
        <p:txBody>
          <a:bodyPr/>
          <a:lstStyle/>
          <a:p>
            <a:r>
              <a:rPr lang="fr-FR" sz="2000" b="1" u="sng" dirty="0"/>
              <a:t>Imperfect information:</a:t>
            </a:r>
          </a:p>
          <a:p>
            <a:endParaRPr lang="fr-FR" sz="1200" i="1" dirty="0"/>
          </a:p>
          <a:p>
            <a:pPr>
              <a:lnSpc>
                <a:spcPct val="150000"/>
              </a:lnSpc>
            </a:pPr>
            <a:r>
              <a:rPr lang="fr-FR" sz="2000" i="1" dirty="0"/>
              <a:t>Contrary to the pure and perfect competition model where the information is perfect, Lucas shows in the 1970s that </a:t>
            </a:r>
            <a:r>
              <a:rPr lang="cs-CZ" sz="2000" i="1" dirty="0" err="1"/>
              <a:t>sellers</a:t>
            </a:r>
            <a:r>
              <a:rPr lang="cs-CZ" sz="2000" i="1" dirty="0"/>
              <a:t> </a:t>
            </a:r>
            <a:r>
              <a:rPr lang="cs-CZ" sz="2000" i="1" dirty="0" err="1"/>
              <a:t>have</a:t>
            </a:r>
            <a:r>
              <a:rPr lang="cs-CZ" sz="2000" i="1" dirty="0"/>
              <a:t> a </a:t>
            </a:r>
            <a:r>
              <a:rPr lang="cs-CZ" sz="2000" i="1" dirty="0" err="1"/>
              <a:t>better</a:t>
            </a:r>
            <a:r>
              <a:rPr lang="cs-CZ" sz="2000" i="1" dirty="0"/>
              <a:t> </a:t>
            </a:r>
            <a:r>
              <a:rPr lang="cs-CZ" sz="2000" i="1" dirty="0" err="1"/>
              <a:t>overview</a:t>
            </a:r>
            <a:r>
              <a:rPr lang="cs-CZ" sz="2000" i="1" dirty="0"/>
              <a:t> </a:t>
            </a:r>
            <a:r>
              <a:rPr lang="cs-CZ" sz="2000" i="1" dirty="0" err="1"/>
              <a:t>of</a:t>
            </a:r>
            <a:r>
              <a:rPr lang="cs-CZ" sz="2000" i="1" dirty="0"/>
              <a:t> </a:t>
            </a:r>
            <a:r>
              <a:rPr lang="cs-CZ" sz="2000" i="1" dirty="0" err="1"/>
              <a:t>their</a:t>
            </a:r>
            <a:r>
              <a:rPr lang="cs-CZ" sz="2000" i="1" dirty="0"/>
              <a:t> </a:t>
            </a:r>
            <a:r>
              <a:rPr lang="cs-CZ" sz="2000" i="1" dirty="0" err="1"/>
              <a:t>own</a:t>
            </a:r>
            <a:r>
              <a:rPr lang="cs-CZ" sz="2000" i="1" dirty="0"/>
              <a:t> </a:t>
            </a:r>
            <a:r>
              <a:rPr lang="cs-CZ" sz="2000" i="1" dirty="0" err="1"/>
              <a:t>prices</a:t>
            </a:r>
            <a:r>
              <a:rPr lang="cs-CZ" sz="2000" i="1" dirty="0"/>
              <a:t> </a:t>
            </a:r>
            <a:r>
              <a:rPr lang="cs-CZ" sz="2000" i="1" dirty="0" err="1"/>
              <a:t>than</a:t>
            </a:r>
            <a:r>
              <a:rPr lang="cs-CZ" sz="2000" i="1" dirty="0"/>
              <a:t> </a:t>
            </a:r>
            <a:r>
              <a:rPr lang="cs-CZ" sz="2000" i="1" dirty="0" err="1"/>
              <a:t>of</a:t>
            </a:r>
            <a:r>
              <a:rPr lang="cs-CZ" sz="2000" i="1" dirty="0"/>
              <a:t> </a:t>
            </a:r>
            <a:r>
              <a:rPr lang="cs-CZ" sz="2000" i="1" dirty="0" err="1"/>
              <a:t>those</a:t>
            </a:r>
            <a:r>
              <a:rPr lang="cs-CZ" sz="2000" i="1" dirty="0"/>
              <a:t> in </a:t>
            </a:r>
            <a:r>
              <a:rPr lang="cs-CZ" sz="2000" i="1" dirty="0" err="1"/>
              <a:t>the</a:t>
            </a:r>
            <a:r>
              <a:rPr lang="cs-CZ" sz="2000" i="1" dirty="0"/>
              <a:t> </a:t>
            </a:r>
            <a:r>
              <a:rPr lang="cs-CZ" sz="2000" i="1" dirty="0" err="1"/>
              <a:t>economy</a:t>
            </a:r>
            <a:r>
              <a:rPr lang="cs-CZ" sz="2000" i="1" dirty="0"/>
              <a:t> as a </a:t>
            </a:r>
            <a:r>
              <a:rPr lang="cs-CZ" sz="2000" i="1" dirty="0" err="1"/>
              <a:t>whole</a:t>
            </a:r>
            <a:r>
              <a:rPr lang="cs-CZ" sz="2000" i="1" dirty="0"/>
              <a:t> and </a:t>
            </a:r>
            <a:r>
              <a:rPr lang="cs-CZ" sz="2000" i="1" dirty="0" err="1"/>
              <a:t>they</a:t>
            </a:r>
            <a:r>
              <a:rPr lang="cs-CZ" sz="2000" i="1" dirty="0"/>
              <a:t> </a:t>
            </a:r>
            <a:r>
              <a:rPr lang="cs-CZ" sz="2000" i="1" dirty="0" err="1"/>
              <a:t>often</a:t>
            </a:r>
            <a:r>
              <a:rPr lang="cs-CZ" sz="2000" i="1" dirty="0"/>
              <a:t> </a:t>
            </a:r>
            <a:r>
              <a:rPr lang="cs-CZ" sz="2000" i="1" dirty="0" err="1"/>
              <a:t>confuse</a:t>
            </a:r>
            <a:r>
              <a:rPr lang="cs-CZ" sz="2000" i="1" dirty="0"/>
              <a:t> </a:t>
            </a:r>
            <a:r>
              <a:rPr lang="cs-CZ" sz="2000" i="1" dirty="0" err="1"/>
              <a:t>the</a:t>
            </a:r>
            <a:r>
              <a:rPr lang="cs-CZ" sz="2000" i="1" dirty="0"/>
              <a:t> </a:t>
            </a:r>
            <a:r>
              <a:rPr lang="cs-CZ" sz="2000" i="1" dirty="0" err="1"/>
              <a:t>rise</a:t>
            </a:r>
            <a:r>
              <a:rPr lang="cs-CZ" sz="2000" i="1" dirty="0"/>
              <a:t> </a:t>
            </a:r>
            <a:r>
              <a:rPr lang="cs-CZ" sz="2000" i="1" dirty="0" err="1"/>
              <a:t>of</a:t>
            </a:r>
            <a:r>
              <a:rPr lang="cs-CZ" sz="2000" i="1" dirty="0"/>
              <a:t> </a:t>
            </a:r>
            <a:r>
              <a:rPr lang="cs-CZ" sz="2000" i="1" dirty="0" err="1"/>
              <a:t>the</a:t>
            </a:r>
            <a:r>
              <a:rPr lang="cs-CZ" sz="2000" i="1" dirty="0"/>
              <a:t> </a:t>
            </a:r>
            <a:r>
              <a:rPr lang="cs-CZ" sz="2000" i="1" dirty="0" err="1"/>
              <a:t>general</a:t>
            </a:r>
            <a:r>
              <a:rPr lang="cs-CZ" sz="2000" i="1" dirty="0"/>
              <a:t> </a:t>
            </a:r>
            <a:r>
              <a:rPr lang="cs-CZ" sz="2000" i="1" dirty="0" err="1"/>
              <a:t>level</a:t>
            </a:r>
            <a:r>
              <a:rPr lang="cs-CZ" sz="2000" i="1" dirty="0"/>
              <a:t> </a:t>
            </a:r>
            <a:r>
              <a:rPr lang="cs-CZ" sz="2000" i="1" dirty="0" err="1"/>
              <a:t>of</a:t>
            </a:r>
            <a:r>
              <a:rPr lang="cs-CZ" sz="2000" i="1" dirty="0"/>
              <a:t> </a:t>
            </a:r>
            <a:r>
              <a:rPr lang="cs-CZ" sz="2000" i="1" dirty="0" err="1"/>
              <a:t>prices</a:t>
            </a:r>
            <a:r>
              <a:rPr lang="cs-CZ" sz="2000" i="1" dirty="0"/>
              <a:t> </a:t>
            </a:r>
            <a:r>
              <a:rPr lang="cs-CZ" sz="2000" i="1" dirty="0" err="1"/>
              <a:t>with</a:t>
            </a:r>
            <a:r>
              <a:rPr lang="cs-CZ" sz="2000" i="1" dirty="0"/>
              <a:t> a </a:t>
            </a:r>
            <a:r>
              <a:rPr lang="cs-CZ" sz="2000" i="1" dirty="0" err="1"/>
              <a:t>slight</a:t>
            </a:r>
            <a:r>
              <a:rPr lang="cs-CZ" sz="2000" i="1" dirty="0"/>
              <a:t> </a:t>
            </a:r>
            <a:r>
              <a:rPr lang="cs-CZ" sz="2000" i="1" dirty="0" err="1"/>
              <a:t>rise</a:t>
            </a:r>
            <a:r>
              <a:rPr lang="cs-CZ" sz="2000" i="1" dirty="0"/>
              <a:t> </a:t>
            </a:r>
            <a:r>
              <a:rPr lang="cs-CZ" sz="2000" i="1" dirty="0" err="1"/>
              <a:t>of</a:t>
            </a:r>
            <a:r>
              <a:rPr lang="cs-CZ" sz="2000" i="1" dirty="0"/>
              <a:t> </a:t>
            </a:r>
            <a:r>
              <a:rPr lang="cs-CZ" sz="2000" i="1" dirty="0" err="1"/>
              <a:t>the</a:t>
            </a:r>
            <a:r>
              <a:rPr lang="cs-CZ" sz="2000" i="1" dirty="0"/>
              <a:t> </a:t>
            </a:r>
            <a:r>
              <a:rPr lang="cs-CZ" sz="2000" i="1" dirty="0" err="1"/>
              <a:t>prices</a:t>
            </a:r>
            <a:r>
              <a:rPr lang="cs-CZ" sz="2000" i="1" dirty="0"/>
              <a:t> </a:t>
            </a:r>
            <a:r>
              <a:rPr lang="cs-CZ" sz="2000" i="1" dirty="0" err="1"/>
              <a:t>of</a:t>
            </a:r>
            <a:r>
              <a:rPr lang="cs-CZ" sz="2000" i="1" dirty="0"/>
              <a:t> </a:t>
            </a:r>
            <a:r>
              <a:rPr lang="fr-FR" sz="2000" i="1" dirty="0"/>
              <a:t>t</a:t>
            </a:r>
            <a:r>
              <a:rPr lang="cs-CZ" sz="2000" i="1" dirty="0" err="1"/>
              <a:t>heir</a:t>
            </a:r>
            <a:r>
              <a:rPr lang="cs-CZ" sz="2000" i="1" dirty="0"/>
              <a:t> </a:t>
            </a:r>
            <a:r>
              <a:rPr lang="cs-CZ" sz="2000" i="1" dirty="0" err="1"/>
              <a:t>own</a:t>
            </a:r>
            <a:r>
              <a:rPr lang="cs-CZ" sz="2000" i="1" dirty="0"/>
              <a:t> </a:t>
            </a:r>
            <a:r>
              <a:rPr lang="cs-CZ" sz="2000" i="1" dirty="0" err="1"/>
              <a:t>products</a:t>
            </a:r>
            <a:r>
              <a:rPr lang="cs-CZ" sz="2000" i="1" dirty="0"/>
              <a:t>. </a:t>
            </a:r>
            <a:r>
              <a:rPr lang="cs-CZ" sz="2000" i="1" dirty="0" err="1"/>
              <a:t>Therefore</a:t>
            </a:r>
            <a:r>
              <a:rPr lang="cs-CZ" sz="2000" i="1" dirty="0"/>
              <a:t> </a:t>
            </a:r>
            <a:r>
              <a:rPr lang="cs-CZ" sz="2000" i="1" dirty="0" err="1"/>
              <a:t>they</a:t>
            </a:r>
            <a:r>
              <a:rPr lang="cs-CZ" sz="2000" i="1" dirty="0"/>
              <a:t> </a:t>
            </a:r>
            <a:r>
              <a:rPr lang="cs-CZ" sz="2000" i="1" dirty="0" err="1"/>
              <a:t>react</a:t>
            </a:r>
            <a:r>
              <a:rPr lang="cs-CZ" sz="2000" i="1" dirty="0"/>
              <a:t> to a </a:t>
            </a:r>
            <a:r>
              <a:rPr lang="cs-CZ" sz="2000" i="1" dirty="0" err="1"/>
              <a:t>monetary</a:t>
            </a:r>
            <a:r>
              <a:rPr lang="cs-CZ" sz="2000" i="1" dirty="0"/>
              <a:t> </a:t>
            </a:r>
            <a:r>
              <a:rPr lang="cs-CZ" sz="2000" i="1" dirty="0" err="1"/>
              <a:t>expension</a:t>
            </a:r>
            <a:r>
              <a:rPr lang="cs-CZ" sz="2000" i="1" dirty="0"/>
              <a:t> by </a:t>
            </a:r>
            <a:r>
              <a:rPr lang="cs-CZ" sz="2000" i="1" dirty="0" err="1"/>
              <a:t>increasing</a:t>
            </a:r>
            <a:r>
              <a:rPr lang="cs-CZ" sz="2000" i="1" dirty="0"/>
              <a:t> </a:t>
            </a:r>
            <a:r>
              <a:rPr lang="cs-CZ" sz="2000" i="1" dirty="0" err="1"/>
              <a:t>their</a:t>
            </a:r>
            <a:r>
              <a:rPr lang="cs-CZ" sz="2000" i="1" dirty="0"/>
              <a:t> </a:t>
            </a:r>
            <a:r>
              <a:rPr lang="cs-CZ" sz="2000" i="1" dirty="0" err="1"/>
              <a:t>offer</a:t>
            </a:r>
            <a:r>
              <a:rPr lang="cs-CZ" sz="2000" i="1" dirty="0"/>
              <a:t> </a:t>
            </a:r>
            <a:r>
              <a:rPr lang="cs-CZ" sz="2000" i="1" dirty="0" err="1"/>
              <a:t>of</a:t>
            </a:r>
            <a:r>
              <a:rPr lang="cs-CZ" sz="2000" i="1" dirty="0"/>
              <a:t> </a:t>
            </a:r>
            <a:r>
              <a:rPr lang="cs-CZ" sz="2000" i="1" dirty="0" err="1"/>
              <a:t>supply</a:t>
            </a:r>
            <a:r>
              <a:rPr lang="cs-CZ" sz="2000" i="1" dirty="0"/>
              <a:t>, </a:t>
            </a:r>
            <a:r>
              <a:rPr lang="cs-CZ" sz="2000" i="1" dirty="0" err="1"/>
              <a:t>until</a:t>
            </a:r>
            <a:r>
              <a:rPr lang="cs-CZ" sz="2000" i="1" dirty="0"/>
              <a:t> </a:t>
            </a:r>
            <a:r>
              <a:rPr lang="cs-CZ" sz="2000" i="1" dirty="0" err="1"/>
              <a:t>they</a:t>
            </a:r>
            <a:r>
              <a:rPr lang="cs-CZ" sz="2000" i="1" dirty="0"/>
              <a:t> </a:t>
            </a:r>
            <a:r>
              <a:rPr lang="cs-CZ" sz="2000" i="1" dirty="0" err="1"/>
              <a:t>realise</a:t>
            </a:r>
            <a:r>
              <a:rPr lang="cs-CZ" sz="2000" i="1" dirty="0"/>
              <a:t> </a:t>
            </a:r>
            <a:r>
              <a:rPr lang="cs-CZ" sz="2000" i="1" dirty="0" err="1"/>
              <a:t>their</a:t>
            </a:r>
            <a:r>
              <a:rPr lang="cs-CZ" sz="2000" i="1" dirty="0"/>
              <a:t> </a:t>
            </a:r>
            <a:r>
              <a:rPr lang="cs-CZ" sz="2000" i="1" dirty="0" err="1"/>
              <a:t>mistake.This</a:t>
            </a:r>
            <a:r>
              <a:rPr lang="cs-CZ" sz="2000" i="1" dirty="0"/>
              <a:t> </a:t>
            </a:r>
            <a:r>
              <a:rPr lang="cs-CZ" sz="2000" i="1" dirty="0" err="1"/>
              <a:t>is</a:t>
            </a:r>
            <a:r>
              <a:rPr lang="cs-CZ" sz="2000" i="1" dirty="0"/>
              <a:t> </a:t>
            </a:r>
            <a:r>
              <a:rPr lang="cs-CZ" sz="2000" i="1" dirty="0" err="1"/>
              <a:t>due</a:t>
            </a:r>
            <a:r>
              <a:rPr lang="cs-CZ" sz="2000" i="1" dirty="0"/>
              <a:t> to a </a:t>
            </a:r>
            <a:r>
              <a:rPr lang="cs-CZ" sz="2000" b="1" i="1" dirty="0" err="1"/>
              <a:t>lack</a:t>
            </a:r>
            <a:r>
              <a:rPr lang="cs-CZ" sz="2000" b="1" i="1" dirty="0"/>
              <a:t> </a:t>
            </a:r>
            <a:r>
              <a:rPr lang="cs-CZ" sz="2000" b="1" i="1" dirty="0" err="1"/>
              <a:t>of</a:t>
            </a:r>
            <a:r>
              <a:rPr lang="cs-CZ" sz="2000" b="1" i="1" dirty="0"/>
              <a:t> </a:t>
            </a:r>
            <a:r>
              <a:rPr lang="cs-CZ" sz="2000" b="1" i="1" dirty="0" err="1"/>
              <a:t>information</a:t>
            </a:r>
            <a:r>
              <a:rPr lang="cs-CZ" sz="2000" b="1" i="1" dirty="0"/>
              <a:t> </a:t>
            </a:r>
            <a:r>
              <a:rPr lang="cs-CZ" sz="2000" i="1" dirty="0"/>
              <a:t>and </a:t>
            </a:r>
            <a:r>
              <a:rPr lang="cs-CZ" sz="2000" b="1" i="1" dirty="0"/>
              <a:t>not to</a:t>
            </a:r>
            <a:r>
              <a:rPr lang="fr-FR" sz="2000" b="1" i="1" dirty="0"/>
              <a:t> </a:t>
            </a:r>
            <a:r>
              <a:rPr lang="cs-CZ" sz="2000" b="1" i="1" dirty="0" err="1"/>
              <a:t>an</a:t>
            </a:r>
            <a:r>
              <a:rPr lang="cs-CZ" sz="2000" b="1" i="1" dirty="0"/>
              <a:t> </a:t>
            </a:r>
            <a:r>
              <a:rPr lang="cs-CZ" sz="2000" b="1" i="1" dirty="0" err="1"/>
              <a:t>irrational</a:t>
            </a:r>
            <a:r>
              <a:rPr lang="cs-CZ" sz="2000" b="1" i="1" dirty="0"/>
              <a:t> </a:t>
            </a:r>
            <a:r>
              <a:rPr lang="cs-CZ" sz="2000" b="1" i="1" dirty="0" err="1"/>
              <a:t>decision</a:t>
            </a:r>
            <a:r>
              <a:rPr lang="cs-CZ" sz="2000" i="1" dirty="0"/>
              <a:t>.</a:t>
            </a:r>
            <a:endParaRPr lang="fr-FR" sz="2000" i="1" dirty="0"/>
          </a:p>
          <a:p>
            <a:endParaRPr lang="cs-CZ" sz="20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30.01.2019</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6152822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fr-FR" sz="2000" b="1" u="sng" dirty="0"/>
              <a:t>Imperfect information:</a:t>
            </a:r>
          </a:p>
          <a:p>
            <a:endParaRPr lang="fr-FR" sz="1200" i="1" dirty="0"/>
          </a:p>
          <a:p>
            <a:pPr>
              <a:lnSpc>
                <a:spcPct val="150000"/>
              </a:lnSpc>
            </a:pPr>
            <a:r>
              <a:rPr lang="fr-FR" sz="2000" i="1" dirty="0"/>
              <a:t>Contrary to the pure and perfect competition model where the information is perfect, Lucas shows in the 1970s that </a:t>
            </a:r>
            <a:r>
              <a:rPr lang="cs-CZ" sz="2000" i="1" dirty="0" err="1"/>
              <a:t>sellers</a:t>
            </a:r>
            <a:r>
              <a:rPr lang="cs-CZ" sz="2000" i="1" dirty="0"/>
              <a:t> </a:t>
            </a:r>
            <a:r>
              <a:rPr lang="cs-CZ" sz="2000" i="1" dirty="0" err="1"/>
              <a:t>have</a:t>
            </a:r>
            <a:r>
              <a:rPr lang="cs-CZ" sz="2000" i="1" dirty="0"/>
              <a:t> a </a:t>
            </a:r>
            <a:r>
              <a:rPr lang="cs-CZ" sz="2000" i="1" dirty="0" err="1"/>
              <a:t>better</a:t>
            </a:r>
            <a:r>
              <a:rPr lang="cs-CZ" sz="2000" i="1" dirty="0"/>
              <a:t> </a:t>
            </a:r>
            <a:r>
              <a:rPr lang="cs-CZ" sz="2000" i="1" dirty="0" err="1"/>
              <a:t>overview</a:t>
            </a:r>
            <a:r>
              <a:rPr lang="cs-CZ" sz="2000" i="1" dirty="0"/>
              <a:t> </a:t>
            </a:r>
            <a:r>
              <a:rPr lang="cs-CZ" sz="2000" i="1" dirty="0" err="1"/>
              <a:t>of</a:t>
            </a:r>
            <a:r>
              <a:rPr lang="cs-CZ" sz="2000" i="1" dirty="0"/>
              <a:t> </a:t>
            </a:r>
            <a:r>
              <a:rPr lang="cs-CZ" sz="2000" i="1" dirty="0" err="1"/>
              <a:t>their</a:t>
            </a:r>
            <a:r>
              <a:rPr lang="cs-CZ" sz="2000" i="1" dirty="0"/>
              <a:t> </a:t>
            </a:r>
            <a:r>
              <a:rPr lang="cs-CZ" sz="2000" i="1" dirty="0" err="1"/>
              <a:t>own</a:t>
            </a:r>
            <a:r>
              <a:rPr lang="cs-CZ" sz="2000" i="1" dirty="0"/>
              <a:t> </a:t>
            </a:r>
            <a:r>
              <a:rPr lang="cs-CZ" sz="2000" i="1" dirty="0" err="1"/>
              <a:t>prices</a:t>
            </a:r>
            <a:r>
              <a:rPr lang="cs-CZ" sz="2000" i="1" dirty="0"/>
              <a:t> </a:t>
            </a:r>
            <a:r>
              <a:rPr lang="cs-CZ" sz="2000" i="1" dirty="0" err="1"/>
              <a:t>than</a:t>
            </a:r>
            <a:r>
              <a:rPr lang="cs-CZ" sz="2000" i="1" dirty="0"/>
              <a:t> </a:t>
            </a:r>
            <a:r>
              <a:rPr lang="cs-CZ" sz="2000" i="1" dirty="0" err="1"/>
              <a:t>of</a:t>
            </a:r>
            <a:r>
              <a:rPr lang="cs-CZ" sz="2000" i="1" dirty="0"/>
              <a:t> </a:t>
            </a:r>
            <a:r>
              <a:rPr lang="cs-CZ" sz="2000" i="1" dirty="0" err="1"/>
              <a:t>those</a:t>
            </a:r>
            <a:r>
              <a:rPr lang="cs-CZ" sz="2000" i="1" dirty="0"/>
              <a:t> in </a:t>
            </a:r>
            <a:r>
              <a:rPr lang="cs-CZ" sz="2000" i="1" dirty="0" err="1"/>
              <a:t>the</a:t>
            </a:r>
            <a:r>
              <a:rPr lang="cs-CZ" sz="2000" i="1" dirty="0"/>
              <a:t> </a:t>
            </a:r>
            <a:r>
              <a:rPr lang="cs-CZ" sz="2000" i="1" dirty="0" err="1"/>
              <a:t>economy</a:t>
            </a:r>
            <a:r>
              <a:rPr lang="cs-CZ" sz="2000" i="1" dirty="0"/>
              <a:t> as a </a:t>
            </a:r>
            <a:r>
              <a:rPr lang="cs-CZ" sz="2000" i="1" dirty="0" err="1"/>
              <a:t>whole</a:t>
            </a:r>
            <a:r>
              <a:rPr lang="cs-CZ" sz="2000" i="1" dirty="0"/>
              <a:t> and </a:t>
            </a:r>
            <a:r>
              <a:rPr lang="cs-CZ" sz="2000" i="1" dirty="0" err="1"/>
              <a:t>they</a:t>
            </a:r>
            <a:r>
              <a:rPr lang="cs-CZ" sz="2000" i="1" dirty="0"/>
              <a:t> </a:t>
            </a:r>
            <a:r>
              <a:rPr lang="cs-CZ" sz="2000" i="1" dirty="0" err="1"/>
              <a:t>often</a:t>
            </a:r>
            <a:r>
              <a:rPr lang="cs-CZ" sz="2000" i="1" dirty="0"/>
              <a:t> </a:t>
            </a:r>
            <a:r>
              <a:rPr lang="cs-CZ" sz="2000" i="1" dirty="0" err="1"/>
              <a:t>confuse</a:t>
            </a:r>
            <a:r>
              <a:rPr lang="cs-CZ" sz="2000" i="1" dirty="0"/>
              <a:t> </a:t>
            </a:r>
            <a:r>
              <a:rPr lang="cs-CZ" sz="2000" i="1" dirty="0" err="1"/>
              <a:t>the</a:t>
            </a:r>
            <a:r>
              <a:rPr lang="cs-CZ" sz="2000" i="1" dirty="0"/>
              <a:t> </a:t>
            </a:r>
            <a:r>
              <a:rPr lang="cs-CZ" sz="2000" i="1" dirty="0" err="1"/>
              <a:t>rise</a:t>
            </a:r>
            <a:r>
              <a:rPr lang="cs-CZ" sz="2000" i="1" dirty="0"/>
              <a:t> </a:t>
            </a:r>
            <a:r>
              <a:rPr lang="cs-CZ" sz="2000" i="1" dirty="0" err="1"/>
              <a:t>of</a:t>
            </a:r>
            <a:r>
              <a:rPr lang="cs-CZ" sz="2000" i="1" dirty="0"/>
              <a:t> </a:t>
            </a:r>
            <a:r>
              <a:rPr lang="cs-CZ" sz="2000" i="1" dirty="0" err="1"/>
              <a:t>the</a:t>
            </a:r>
            <a:r>
              <a:rPr lang="cs-CZ" sz="2000" i="1" dirty="0"/>
              <a:t> </a:t>
            </a:r>
            <a:r>
              <a:rPr lang="cs-CZ" sz="2000" i="1" dirty="0" err="1"/>
              <a:t>general</a:t>
            </a:r>
            <a:r>
              <a:rPr lang="cs-CZ" sz="2000" i="1" dirty="0"/>
              <a:t> </a:t>
            </a:r>
            <a:r>
              <a:rPr lang="cs-CZ" sz="2000" i="1" dirty="0" err="1"/>
              <a:t>level</a:t>
            </a:r>
            <a:r>
              <a:rPr lang="cs-CZ" sz="2000" i="1" dirty="0"/>
              <a:t> </a:t>
            </a:r>
            <a:r>
              <a:rPr lang="cs-CZ" sz="2000" i="1" dirty="0" err="1"/>
              <a:t>of</a:t>
            </a:r>
            <a:r>
              <a:rPr lang="cs-CZ" sz="2000" i="1" dirty="0"/>
              <a:t> </a:t>
            </a:r>
            <a:r>
              <a:rPr lang="cs-CZ" sz="2000" i="1" dirty="0" err="1"/>
              <a:t>prices</a:t>
            </a:r>
            <a:r>
              <a:rPr lang="cs-CZ" sz="2000" i="1" dirty="0"/>
              <a:t> </a:t>
            </a:r>
            <a:r>
              <a:rPr lang="cs-CZ" sz="2000" i="1" dirty="0" err="1"/>
              <a:t>with</a:t>
            </a:r>
            <a:r>
              <a:rPr lang="cs-CZ" sz="2000" i="1" dirty="0"/>
              <a:t> a </a:t>
            </a:r>
            <a:r>
              <a:rPr lang="cs-CZ" sz="2000" i="1" dirty="0" err="1"/>
              <a:t>slight</a:t>
            </a:r>
            <a:r>
              <a:rPr lang="cs-CZ" sz="2000" i="1" dirty="0"/>
              <a:t> </a:t>
            </a:r>
            <a:r>
              <a:rPr lang="cs-CZ" sz="2000" i="1" dirty="0" err="1"/>
              <a:t>rise</a:t>
            </a:r>
            <a:r>
              <a:rPr lang="cs-CZ" sz="2000" i="1" dirty="0"/>
              <a:t> </a:t>
            </a:r>
            <a:r>
              <a:rPr lang="cs-CZ" sz="2000" i="1" dirty="0" err="1"/>
              <a:t>of</a:t>
            </a:r>
            <a:r>
              <a:rPr lang="cs-CZ" sz="2000" i="1" dirty="0"/>
              <a:t> </a:t>
            </a:r>
            <a:r>
              <a:rPr lang="cs-CZ" sz="2000" i="1" dirty="0" err="1"/>
              <a:t>the</a:t>
            </a:r>
            <a:r>
              <a:rPr lang="cs-CZ" sz="2000" i="1" dirty="0"/>
              <a:t> </a:t>
            </a:r>
            <a:r>
              <a:rPr lang="cs-CZ" sz="2000" i="1" dirty="0" err="1"/>
              <a:t>prices</a:t>
            </a:r>
            <a:r>
              <a:rPr lang="cs-CZ" sz="2000" i="1" dirty="0"/>
              <a:t> </a:t>
            </a:r>
            <a:r>
              <a:rPr lang="cs-CZ" sz="2000" i="1" dirty="0" err="1"/>
              <a:t>of</a:t>
            </a:r>
            <a:r>
              <a:rPr lang="cs-CZ" sz="2000" i="1" dirty="0"/>
              <a:t> </a:t>
            </a:r>
            <a:r>
              <a:rPr lang="fr-FR" sz="2000" i="1" dirty="0"/>
              <a:t>t</a:t>
            </a:r>
            <a:r>
              <a:rPr lang="cs-CZ" sz="2000" i="1" dirty="0" err="1"/>
              <a:t>heir</a:t>
            </a:r>
            <a:r>
              <a:rPr lang="cs-CZ" sz="2000" i="1" dirty="0"/>
              <a:t> </a:t>
            </a:r>
            <a:r>
              <a:rPr lang="cs-CZ" sz="2000" i="1" dirty="0" err="1"/>
              <a:t>own</a:t>
            </a:r>
            <a:r>
              <a:rPr lang="cs-CZ" sz="2000" i="1" dirty="0"/>
              <a:t> </a:t>
            </a:r>
            <a:r>
              <a:rPr lang="cs-CZ" sz="2000" i="1" dirty="0" err="1"/>
              <a:t>products</a:t>
            </a:r>
            <a:r>
              <a:rPr lang="cs-CZ" sz="2000" i="1" dirty="0"/>
              <a:t>. </a:t>
            </a:r>
            <a:r>
              <a:rPr lang="cs-CZ" sz="2000" i="1" dirty="0" err="1"/>
              <a:t>Therefore</a:t>
            </a:r>
            <a:r>
              <a:rPr lang="cs-CZ" sz="2000" i="1" dirty="0"/>
              <a:t> </a:t>
            </a:r>
            <a:r>
              <a:rPr lang="cs-CZ" sz="2000" i="1" dirty="0" err="1"/>
              <a:t>they</a:t>
            </a:r>
            <a:r>
              <a:rPr lang="cs-CZ" sz="2000" i="1" dirty="0"/>
              <a:t> </a:t>
            </a:r>
            <a:r>
              <a:rPr lang="cs-CZ" sz="2000" i="1" dirty="0" err="1"/>
              <a:t>react</a:t>
            </a:r>
            <a:r>
              <a:rPr lang="cs-CZ" sz="2000" i="1" dirty="0"/>
              <a:t> to a </a:t>
            </a:r>
            <a:r>
              <a:rPr lang="cs-CZ" sz="2000" i="1" dirty="0" err="1"/>
              <a:t>monetary</a:t>
            </a:r>
            <a:r>
              <a:rPr lang="cs-CZ" sz="2000" i="1" dirty="0"/>
              <a:t> </a:t>
            </a:r>
            <a:r>
              <a:rPr lang="cs-CZ" sz="2000" i="1" dirty="0" err="1"/>
              <a:t>expension</a:t>
            </a:r>
            <a:r>
              <a:rPr lang="cs-CZ" sz="2000" i="1" dirty="0"/>
              <a:t> by </a:t>
            </a:r>
            <a:r>
              <a:rPr lang="cs-CZ" sz="2000" i="1" dirty="0" err="1"/>
              <a:t>increasing</a:t>
            </a:r>
            <a:r>
              <a:rPr lang="cs-CZ" sz="2000" i="1" dirty="0"/>
              <a:t> </a:t>
            </a:r>
            <a:r>
              <a:rPr lang="cs-CZ" sz="2000" i="1" dirty="0" err="1"/>
              <a:t>their</a:t>
            </a:r>
            <a:r>
              <a:rPr lang="cs-CZ" sz="2000" i="1" dirty="0"/>
              <a:t> </a:t>
            </a:r>
            <a:r>
              <a:rPr lang="cs-CZ" sz="2000" i="1" dirty="0" err="1"/>
              <a:t>offer</a:t>
            </a:r>
            <a:r>
              <a:rPr lang="cs-CZ" sz="2000" i="1" dirty="0"/>
              <a:t> </a:t>
            </a:r>
            <a:r>
              <a:rPr lang="cs-CZ" sz="2000" i="1" dirty="0" err="1"/>
              <a:t>of</a:t>
            </a:r>
            <a:r>
              <a:rPr lang="cs-CZ" sz="2000" i="1" dirty="0"/>
              <a:t> </a:t>
            </a:r>
            <a:r>
              <a:rPr lang="cs-CZ" sz="2000" i="1" dirty="0" err="1"/>
              <a:t>supply</a:t>
            </a:r>
            <a:r>
              <a:rPr lang="cs-CZ" sz="2000" i="1" dirty="0"/>
              <a:t>, </a:t>
            </a:r>
            <a:r>
              <a:rPr lang="cs-CZ" sz="2000" i="1" dirty="0" err="1"/>
              <a:t>until</a:t>
            </a:r>
            <a:r>
              <a:rPr lang="cs-CZ" sz="2000" i="1" dirty="0"/>
              <a:t> </a:t>
            </a:r>
            <a:r>
              <a:rPr lang="cs-CZ" sz="2000" i="1" dirty="0" err="1"/>
              <a:t>they</a:t>
            </a:r>
            <a:r>
              <a:rPr lang="cs-CZ" sz="2000" i="1" dirty="0"/>
              <a:t> </a:t>
            </a:r>
            <a:r>
              <a:rPr lang="cs-CZ" sz="2000" i="1" dirty="0" err="1"/>
              <a:t>realise</a:t>
            </a:r>
            <a:r>
              <a:rPr lang="cs-CZ" sz="2000" i="1" dirty="0"/>
              <a:t> </a:t>
            </a:r>
            <a:r>
              <a:rPr lang="cs-CZ" sz="2000" i="1" dirty="0" err="1"/>
              <a:t>their</a:t>
            </a:r>
            <a:r>
              <a:rPr lang="cs-CZ" sz="2000" i="1" dirty="0"/>
              <a:t> </a:t>
            </a:r>
            <a:r>
              <a:rPr lang="cs-CZ" sz="2000" i="1" dirty="0" err="1"/>
              <a:t>mistake.This</a:t>
            </a:r>
            <a:r>
              <a:rPr lang="cs-CZ" sz="2000" i="1" dirty="0"/>
              <a:t> </a:t>
            </a:r>
            <a:r>
              <a:rPr lang="cs-CZ" sz="2000" i="1" dirty="0" err="1"/>
              <a:t>is</a:t>
            </a:r>
            <a:r>
              <a:rPr lang="cs-CZ" sz="2000" i="1" dirty="0"/>
              <a:t> </a:t>
            </a:r>
            <a:r>
              <a:rPr lang="cs-CZ" sz="2000" i="1" dirty="0" err="1"/>
              <a:t>due</a:t>
            </a:r>
            <a:r>
              <a:rPr lang="cs-CZ" sz="2000" i="1" dirty="0"/>
              <a:t> to a </a:t>
            </a:r>
            <a:r>
              <a:rPr lang="cs-CZ" sz="2000" b="1" i="1" dirty="0" err="1"/>
              <a:t>lack</a:t>
            </a:r>
            <a:r>
              <a:rPr lang="cs-CZ" sz="2000" b="1" i="1" dirty="0"/>
              <a:t> </a:t>
            </a:r>
            <a:r>
              <a:rPr lang="cs-CZ" sz="2000" b="1" i="1" dirty="0" err="1"/>
              <a:t>of</a:t>
            </a:r>
            <a:r>
              <a:rPr lang="cs-CZ" sz="2000" b="1" i="1" dirty="0"/>
              <a:t> </a:t>
            </a:r>
            <a:r>
              <a:rPr lang="cs-CZ" sz="2000" b="1" i="1" dirty="0" err="1"/>
              <a:t>information</a:t>
            </a:r>
            <a:r>
              <a:rPr lang="cs-CZ" sz="2000" b="1" i="1" dirty="0"/>
              <a:t> </a:t>
            </a:r>
            <a:r>
              <a:rPr lang="cs-CZ" sz="2000" i="1" dirty="0"/>
              <a:t>and </a:t>
            </a:r>
            <a:r>
              <a:rPr lang="cs-CZ" sz="2000" b="1" i="1" dirty="0"/>
              <a:t>not to</a:t>
            </a:r>
            <a:r>
              <a:rPr lang="fr-FR" sz="2000" b="1" i="1" dirty="0"/>
              <a:t> </a:t>
            </a:r>
            <a:r>
              <a:rPr lang="cs-CZ" sz="2000" b="1" i="1" dirty="0" err="1"/>
              <a:t>an</a:t>
            </a:r>
            <a:r>
              <a:rPr lang="cs-CZ" sz="2000" b="1" i="1" dirty="0"/>
              <a:t> </a:t>
            </a:r>
            <a:r>
              <a:rPr lang="cs-CZ" sz="2000" b="1" i="1" dirty="0" err="1"/>
              <a:t>irrational</a:t>
            </a:r>
            <a:r>
              <a:rPr lang="cs-CZ" sz="2000" b="1" i="1" dirty="0"/>
              <a:t> </a:t>
            </a:r>
            <a:r>
              <a:rPr lang="cs-CZ" sz="2000" b="1" i="1" dirty="0" err="1"/>
              <a:t>decision</a:t>
            </a:r>
            <a:r>
              <a:rPr lang="cs-CZ" sz="2000" i="1" dirty="0"/>
              <a:t>.</a:t>
            </a:r>
            <a:endParaRPr lang="fr-FR" sz="2000" i="1" dirty="0"/>
          </a:p>
          <a:p>
            <a:endParaRPr lang="cs-CZ" sz="20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30.01.2019</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536744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fr-FR" sz="2000" b="1" u="sng" dirty="0"/>
              <a:t>Rational expectations:</a:t>
            </a:r>
          </a:p>
          <a:p>
            <a:endParaRPr lang="fr-FR" sz="1200" b="1" u="sng" dirty="0"/>
          </a:p>
          <a:p>
            <a:pPr>
              <a:lnSpc>
                <a:spcPct val="150000"/>
              </a:lnSpc>
            </a:pPr>
            <a:r>
              <a:rPr lang="cs-CZ" sz="2000" i="1" dirty="0" err="1"/>
              <a:t>Macroeconomic</a:t>
            </a:r>
            <a:r>
              <a:rPr lang="cs-CZ" sz="2000" i="1" dirty="0"/>
              <a:t> </a:t>
            </a:r>
            <a:r>
              <a:rPr lang="cs-CZ" sz="2000" i="1" dirty="0" err="1"/>
              <a:t>phenomena</a:t>
            </a:r>
            <a:r>
              <a:rPr lang="cs-CZ" sz="2000" i="1" dirty="0"/>
              <a:t> are </a:t>
            </a:r>
            <a:r>
              <a:rPr lang="cs-CZ" sz="2000" i="1" dirty="0" err="1"/>
              <a:t>described</a:t>
            </a:r>
            <a:r>
              <a:rPr lang="cs-CZ" sz="2000" i="1" dirty="0"/>
              <a:t> as </a:t>
            </a:r>
            <a:r>
              <a:rPr lang="cs-CZ" sz="2000" i="1" dirty="0" err="1"/>
              <a:t>the</a:t>
            </a:r>
            <a:r>
              <a:rPr lang="cs-CZ" sz="2000" i="1" dirty="0"/>
              <a:t> </a:t>
            </a:r>
            <a:r>
              <a:rPr lang="cs-CZ" sz="2000" i="1" dirty="0" err="1"/>
              <a:t>result</a:t>
            </a:r>
            <a:r>
              <a:rPr lang="cs-CZ" sz="2000" i="1" dirty="0"/>
              <a:t> </a:t>
            </a:r>
            <a:r>
              <a:rPr lang="cs-CZ" sz="2000" i="1" dirty="0" err="1"/>
              <a:t>of</a:t>
            </a:r>
            <a:r>
              <a:rPr lang="cs-CZ" sz="2000" i="1" dirty="0"/>
              <a:t> </a:t>
            </a:r>
            <a:r>
              <a:rPr lang="cs-CZ" sz="2000" i="1" dirty="0" err="1"/>
              <a:t>the</a:t>
            </a:r>
            <a:r>
              <a:rPr lang="cs-CZ" sz="2000" i="1" dirty="0"/>
              <a:t> </a:t>
            </a:r>
            <a:r>
              <a:rPr lang="cs-CZ" sz="2000" i="1" dirty="0" err="1"/>
              <a:t>buyers</a:t>
            </a:r>
            <a:r>
              <a:rPr lang="cs-CZ" sz="2000" i="1" dirty="0"/>
              <a:t> and </a:t>
            </a:r>
            <a:r>
              <a:rPr lang="cs-CZ" sz="2000" i="1" dirty="0" err="1"/>
              <a:t>sellers</a:t>
            </a:r>
            <a:r>
              <a:rPr lang="cs-CZ" sz="2000" i="1" dirty="0"/>
              <a:t> </a:t>
            </a:r>
            <a:r>
              <a:rPr lang="cs-CZ" sz="2000" i="1" dirty="0" err="1"/>
              <a:t>microeconomic</a:t>
            </a:r>
            <a:r>
              <a:rPr lang="cs-CZ" sz="2000" i="1" dirty="0"/>
              <a:t> </a:t>
            </a:r>
            <a:r>
              <a:rPr lang="cs-CZ" sz="2000" i="1" dirty="0" err="1"/>
              <a:t>decisions</a:t>
            </a:r>
            <a:r>
              <a:rPr lang="cs-CZ" sz="2000" i="1" dirty="0"/>
              <a:t>. </a:t>
            </a:r>
            <a:r>
              <a:rPr lang="cs-CZ" sz="2000" i="1" dirty="0" err="1"/>
              <a:t>It</a:t>
            </a:r>
            <a:r>
              <a:rPr lang="cs-CZ" sz="2000" i="1" dirty="0"/>
              <a:t> </a:t>
            </a:r>
            <a:r>
              <a:rPr lang="cs-CZ" sz="2000" i="1" dirty="0" err="1"/>
              <a:t>is</a:t>
            </a:r>
            <a:r>
              <a:rPr lang="cs-CZ" sz="2000" i="1" dirty="0"/>
              <a:t> </a:t>
            </a:r>
            <a:r>
              <a:rPr lang="cs-CZ" sz="2000" i="1" dirty="0" err="1"/>
              <a:t>considered</a:t>
            </a:r>
            <a:r>
              <a:rPr lang="cs-CZ" sz="2000" i="1" dirty="0"/>
              <a:t> </a:t>
            </a:r>
            <a:r>
              <a:rPr lang="cs-CZ" sz="2000" i="1" dirty="0" err="1"/>
              <a:t>that</a:t>
            </a:r>
            <a:r>
              <a:rPr lang="cs-CZ" sz="2000" i="1" dirty="0"/>
              <a:t> </a:t>
            </a:r>
            <a:r>
              <a:rPr lang="cs-CZ" sz="2000" i="1" dirty="0" err="1"/>
              <a:t>all</a:t>
            </a:r>
            <a:r>
              <a:rPr lang="cs-CZ" sz="2000" i="1" dirty="0"/>
              <a:t> </a:t>
            </a:r>
            <a:r>
              <a:rPr lang="cs-CZ" sz="2000" i="1" dirty="0" err="1"/>
              <a:t>the</a:t>
            </a:r>
            <a:r>
              <a:rPr lang="cs-CZ" sz="2000" i="1" dirty="0"/>
              <a:t> </a:t>
            </a:r>
            <a:r>
              <a:rPr lang="cs-CZ" sz="2000" i="1" dirty="0" err="1"/>
              <a:t>agents</a:t>
            </a:r>
            <a:r>
              <a:rPr lang="cs-CZ" sz="2000" i="1" dirty="0"/>
              <a:t> make </a:t>
            </a:r>
            <a:r>
              <a:rPr lang="cs-CZ" sz="2000" i="1" dirty="0" err="1"/>
              <a:t>individual</a:t>
            </a:r>
            <a:r>
              <a:rPr lang="cs-CZ" sz="2000" i="1" dirty="0"/>
              <a:t> </a:t>
            </a:r>
            <a:r>
              <a:rPr lang="cs-CZ" sz="2000" i="1" dirty="0" err="1"/>
              <a:t>optimal</a:t>
            </a:r>
            <a:r>
              <a:rPr lang="cs-CZ" sz="2000" i="1" dirty="0"/>
              <a:t> </a:t>
            </a:r>
            <a:r>
              <a:rPr lang="cs-CZ" sz="2000" i="1" dirty="0" err="1"/>
              <a:t>decisions</a:t>
            </a:r>
            <a:r>
              <a:rPr lang="cs-CZ" sz="2000" i="1" dirty="0"/>
              <a:t> </a:t>
            </a:r>
            <a:r>
              <a:rPr lang="cs-CZ" sz="2000" i="1" dirty="0" err="1"/>
              <a:t>according</a:t>
            </a:r>
            <a:r>
              <a:rPr lang="cs-CZ" sz="2000" i="1" dirty="0"/>
              <a:t> to </a:t>
            </a:r>
            <a:r>
              <a:rPr lang="cs-CZ" sz="2000" i="1" dirty="0" err="1"/>
              <a:t>the</a:t>
            </a:r>
            <a:r>
              <a:rPr lang="cs-CZ" sz="2000" i="1" dirty="0"/>
              <a:t> limited </a:t>
            </a:r>
            <a:r>
              <a:rPr lang="cs-CZ" sz="2000" i="1" dirty="0" err="1"/>
              <a:t>informatino</a:t>
            </a:r>
            <a:r>
              <a:rPr lang="cs-CZ" sz="2000" i="1" dirty="0"/>
              <a:t> </a:t>
            </a:r>
            <a:r>
              <a:rPr lang="cs-CZ" sz="2000" i="1" dirty="0" err="1"/>
              <a:t>they</a:t>
            </a:r>
            <a:r>
              <a:rPr lang="cs-CZ" sz="2000" i="1" dirty="0"/>
              <a:t> are </a:t>
            </a:r>
            <a:endParaRPr lang="fr-FR" sz="2000" i="1" dirty="0"/>
          </a:p>
          <a:p>
            <a:pPr>
              <a:lnSpc>
                <a:spcPct val="150000"/>
              </a:lnSpc>
            </a:pPr>
            <a:r>
              <a:rPr lang="cs-CZ" sz="2000" i="1" dirty="0" err="1"/>
              <a:t>given</a:t>
            </a:r>
            <a:r>
              <a:rPr lang="cs-CZ" sz="2000" i="1" dirty="0"/>
              <a:t>. </a:t>
            </a:r>
            <a:r>
              <a:rPr lang="cs-CZ" sz="2000" i="1" dirty="0" err="1"/>
              <a:t>Those</a:t>
            </a:r>
            <a:r>
              <a:rPr lang="cs-CZ" sz="2000" i="1" dirty="0"/>
              <a:t> </a:t>
            </a:r>
            <a:r>
              <a:rPr lang="cs-CZ" sz="2000" i="1" dirty="0" err="1"/>
              <a:t>decisions</a:t>
            </a:r>
            <a:r>
              <a:rPr lang="cs-CZ" sz="2000" i="1" dirty="0"/>
              <a:t> are </a:t>
            </a:r>
            <a:r>
              <a:rPr lang="cs-CZ" sz="2000" i="1" dirty="0" err="1"/>
              <a:t>the</a:t>
            </a:r>
            <a:r>
              <a:rPr lang="cs-CZ" sz="2000" i="1" dirty="0"/>
              <a:t> </a:t>
            </a:r>
            <a:r>
              <a:rPr lang="cs-CZ" sz="2000" i="1" dirty="0" err="1"/>
              <a:t>outcome</a:t>
            </a:r>
            <a:r>
              <a:rPr lang="cs-CZ" sz="2000" i="1" dirty="0"/>
              <a:t> </a:t>
            </a:r>
            <a:r>
              <a:rPr lang="cs-CZ" sz="2000" i="1" dirty="0" err="1"/>
              <a:t>of</a:t>
            </a:r>
            <a:r>
              <a:rPr lang="cs-CZ" sz="2000" i="1" dirty="0"/>
              <a:t> </a:t>
            </a:r>
            <a:r>
              <a:rPr lang="cs-CZ" sz="2000" i="1" dirty="0" err="1"/>
              <a:t>rational</a:t>
            </a:r>
            <a:r>
              <a:rPr lang="cs-CZ" sz="2000" i="1" dirty="0"/>
              <a:t> </a:t>
            </a:r>
            <a:r>
              <a:rPr lang="cs-CZ" sz="2000" i="1" dirty="0" err="1"/>
              <a:t>expectations</a:t>
            </a:r>
            <a:r>
              <a:rPr lang="cs-CZ" sz="2000" i="1" dirty="0"/>
              <a:t>, but as</a:t>
            </a:r>
            <a:r>
              <a:rPr lang="fr-FR" sz="2000" i="1" dirty="0"/>
              <a:t> </a:t>
            </a:r>
            <a:r>
              <a:rPr lang="cs-CZ" sz="2000" i="1" dirty="0"/>
              <a:t>Lucas </a:t>
            </a:r>
            <a:r>
              <a:rPr lang="cs-CZ" sz="2000" i="1" dirty="0" err="1"/>
              <a:t>shows</a:t>
            </a:r>
            <a:r>
              <a:rPr lang="cs-CZ" sz="2000" i="1" dirty="0"/>
              <a:t>, </a:t>
            </a:r>
            <a:r>
              <a:rPr lang="cs-CZ" sz="2000" i="1" dirty="0" err="1"/>
              <a:t>those</a:t>
            </a:r>
            <a:r>
              <a:rPr lang="cs-CZ" sz="2000" i="1" dirty="0"/>
              <a:t> do not </a:t>
            </a:r>
            <a:r>
              <a:rPr lang="cs-CZ" sz="2000" i="1" dirty="0" err="1"/>
              <a:t>prevent</a:t>
            </a:r>
            <a:r>
              <a:rPr lang="cs-CZ" sz="2000" i="1" dirty="0"/>
              <a:t> </a:t>
            </a:r>
            <a:r>
              <a:rPr lang="cs-CZ" sz="2000" i="1" dirty="0" err="1"/>
              <a:t>from</a:t>
            </a:r>
            <a:r>
              <a:rPr lang="cs-CZ" sz="2000" i="1" dirty="0"/>
              <a:t> </a:t>
            </a:r>
            <a:r>
              <a:rPr lang="cs-CZ" sz="2000" i="1" dirty="0" err="1"/>
              <a:t>misjugements</a:t>
            </a:r>
            <a:r>
              <a:rPr lang="cs-CZ" sz="2000" i="1" dirty="0"/>
              <a:t>.</a:t>
            </a:r>
            <a:endParaRPr lang="fr-FR" sz="2000" i="1" dirty="0"/>
          </a:p>
          <a:p>
            <a:endParaRPr lang="cs-CZ" sz="20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30.01.2019</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252318257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BFEBDD30-3CCA-43B1-9C1A-C1657E1AE3B8}"/>
              </a:ext>
            </a:extLst>
          </p:cNvPr>
          <p:cNvSpPr>
            <a:spLocks noGrp="1"/>
          </p:cNvSpPr>
          <p:nvPr>
            <p:ph type="ctrTitle"/>
          </p:nvPr>
        </p:nvSpPr>
        <p:spPr/>
        <p:txBody>
          <a:bodyPr/>
          <a:lstStyle/>
          <a:p>
            <a:r>
              <a:rPr lang="fr-FR" sz="5263" b="1" u="sng" dirty="0"/>
              <a:t>Theory and Model</a:t>
            </a:r>
          </a:p>
        </p:txBody>
      </p:sp>
      <p:sp>
        <p:nvSpPr>
          <p:cNvPr id="5" name="Sous-titre 4">
            <a:extLst>
              <a:ext uri="{FF2B5EF4-FFF2-40B4-BE49-F238E27FC236}">
                <a16:creationId xmlns:a16="http://schemas.microsoft.com/office/drawing/2014/main" id="{D53FB824-275D-4A5D-9089-BE9A4E75DA98}"/>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1685660799"/>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8DCD03-44C2-4606-B672-BCAC44495E71}"/>
              </a:ext>
            </a:extLst>
          </p:cNvPr>
          <p:cNvSpPr>
            <a:spLocks noGrp="1"/>
          </p:cNvSpPr>
          <p:nvPr>
            <p:ph type="title"/>
          </p:nvPr>
        </p:nvSpPr>
        <p:spPr>
          <a:xfrm>
            <a:off x="4355482" y="47644"/>
            <a:ext cx="3518055" cy="609945"/>
          </a:xfrm>
        </p:spPr>
        <p:txBody>
          <a:bodyPr>
            <a:normAutofit/>
          </a:bodyPr>
          <a:lstStyle/>
          <a:p>
            <a:r>
              <a:rPr lang="fr-FR" sz="3158" u="sng" dirty="0" err="1"/>
              <a:t>Islands</a:t>
            </a:r>
            <a:r>
              <a:rPr lang="fr-FR" sz="3158" u="sng" dirty="0"/>
              <a:t> Model</a:t>
            </a:r>
          </a:p>
        </p:txBody>
      </p:sp>
      <mc:AlternateContent xmlns:mc="http://schemas.openxmlformats.org/markup-compatibility/2006">
        <mc:Choice xmlns:a14="http://schemas.microsoft.com/office/drawing/2010/main" Requires="a14">
          <p:sp>
            <p:nvSpPr>
              <p:cNvPr id="3" name="Espace réservé du contenu 2">
                <a:extLst>
                  <a:ext uri="{FF2B5EF4-FFF2-40B4-BE49-F238E27FC236}">
                    <a16:creationId xmlns:a16="http://schemas.microsoft.com/office/drawing/2014/main" id="{CA83ABEA-E37E-4772-8681-E482E953E75E}"/>
                  </a:ext>
                </a:extLst>
              </p:cNvPr>
              <p:cNvSpPr>
                <a:spLocks noGrp="1"/>
              </p:cNvSpPr>
              <p:nvPr>
                <p:ph idx="1"/>
              </p:nvPr>
            </p:nvSpPr>
            <p:spPr>
              <a:xfrm>
                <a:off x="4355482" y="972318"/>
                <a:ext cx="5977908" cy="5072332"/>
              </a:xfrm>
            </p:spPr>
            <p:txBody>
              <a:bodyPr>
                <a:noAutofit/>
              </a:bodyPr>
              <a:lstStyle/>
              <a:p>
                <a:r>
                  <a:rPr lang="cs-CZ" sz="1600" dirty="0"/>
                  <a:t>If y(t) is the production’s logarythm, Y(t), p(t)the price level loharythm,P(t), the supply curve is written:</a:t>
                </a:r>
                <a:endParaRPr lang="fr-FR" sz="1600" dirty="0"/>
              </a:p>
              <a:p>
                <a:r>
                  <a:rPr lang="cs-CZ" sz="1600" dirty="0"/>
                  <a:t>Y(t)=α [ p(t) – E</a:t>
                </a:r>
                <a:r>
                  <a:rPr lang="cs-CZ" sz="1600" baseline="-25000" dirty="0"/>
                  <a:t>t-1</a:t>
                </a:r>
                <a:r>
                  <a:rPr lang="cs-CZ" sz="1600" dirty="0"/>
                  <a:t> (p(t)) ] + βy (t-1) + γ</a:t>
                </a:r>
                <a:endParaRPr lang="fr-FR" sz="1600" dirty="0"/>
              </a:p>
              <a:p>
                <a:r>
                  <a:rPr lang="cs-CZ" sz="1600" dirty="0"/>
                  <a:t>Lucas hypothetically assumes isolated sellers, each on an island, z. The production on z positively depends on the gap between pz(t), the price on date t of the product on z, and Ez (p(t)) the perception (expectation) on z of the general indicator of prices p(t). It implies:</a:t>
                </a:r>
                <a:endParaRPr lang="fr-FR" sz="1600" dirty="0"/>
              </a:p>
              <a:p>
                <a:r>
                  <a:rPr lang="cs-CZ" sz="1600" dirty="0"/>
                  <a:t>P</a:t>
                </a:r>
                <a:r>
                  <a:rPr lang="cs-CZ" sz="1600" baseline="-25000" dirty="0"/>
                  <a:t>z </a:t>
                </a:r>
                <a:r>
                  <a:rPr lang="cs-CZ" sz="1600" dirty="0"/>
                  <a:t>(t)= p(t) + e</a:t>
                </a:r>
                <a:r>
                  <a:rPr lang="cs-CZ" sz="1600" baseline="-25000" dirty="0"/>
                  <a:t>z</a:t>
                </a:r>
                <a:r>
                  <a:rPr lang="cs-CZ" sz="1600" dirty="0"/>
                  <a:t>(t)</a:t>
                </a:r>
                <a:endParaRPr lang="fr-FR" sz="1600" dirty="0"/>
              </a:p>
              <a:p>
                <a:r>
                  <a:rPr lang="cs-CZ" sz="1600" dirty="0"/>
                  <a:t>Where e</a:t>
                </a:r>
                <a:r>
                  <a:rPr lang="cs-CZ" sz="1600" baseline="-25000" dirty="0"/>
                  <a:t>z</a:t>
                </a:r>
                <a:r>
                  <a:rPr lang="cs-CZ" sz="1600" dirty="0"/>
                  <a:t>(t) is a „white noise“ independant of pz(t), so that</a:t>
                </a:r>
                <a:endParaRPr lang="fr-FR" sz="1600" dirty="0"/>
              </a:p>
              <a:p>
                <a:r>
                  <a:rPr lang="cs-CZ" sz="1600" dirty="0"/>
                  <a:t> </a:t>
                </a:r>
                <a14:m>
                  <m:oMath xmlns:m="http://schemas.openxmlformats.org/officeDocument/2006/math">
                    <m:nary>
                      <m:naryPr>
                        <m:chr m:val="∑"/>
                        <m:grow m:val="on"/>
                        <m:ctrlPr>
                          <a:rPr lang="fr-FR" sz="1600" i="1">
                            <a:latin typeface="Cambria Math" panose="02040503050406030204" pitchFamily="18" charset="0"/>
                          </a:rPr>
                        </m:ctrlPr>
                      </m:naryPr>
                      <m:sub>
                        <m:eqArr>
                          <m:eqArrPr>
                            <m:ctrlPr>
                              <a:rPr lang="fr-FR" sz="1600" i="1">
                                <a:latin typeface="Cambria Math" panose="02040503050406030204" pitchFamily="18" charset="0"/>
                              </a:rPr>
                            </m:ctrlPr>
                          </m:eqArrPr>
                          <m:e>
                            <m:r>
                              <a:rPr lang="cs-CZ" sz="1600" i="1">
                                <a:latin typeface="Cambria Math" panose="02040503050406030204" pitchFamily="18" charset="0"/>
                              </a:rPr>
                              <m:t>𝑒𝑧</m:t>
                            </m:r>
                          </m:e>
                          <m:e>
                            <m:r>
                              <a:rPr lang="cs-CZ" sz="1600" i="1">
                                <a:latin typeface="Cambria Math" panose="02040503050406030204" pitchFamily="18" charset="0"/>
                              </a:rPr>
                              <m:t>𝑧</m:t>
                            </m:r>
                          </m:e>
                        </m:eqArr>
                      </m:sub>
                      <m:sup>
                        <m:r>
                          <a:rPr lang="fr-FR" sz="1600" b="0" i="1" smtClean="0">
                            <a:latin typeface="Cambria Math" panose="02040503050406030204" pitchFamily="18" charset="0"/>
                          </a:rPr>
                          <m:t> </m:t>
                        </m:r>
                      </m:sup>
                      <m:e>
                        <m:d>
                          <m:dPr>
                            <m:ctrlPr>
                              <a:rPr lang="fr-FR" sz="1600" i="1">
                                <a:latin typeface="Cambria Math" panose="02040503050406030204" pitchFamily="18" charset="0"/>
                              </a:rPr>
                            </m:ctrlPr>
                          </m:dPr>
                          <m:e>
                            <m:r>
                              <a:rPr lang="cs-CZ" sz="1600" i="1">
                                <a:latin typeface="Cambria Math" panose="02040503050406030204" pitchFamily="18" charset="0"/>
                              </a:rPr>
                              <m:t>𝑡</m:t>
                            </m:r>
                          </m:e>
                        </m:d>
                        <m:r>
                          <a:rPr lang="cs-CZ" sz="1600">
                            <a:latin typeface="Cambria Math" panose="02040503050406030204" pitchFamily="18" charset="0"/>
                          </a:rPr>
                          <m:t>=0</m:t>
                        </m:r>
                      </m:e>
                    </m:nary>
                  </m:oMath>
                </a14:m>
                <a:endParaRPr lang="fr-FR" sz="1600" dirty="0"/>
              </a:p>
              <a:p>
                <a:r>
                  <a:rPr lang="cs-CZ" sz="1600" dirty="0"/>
                  <a:t>In that case the minimum variance estimation is:</a:t>
                </a:r>
                <a:endParaRPr lang="fr-FR" sz="1600" dirty="0"/>
              </a:p>
              <a:p>
                <a:r>
                  <a:rPr lang="cs-CZ" sz="1600" dirty="0"/>
                  <a:t>E</a:t>
                </a:r>
                <a:r>
                  <a:rPr lang="cs-CZ" sz="1600" baseline="-25000" dirty="0"/>
                  <a:t>z </a:t>
                </a:r>
                <a:r>
                  <a:rPr lang="cs-CZ" sz="1600" dirty="0"/>
                  <a:t>(p(t)) = ap</a:t>
                </a:r>
                <a:r>
                  <a:rPr lang="cs-CZ" sz="1600" baseline="-25000" dirty="0"/>
                  <a:t>z</a:t>
                </a:r>
                <a:r>
                  <a:rPr lang="cs-CZ" sz="1600" dirty="0"/>
                  <a:t> (t) + (1-a) E</a:t>
                </a:r>
                <a:r>
                  <a:rPr lang="cs-CZ" sz="1600" baseline="-25000" dirty="0"/>
                  <a:t>t-1</a:t>
                </a:r>
                <a:r>
                  <a:rPr lang="cs-CZ" sz="1600" dirty="0"/>
                  <a:t> (p(t))  where a=</a:t>
                </a:r>
                <a:r>
                  <a:rPr lang="cs-CZ" sz="1600" baseline="-25000" dirty="0"/>
                  <a:t> </a:t>
                </a:r>
                <a14:m>
                  <m:oMath xmlns:m="http://schemas.openxmlformats.org/officeDocument/2006/math">
                    <m:f>
                      <m:fPr>
                        <m:ctrlPr>
                          <a:rPr lang="fr-FR" sz="1600" i="1">
                            <a:latin typeface="Cambria Math" panose="02040503050406030204" pitchFamily="18" charset="0"/>
                          </a:rPr>
                        </m:ctrlPr>
                      </m:fPr>
                      <m:num>
                        <m:r>
                          <m:rPr>
                            <m:sty m:val="p"/>
                          </m:rPr>
                          <a:rPr lang="cs-CZ" sz="1600">
                            <a:latin typeface="Cambria Math" panose="02040503050406030204" pitchFamily="18" charset="0"/>
                          </a:rPr>
                          <m:t>v</m:t>
                        </m:r>
                        <m:r>
                          <a:rPr lang="cs-CZ" sz="1600">
                            <a:latin typeface="Cambria Math" panose="02040503050406030204" pitchFamily="18" charset="0"/>
                          </a:rPr>
                          <m:t>(</m:t>
                        </m:r>
                        <m:r>
                          <m:rPr>
                            <m:sty m:val="p"/>
                          </m:rPr>
                          <a:rPr lang="cs-CZ" sz="1600">
                            <a:latin typeface="Cambria Math" panose="02040503050406030204" pitchFamily="18" charset="0"/>
                          </a:rPr>
                          <m:t>e</m:t>
                        </m:r>
                        <m:r>
                          <a:rPr lang="cs-CZ" sz="1600">
                            <a:latin typeface="Cambria Math" panose="02040503050406030204" pitchFamily="18" charset="0"/>
                          </a:rPr>
                          <m:t>)</m:t>
                        </m:r>
                      </m:num>
                      <m:den>
                        <m:r>
                          <m:rPr>
                            <m:sty m:val="p"/>
                          </m:rPr>
                          <a:rPr lang="cs-CZ" sz="1600">
                            <a:latin typeface="Cambria Math" panose="02040503050406030204" pitchFamily="18" charset="0"/>
                          </a:rPr>
                          <m:t>v</m:t>
                        </m:r>
                        <m:d>
                          <m:dPr>
                            <m:ctrlPr>
                              <a:rPr lang="fr-FR" sz="1600" i="1">
                                <a:latin typeface="Cambria Math" panose="02040503050406030204" pitchFamily="18" charset="0"/>
                              </a:rPr>
                            </m:ctrlPr>
                          </m:dPr>
                          <m:e>
                            <m:r>
                              <m:rPr>
                                <m:sty m:val="p"/>
                              </m:rPr>
                              <a:rPr lang="cs-CZ" sz="1600">
                                <a:latin typeface="Cambria Math" panose="02040503050406030204" pitchFamily="18" charset="0"/>
                              </a:rPr>
                              <m:t>e</m:t>
                            </m:r>
                          </m:e>
                        </m:d>
                        <m:r>
                          <a:rPr lang="cs-CZ" sz="1600" i="1">
                            <a:latin typeface="Cambria Math" panose="02040503050406030204" pitchFamily="18" charset="0"/>
                          </a:rPr>
                          <m:t>+</m:t>
                        </m:r>
                        <m:r>
                          <a:rPr lang="cs-CZ" sz="1600" i="1">
                            <a:latin typeface="Cambria Math" panose="02040503050406030204" pitchFamily="18" charset="0"/>
                          </a:rPr>
                          <m:t>𝑣</m:t>
                        </m:r>
                        <m:r>
                          <a:rPr lang="cs-CZ" sz="1600" i="1">
                            <a:latin typeface="Cambria Math" panose="02040503050406030204" pitchFamily="18" charset="0"/>
                          </a:rPr>
                          <m:t>(</m:t>
                        </m:r>
                        <m:r>
                          <a:rPr lang="cs-CZ" sz="1600" i="1">
                            <a:latin typeface="Cambria Math" panose="02040503050406030204" pitchFamily="18" charset="0"/>
                          </a:rPr>
                          <m:t>𝑝</m:t>
                        </m:r>
                        <m:r>
                          <a:rPr lang="cs-CZ" sz="1600" i="1">
                            <a:latin typeface="Cambria Math" panose="02040503050406030204" pitchFamily="18" charset="0"/>
                          </a:rPr>
                          <m:t>)</m:t>
                        </m:r>
                      </m:den>
                    </m:f>
                  </m:oMath>
                </a14:m>
                <a:endParaRPr lang="fr-FR" sz="1600" dirty="0"/>
              </a:p>
              <a:p>
                <a:r>
                  <a:rPr lang="cs-CZ" sz="1600" dirty="0"/>
                  <a:t>If v(x) represents the variance of the x population. Summing up on z, comes:</a:t>
                </a:r>
                <a:endParaRPr lang="fr-FR" sz="1600" dirty="0"/>
              </a:p>
              <a:p>
                <a:r>
                  <a:rPr lang="cs-CZ" sz="1600" dirty="0"/>
                  <a:t>y(t)=λ</a:t>
                </a:r>
                <a14:m>
                  <m:oMath xmlns:m="http://schemas.openxmlformats.org/officeDocument/2006/math">
                    <m:nary>
                      <m:naryPr>
                        <m:chr m:val="∑"/>
                        <m:limLoc m:val="undOvr"/>
                        <m:ctrlPr>
                          <a:rPr lang="fr-FR" sz="1600" i="1">
                            <a:latin typeface="Cambria Math" panose="02040503050406030204" pitchFamily="18" charset="0"/>
                          </a:rPr>
                        </m:ctrlPr>
                      </m:naryPr>
                      <m:sub>
                        <m:eqArr>
                          <m:eqArrPr>
                            <m:ctrlPr>
                              <a:rPr lang="fr-FR" sz="1600" i="1">
                                <a:latin typeface="Cambria Math" panose="02040503050406030204" pitchFamily="18" charset="0"/>
                              </a:rPr>
                            </m:ctrlPr>
                          </m:eqArrPr>
                          <m:e>
                            <m:r>
                              <a:rPr lang="cs-CZ" sz="1600" i="1">
                                <a:latin typeface="Cambria Math" panose="02040503050406030204" pitchFamily="18" charset="0"/>
                              </a:rPr>
                              <m:t> </m:t>
                            </m:r>
                          </m:e>
                          <m:e>
                            <m:r>
                              <a:rPr lang="cs-CZ" sz="1600" i="1">
                                <a:latin typeface="Cambria Math" panose="02040503050406030204" pitchFamily="18" charset="0"/>
                              </a:rPr>
                              <m:t>𝑧</m:t>
                            </m:r>
                          </m:e>
                        </m:eqArr>
                      </m:sub>
                      <m:sup>
                        <m:r>
                          <a:rPr lang="cs-CZ" sz="1600" i="1">
                            <a:latin typeface="Cambria Math" panose="02040503050406030204" pitchFamily="18" charset="0"/>
                          </a:rPr>
                          <m:t> </m:t>
                        </m:r>
                      </m:sup>
                      <m:e>
                        <m:d>
                          <m:dPr>
                            <m:ctrlPr>
                              <a:rPr lang="fr-FR" sz="1600" i="1">
                                <a:latin typeface="Cambria Math" panose="02040503050406030204" pitchFamily="18" charset="0"/>
                              </a:rPr>
                            </m:ctrlPr>
                          </m:dPr>
                          <m:e>
                            <m:r>
                              <a:rPr lang="cs-CZ" sz="1600" i="1">
                                <a:latin typeface="Cambria Math" panose="02040503050406030204" pitchFamily="18" charset="0"/>
                              </a:rPr>
                              <m:t>𝑝𝑧</m:t>
                            </m:r>
                            <m:d>
                              <m:dPr>
                                <m:ctrlPr>
                                  <a:rPr lang="fr-FR" sz="1600" i="1">
                                    <a:latin typeface="Cambria Math" panose="02040503050406030204" pitchFamily="18" charset="0"/>
                                  </a:rPr>
                                </m:ctrlPr>
                              </m:dPr>
                              <m:e>
                                <m:r>
                                  <a:rPr lang="cs-CZ" sz="1600" i="1">
                                    <a:latin typeface="Cambria Math" panose="02040503050406030204" pitchFamily="18" charset="0"/>
                                  </a:rPr>
                                  <m:t>𝑡</m:t>
                                </m:r>
                              </m:e>
                            </m:d>
                            <m:r>
                              <a:rPr lang="cs-CZ" sz="1600" i="1">
                                <a:latin typeface="Cambria Math" panose="02040503050406030204" pitchFamily="18" charset="0"/>
                              </a:rPr>
                              <m:t>−</m:t>
                            </m:r>
                            <m:r>
                              <a:rPr lang="cs-CZ" sz="1600" i="1">
                                <a:latin typeface="Cambria Math" panose="02040503050406030204" pitchFamily="18" charset="0"/>
                              </a:rPr>
                              <m:t>𝐸𝑧</m:t>
                            </m:r>
                            <m:d>
                              <m:dPr>
                                <m:ctrlPr>
                                  <a:rPr lang="fr-FR" sz="1600" i="1">
                                    <a:latin typeface="Cambria Math" panose="02040503050406030204" pitchFamily="18" charset="0"/>
                                  </a:rPr>
                                </m:ctrlPr>
                              </m:dPr>
                              <m:e>
                                <m:r>
                                  <a:rPr lang="cs-CZ" sz="1600" i="1">
                                    <a:latin typeface="Cambria Math" panose="02040503050406030204" pitchFamily="18" charset="0"/>
                                  </a:rPr>
                                  <m:t>𝑝</m:t>
                                </m:r>
                                <m:d>
                                  <m:dPr>
                                    <m:ctrlPr>
                                      <a:rPr lang="fr-FR" sz="1600" i="1">
                                        <a:latin typeface="Cambria Math" panose="02040503050406030204" pitchFamily="18" charset="0"/>
                                      </a:rPr>
                                    </m:ctrlPr>
                                  </m:dPr>
                                  <m:e>
                                    <m:r>
                                      <a:rPr lang="cs-CZ" sz="1600" i="1">
                                        <a:latin typeface="Cambria Math" panose="02040503050406030204" pitchFamily="18" charset="0"/>
                                      </a:rPr>
                                      <m:t>𝑡</m:t>
                                    </m:r>
                                  </m:e>
                                </m:d>
                              </m:e>
                            </m:d>
                          </m:e>
                        </m:d>
                        <m:r>
                          <a:rPr lang="cs-CZ" sz="1600" i="1">
                            <a:latin typeface="Cambria Math" panose="02040503050406030204" pitchFamily="18" charset="0"/>
                          </a:rPr>
                          <m:t>=</m:t>
                        </m:r>
                        <m:r>
                          <a:rPr lang="cs-CZ" sz="1600" i="1">
                            <a:latin typeface="Cambria Math" panose="02040503050406030204" pitchFamily="18" charset="0"/>
                          </a:rPr>
                          <m:t>𝜆</m:t>
                        </m:r>
                        <m:d>
                          <m:dPr>
                            <m:ctrlPr>
                              <a:rPr lang="fr-FR" sz="1600" i="1">
                                <a:latin typeface="Cambria Math" panose="02040503050406030204" pitchFamily="18" charset="0"/>
                              </a:rPr>
                            </m:ctrlPr>
                          </m:dPr>
                          <m:e>
                            <m:r>
                              <a:rPr lang="cs-CZ" sz="1600" i="1">
                                <a:latin typeface="Cambria Math" panose="02040503050406030204" pitchFamily="18" charset="0"/>
                              </a:rPr>
                              <m:t>1−</m:t>
                            </m:r>
                            <m:r>
                              <a:rPr lang="cs-CZ" sz="1600" i="1">
                                <a:latin typeface="Cambria Math" panose="02040503050406030204" pitchFamily="18" charset="0"/>
                              </a:rPr>
                              <m:t>𝑎</m:t>
                            </m:r>
                          </m:e>
                        </m:d>
                        <m:r>
                          <a:rPr lang="cs-CZ" sz="1600" i="1">
                            <a:latin typeface="Cambria Math" panose="02040503050406030204" pitchFamily="18" charset="0"/>
                          </a:rPr>
                          <m:t>(</m:t>
                        </m:r>
                        <m:r>
                          <a:rPr lang="cs-CZ" sz="1600" i="1">
                            <a:latin typeface="Cambria Math" panose="02040503050406030204" pitchFamily="18" charset="0"/>
                          </a:rPr>
                          <m:t>𝑝</m:t>
                        </m:r>
                        <m:d>
                          <m:dPr>
                            <m:ctrlPr>
                              <a:rPr lang="fr-FR" sz="1600" i="1">
                                <a:latin typeface="Cambria Math" panose="02040503050406030204" pitchFamily="18" charset="0"/>
                              </a:rPr>
                            </m:ctrlPr>
                          </m:dPr>
                          <m:e>
                            <m:r>
                              <a:rPr lang="cs-CZ" sz="1600" i="1">
                                <a:latin typeface="Cambria Math" panose="02040503050406030204" pitchFamily="18" charset="0"/>
                              </a:rPr>
                              <m:t>𝑡</m:t>
                            </m:r>
                          </m:e>
                        </m:d>
                        <m:r>
                          <a:rPr lang="cs-CZ" sz="1600" i="1">
                            <a:latin typeface="Cambria Math" panose="02040503050406030204" pitchFamily="18" charset="0"/>
                          </a:rPr>
                          <m:t>−</m:t>
                        </m:r>
                        <m:r>
                          <a:rPr lang="cs-CZ" sz="1600" i="1">
                            <a:latin typeface="Cambria Math" panose="02040503050406030204" pitchFamily="18" charset="0"/>
                          </a:rPr>
                          <m:t>𝐸</m:t>
                        </m:r>
                      </m:e>
                    </m:nary>
                  </m:oMath>
                </a14:m>
                <a:r>
                  <a:rPr lang="cs-CZ" sz="1600" baseline="-25000" dirty="0"/>
                  <a:t>t-1 </a:t>
                </a:r>
                <a:r>
                  <a:rPr lang="cs-CZ" sz="1600" dirty="0"/>
                  <a:t>(p (t))))</a:t>
                </a:r>
                <a:endParaRPr lang="fr-FR" sz="1600" dirty="0"/>
              </a:p>
            </p:txBody>
          </p:sp>
        </mc:Choice>
        <mc:Fallback>
          <p:sp>
            <p:nvSpPr>
              <p:cNvPr id="3" name="Espace réservé du contenu 2">
                <a:extLst>
                  <a:ext uri="{FF2B5EF4-FFF2-40B4-BE49-F238E27FC236}">
                    <a16:creationId xmlns:a16="http://schemas.microsoft.com/office/drawing/2014/main" id="{CA83ABEA-E37E-4772-8681-E482E953E75E}"/>
                  </a:ext>
                </a:extLst>
              </p:cNvPr>
              <p:cNvSpPr>
                <a:spLocks noGrp="1" noRot="1" noChangeAspect="1" noMove="1" noResize="1" noEditPoints="1" noAdjustHandles="1" noChangeArrowheads="1" noChangeShapeType="1" noTextEdit="1"/>
              </p:cNvSpPr>
              <p:nvPr>
                <p:ph idx="1"/>
              </p:nvPr>
            </p:nvSpPr>
            <p:spPr>
              <a:xfrm>
                <a:off x="4355482" y="972318"/>
                <a:ext cx="5977908" cy="5072332"/>
              </a:xfrm>
              <a:blipFill>
                <a:blip r:embed="rId2"/>
                <a:stretch>
                  <a:fillRect l="-408" t="-361" r="-1427" b="-34255"/>
                </a:stretch>
              </a:blipFill>
            </p:spPr>
            <p:txBody>
              <a:bodyPr/>
              <a:lstStyle/>
              <a:p>
                <a:r>
                  <a:rPr lang="cs-CZ">
                    <a:noFill/>
                  </a:rPr>
                  <a:t> </a:t>
                </a:r>
              </a:p>
            </p:txBody>
          </p:sp>
        </mc:Fallback>
      </mc:AlternateContent>
      <p:sp>
        <p:nvSpPr>
          <p:cNvPr id="4" name="Espace réservé du texte 3">
            <a:extLst>
              <a:ext uri="{FF2B5EF4-FFF2-40B4-BE49-F238E27FC236}">
                <a16:creationId xmlns:a16="http://schemas.microsoft.com/office/drawing/2014/main" id="{9E594CA3-1949-42FB-9B21-6866D0933752}"/>
              </a:ext>
            </a:extLst>
          </p:cNvPr>
          <p:cNvSpPr>
            <a:spLocks noGrp="1"/>
          </p:cNvSpPr>
          <p:nvPr>
            <p:ph type="body" sz="half" idx="2"/>
          </p:nvPr>
        </p:nvSpPr>
        <p:spPr>
          <a:xfrm>
            <a:off x="256854" y="1582266"/>
            <a:ext cx="3795873" cy="5172114"/>
          </a:xfrm>
        </p:spPr>
        <p:txBody>
          <a:bodyPr/>
          <a:lstStyle/>
          <a:p>
            <a:pPr algn="l"/>
            <a:r>
              <a:rPr lang="cs-CZ" sz="1600" dirty="0"/>
              <a:t>Through the new classical economics theory of equilibrium analyse and of supply, Lucas came up with the islands model. </a:t>
            </a:r>
            <a:endParaRPr lang="fr-FR" sz="1600" dirty="0"/>
          </a:p>
          <a:p>
            <a:pPr algn="l"/>
            <a:r>
              <a:rPr lang="fr-FR" sz="1600" dirty="0"/>
              <a:t>→</a:t>
            </a:r>
            <a:r>
              <a:rPr lang="cs-CZ" sz="1600" dirty="0"/>
              <a:t>Robinson Crusoë is isolated on an island and experiences a sudden increase in the coconut harvest. Lucas assumes Robinson’s possible rational reactions modelded by equations:</a:t>
            </a:r>
            <a:endParaRPr lang="fr-FR" sz="1600" dirty="0"/>
          </a:p>
          <a:p>
            <a:endParaRPr lang="fr-FR" dirty="0"/>
          </a:p>
        </p:txBody>
      </p:sp>
    </p:spTree>
    <p:extLst>
      <p:ext uri="{BB962C8B-B14F-4D97-AF65-F5344CB8AC3E}">
        <p14:creationId xmlns:p14="http://schemas.microsoft.com/office/powerpoint/2010/main" val="48467948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3">
                                            <p:txEl>
                                              <p:pRg st="1" end="1"/>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3">
                                            <p:txEl>
                                              <p:pRg st="3" end="3"/>
                                            </p:txEl>
                                          </p:spTgt>
                                        </p:tgtEl>
                                        <p:attrNameLst>
                                          <p:attrName>style.fontWeight</p:attrName>
                                        </p:attrNameLst>
                                      </p:cBhvr>
                                      <p:to>
                                        <p:strVal val="bold"/>
                                      </p:to>
                                    </p:set>
                                  </p:childTnLst>
                                </p:cTn>
                              </p:par>
                            </p:childTnLst>
                          </p:cTn>
                        </p:par>
                      </p:childTnLst>
                    </p:cTn>
                  </p:par>
                  <p:par>
                    <p:cTn id="11" fill="hold">
                      <p:stCondLst>
                        <p:cond delay="indefinite"/>
                      </p:stCondLst>
                      <p:childTnLst>
                        <p:par>
                          <p:cTn id="12" fill="hold">
                            <p:stCondLst>
                              <p:cond delay="0"/>
                            </p:stCondLst>
                            <p:childTnLst>
                              <p:par>
                                <p:cTn id="13" presetID="15" presetClass="emph" presetSubtype="0" nodeType="clickEffect">
                                  <p:stCondLst>
                                    <p:cond delay="0"/>
                                  </p:stCondLst>
                                  <p:iterate type="lt">
                                    <p:tmAbs val="25"/>
                                  </p:iterate>
                                  <p:childTnLst>
                                    <p:set>
                                      <p:cBhvr override="childStyle">
                                        <p:cTn id="14" dur="indefinite"/>
                                        <p:tgtEl>
                                          <p:spTgt spid="3">
                                            <p:txEl>
                                              <p:pRg st="5" end="5"/>
                                            </p:txEl>
                                          </p:spTgt>
                                        </p:tgtEl>
                                        <p:attrNameLst>
                                          <p:attrName>style.fontWeight</p:attrName>
                                        </p:attrNameLst>
                                      </p:cBhvr>
                                      <p:to>
                                        <p:strVal val="bold"/>
                                      </p:to>
                                    </p:set>
                                  </p:childTnLst>
                                </p:cTn>
                              </p:par>
                            </p:childTnLst>
                          </p:cTn>
                        </p:par>
                      </p:childTnLst>
                    </p:cTn>
                  </p:par>
                  <p:par>
                    <p:cTn id="15" fill="hold">
                      <p:stCondLst>
                        <p:cond delay="indefinite"/>
                      </p:stCondLst>
                      <p:childTnLst>
                        <p:par>
                          <p:cTn id="16" fill="hold">
                            <p:stCondLst>
                              <p:cond delay="0"/>
                            </p:stCondLst>
                            <p:childTnLst>
                              <p:par>
                                <p:cTn id="17" presetID="15" presetClass="emph" presetSubtype="0" nodeType="clickEffect">
                                  <p:stCondLst>
                                    <p:cond delay="0"/>
                                  </p:stCondLst>
                                  <p:iterate type="lt">
                                    <p:tmAbs val="25"/>
                                  </p:iterate>
                                  <p:childTnLst>
                                    <p:set>
                                      <p:cBhvr override="childStyle">
                                        <p:cTn id="18" dur="indefinite"/>
                                        <p:tgtEl>
                                          <p:spTgt spid="3">
                                            <p:txEl>
                                              <p:pRg st="7" end="7"/>
                                            </p:txEl>
                                          </p:spTgt>
                                        </p:tgtEl>
                                        <p:attrNameLst>
                                          <p:attrName>style.fontWeight</p:attrName>
                                        </p:attrNameLst>
                                      </p:cBhvr>
                                      <p:to>
                                        <p:strVal val="bold"/>
                                      </p:to>
                                    </p:set>
                                  </p:childTnLst>
                                </p:cTn>
                              </p:par>
                            </p:childTnLst>
                          </p:cTn>
                        </p:par>
                      </p:childTnLst>
                    </p:cTn>
                  </p:par>
                  <p:par>
                    <p:cTn id="19" fill="hold">
                      <p:stCondLst>
                        <p:cond delay="indefinite"/>
                      </p:stCondLst>
                      <p:childTnLst>
                        <p:par>
                          <p:cTn id="20" fill="hold">
                            <p:stCondLst>
                              <p:cond delay="0"/>
                            </p:stCondLst>
                            <p:childTnLst>
                              <p:par>
                                <p:cTn id="21" presetID="15" presetClass="emph" presetSubtype="0" nodeType="clickEffect">
                                  <p:stCondLst>
                                    <p:cond delay="0"/>
                                  </p:stCondLst>
                                  <p:iterate type="lt">
                                    <p:tmAbs val="25"/>
                                  </p:iterate>
                                  <p:childTnLst>
                                    <p:set>
                                      <p:cBhvr override="childStyle">
                                        <p:cTn id="22" dur="indefinite"/>
                                        <p:tgtEl>
                                          <p:spTgt spid="3">
                                            <p:txEl>
                                              <p:pRg st="9" end="9"/>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8</TotalTime>
  <Words>783</Words>
  <Application>Microsoft Office PowerPoint</Application>
  <PresentationFormat>Vlastní</PresentationFormat>
  <Paragraphs>85</Paragraphs>
  <Slides>14</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14</vt:i4>
      </vt:variant>
    </vt:vector>
  </HeadingPairs>
  <TitlesOfParts>
    <vt:vector size="20" baseType="lpstr">
      <vt:lpstr>Arial</vt:lpstr>
      <vt:lpstr>Calibri</vt:lpstr>
      <vt:lpstr>Cambria Math</vt:lpstr>
      <vt:lpstr>Clara Sans</vt:lpstr>
      <vt:lpstr>Times New Roman</vt:lpstr>
      <vt:lpstr>JU_OPVVV</vt:lpstr>
      <vt:lpstr>The lucas imperfect information model</vt:lpstr>
      <vt:lpstr>Outline</vt:lpstr>
      <vt:lpstr>Introduction</vt:lpstr>
      <vt:lpstr>Robert Emerson Lucas</vt:lpstr>
      <vt:lpstr>Definitions of the key words</vt:lpstr>
      <vt:lpstr>Prezentace aplikace PowerPoint</vt:lpstr>
      <vt:lpstr>Prezentace aplikace PowerPoint</vt:lpstr>
      <vt:lpstr>Theory and Model</vt:lpstr>
      <vt:lpstr>Islands Model</vt:lpstr>
      <vt:lpstr>Equilibrium and anticipation error model</vt:lpstr>
      <vt:lpstr>Prezentace aplikace PowerPoint</vt:lpstr>
      <vt:lpstr>a) The imperfect information </vt:lpstr>
      <vt:lpstr>b) Rational expectations</vt:lpstr>
      <vt:lpstr>c) Fluctuation persistency</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Alina Jiří Ing. Ph.D.</cp:lastModifiedBy>
  <cp:revision>3</cp:revision>
  <dcterms:created xsi:type="dcterms:W3CDTF">2017-07-17T18:52:59Z</dcterms:created>
  <dcterms:modified xsi:type="dcterms:W3CDTF">2019-01-30T14:39:03Z</dcterms:modified>
</cp:coreProperties>
</file>