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9"/>
  </p:notesMasterIdLst>
  <p:sldIdLst>
    <p:sldId id="256" r:id="rId2"/>
    <p:sldId id="260" r:id="rId3"/>
    <p:sldId id="270" r:id="rId4"/>
    <p:sldId id="257" r:id="rId5"/>
    <p:sldId id="269" r:id="rId6"/>
    <p:sldId id="268" r:id="rId7"/>
    <p:sldId id="261" r:id="rId8"/>
    <p:sldId id="267" r:id="rId9"/>
    <p:sldId id="266" r:id="rId10"/>
    <p:sldId id="271" r:id="rId11"/>
    <p:sldId id="272" r:id="rId12"/>
    <p:sldId id="265" r:id="rId13"/>
    <p:sldId id="259" r:id="rId14"/>
    <p:sldId id="264" r:id="rId15"/>
    <p:sldId id="263" r:id="rId16"/>
    <p:sldId id="262" r:id="rId17"/>
    <p:sldId id="258" r:id="rId1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477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1586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6734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418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3868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206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703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465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111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163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512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986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889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202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646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i&amp;rct=j&amp;q=&amp;esrc=s&amp;source=images&amp;cd=&amp;cad=rja&amp;uact=8&amp;ved=2ahUKEwjajNCP_4PgAhUDLVAKHauCDYUQjRx6BAgBEAU&amp;url=https%3A%2F%2Fsmallbiztrends.com%2F2013%2F09%2Fimplementing-change-programs.html&amp;psig=AOvVaw1w3YpK7jyIc0kVZFU9-0GZ&amp;ust=154833593610246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r>
              <a:rPr lang="cs-CZ" dirty="0" smtClean="0"/>
              <a:t> to </a:t>
            </a:r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Ing. Petr Řehoř,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a </a:t>
            </a:r>
            <a:r>
              <a:rPr lang="cs-CZ" dirty="0" err="1"/>
              <a:t>reason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Organizational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requires</a:t>
            </a:r>
            <a:r>
              <a:rPr lang="cs-CZ" dirty="0"/>
              <a:t> </a:t>
            </a:r>
            <a:r>
              <a:rPr lang="cs-CZ" dirty="0" err="1"/>
              <a:t>individual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Organizational</a:t>
            </a:r>
            <a:r>
              <a:rPr lang="cs-CZ" dirty="0"/>
              <a:t> </a:t>
            </a:r>
            <a:r>
              <a:rPr lang="cs-CZ" dirty="0" err="1"/>
              <a:t>outcomes</a:t>
            </a:r>
            <a:r>
              <a:rPr lang="cs-CZ" dirty="0"/>
              <a:t> are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collective</a:t>
            </a:r>
            <a:r>
              <a:rPr lang="cs-CZ" dirty="0"/>
              <a:t> </a:t>
            </a:r>
            <a:r>
              <a:rPr lang="cs-CZ" dirty="0" err="1"/>
              <a:t>result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individual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Change</a:t>
            </a:r>
            <a:r>
              <a:rPr lang="cs-CZ" dirty="0"/>
              <a:t> management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enabling</a:t>
            </a:r>
            <a:r>
              <a:rPr lang="cs-CZ" dirty="0"/>
              <a:t> </a:t>
            </a:r>
            <a:r>
              <a:rPr lang="cs-CZ" dirty="0" err="1"/>
              <a:t>framework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managing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side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52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728" y="1383470"/>
            <a:ext cx="8027195" cy="6026687"/>
          </a:xfrm>
        </p:spPr>
      </p:pic>
    </p:spTree>
    <p:extLst>
      <p:ext uri="{BB962C8B-B14F-4D97-AF65-F5344CB8AC3E}">
        <p14:creationId xmlns:p14="http://schemas.microsoft.com/office/powerpoint/2010/main" val="128436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Principles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must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efficient</a:t>
            </a:r>
            <a:r>
              <a:rPr lang="cs-CZ" dirty="0"/>
              <a:t> </a:t>
            </a:r>
            <a:r>
              <a:rPr lang="cs-CZ" dirty="0" err="1"/>
              <a:t>organizational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participated</a:t>
            </a:r>
            <a:r>
              <a:rPr lang="cs-CZ" dirty="0"/>
              <a:t> </a:t>
            </a:r>
            <a:r>
              <a:rPr lang="cs-CZ" dirty="0" err="1"/>
              <a:t>sides</a:t>
            </a:r>
            <a:r>
              <a:rPr lang="cs-CZ" dirty="0"/>
              <a:t> </a:t>
            </a:r>
            <a:r>
              <a:rPr lang="cs-CZ" dirty="0" err="1"/>
              <a:t>should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connected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always</a:t>
            </a:r>
            <a:r>
              <a:rPr lang="cs-CZ" dirty="0"/>
              <a:t> </a:t>
            </a:r>
            <a:r>
              <a:rPr lang="cs-CZ" dirty="0" err="1"/>
              <a:t>complex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Naturally</a:t>
            </a:r>
            <a:r>
              <a:rPr lang="cs-CZ" dirty="0"/>
              <a:t>,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defend</a:t>
            </a:r>
            <a:r>
              <a:rPr lang="cs-CZ" dirty="0"/>
              <a:t> </a:t>
            </a:r>
            <a:r>
              <a:rPr lang="cs-CZ" dirty="0" err="1"/>
              <a:t>against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.</a:t>
            </a:r>
          </a:p>
          <a:p>
            <a:pPr lvl="0"/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must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, </a:t>
            </a:r>
            <a:r>
              <a:rPr lang="cs-CZ" dirty="0" err="1"/>
              <a:t>can</a:t>
            </a:r>
            <a:r>
              <a:rPr lang="cs-CZ" dirty="0"/>
              <a:t>  and </a:t>
            </a:r>
            <a:r>
              <a:rPr lang="cs-CZ" dirty="0" err="1"/>
              <a:t>want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acceptance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06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 smtClean="0"/>
              <a:t>manager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know</a:t>
            </a:r>
            <a:r>
              <a:rPr lang="cs-CZ" dirty="0" smtClean="0"/>
              <a:t> </a:t>
            </a:r>
            <a:r>
              <a:rPr lang="cs-CZ" dirty="0" err="1"/>
              <a:t>mutual</a:t>
            </a:r>
            <a:r>
              <a:rPr lang="cs-CZ" dirty="0"/>
              <a:t> </a:t>
            </a:r>
            <a:r>
              <a:rPr lang="cs-CZ" dirty="0" err="1"/>
              <a:t>ralations</a:t>
            </a:r>
            <a:r>
              <a:rPr lang="cs-CZ" dirty="0"/>
              <a:t> </a:t>
            </a:r>
            <a:r>
              <a:rPr lang="cs-CZ" dirty="0" err="1"/>
              <a:t>among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processes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smtClean="0"/>
              <a:t>systém. </a:t>
            </a:r>
          </a:p>
          <a:p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/>
              <a:t>able</a:t>
            </a:r>
            <a:r>
              <a:rPr lang="cs-CZ" dirty="0"/>
              <a:t> to </a:t>
            </a:r>
            <a:r>
              <a:rPr lang="cs-CZ" dirty="0" err="1"/>
              <a:t>communicate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individuals</a:t>
            </a:r>
            <a:r>
              <a:rPr lang="cs-CZ" dirty="0"/>
              <a:t>, </a:t>
            </a:r>
            <a:r>
              <a:rPr lang="cs-CZ" dirty="0" err="1"/>
              <a:t>groups</a:t>
            </a:r>
            <a:r>
              <a:rPr lang="cs-CZ" dirty="0"/>
              <a:t> and to </a:t>
            </a:r>
            <a:r>
              <a:rPr lang="cs-CZ" dirty="0" err="1"/>
              <a:t>understand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whole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next</a:t>
            </a:r>
            <a:r>
              <a:rPr lang="cs-CZ" dirty="0"/>
              <a:t>, </a:t>
            </a:r>
            <a:r>
              <a:rPr lang="cs-CZ" dirty="0" err="1"/>
              <a:t>connected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 smtClean="0"/>
              <a:t>know</a:t>
            </a:r>
            <a:r>
              <a:rPr lang="cs-CZ" dirty="0" smtClean="0"/>
              <a:t> </a:t>
            </a: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participants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react</a:t>
            </a:r>
            <a:r>
              <a:rPr lang="cs-CZ" dirty="0"/>
              <a:t> </a:t>
            </a:r>
            <a:r>
              <a:rPr lang="cs-CZ" dirty="0" smtClean="0"/>
              <a:t>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whole</a:t>
            </a:r>
            <a:r>
              <a:rPr lang="cs-CZ" dirty="0"/>
              <a:t> </a:t>
            </a:r>
            <a:r>
              <a:rPr lang="cs-CZ" dirty="0" err="1"/>
              <a:t>changed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/>
              <a:t>able</a:t>
            </a:r>
            <a:r>
              <a:rPr lang="cs-CZ" dirty="0"/>
              <a:t> to use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 and </a:t>
            </a:r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diagnostics</a:t>
            </a:r>
            <a:r>
              <a:rPr lang="cs-CZ" dirty="0"/>
              <a:t> and </a:t>
            </a:r>
            <a:r>
              <a:rPr lang="cs-CZ" dirty="0" err="1" smtClean="0"/>
              <a:t>principles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43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10 </a:t>
            </a:r>
            <a:r>
              <a:rPr lang="cs-CZ" dirty="0" err="1" smtClean="0"/>
              <a:t>steps</a:t>
            </a:r>
            <a:r>
              <a:rPr lang="cs-CZ" dirty="0" smtClean="0"/>
              <a:t> to </a:t>
            </a:r>
            <a:r>
              <a:rPr lang="cs-CZ" dirty="0" err="1" smtClean="0"/>
              <a:t>successful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Understand</a:t>
            </a:r>
            <a:r>
              <a:rPr lang="cs-CZ" dirty="0" smtClean="0"/>
              <a:t> </a:t>
            </a:r>
            <a:r>
              <a:rPr lang="cs-CZ" dirty="0" err="1"/>
              <a:t>change</a:t>
            </a:r>
            <a:r>
              <a:rPr lang="cs-CZ" dirty="0" smtClean="0"/>
              <a:t>.</a:t>
            </a:r>
          </a:p>
          <a:p>
            <a:r>
              <a:rPr lang="cs-CZ" dirty="0" err="1"/>
              <a:t>Assess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impact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 smtClean="0"/>
              <a:t>Assemble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/>
              <a:t>change</a:t>
            </a:r>
            <a:r>
              <a:rPr lang="cs-CZ" dirty="0"/>
              <a:t> management team</a:t>
            </a:r>
            <a:r>
              <a:rPr lang="cs-CZ" dirty="0" smtClean="0"/>
              <a:t>.</a:t>
            </a:r>
          </a:p>
          <a:p>
            <a:r>
              <a:rPr lang="cs-CZ" dirty="0" err="1"/>
              <a:t>Build</a:t>
            </a:r>
            <a:r>
              <a:rPr lang="cs-CZ" dirty="0"/>
              <a:t> a vision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.</a:t>
            </a:r>
          </a:p>
          <a:p>
            <a:r>
              <a:rPr lang="cs-CZ" dirty="0" err="1"/>
              <a:t>Put</a:t>
            </a:r>
            <a:r>
              <a:rPr lang="cs-CZ" dirty="0"/>
              <a:t> a </a:t>
            </a:r>
            <a:r>
              <a:rPr lang="cs-CZ" dirty="0" err="1"/>
              <a:t>strategy</a:t>
            </a:r>
            <a:r>
              <a:rPr lang="cs-CZ" dirty="0"/>
              <a:t> and place.</a:t>
            </a:r>
            <a:endParaRPr lang="cs-CZ" dirty="0" smtClean="0"/>
          </a:p>
          <a:p>
            <a:r>
              <a:rPr lang="cs-CZ" dirty="0" err="1"/>
              <a:t>Win</a:t>
            </a:r>
            <a:r>
              <a:rPr lang="cs-CZ" dirty="0"/>
              <a:t> support. </a:t>
            </a:r>
          </a:p>
          <a:p>
            <a:r>
              <a:rPr lang="cs-CZ" dirty="0" err="1"/>
              <a:t>Communicate</a:t>
            </a:r>
            <a:r>
              <a:rPr lang="cs-CZ" dirty="0"/>
              <a:t> </a:t>
            </a:r>
            <a:r>
              <a:rPr lang="cs-CZ" dirty="0" err="1"/>
              <a:t>effectively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err="1"/>
              <a:t>Overcome</a:t>
            </a:r>
            <a:r>
              <a:rPr lang="cs-CZ" dirty="0"/>
              <a:t> </a:t>
            </a:r>
            <a:r>
              <a:rPr lang="cs-CZ" dirty="0" err="1"/>
              <a:t>challenges</a:t>
            </a:r>
            <a:r>
              <a:rPr lang="cs-CZ" dirty="0"/>
              <a:t>.</a:t>
            </a:r>
          </a:p>
          <a:p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success</a:t>
            </a:r>
            <a:r>
              <a:rPr lang="cs-CZ" dirty="0" smtClean="0"/>
              <a:t>.</a:t>
            </a:r>
          </a:p>
          <a:p>
            <a:r>
              <a:rPr lang="cs-CZ" dirty="0" err="1"/>
              <a:t>Review</a:t>
            </a:r>
            <a:r>
              <a:rPr lang="cs-CZ" dirty="0"/>
              <a:t> </a:t>
            </a:r>
            <a:r>
              <a:rPr lang="cs-CZ" dirty="0" err="1"/>
              <a:t>lessons</a:t>
            </a:r>
            <a:r>
              <a:rPr lang="cs-CZ" dirty="0"/>
              <a:t> </a:t>
            </a:r>
            <a:r>
              <a:rPr lang="cs-CZ" dirty="0" err="1"/>
              <a:t>learned</a:t>
            </a:r>
            <a:r>
              <a:rPr lang="cs-CZ" dirty="0"/>
              <a:t>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965210"/>
            <a:ext cx="3799762" cy="292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Model 7S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 rotWithShape="1">
          <a:blip r:embed="rId3"/>
          <a:srcRect l="37666" t="25932" r="38535" b="44847"/>
          <a:stretch/>
        </p:blipFill>
        <p:spPr bwMode="auto">
          <a:xfrm>
            <a:off x="1170432" y="1609344"/>
            <a:ext cx="8531352" cy="53994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9228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EFQM model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  <p:pic>
        <p:nvPicPr>
          <p:cNvPr id="6" name="Zástupný symbol pro obsah 5" descr="EFQM model with weights and relationships between criteria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6" y="1444752"/>
            <a:ext cx="9244584" cy="5413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255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marL="0" indent="0" algn="ctr">
              <a:buNone/>
            </a:pPr>
            <a:r>
              <a:rPr lang="cs-CZ" sz="4800" dirty="0" err="1" smtClean="0"/>
              <a:t>Thank</a:t>
            </a:r>
            <a:r>
              <a:rPr lang="cs-CZ" sz="4800" dirty="0" smtClean="0"/>
              <a:t> </a:t>
            </a:r>
            <a:r>
              <a:rPr lang="cs-CZ" sz="4800" dirty="0" err="1" smtClean="0"/>
              <a:t>you</a:t>
            </a:r>
            <a:r>
              <a:rPr lang="cs-CZ" sz="4800" dirty="0" smtClean="0"/>
              <a:t> </a:t>
            </a:r>
            <a:r>
              <a:rPr lang="cs-CZ" sz="4800" dirty="0" err="1" smtClean="0"/>
              <a:t>for</a:t>
            </a:r>
            <a:r>
              <a:rPr lang="cs-CZ" sz="4800" dirty="0" smtClean="0"/>
              <a:t> </a:t>
            </a:r>
            <a:r>
              <a:rPr lang="cs-CZ" sz="4800" dirty="0" err="1" smtClean="0"/>
              <a:t>your</a:t>
            </a:r>
            <a:r>
              <a:rPr lang="cs-CZ" sz="4800" dirty="0" smtClean="0"/>
              <a:t> </a:t>
            </a:r>
            <a:r>
              <a:rPr lang="cs-CZ" sz="4800" dirty="0" err="1" smtClean="0"/>
              <a:t>attention</a:t>
            </a:r>
            <a:r>
              <a:rPr lang="cs-CZ" sz="4800" dirty="0" smtClean="0"/>
              <a:t>.</a:t>
            </a:r>
            <a:endParaRPr lang="cs-CZ" sz="4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07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dirty="0" err="1" smtClean="0"/>
              <a:t>outcomes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10062908" cy="5567281"/>
          </a:xfrm>
        </p:spPr>
        <p:txBody>
          <a:bodyPr/>
          <a:lstStyle/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terms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management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able</a:t>
            </a:r>
            <a:r>
              <a:rPr lang="cs-CZ" dirty="0"/>
              <a:t> to  </a:t>
            </a:r>
            <a:r>
              <a:rPr lang="cs-CZ" dirty="0" err="1"/>
              <a:t>explain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attitude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principles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aim</a:t>
            </a:r>
            <a:r>
              <a:rPr lang="cs-CZ" dirty="0"/>
              <a:t> and </a:t>
            </a:r>
            <a:r>
              <a:rPr lang="cs-CZ" dirty="0" err="1"/>
              <a:t>contribution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 to </a:t>
            </a:r>
            <a:r>
              <a:rPr lang="cs-CZ" dirty="0" err="1"/>
              <a:t>characterize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success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distinquish</a:t>
            </a:r>
            <a:r>
              <a:rPr lang="cs-CZ" dirty="0"/>
              <a:t> 2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success</a:t>
            </a:r>
            <a:r>
              <a:rPr lang="cs-CZ" dirty="0" smtClean="0"/>
              <a:t>.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96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Every</a:t>
            </a:r>
            <a:r>
              <a:rPr lang="cs-CZ" dirty="0"/>
              <a:t> </a:t>
            </a:r>
            <a:r>
              <a:rPr lang="cs-CZ" dirty="0" err="1"/>
              <a:t>day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organizations</a:t>
            </a:r>
            <a:r>
              <a:rPr lang="cs-CZ" dirty="0"/>
              <a:t> are </a:t>
            </a:r>
            <a:r>
              <a:rPr lang="cs-CZ" dirty="0" err="1"/>
              <a:t>confronted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need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.</a:t>
            </a:r>
            <a:endParaRPr lang="cs-CZ" dirty="0" smtClean="0"/>
          </a:p>
          <a:p>
            <a:pPr lvl="0"/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change</a:t>
            </a:r>
            <a:r>
              <a:rPr lang="cs-CZ" dirty="0"/>
              <a:t> to </a:t>
            </a:r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indicated</a:t>
            </a:r>
            <a:r>
              <a:rPr lang="cs-CZ" dirty="0"/>
              <a:t> as </a:t>
            </a:r>
            <a:r>
              <a:rPr lang="cs-CZ" dirty="0" err="1" smtClean="0"/>
              <a:t>betterment</a:t>
            </a:r>
            <a:r>
              <a:rPr lang="cs-CZ" dirty="0" smtClean="0"/>
              <a:t>. </a:t>
            </a:r>
            <a:endParaRPr lang="cs-CZ" dirty="0"/>
          </a:p>
          <a:p>
            <a:pPr lvl="0"/>
            <a:r>
              <a:rPr lang="cs-CZ" dirty="0" err="1"/>
              <a:t>T</a:t>
            </a:r>
            <a:r>
              <a:rPr lang="cs-CZ" dirty="0" err="1" smtClean="0"/>
              <a:t>he</a:t>
            </a:r>
            <a:r>
              <a:rPr lang="cs-CZ" dirty="0" smtClean="0"/>
              <a:t> </a:t>
            </a:r>
            <a:r>
              <a:rPr lang="cs-CZ" dirty="0" err="1"/>
              <a:t>change</a:t>
            </a:r>
            <a:r>
              <a:rPr lang="cs-CZ" dirty="0"/>
              <a:t> to </a:t>
            </a:r>
            <a:r>
              <a:rPr lang="cs-CZ" dirty="0" err="1"/>
              <a:t>worse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indicated</a:t>
            </a:r>
            <a:r>
              <a:rPr lang="cs-CZ" dirty="0"/>
              <a:t> as </a:t>
            </a:r>
            <a:r>
              <a:rPr lang="cs-CZ" dirty="0" err="1"/>
              <a:t>decline</a:t>
            </a:r>
            <a:r>
              <a:rPr lang="cs-CZ" dirty="0"/>
              <a:t> </a:t>
            </a:r>
            <a:endParaRPr lang="cs-CZ" dirty="0" smtClean="0"/>
          </a:p>
          <a:p>
            <a:pPr marL="0" lvl="0" indent="0">
              <a:buNone/>
            </a:pP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/>
              <a:t>deterioration</a:t>
            </a:r>
            <a:r>
              <a:rPr lang="cs-CZ" dirty="0"/>
              <a:t>).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1026" name="Picture 2" descr="Výsledek obrázku pro chang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184" y="4428550"/>
            <a:ext cx="5792216" cy="313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54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Widespread</a:t>
            </a:r>
            <a:r>
              <a:rPr lang="cs-CZ" dirty="0" smtClean="0"/>
              <a:t>  </a:t>
            </a:r>
            <a:r>
              <a:rPr lang="cs-CZ" dirty="0" err="1"/>
              <a:t>appreciable</a:t>
            </a:r>
            <a:r>
              <a:rPr lang="cs-CZ" dirty="0"/>
              <a:t>, </a:t>
            </a:r>
            <a:r>
              <a:rPr lang="cs-CZ" dirty="0" err="1"/>
              <a:t>measurable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quantified</a:t>
            </a:r>
            <a:r>
              <a:rPr lang="cs-CZ" dirty="0"/>
              <a:t> </a:t>
            </a:r>
            <a:r>
              <a:rPr lang="cs-CZ" dirty="0" err="1"/>
              <a:t>difference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condition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properties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some</a:t>
            </a:r>
            <a:r>
              <a:rPr lang="cs-CZ" dirty="0"/>
              <a:t> entity in  </a:t>
            </a:r>
            <a:r>
              <a:rPr lang="cs-CZ" dirty="0" err="1"/>
              <a:t>determinated</a:t>
            </a:r>
            <a:r>
              <a:rPr lang="cs-CZ" dirty="0"/>
              <a:t> index </a:t>
            </a:r>
            <a:r>
              <a:rPr lang="cs-CZ" dirty="0" err="1" smtClean="0"/>
              <a:t>system</a:t>
            </a:r>
            <a:r>
              <a:rPr lang="cs-CZ" dirty="0" smtClean="0"/>
              <a:t>.</a:t>
            </a:r>
          </a:p>
          <a:p>
            <a:r>
              <a:rPr lang="en-US" dirty="0"/>
              <a:t>Changes are </a:t>
            </a:r>
            <a:r>
              <a:rPr lang="en-US" dirty="0" smtClean="0"/>
              <a:t>inevitable</a:t>
            </a:r>
            <a:r>
              <a:rPr lang="cs-CZ" dirty="0" smtClean="0"/>
              <a:t>.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312" y="4277212"/>
            <a:ext cx="4926076" cy="328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Benefits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10053764" cy="5567281"/>
          </a:xfrm>
        </p:spPr>
        <p:txBody>
          <a:bodyPr/>
          <a:lstStyle/>
          <a:p>
            <a:pPr lvl="0"/>
            <a:r>
              <a:rPr lang="cs-CZ" dirty="0" err="1"/>
              <a:t>risks</a:t>
            </a:r>
            <a:r>
              <a:rPr lang="cs-CZ" dirty="0"/>
              <a:t> </a:t>
            </a:r>
            <a:r>
              <a:rPr lang="cs-CZ" dirty="0" err="1"/>
              <a:t>associated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introduction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are </a:t>
            </a:r>
            <a:r>
              <a:rPr lang="cs-CZ" dirty="0" err="1"/>
              <a:t>minimised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time</a:t>
            </a:r>
            <a:r>
              <a:rPr lang="cs-CZ" dirty="0"/>
              <a:t> </a:t>
            </a:r>
            <a:r>
              <a:rPr lang="cs-CZ" dirty="0" err="1"/>
              <a:t>required</a:t>
            </a:r>
            <a:r>
              <a:rPr lang="cs-CZ" dirty="0"/>
              <a:t> to </a:t>
            </a:r>
            <a:r>
              <a:rPr lang="cs-CZ" dirty="0" err="1"/>
              <a:t>implement</a:t>
            </a:r>
            <a:r>
              <a:rPr lang="cs-CZ" dirty="0"/>
              <a:t> a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minimised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possibility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being</a:t>
            </a:r>
            <a:r>
              <a:rPr lang="cs-CZ" dirty="0"/>
              <a:t> </a:t>
            </a:r>
            <a:r>
              <a:rPr lang="cs-CZ" dirty="0" err="1"/>
              <a:t>unsuccessful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considerably</a:t>
            </a:r>
            <a:r>
              <a:rPr lang="cs-CZ" dirty="0"/>
              <a:t> </a:t>
            </a:r>
            <a:r>
              <a:rPr lang="cs-CZ" dirty="0" err="1"/>
              <a:t>reduced</a:t>
            </a:r>
            <a:r>
              <a:rPr lang="cs-CZ" dirty="0"/>
              <a:t>,</a:t>
            </a:r>
          </a:p>
          <a:p>
            <a:pPr lvl="0"/>
            <a:r>
              <a:rPr lang="cs-CZ" dirty="0"/>
              <a:t>more rapid </a:t>
            </a:r>
            <a:r>
              <a:rPr lang="cs-CZ" dirty="0" err="1"/>
              <a:t>adaptation</a:t>
            </a:r>
            <a:r>
              <a:rPr lang="cs-CZ" dirty="0"/>
              <a:t> to </a:t>
            </a:r>
            <a:r>
              <a:rPr lang="cs-CZ" dirty="0" err="1"/>
              <a:t>customer</a:t>
            </a:r>
            <a:r>
              <a:rPr lang="cs-CZ" dirty="0"/>
              <a:t> </a:t>
            </a:r>
            <a:r>
              <a:rPr lang="cs-CZ" dirty="0" err="1"/>
              <a:t>requirements</a:t>
            </a:r>
            <a:r>
              <a:rPr lang="cs-CZ" dirty="0"/>
              <a:t>,</a:t>
            </a:r>
          </a:p>
          <a:p>
            <a:pPr lvl="0"/>
            <a:r>
              <a:rPr lang="cs-CZ" dirty="0"/>
              <a:t>return on </a:t>
            </a:r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increased</a:t>
            </a:r>
            <a:r>
              <a:rPr lang="cs-CZ" dirty="0"/>
              <a:t>,</a:t>
            </a:r>
          </a:p>
          <a:p>
            <a:r>
              <a:rPr lang="cs-CZ" dirty="0" err="1"/>
              <a:t>employees</a:t>
            </a:r>
            <a:r>
              <a:rPr lang="cs-CZ" dirty="0"/>
              <a:t> </a:t>
            </a:r>
            <a:r>
              <a:rPr lang="cs-CZ" dirty="0" err="1"/>
              <a:t>produce</a:t>
            </a:r>
            <a:r>
              <a:rPr lang="cs-CZ" dirty="0"/>
              <a:t> </a:t>
            </a:r>
            <a:r>
              <a:rPr lang="cs-CZ" dirty="0" err="1"/>
              <a:t>improved</a:t>
            </a:r>
            <a:r>
              <a:rPr lang="cs-CZ" dirty="0"/>
              <a:t> </a:t>
            </a:r>
            <a:r>
              <a:rPr lang="cs-CZ" dirty="0" err="1"/>
              <a:t>performances</a:t>
            </a:r>
            <a:r>
              <a:rPr lang="cs-CZ" dirty="0"/>
              <a:t> and </a:t>
            </a:r>
            <a:r>
              <a:rPr lang="cs-CZ" dirty="0" err="1"/>
              <a:t>feel</a:t>
            </a:r>
            <a:r>
              <a:rPr lang="cs-CZ" dirty="0"/>
              <a:t> more </a:t>
            </a:r>
            <a:r>
              <a:rPr lang="cs-CZ" dirty="0" err="1"/>
              <a:t>motivated</a:t>
            </a:r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0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Levels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6" name="Zástupný symbol pro obsah 5" descr="Levels of change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86384" y="1499616"/>
            <a:ext cx="9125712" cy="558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Attitudes</a:t>
            </a:r>
            <a:r>
              <a:rPr lang="cs-CZ" dirty="0" smtClean="0"/>
              <a:t> to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Passive</a:t>
            </a:r>
            <a:endParaRPr lang="cs-CZ" dirty="0" smtClean="0"/>
          </a:p>
          <a:p>
            <a:r>
              <a:rPr lang="cs-CZ" dirty="0" err="1" smtClean="0"/>
              <a:t>Reactive</a:t>
            </a:r>
            <a:endParaRPr lang="cs-CZ" dirty="0" smtClean="0"/>
          </a:p>
          <a:p>
            <a:r>
              <a:rPr lang="cs-CZ" dirty="0" err="1" smtClean="0"/>
              <a:t>Proactive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416" y="2855300"/>
            <a:ext cx="7350086" cy="455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8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Goals</a:t>
            </a:r>
            <a:r>
              <a:rPr lang="cs-CZ" dirty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6" name="Zástupný symbol pro obsah 5" descr="C:\Users\Guest\Desktop\change-management-module-9-638.jpg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1" b="13053"/>
          <a:stretch/>
        </p:blipFill>
        <p:spPr bwMode="auto">
          <a:xfrm>
            <a:off x="914400" y="1453896"/>
            <a:ext cx="8915400" cy="57607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567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process</a:t>
            </a:r>
            <a:r>
              <a:rPr lang="cs-CZ" dirty="0"/>
              <a:t>, </a:t>
            </a:r>
            <a:r>
              <a:rPr lang="cs-CZ" dirty="0" err="1"/>
              <a:t>tools</a:t>
            </a:r>
            <a:r>
              <a:rPr lang="cs-CZ" dirty="0"/>
              <a:t> and </a:t>
            </a:r>
            <a:r>
              <a:rPr lang="cs-CZ" dirty="0" err="1"/>
              <a:t>techniques</a:t>
            </a:r>
            <a:r>
              <a:rPr lang="cs-CZ" dirty="0"/>
              <a:t> to </a:t>
            </a:r>
            <a:r>
              <a:rPr lang="cs-CZ" dirty="0" err="1"/>
              <a:t>manage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people-side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processes</a:t>
            </a:r>
            <a:r>
              <a:rPr lang="cs-CZ" dirty="0"/>
              <a:t>, to </a:t>
            </a:r>
            <a:r>
              <a:rPr lang="cs-CZ" dirty="0" err="1"/>
              <a:t>achieve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required</a:t>
            </a:r>
            <a:r>
              <a:rPr lang="cs-CZ" dirty="0"/>
              <a:t> </a:t>
            </a:r>
            <a:r>
              <a:rPr lang="cs-CZ" dirty="0" err="1"/>
              <a:t>outcomes</a:t>
            </a:r>
            <a:r>
              <a:rPr lang="cs-CZ" dirty="0"/>
              <a:t>, and to </a:t>
            </a:r>
            <a:r>
              <a:rPr lang="cs-CZ" dirty="0" err="1"/>
              <a:t>realise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effectively</a:t>
            </a:r>
            <a:r>
              <a:rPr lang="cs-CZ" dirty="0"/>
              <a:t> </a:t>
            </a:r>
            <a:r>
              <a:rPr lang="cs-CZ" dirty="0" err="1"/>
              <a:t>within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infividual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/>
              <a:t> agent,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inner</a:t>
            </a:r>
            <a:r>
              <a:rPr lang="cs-CZ" dirty="0"/>
              <a:t> </a:t>
            </a:r>
            <a:r>
              <a:rPr lang="cs-CZ" dirty="0" smtClean="0"/>
              <a:t>team</a:t>
            </a:r>
            <a:r>
              <a:rPr lang="cs-CZ" dirty="0"/>
              <a:t>,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wider</a:t>
            </a:r>
            <a:r>
              <a:rPr lang="cs-CZ" dirty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.</a:t>
            </a:r>
          </a:p>
          <a:p>
            <a:r>
              <a:rPr lang="cs-CZ" dirty="0" smtClean="0"/>
              <a:t>A </a:t>
            </a:r>
            <a:r>
              <a:rPr lang="cs-CZ" dirty="0" err="1"/>
              <a:t>structured</a:t>
            </a:r>
            <a:r>
              <a:rPr lang="cs-CZ" dirty="0"/>
              <a:t> </a:t>
            </a:r>
            <a:r>
              <a:rPr lang="cs-CZ" dirty="0" err="1"/>
              <a:t>approach</a:t>
            </a:r>
            <a:r>
              <a:rPr lang="cs-CZ" dirty="0"/>
              <a:t> to </a:t>
            </a:r>
            <a:r>
              <a:rPr lang="cs-CZ" dirty="0" err="1"/>
              <a:t>moving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current</a:t>
            </a:r>
            <a:r>
              <a:rPr lang="cs-CZ" dirty="0"/>
              <a:t> </a:t>
            </a:r>
            <a:r>
              <a:rPr lang="cs-CZ" dirty="0" err="1"/>
              <a:t>state</a:t>
            </a:r>
            <a:r>
              <a:rPr lang="cs-CZ" dirty="0"/>
              <a:t> to a </a:t>
            </a:r>
            <a:r>
              <a:rPr lang="cs-CZ" dirty="0" err="1"/>
              <a:t>future</a:t>
            </a:r>
            <a:r>
              <a:rPr lang="cs-CZ" dirty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57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37</TotalTime>
  <Words>506</Words>
  <Application>Microsoft Office PowerPoint</Application>
  <PresentationFormat>Vlastní</PresentationFormat>
  <Paragraphs>99</Paragraphs>
  <Slides>17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Clara Sans</vt:lpstr>
      <vt:lpstr>JU_OPVVV</vt:lpstr>
      <vt:lpstr>Introduction to change management</vt:lpstr>
      <vt:lpstr>Learning outcomes</vt:lpstr>
      <vt:lpstr>Introduction</vt:lpstr>
      <vt:lpstr>Change</vt:lpstr>
      <vt:lpstr>Benefits of change</vt:lpstr>
      <vt:lpstr>Levels of change</vt:lpstr>
      <vt:lpstr>Attitudes to change</vt:lpstr>
      <vt:lpstr>Goals of change</vt:lpstr>
      <vt:lpstr>Change management</vt:lpstr>
      <vt:lpstr>Change management</vt:lpstr>
      <vt:lpstr>Change management</vt:lpstr>
      <vt:lpstr>Principles of change management</vt:lpstr>
      <vt:lpstr>Change manager</vt:lpstr>
      <vt:lpstr>10 steps to successful</vt:lpstr>
      <vt:lpstr>Model 7S</vt:lpstr>
      <vt:lpstr>EFQM model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Řehoř Petr doc. Ing. Ph.D.</cp:lastModifiedBy>
  <cp:revision>8</cp:revision>
  <dcterms:created xsi:type="dcterms:W3CDTF">2017-07-17T18:52:59Z</dcterms:created>
  <dcterms:modified xsi:type="dcterms:W3CDTF">2019-01-23T13:22:10Z</dcterms:modified>
</cp:coreProperties>
</file>