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19"/>
  </p:notesMasterIdLst>
  <p:sldIdLst>
    <p:sldId id="256" r:id="rId2"/>
    <p:sldId id="260" r:id="rId3"/>
    <p:sldId id="270" r:id="rId4"/>
    <p:sldId id="257" r:id="rId5"/>
    <p:sldId id="269" r:id="rId6"/>
    <p:sldId id="268" r:id="rId7"/>
    <p:sldId id="261" r:id="rId8"/>
    <p:sldId id="267" r:id="rId9"/>
    <p:sldId id="266" r:id="rId10"/>
    <p:sldId id="271" r:id="rId11"/>
    <p:sldId id="272" r:id="rId12"/>
    <p:sldId id="265" r:id="rId13"/>
    <p:sldId id="259" r:id="rId14"/>
    <p:sldId id="264" r:id="rId15"/>
    <p:sldId id="263" r:id="rId16"/>
    <p:sldId id="262" r:id="rId17"/>
    <p:sldId id="258" r:id="rId18"/>
  </p:sldIdLst>
  <p:sldSz cx="10693400" cy="756126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26" y="108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1D14C-5566-445D-BD74-763B41037513}" type="datetimeFigureOut">
              <a:rPr lang="cs-CZ" smtClean="0"/>
              <a:t>23.01.2019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D68CE-66E3-4B61-B1C6-4A829A6259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0625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D68CE-66E3-4B61-B1C6-4A829A625939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2477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D68CE-66E3-4B61-B1C6-4A829A625939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15868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D68CE-66E3-4B61-B1C6-4A829A625939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66734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D68CE-66E3-4B61-B1C6-4A829A625939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9418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D68CE-66E3-4B61-B1C6-4A829A625939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93868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D68CE-66E3-4B61-B1C6-4A829A625939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02067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D68CE-66E3-4B61-B1C6-4A829A625939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37035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D68CE-66E3-4B61-B1C6-4A829A625939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5465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D68CE-66E3-4B61-B1C6-4A829A62593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1111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D68CE-66E3-4B61-B1C6-4A829A625939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1224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D68CE-66E3-4B61-B1C6-4A829A625939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1163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D68CE-66E3-4B61-B1C6-4A829A625939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8512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D68CE-66E3-4B61-B1C6-4A829A625939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8986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D68CE-66E3-4B61-B1C6-4A829A625939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5889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D68CE-66E3-4B61-B1C6-4A829A625939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1202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D68CE-66E3-4B61-B1C6-4A829A625939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0646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/>
          <p:nvPr/>
        </p:nvSpPr>
        <p:spPr>
          <a:xfrm>
            <a:off x="0" y="0"/>
            <a:ext cx="10693400" cy="7561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0" y="1887568"/>
            <a:ext cx="10693400" cy="1890000"/>
          </a:xfrm>
          <a:prstGeom prst="rect">
            <a:avLst/>
          </a:prstGeom>
          <a:solidFill>
            <a:srgbClr val="E00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165225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800" dirty="0">
              <a:latin typeface="Clara Sans" pitchFamily="50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2284" y="2024330"/>
            <a:ext cx="8289110" cy="1503745"/>
          </a:xfrm>
        </p:spPr>
        <p:txBody>
          <a:bodyPr/>
          <a:lstStyle>
            <a:lvl1pPr marL="0" indent="0" algn="l">
              <a:defRPr sz="4400">
                <a:solidFill>
                  <a:schemeClr val="bg1"/>
                </a:solidFill>
                <a:latin typeface="Clara Sans" pitchFamily="50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02284" y="3957618"/>
            <a:ext cx="8640960" cy="72008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Clara Sans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lara Sans" pitchFamily="50" charset="0"/>
              </a:defRPr>
            </a:lvl1pPr>
          </a:lstStyle>
          <a:p>
            <a:pPr>
              <a:defRPr/>
            </a:pPr>
            <a:fld id="{861E5E6D-9964-443D-8A1A-2F174139E214}" type="datetime1">
              <a:rPr lang="cs-CZ" smtClean="0"/>
              <a:t>23.01.2019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lara Sans" pitchFamily="50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lara Sans" pitchFamily="50" charset="0"/>
              </a:defRPr>
            </a:lvl1pPr>
          </a:lstStyle>
          <a:p>
            <a:pPr>
              <a:defRPr/>
            </a:pPr>
            <a:fld id="{9251B02E-AEA4-4A25-B995-7FBC9F8D11D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0" y="0"/>
            <a:ext cx="3030538" cy="1260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Picture 2" descr="I:\Mayna\!!_práce\RadkaF\JU České Budějovice\PPT prezentace\Podklady\HlavPapir Ekonomická fakul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40" y="212887"/>
            <a:ext cx="3973746" cy="101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0913" y="6228903"/>
            <a:ext cx="4610100" cy="638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042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A390B-2DF6-4A98-8CD3-57C620926EC6}" type="datetime1">
              <a:rPr lang="cs-CZ" smtClean="0"/>
              <a:t>23.01.2019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80E49-5BFC-4E79-BF4D-A767D26BC07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336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752716" y="1044327"/>
            <a:ext cx="2406015" cy="571005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4670" y="1044327"/>
            <a:ext cx="7039822" cy="571005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E73E3-272C-49D3-A172-02F9E4E9562B}" type="datetime1">
              <a:rPr lang="cs-CZ" smtClean="0"/>
              <a:t>23.01.2019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54864-5606-4A31-B3E2-746352118BF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274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31325" y="180231"/>
            <a:ext cx="7427088" cy="662917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4988" y="1187532"/>
            <a:ext cx="9623425" cy="556728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3D660-356F-4B7B-9477-B5CEBBE7ED6F}" type="datetime1">
              <a:rPr lang="cs-CZ" smtClean="0"/>
              <a:t>23.01.2019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91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705" y="4858813"/>
            <a:ext cx="9089390" cy="1501751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E90E3-EF82-41EA-9CBB-69D0C1CE9A68}" type="datetime1">
              <a:rPr lang="cs-CZ" smtClean="0"/>
              <a:t>23.01.2019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60EE9-DB36-4AC0-93AC-EAF55A4D2F9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298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4670" y="1764296"/>
            <a:ext cx="4722918" cy="49900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35812" y="1764296"/>
            <a:ext cx="4722918" cy="49900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EF439-A903-4BAB-BE0E-D1DEB9C70BCB}" type="datetime1">
              <a:rPr lang="cs-CZ" smtClean="0"/>
              <a:t>23.01.2019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5203F-6002-47B2-BA6E-0944EEA5321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887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22164" y="1188343"/>
            <a:ext cx="4724775" cy="7053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34671" y="1980431"/>
            <a:ext cx="4724775" cy="47739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444605" y="1188343"/>
            <a:ext cx="4726631" cy="7053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432100" y="1980431"/>
            <a:ext cx="4726631" cy="47739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A1EA3-E2BC-48E8-A352-50577628A881}" type="datetime1">
              <a:rPr lang="cs-CZ" smtClean="0"/>
              <a:t>23.01.2019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44537-99EA-4D2E-83BE-317CA3E7C59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668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F245D-D6AC-44C9-87B3-4C6EEA36FB51}" type="datetime1">
              <a:rPr lang="cs-CZ" smtClean="0"/>
              <a:t>23.01.2019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53024-765D-4A8F-A60F-9D142B3F156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094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81568-6828-4203-9B7C-12AC327FE14E}" type="datetime1">
              <a:rPr lang="cs-CZ" smtClean="0"/>
              <a:t>23.01.2019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4965D-B6FC-48F4-BDEB-A25D835DCF7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46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672" y="972318"/>
            <a:ext cx="3518055" cy="6099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80822" y="301052"/>
            <a:ext cx="5977908" cy="645332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4672" y="1582266"/>
            <a:ext cx="3518055" cy="51721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8B92B-E7FC-4C9D-A25B-8D733F1B7F04}" type="datetime1">
              <a:rPr lang="cs-CZ" smtClean="0"/>
              <a:t>23.01.2019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35B1B-A23A-4D82-B975-BDB1401989B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36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095981" y="972319"/>
            <a:ext cx="6416040" cy="42400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06EB7-D81F-404B-ACAE-5954E4C5B005}" type="datetime1">
              <a:rPr lang="cs-CZ" smtClean="0"/>
              <a:t>23.01.2019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0E438-300D-426D-956D-FF05AA67C7E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050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996333"/>
            <a:ext cx="10693400" cy="656493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3030538" y="145125"/>
            <a:ext cx="748831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cs-CZ" dirty="0" smtClean="0"/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534988" y="1260475"/>
            <a:ext cx="9623425" cy="549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lara Sans" pitchFamily="50" charset="0"/>
              </a:defRPr>
            </a:lvl1pPr>
          </a:lstStyle>
          <a:p>
            <a:pPr>
              <a:defRPr/>
            </a:pPr>
            <a:fld id="{B5044EDA-262F-488C-9A1C-4884F878AF7B}" type="datetime1">
              <a:rPr lang="cs-CZ" smtClean="0"/>
              <a:t>23.01.2019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lara Sans" pitchFamily="50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lara Sans" pitchFamily="50" charset="0"/>
              </a:defRPr>
            </a:lvl1pPr>
          </a:lstStyle>
          <a:p>
            <a:pPr>
              <a:defRPr/>
            </a:pPr>
            <a:fld id="{C0EA4A2D-1AC4-4A39-9436-83225DB5FE6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Picture 2" descr="I:\Mayna\!!_práce\RadkaF\JU České Budějovice\PPT prezentace\Podklady\HlavPapir Ekonomická fakulta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24" y="216823"/>
            <a:ext cx="2376264" cy="60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1233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tx2"/>
          </a:solidFill>
          <a:latin typeface="Clara Sans" pitchFamily="50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lara Sans" pitchFamily="50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lara Sans" pitchFamily="50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lara Sans" pitchFamily="50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lara Sans" pitchFamily="50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Clara Sans" pitchFamily="50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Clara Sans" pitchFamily="50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Clara Sans" pitchFamily="50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Clara Sans" pitchFamily="50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Clara Sans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z/url?sa=i&amp;rct=j&amp;q=&amp;esrc=s&amp;source=images&amp;cd=&amp;cad=rja&amp;uact=8&amp;ved=2ahUKEwjajNCP_4PgAhUDLVAKHauCDYUQjRx6BAgBEAU&amp;url=https%3A%2F%2Fsmallbiztrends.com%2F2013%2F09%2Fimplementing-change-programs.html&amp;psig=AOvVaw1w3YpK7jyIc0kVZFU9-0GZ&amp;ust=154833593610246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Introduction</a:t>
            </a:r>
            <a:r>
              <a:rPr lang="cs-CZ" dirty="0" smtClean="0"/>
              <a:t> to </a:t>
            </a:r>
            <a:r>
              <a:rPr lang="cs-CZ" dirty="0" err="1" smtClean="0"/>
              <a:t>change</a:t>
            </a:r>
            <a:r>
              <a:rPr lang="cs-CZ" dirty="0" smtClean="0"/>
              <a:t> management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doc. Ing. Petr Řehoř, Ph.D.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721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Change</a:t>
            </a:r>
            <a:r>
              <a:rPr lang="cs-CZ" dirty="0" smtClean="0"/>
              <a:t> management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change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a </a:t>
            </a:r>
            <a:r>
              <a:rPr lang="cs-CZ" dirty="0" err="1"/>
              <a:t>reason</a:t>
            </a:r>
            <a:r>
              <a:rPr lang="cs-CZ" dirty="0"/>
              <a:t>.</a:t>
            </a:r>
          </a:p>
          <a:p>
            <a:pPr lvl="0"/>
            <a:r>
              <a:rPr lang="cs-CZ" dirty="0" err="1"/>
              <a:t>Organizational</a:t>
            </a:r>
            <a:r>
              <a:rPr lang="cs-CZ" dirty="0"/>
              <a:t> </a:t>
            </a:r>
            <a:r>
              <a:rPr lang="cs-CZ" dirty="0" err="1"/>
              <a:t>change</a:t>
            </a:r>
            <a:r>
              <a:rPr lang="cs-CZ" dirty="0"/>
              <a:t> </a:t>
            </a:r>
            <a:r>
              <a:rPr lang="cs-CZ" dirty="0" err="1"/>
              <a:t>requires</a:t>
            </a:r>
            <a:r>
              <a:rPr lang="cs-CZ" dirty="0"/>
              <a:t> </a:t>
            </a:r>
            <a:r>
              <a:rPr lang="cs-CZ" dirty="0" err="1"/>
              <a:t>individual</a:t>
            </a:r>
            <a:r>
              <a:rPr lang="cs-CZ" dirty="0"/>
              <a:t> </a:t>
            </a:r>
            <a:r>
              <a:rPr lang="cs-CZ" dirty="0" err="1"/>
              <a:t>change</a:t>
            </a:r>
            <a:r>
              <a:rPr lang="cs-CZ" dirty="0"/>
              <a:t>.</a:t>
            </a:r>
          </a:p>
          <a:p>
            <a:pPr lvl="0"/>
            <a:r>
              <a:rPr lang="cs-CZ" dirty="0" err="1"/>
              <a:t>Organizational</a:t>
            </a:r>
            <a:r>
              <a:rPr lang="cs-CZ" dirty="0"/>
              <a:t> </a:t>
            </a:r>
            <a:r>
              <a:rPr lang="cs-CZ" dirty="0" err="1"/>
              <a:t>outcomes</a:t>
            </a:r>
            <a:r>
              <a:rPr lang="cs-CZ" dirty="0"/>
              <a:t> are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collective</a:t>
            </a:r>
            <a:r>
              <a:rPr lang="cs-CZ" dirty="0"/>
              <a:t> </a:t>
            </a:r>
            <a:r>
              <a:rPr lang="cs-CZ" dirty="0" err="1"/>
              <a:t>result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individual</a:t>
            </a:r>
            <a:r>
              <a:rPr lang="cs-CZ" dirty="0"/>
              <a:t> </a:t>
            </a:r>
            <a:r>
              <a:rPr lang="cs-CZ" dirty="0" err="1"/>
              <a:t>change</a:t>
            </a:r>
            <a:r>
              <a:rPr lang="cs-CZ" dirty="0"/>
              <a:t>.</a:t>
            </a:r>
          </a:p>
          <a:p>
            <a:pPr lvl="0"/>
            <a:r>
              <a:rPr lang="cs-CZ" dirty="0" err="1"/>
              <a:t>Change</a:t>
            </a:r>
            <a:r>
              <a:rPr lang="cs-CZ" dirty="0"/>
              <a:t> management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enabling</a:t>
            </a:r>
            <a:r>
              <a:rPr lang="cs-CZ" dirty="0"/>
              <a:t> </a:t>
            </a:r>
            <a:r>
              <a:rPr lang="cs-CZ" dirty="0" err="1"/>
              <a:t>framework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managing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people</a:t>
            </a:r>
            <a:r>
              <a:rPr lang="cs-CZ" dirty="0"/>
              <a:t> </a:t>
            </a:r>
            <a:r>
              <a:rPr lang="cs-CZ" dirty="0" err="1"/>
              <a:t>side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change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752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Change</a:t>
            </a:r>
            <a:r>
              <a:rPr lang="cs-CZ" dirty="0" smtClean="0"/>
              <a:t> management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728" y="1383470"/>
            <a:ext cx="8027195" cy="6026687"/>
          </a:xfrm>
        </p:spPr>
      </p:pic>
    </p:spTree>
    <p:extLst>
      <p:ext uri="{BB962C8B-B14F-4D97-AF65-F5344CB8AC3E}">
        <p14:creationId xmlns:p14="http://schemas.microsoft.com/office/powerpoint/2010/main" val="128436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Principles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change</a:t>
            </a:r>
            <a:r>
              <a:rPr lang="cs-CZ" dirty="0" smtClean="0"/>
              <a:t> management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change</a:t>
            </a:r>
            <a:r>
              <a:rPr lang="cs-CZ" dirty="0"/>
              <a:t> </a:t>
            </a:r>
            <a:r>
              <a:rPr lang="cs-CZ" dirty="0" err="1"/>
              <a:t>must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based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efficient</a:t>
            </a:r>
            <a:r>
              <a:rPr lang="cs-CZ" dirty="0"/>
              <a:t> </a:t>
            </a:r>
            <a:r>
              <a:rPr lang="cs-CZ" dirty="0" err="1"/>
              <a:t>organizational</a:t>
            </a:r>
            <a:r>
              <a:rPr lang="cs-CZ" dirty="0"/>
              <a:t> </a:t>
            </a:r>
            <a:r>
              <a:rPr lang="cs-CZ" dirty="0" err="1"/>
              <a:t>analysis</a:t>
            </a:r>
            <a:r>
              <a:rPr lang="cs-CZ" dirty="0"/>
              <a:t>.</a:t>
            </a:r>
          </a:p>
          <a:p>
            <a:pPr lvl="0"/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participated</a:t>
            </a:r>
            <a:r>
              <a:rPr lang="cs-CZ" dirty="0"/>
              <a:t> </a:t>
            </a:r>
            <a:r>
              <a:rPr lang="cs-CZ" dirty="0" err="1"/>
              <a:t>sides</a:t>
            </a:r>
            <a:r>
              <a:rPr lang="cs-CZ" dirty="0"/>
              <a:t> </a:t>
            </a:r>
            <a:r>
              <a:rPr lang="cs-CZ" dirty="0" err="1"/>
              <a:t>should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connected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change</a:t>
            </a:r>
            <a:r>
              <a:rPr lang="cs-CZ" dirty="0"/>
              <a:t>.</a:t>
            </a:r>
          </a:p>
          <a:p>
            <a:pPr lvl="0"/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change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organization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always</a:t>
            </a:r>
            <a:r>
              <a:rPr lang="cs-CZ" dirty="0"/>
              <a:t> </a:t>
            </a:r>
            <a:r>
              <a:rPr lang="cs-CZ" dirty="0" err="1"/>
              <a:t>complex</a:t>
            </a:r>
            <a:r>
              <a:rPr lang="cs-CZ" dirty="0"/>
              <a:t>.</a:t>
            </a:r>
          </a:p>
          <a:p>
            <a:pPr lvl="0"/>
            <a:r>
              <a:rPr lang="cs-CZ" dirty="0" err="1"/>
              <a:t>Naturally</a:t>
            </a:r>
            <a:r>
              <a:rPr lang="cs-CZ" dirty="0"/>
              <a:t>, </a:t>
            </a:r>
            <a:r>
              <a:rPr lang="cs-CZ" dirty="0" err="1"/>
              <a:t>people</a:t>
            </a:r>
            <a:r>
              <a:rPr lang="cs-CZ" dirty="0"/>
              <a:t> </a:t>
            </a:r>
            <a:r>
              <a:rPr lang="cs-CZ" dirty="0" err="1"/>
              <a:t>defend</a:t>
            </a:r>
            <a:r>
              <a:rPr lang="cs-CZ" dirty="0"/>
              <a:t> </a:t>
            </a:r>
            <a:r>
              <a:rPr lang="cs-CZ" dirty="0" err="1"/>
              <a:t>against</a:t>
            </a:r>
            <a:r>
              <a:rPr lang="cs-CZ" dirty="0"/>
              <a:t> </a:t>
            </a:r>
            <a:r>
              <a:rPr lang="cs-CZ" dirty="0" err="1"/>
              <a:t>changes</a:t>
            </a:r>
            <a:r>
              <a:rPr lang="cs-CZ" dirty="0"/>
              <a:t>.</a:t>
            </a:r>
          </a:p>
          <a:p>
            <a:pPr lvl="0"/>
            <a:r>
              <a:rPr lang="cs-CZ" dirty="0" err="1"/>
              <a:t>People</a:t>
            </a:r>
            <a:r>
              <a:rPr lang="cs-CZ" dirty="0"/>
              <a:t> </a:t>
            </a:r>
            <a:r>
              <a:rPr lang="cs-CZ" dirty="0" err="1"/>
              <a:t>must</a:t>
            </a:r>
            <a:r>
              <a:rPr lang="cs-CZ" dirty="0"/>
              <a:t> </a:t>
            </a:r>
            <a:r>
              <a:rPr lang="cs-CZ" dirty="0" err="1"/>
              <a:t>know</a:t>
            </a:r>
            <a:r>
              <a:rPr lang="cs-CZ" dirty="0"/>
              <a:t>, </a:t>
            </a:r>
            <a:r>
              <a:rPr lang="cs-CZ" dirty="0" err="1"/>
              <a:t>can</a:t>
            </a:r>
            <a:r>
              <a:rPr lang="cs-CZ" dirty="0"/>
              <a:t>  and </a:t>
            </a:r>
            <a:r>
              <a:rPr lang="cs-CZ" dirty="0" err="1"/>
              <a:t>want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acceptance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change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106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Change</a:t>
            </a:r>
            <a:r>
              <a:rPr lang="cs-CZ" dirty="0" smtClean="0"/>
              <a:t> </a:t>
            </a:r>
            <a:r>
              <a:rPr lang="cs-CZ" dirty="0" err="1" smtClean="0"/>
              <a:t>manager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know</a:t>
            </a:r>
            <a:r>
              <a:rPr lang="cs-CZ" dirty="0" smtClean="0"/>
              <a:t> </a:t>
            </a:r>
            <a:r>
              <a:rPr lang="cs-CZ" dirty="0" err="1"/>
              <a:t>mutual</a:t>
            </a:r>
            <a:r>
              <a:rPr lang="cs-CZ" dirty="0"/>
              <a:t> </a:t>
            </a:r>
            <a:r>
              <a:rPr lang="cs-CZ" dirty="0" err="1"/>
              <a:t>ralations</a:t>
            </a:r>
            <a:r>
              <a:rPr lang="cs-CZ" dirty="0"/>
              <a:t> </a:t>
            </a:r>
            <a:r>
              <a:rPr lang="cs-CZ" dirty="0" err="1"/>
              <a:t>among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processes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smtClean="0"/>
              <a:t>systém. </a:t>
            </a:r>
          </a:p>
          <a:p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/>
              <a:t>able</a:t>
            </a:r>
            <a:r>
              <a:rPr lang="cs-CZ" dirty="0"/>
              <a:t> to </a:t>
            </a:r>
            <a:r>
              <a:rPr lang="cs-CZ" dirty="0" err="1"/>
              <a:t>communicate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individuals</a:t>
            </a:r>
            <a:r>
              <a:rPr lang="cs-CZ" dirty="0"/>
              <a:t>, </a:t>
            </a:r>
            <a:r>
              <a:rPr lang="cs-CZ" dirty="0" err="1"/>
              <a:t>groups</a:t>
            </a:r>
            <a:r>
              <a:rPr lang="cs-CZ" dirty="0"/>
              <a:t> and to </a:t>
            </a:r>
            <a:r>
              <a:rPr lang="cs-CZ" dirty="0" err="1"/>
              <a:t>understand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whole</a:t>
            </a:r>
            <a:r>
              <a:rPr lang="cs-CZ" dirty="0"/>
              <a:t> </a:t>
            </a:r>
            <a:r>
              <a:rPr lang="cs-CZ" dirty="0" err="1"/>
              <a:t>process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next</a:t>
            </a:r>
            <a:r>
              <a:rPr lang="cs-CZ" dirty="0"/>
              <a:t>, </a:t>
            </a:r>
            <a:r>
              <a:rPr lang="cs-CZ" dirty="0" err="1"/>
              <a:t>connected</a:t>
            </a:r>
            <a:r>
              <a:rPr lang="cs-CZ" dirty="0"/>
              <a:t> </a:t>
            </a:r>
            <a:r>
              <a:rPr lang="cs-CZ" dirty="0" err="1"/>
              <a:t>changes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err="1" smtClean="0"/>
              <a:t>know</a:t>
            </a:r>
            <a:r>
              <a:rPr lang="cs-CZ" dirty="0" smtClean="0"/>
              <a:t> </a:t>
            </a:r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participants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process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react</a:t>
            </a:r>
            <a:r>
              <a:rPr lang="cs-CZ" dirty="0"/>
              <a:t> </a:t>
            </a:r>
            <a:r>
              <a:rPr lang="cs-CZ" dirty="0" smtClean="0"/>
              <a:t>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whole</a:t>
            </a:r>
            <a:r>
              <a:rPr lang="cs-CZ" dirty="0"/>
              <a:t> </a:t>
            </a:r>
            <a:r>
              <a:rPr lang="cs-CZ" dirty="0" err="1"/>
              <a:t>changed</a:t>
            </a:r>
            <a:r>
              <a:rPr lang="cs-CZ" dirty="0"/>
              <a:t> </a:t>
            </a:r>
            <a:r>
              <a:rPr lang="cs-CZ" dirty="0" err="1"/>
              <a:t>process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/>
              <a:t>able</a:t>
            </a:r>
            <a:r>
              <a:rPr lang="cs-CZ" dirty="0"/>
              <a:t> to use </a:t>
            </a:r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methods</a:t>
            </a:r>
            <a:r>
              <a:rPr lang="cs-CZ" dirty="0"/>
              <a:t> and </a:t>
            </a:r>
            <a:r>
              <a:rPr lang="cs-CZ" dirty="0" err="1"/>
              <a:t>tools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diagnostics</a:t>
            </a:r>
            <a:r>
              <a:rPr lang="cs-CZ" dirty="0"/>
              <a:t> and </a:t>
            </a:r>
            <a:r>
              <a:rPr lang="cs-CZ" dirty="0" err="1" smtClean="0"/>
              <a:t>principles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043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10 </a:t>
            </a:r>
            <a:r>
              <a:rPr lang="cs-CZ" dirty="0" err="1" smtClean="0"/>
              <a:t>steps</a:t>
            </a:r>
            <a:r>
              <a:rPr lang="cs-CZ" dirty="0" smtClean="0"/>
              <a:t> to </a:t>
            </a:r>
            <a:r>
              <a:rPr lang="cs-CZ" dirty="0" err="1" smtClean="0"/>
              <a:t>successful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Understand</a:t>
            </a:r>
            <a:r>
              <a:rPr lang="cs-CZ" dirty="0" smtClean="0"/>
              <a:t> </a:t>
            </a:r>
            <a:r>
              <a:rPr lang="cs-CZ" dirty="0" err="1"/>
              <a:t>change</a:t>
            </a:r>
            <a:r>
              <a:rPr lang="cs-CZ" dirty="0" smtClean="0"/>
              <a:t>.</a:t>
            </a:r>
          </a:p>
          <a:p>
            <a:r>
              <a:rPr lang="cs-CZ" dirty="0" err="1"/>
              <a:t>Assess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impact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change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err="1" smtClean="0"/>
              <a:t>Assemble</a:t>
            </a:r>
            <a:r>
              <a:rPr lang="cs-CZ" dirty="0" smtClean="0"/>
              <a:t> </a:t>
            </a:r>
            <a:r>
              <a:rPr lang="cs-CZ" dirty="0"/>
              <a:t>a </a:t>
            </a:r>
            <a:r>
              <a:rPr lang="cs-CZ" dirty="0" err="1"/>
              <a:t>change</a:t>
            </a:r>
            <a:r>
              <a:rPr lang="cs-CZ" dirty="0"/>
              <a:t> management team</a:t>
            </a:r>
            <a:r>
              <a:rPr lang="cs-CZ" dirty="0" smtClean="0"/>
              <a:t>.</a:t>
            </a:r>
          </a:p>
          <a:p>
            <a:r>
              <a:rPr lang="cs-CZ" dirty="0" err="1"/>
              <a:t>Build</a:t>
            </a:r>
            <a:r>
              <a:rPr lang="cs-CZ" dirty="0"/>
              <a:t> a vision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change</a:t>
            </a:r>
            <a:r>
              <a:rPr lang="cs-CZ" dirty="0"/>
              <a:t>.</a:t>
            </a:r>
          </a:p>
          <a:p>
            <a:r>
              <a:rPr lang="cs-CZ" dirty="0" err="1"/>
              <a:t>Put</a:t>
            </a:r>
            <a:r>
              <a:rPr lang="cs-CZ" dirty="0"/>
              <a:t> a </a:t>
            </a:r>
            <a:r>
              <a:rPr lang="cs-CZ" dirty="0" err="1"/>
              <a:t>strategy</a:t>
            </a:r>
            <a:r>
              <a:rPr lang="cs-CZ" dirty="0"/>
              <a:t> and place.</a:t>
            </a:r>
            <a:endParaRPr lang="cs-CZ" dirty="0" smtClean="0"/>
          </a:p>
          <a:p>
            <a:r>
              <a:rPr lang="cs-CZ" dirty="0" err="1"/>
              <a:t>Win</a:t>
            </a:r>
            <a:r>
              <a:rPr lang="cs-CZ" dirty="0"/>
              <a:t> support. </a:t>
            </a:r>
          </a:p>
          <a:p>
            <a:r>
              <a:rPr lang="cs-CZ" dirty="0" err="1"/>
              <a:t>Communicate</a:t>
            </a:r>
            <a:r>
              <a:rPr lang="cs-CZ" dirty="0"/>
              <a:t> </a:t>
            </a:r>
            <a:r>
              <a:rPr lang="cs-CZ" dirty="0" err="1"/>
              <a:t>effectively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err="1"/>
              <a:t>Overcome</a:t>
            </a:r>
            <a:r>
              <a:rPr lang="cs-CZ" dirty="0"/>
              <a:t> </a:t>
            </a:r>
            <a:r>
              <a:rPr lang="cs-CZ" dirty="0" err="1"/>
              <a:t>challenges</a:t>
            </a:r>
            <a:r>
              <a:rPr lang="cs-CZ" dirty="0"/>
              <a:t>.</a:t>
            </a:r>
          </a:p>
          <a:p>
            <a:r>
              <a:rPr lang="cs-CZ" dirty="0" err="1"/>
              <a:t>Measure</a:t>
            </a:r>
            <a:r>
              <a:rPr lang="cs-CZ" dirty="0"/>
              <a:t> </a:t>
            </a:r>
            <a:r>
              <a:rPr lang="cs-CZ" dirty="0" err="1"/>
              <a:t>success</a:t>
            </a:r>
            <a:r>
              <a:rPr lang="cs-CZ" dirty="0" smtClean="0"/>
              <a:t>.</a:t>
            </a:r>
          </a:p>
          <a:p>
            <a:r>
              <a:rPr lang="cs-CZ" dirty="0" err="1"/>
              <a:t>Review</a:t>
            </a:r>
            <a:r>
              <a:rPr lang="cs-CZ" dirty="0"/>
              <a:t> </a:t>
            </a:r>
            <a:r>
              <a:rPr lang="cs-CZ" dirty="0" err="1"/>
              <a:t>lessons</a:t>
            </a:r>
            <a:r>
              <a:rPr lang="cs-CZ" dirty="0"/>
              <a:t> </a:t>
            </a:r>
            <a:r>
              <a:rPr lang="cs-CZ" dirty="0" err="1"/>
              <a:t>learned</a:t>
            </a:r>
            <a:r>
              <a:rPr lang="cs-CZ" dirty="0"/>
              <a:t>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965210"/>
            <a:ext cx="3799762" cy="292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85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Model 7S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  <p:pic>
        <p:nvPicPr>
          <p:cNvPr id="6" name="Zástupný symbol pro obsah 5"/>
          <p:cNvPicPr>
            <a:picLocks noGrp="1"/>
          </p:cNvPicPr>
          <p:nvPr>
            <p:ph idx="1"/>
          </p:nvPr>
        </p:nvPicPr>
        <p:blipFill rotWithShape="1">
          <a:blip r:embed="rId3"/>
          <a:srcRect l="37666" t="25932" r="38535" b="44847"/>
          <a:stretch/>
        </p:blipFill>
        <p:spPr bwMode="auto">
          <a:xfrm>
            <a:off x="1170432" y="1609344"/>
            <a:ext cx="8531352" cy="53994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9228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EFQM model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  <p:pic>
        <p:nvPicPr>
          <p:cNvPr id="6" name="Zástupný symbol pro obsah 5" descr="EFQM model with weights and relationships between criteria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6" y="1444752"/>
            <a:ext cx="9244584" cy="54132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255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  <a:p>
            <a:pPr algn="ctr"/>
            <a:endParaRPr lang="cs-CZ" dirty="0" smtClean="0"/>
          </a:p>
          <a:p>
            <a:pPr algn="ctr"/>
            <a:endParaRPr lang="cs-CZ" dirty="0"/>
          </a:p>
          <a:p>
            <a:pPr marL="0" indent="0" algn="ctr">
              <a:buNone/>
            </a:pPr>
            <a:r>
              <a:rPr lang="cs-CZ" sz="4800" dirty="0" err="1" smtClean="0"/>
              <a:t>Thank</a:t>
            </a:r>
            <a:r>
              <a:rPr lang="cs-CZ" sz="4800" dirty="0" smtClean="0"/>
              <a:t> </a:t>
            </a:r>
            <a:r>
              <a:rPr lang="cs-CZ" sz="4800" dirty="0" err="1" smtClean="0"/>
              <a:t>you</a:t>
            </a:r>
            <a:r>
              <a:rPr lang="cs-CZ" sz="4800" dirty="0" smtClean="0"/>
              <a:t> </a:t>
            </a:r>
            <a:r>
              <a:rPr lang="cs-CZ" sz="4800" dirty="0" err="1" smtClean="0"/>
              <a:t>for</a:t>
            </a:r>
            <a:r>
              <a:rPr lang="cs-CZ" sz="4800" dirty="0" smtClean="0"/>
              <a:t> </a:t>
            </a:r>
            <a:r>
              <a:rPr lang="cs-CZ" sz="4800" dirty="0" err="1" smtClean="0"/>
              <a:t>your</a:t>
            </a:r>
            <a:r>
              <a:rPr lang="cs-CZ" sz="4800" dirty="0" smtClean="0"/>
              <a:t> </a:t>
            </a:r>
            <a:r>
              <a:rPr lang="cs-CZ" sz="4800" dirty="0" err="1" smtClean="0"/>
              <a:t>attention</a:t>
            </a:r>
            <a:r>
              <a:rPr lang="cs-CZ" sz="4800" dirty="0" smtClean="0"/>
              <a:t>.</a:t>
            </a:r>
            <a:endParaRPr lang="cs-CZ" sz="48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907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Learning</a:t>
            </a:r>
            <a:r>
              <a:rPr lang="cs-CZ" dirty="0" smtClean="0"/>
              <a:t> </a:t>
            </a:r>
            <a:r>
              <a:rPr lang="cs-CZ" dirty="0" err="1" smtClean="0"/>
              <a:t>outcomes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4988" y="1187532"/>
            <a:ext cx="10062908" cy="5567281"/>
          </a:xfrm>
        </p:spPr>
        <p:txBody>
          <a:bodyPr/>
          <a:lstStyle/>
          <a:p>
            <a:pPr lvl="0"/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know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terms</a:t>
            </a:r>
            <a:r>
              <a:rPr lang="cs-CZ" dirty="0"/>
              <a:t> </a:t>
            </a:r>
            <a:r>
              <a:rPr lang="cs-CZ" dirty="0" err="1"/>
              <a:t>change</a:t>
            </a:r>
            <a:r>
              <a:rPr lang="cs-CZ" dirty="0"/>
              <a:t> and </a:t>
            </a:r>
            <a:r>
              <a:rPr lang="cs-CZ" dirty="0" err="1"/>
              <a:t>the</a:t>
            </a:r>
            <a:r>
              <a:rPr lang="cs-CZ" dirty="0"/>
              <a:t> management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changes</a:t>
            </a:r>
            <a:r>
              <a:rPr lang="cs-CZ" dirty="0"/>
              <a:t>,</a:t>
            </a:r>
          </a:p>
          <a:p>
            <a:pPr lvl="0"/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able</a:t>
            </a:r>
            <a:r>
              <a:rPr lang="cs-CZ" dirty="0"/>
              <a:t> to  </a:t>
            </a:r>
            <a:r>
              <a:rPr lang="cs-CZ" dirty="0" err="1"/>
              <a:t>explain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attitude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change</a:t>
            </a:r>
            <a:r>
              <a:rPr lang="cs-CZ" dirty="0"/>
              <a:t> and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principles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change</a:t>
            </a:r>
            <a:r>
              <a:rPr lang="cs-CZ" dirty="0"/>
              <a:t>,</a:t>
            </a:r>
          </a:p>
          <a:p>
            <a:pPr lvl="0"/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learn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aim</a:t>
            </a:r>
            <a:r>
              <a:rPr lang="cs-CZ" dirty="0"/>
              <a:t> and </a:t>
            </a:r>
            <a:r>
              <a:rPr lang="cs-CZ" dirty="0" err="1"/>
              <a:t>contribution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change</a:t>
            </a:r>
            <a:r>
              <a:rPr lang="cs-CZ" dirty="0"/>
              <a:t>,</a:t>
            </a:r>
          </a:p>
          <a:p>
            <a:pPr lvl="0"/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learn</a:t>
            </a:r>
            <a:r>
              <a:rPr lang="cs-CZ" dirty="0"/>
              <a:t> to </a:t>
            </a:r>
            <a:r>
              <a:rPr lang="cs-CZ" dirty="0" err="1"/>
              <a:t>characterize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success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organization</a:t>
            </a:r>
            <a:r>
              <a:rPr lang="cs-CZ" dirty="0"/>
              <a:t>,</a:t>
            </a:r>
          </a:p>
          <a:p>
            <a:pPr lvl="0"/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distinquish</a:t>
            </a:r>
            <a:r>
              <a:rPr lang="cs-CZ" dirty="0"/>
              <a:t> 2 </a:t>
            </a:r>
            <a:r>
              <a:rPr lang="cs-CZ" dirty="0" err="1" smtClean="0"/>
              <a:t>tools</a:t>
            </a:r>
            <a:r>
              <a:rPr lang="cs-CZ" dirty="0" smtClean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 smtClean="0"/>
              <a:t>success</a:t>
            </a:r>
            <a:r>
              <a:rPr lang="cs-CZ" dirty="0" smtClean="0"/>
              <a:t>.</a:t>
            </a:r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096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Introduction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Every</a:t>
            </a:r>
            <a:r>
              <a:rPr lang="cs-CZ" dirty="0"/>
              <a:t> </a:t>
            </a:r>
            <a:r>
              <a:rPr lang="cs-CZ" dirty="0" err="1"/>
              <a:t>day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organizations</a:t>
            </a:r>
            <a:r>
              <a:rPr lang="cs-CZ" dirty="0"/>
              <a:t> are </a:t>
            </a:r>
            <a:r>
              <a:rPr lang="cs-CZ" dirty="0" err="1"/>
              <a:t>confronted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need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 smtClean="0"/>
              <a:t>change</a:t>
            </a:r>
            <a:r>
              <a:rPr lang="cs-CZ" dirty="0" smtClean="0"/>
              <a:t>.</a:t>
            </a:r>
            <a:endParaRPr lang="cs-CZ" dirty="0" smtClean="0"/>
          </a:p>
          <a:p>
            <a:pPr lvl="0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/>
              <a:t>change</a:t>
            </a:r>
            <a:r>
              <a:rPr lang="cs-CZ" dirty="0"/>
              <a:t> to </a:t>
            </a:r>
            <a:r>
              <a:rPr lang="cs-CZ" dirty="0" err="1"/>
              <a:t>better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indicated</a:t>
            </a:r>
            <a:r>
              <a:rPr lang="cs-CZ" dirty="0"/>
              <a:t> as </a:t>
            </a:r>
            <a:r>
              <a:rPr lang="cs-CZ" dirty="0" err="1" smtClean="0"/>
              <a:t>betterment</a:t>
            </a:r>
            <a:r>
              <a:rPr lang="cs-CZ" dirty="0" smtClean="0"/>
              <a:t>. </a:t>
            </a:r>
            <a:endParaRPr lang="cs-CZ" dirty="0"/>
          </a:p>
          <a:p>
            <a:pPr lvl="0"/>
            <a:r>
              <a:rPr lang="cs-CZ" dirty="0" err="1"/>
              <a:t>T</a:t>
            </a:r>
            <a:r>
              <a:rPr lang="cs-CZ" dirty="0" err="1" smtClean="0"/>
              <a:t>he</a:t>
            </a:r>
            <a:r>
              <a:rPr lang="cs-CZ" dirty="0" smtClean="0"/>
              <a:t> </a:t>
            </a:r>
            <a:r>
              <a:rPr lang="cs-CZ" dirty="0" err="1"/>
              <a:t>change</a:t>
            </a:r>
            <a:r>
              <a:rPr lang="cs-CZ" dirty="0"/>
              <a:t> to </a:t>
            </a:r>
            <a:r>
              <a:rPr lang="cs-CZ" dirty="0" err="1"/>
              <a:t>worse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indicated</a:t>
            </a:r>
            <a:r>
              <a:rPr lang="cs-CZ" dirty="0"/>
              <a:t> as </a:t>
            </a:r>
            <a:r>
              <a:rPr lang="cs-CZ" dirty="0" err="1"/>
              <a:t>decline</a:t>
            </a:r>
            <a:r>
              <a:rPr lang="cs-CZ" dirty="0"/>
              <a:t> </a:t>
            </a:r>
            <a:endParaRPr lang="cs-CZ" dirty="0" smtClean="0"/>
          </a:p>
          <a:p>
            <a:pPr marL="0" lvl="0" indent="0">
              <a:buNone/>
            </a:pPr>
            <a:r>
              <a:rPr lang="cs-CZ" dirty="0"/>
              <a:t> </a:t>
            </a:r>
            <a:r>
              <a:rPr lang="cs-CZ" dirty="0" smtClean="0"/>
              <a:t>(</a:t>
            </a:r>
            <a:r>
              <a:rPr lang="cs-CZ" dirty="0" err="1"/>
              <a:t>deterioration</a:t>
            </a:r>
            <a:r>
              <a:rPr lang="cs-CZ" dirty="0"/>
              <a:t>).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  <p:pic>
        <p:nvPicPr>
          <p:cNvPr id="1026" name="Picture 2" descr="Výsledek obrázku pro chan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184" y="4428550"/>
            <a:ext cx="5792216" cy="313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54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Change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Widespread</a:t>
            </a:r>
            <a:r>
              <a:rPr lang="cs-CZ" dirty="0" smtClean="0"/>
              <a:t>  </a:t>
            </a:r>
            <a:r>
              <a:rPr lang="cs-CZ" dirty="0" err="1"/>
              <a:t>appreciable</a:t>
            </a:r>
            <a:r>
              <a:rPr lang="cs-CZ" dirty="0"/>
              <a:t>, </a:t>
            </a:r>
            <a:r>
              <a:rPr lang="cs-CZ" dirty="0" err="1"/>
              <a:t>measurable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quantified</a:t>
            </a:r>
            <a:r>
              <a:rPr lang="cs-CZ" dirty="0"/>
              <a:t> </a:t>
            </a:r>
            <a:r>
              <a:rPr lang="cs-CZ" dirty="0" err="1"/>
              <a:t>difference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condition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properties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some</a:t>
            </a:r>
            <a:r>
              <a:rPr lang="cs-CZ" dirty="0"/>
              <a:t> entity in  </a:t>
            </a:r>
            <a:r>
              <a:rPr lang="cs-CZ" dirty="0" err="1"/>
              <a:t>determinated</a:t>
            </a:r>
            <a:r>
              <a:rPr lang="cs-CZ" dirty="0"/>
              <a:t> index </a:t>
            </a:r>
            <a:r>
              <a:rPr lang="cs-CZ" dirty="0" err="1" smtClean="0"/>
              <a:t>system</a:t>
            </a:r>
            <a:r>
              <a:rPr lang="cs-CZ" dirty="0" smtClean="0"/>
              <a:t>.</a:t>
            </a:r>
          </a:p>
          <a:p>
            <a:r>
              <a:rPr lang="en-US" dirty="0"/>
              <a:t>Changes are </a:t>
            </a:r>
            <a:r>
              <a:rPr lang="en-US" dirty="0" smtClean="0"/>
              <a:t>inevitable</a:t>
            </a:r>
            <a:r>
              <a:rPr lang="cs-CZ" dirty="0" smtClean="0"/>
              <a:t>.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312" y="4277212"/>
            <a:ext cx="4926076" cy="328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1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Benefits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change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4988" y="1187532"/>
            <a:ext cx="10053764" cy="5567281"/>
          </a:xfrm>
        </p:spPr>
        <p:txBody>
          <a:bodyPr/>
          <a:lstStyle/>
          <a:p>
            <a:pPr lvl="0"/>
            <a:r>
              <a:rPr lang="cs-CZ" dirty="0" err="1"/>
              <a:t>risks</a:t>
            </a:r>
            <a:r>
              <a:rPr lang="cs-CZ" dirty="0"/>
              <a:t> </a:t>
            </a:r>
            <a:r>
              <a:rPr lang="cs-CZ" dirty="0" err="1"/>
              <a:t>associated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introduction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change</a:t>
            </a:r>
            <a:r>
              <a:rPr lang="cs-CZ" dirty="0"/>
              <a:t> are </a:t>
            </a:r>
            <a:r>
              <a:rPr lang="cs-CZ" dirty="0" err="1"/>
              <a:t>minimised</a:t>
            </a:r>
            <a:r>
              <a:rPr lang="cs-CZ" dirty="0"/>
              <a:t>,</a:t>
            </a:r>
          </a:p>
          <a:p>
            <a:pPr lvl="0"/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</a:t>
            </a:r>
            <a:r>
              <a:rPr lang="cs-CZ" dirty="0" err="1"/>
              <a:t>required</a:t>
            </a:r>
            <a:r>
              <a:rPr lang="cs-CZ" dirty="0"/>
              <a:t> to </a:t>
            </a:r>
            <a:r>
              <a:rPr lang="cs-CZ" dirty="0" err="1"/>
              <a:t>implement</a:t>
            </a:r>
            <a:r>
              <a:rPr lang="cs-CZ" dirty="0"/>
              <a:t> a </a:t>
            </a:r>
            <a:r>
              <a:rPr lang="cs-CZ" dirty="0" err="1"/>
              <a:t>change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minimised</a:t>
            </a:r>
            <a:r>
              <a:rPr lang="cs-CZ" dirty="0"/>
              <a:t>,</a:t>
            </a:r>
          </a:p>
          <a:p>
            <a:pPr lvl="0"/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possibility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a </a:t>
            </a:r>
            <a:r>
              <a:rPr lang="cs-CZ" dirty="0" err="1"/>
              <a:t>change</a:t>
            </a:r>
            <a:r>
              <a:rPr lang="cs-CZ" dirty="0"/>
              <a:t> </a:t>
            </a:r>
            <a:r>
              <a:rPr lang="cs-CZ" dirty="0" err="1"/>
              <a:t>being</a:t>
            </a:r>
            <a:r>
              <a:rPr lang="cs-CZ" dirty="0"/>
              <a:t> </a:t>
            </a:r>
            <a:r>
              <a:rPr lang="cs-CZ" dirty="0" err="1"/>
              <a:t>unsuccessful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considerably</a:t>
            </a:r>
            <a:r>
              <a:rPr lang="cs-CZ" dirty="0"/>
              <a:t> </a:t>
            </a:r>
            <a:r>
              <a:rPr lang="cs-CZ" dirty="0" err="1"/>
              <a:t>reduced</a:t>
            </a:r>
            <a:r>
              <a:rPr lang="cs-CZ" dirty="0"/>
              <a:t>,</a:t>
            </a:r>
          </a:p>
          <a:p>
            <a:pPr lvl="0"/>
            <a:r>
              <a:rPr lang="cs-CZ" dirty="0"/>
              <a:t>more rapid </a:t>
            </a:r>
            <a:r>
              <a:rPr lang="cs-CZ" dirty="0" err="1"/>
              <a:t>adaptation</a:t>
            </a:r>
            <a:r>
              <a:rPr lang="cs-CZ" dirty="0"/>
              <a:t> to </a:t>
            </a:r>
            <a:r>
              <a:rPr lang="cs-CZ" dirty="0" err="1"/>
              <a:t>customer</a:t>
            </a:r>
            <a:r>
              <a:rPr lang="cs-CZ" dirty="0"/>
              <a:t> </a:t>
            </a:r>
            <a:r>
              <a:rPr lang="cs-CZ" dirty="0" err="1"/>
              <a:t>requirements</a:t>
            </a:r>
            <a:r>
              <a:rPr lang="cs-CZ" dirty="0"/>
              <a:t>,</a:t>
            </a:r>
          </a:p>
          <a:p>
            <a:pPr lvl="0"/>
            <a:r>
              <a:rPr lang="cs-CZ" dirty="0"/>
              <a:t>return on </a:t>
            </a:r>
            <a:r>
              <a:rPr lang="cs-CZ" dirty="0" err="1"/>
              <a:t>investment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increased</a:t>
            </a:r>
            <a:r>
              <a:rPr lang="cs-CZ" dirty="0"/>
              <a:t>,</a:t>
            </a:r>
          </a:p>
          <a:p>
            <a:r>
              <a:rPr lang="cs-CZ" dirty="0" err="1"/>
              <a:t>employees</a:t>
            </a:r>
            <a:r>
              <a:rPr lang="cs-CZ" dirty="0"/>
              <a:t> </a:t>
            </a:r>
            <a:r>
              <a:rPr lang="cs-CZ" dirty="0" err="1"/>
              <a:t>produce</a:t>
            </a:r>
            <a:r>
              <a:rPr lang="cs-CZ" dirty="0"/>
              <a:t> </a:t>
            </a:r>
            <a:r>
              <a:rPr lang="cs-CZ" dirty="0" err="1"/>
              <a:t>improved</a:t>
            </a:r>
            <a:r>
              <a:rPr lang="cs-CZ" dirty="0"/>
              <a:t> </a:t>
            </a:r>
            <a:r>
              <a:rPr lang="cs-CZ" dirty="0" err="1"/>
              <a:t>performances</a:t>
            </a:r>
            <a:r>
              <a:rPr lang="cs-CZ" dirty="0"/>
              <a:t> and </a:t>
            </a:r>
            <a:r>
              <a:rPr lang="cs-CZ" dirty="0" err="1"/>
              <a:t>feel</a:t>
            </a:r>
            <a:r>
              <a:rPr lang="cs-CZ" dirty="0"/>
              <a:t> more </a:t>
            </a:r>
            <a:r>
              <a:rPr lang="cs-CZ" dirty="0" err="1"/>
              <a:t>motivated</a:t>
            </a:r>
            <a:r>
              <a:rPr lang="cs-CZ" dirty="0"/>
              <a:t>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05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Levels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change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  <p:pic>
        <p:nvPicPr>
          <p:cNvPr id="6" name="Zástupný symbol pro obsah 5" descr="Levels of change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86384" y="1499616"/>
            <a:ext cx="9125712" cy="558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Attitudes</a:t>
            </a:r>
            <a:r>
              <a:rPr lang="cs-CZ" dirty="0" smtClean="0"/>
              <a:t> to </a:t>
            </a:r>
            <a:r>
              <a:rPr lang="cs-CZ" dirty="0" err="1" smtClean="0"/>
              <a:t>change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Passive</a:t>
            </a:r>
            <a:endParaRPr lang="cs-CZ" dirty="0" smtClean="0"/>
          </a:p>
          <a:p>
            <a:r>
              <a:rPr lang="cs-CZ" dirty="0" err="1" smtClean="0"/>
              <a:t>Reactive</a:t>
            </a:r>
            <a:endParaRPr lang="cs-CZ" dirty="0" smtClean="0"/>
          </a:p>
          <a:p>
            <a:r>
              <a:rPr lang="cs-CZ" dirty="0" err="1" smtClean="0"/>
              <a:t>Proactive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8416" y="2855300"/>
            <a:ext cx="7350086" cy="455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68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Goals</a:t>
            </a:r>
            <a:r>
              <a:rPr lang="cs-CZ" dirty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change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  <p:pic>
        <p:nvPicPr>
          <p:cNvPr id="6" name="Zástupný symbol pro obsah 5" descr="C:\Users\Guest\Desktop\change-management-module-9-638.jpg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1" b="13053"/>
          <a:stretch/>
        </p:blipFill>
        <p:spPr bwMode="auto">
          <a:xfrm>
            <a:off x="914400" y="1453896"/>
            <a:ext cx="8915400" cy="57607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7567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Change</a:t>
            </a:r>
            <a:r>
              <a:rPr lang="cs-CZ" dirty="0" smtClean="0"/>
              <a:t> management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/>
              <a:t>process</a:t>
            </a:r>
            <a:r>
              <a:rPr lang="cs-CZ" dirty="0"/>
              <a:t>, </a:t>
            </a:r>
            <a:r>
              <a:rPr lang="cs-CZ" dirty="0" err="1"/>
              <a:t>tools</a:t>
            </a:r>
            <a:r>
              <a:rPr lang="cs-CZ" dirty="0"/>
              <a:t> and </a:t>
            </a:r>
            <a:r>
              <a:rPr lang="cs-CZ" dirty="0" err="1"/>
              <a:t>techniques</a:t>
            </a:r>
            <a:r>
              <a:rPr lang="cs-CZ" dirty="0"/>
              <a:t> to </a:t>
            </a:r>
            <a:r>
              <a:rPr lang="cs-CZ" dirty="0" err="1"/>
              <a:t>manage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people-side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change</a:t>
            </a:r>
            <a:r>
              <a:rPr lang="cs-CZ" dirty="0"/>
              <a:t> </a:t>
            </a:r>
            <a:r>
              <a:rPr lang="cs-CZ" dirty="0" err="1"/>
              <a:t>processes</a:t>
            </a:r>
            <a:r>
              <a:rPr lang="cs-CZ" dirty="0"/>
              <a:t>, to </a:t>
            </a:r>
            <a:r>
              <a:rPr lang="cs-CZ" dirty="0" err="1"/>
              <a:t>achieve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required</a:t>
            </a:r>
            <a:r>
              <a:rPr lang="cs-CZ" dirty="0"/>
              <a:t> </a:t>
            </a:r>
            <a:r>
              <a:rPr lang="cs-CZ" dirty="0" err="1"/>
              <a:t>outcomes</a:t>
            </a:r>
            <a:r>
              <a:rPr lang="cs-CZ" dirty="0"/>
              <a:t>, and to </a:t>
            </a:r>
            <a:r>
              <a:rPr lang="cs-CZ" dirty="0" err="1"/>
              <a:t>realise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change</a:t>
            </a:r>
            <a:r>
              <a:rPr lang="cs-CZ" dirty="0"/>
              <a:t> </a:t>
            </a:r>
            <a:r>
              <a:rPr lang="cs-CZ" dirty="0" err="1"/>
              <a:t>effectively</a:t>
            </a:r>
            <a:r>
              <a:rPr lang="cs-CZ" dirty="0"/>
              <a:t> </a:t>
            </a:r>
            <a:r>
              <a:rPr lang="cs-CZ" dirty="0" err="1"/>
              <a:t>within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infividual</a:t>
            </a:r>
            <a:r>
              <a:rPr lang="cs-CZ" dirty="0"/>
              <a:t> </a:t>
            </a:r>
            <a:r>
              <a:rPr lang="cs-CZ" dirty="0" err="1"/>
              <a:t>change</a:t>
            </a:r>
            <a:r>
              <a:rPr lang="cs-CZ" dirty="0"/>
              <a:t> agent,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inner</a:t>
            </a:r>
            <a:r>
              <a:rPr lang="cs-CZ" dirty="0"/>
              <a:t> </a:t>
            </a:r>
            <a:r>
              <a:rPr lang="cs-CZ" dirty="0" smtClean="0"/>
              <a:t>team</a:t>
            </a:r>
            <a:r>
              <a:rPr lang="cs-CZ" dirty="0"/>
              <a:t>, and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wider</a:t>
            </a:r>
            <a:r>
              <a:rPr lang="cs-CZ" dirty="0"/>
              <a:t> </a:t>
            </a:r>
            <a:r>
              <a:rPr lang="cs-CZ" dirty="0" err="1" smtClean="0"/>
              <a:t>system</a:t>
            </a:r>
            <a:r>
              <a:rPr lang="cs-CZ" dirty="0" smtClean="0"/>
              <a:t>.</a:t>
            </a:r>
          </a:p>
          <a:p>
            <a:r>
              <a:rPr lang="cs-CZ" dirty="0" smtClean="0"/>
              <a:t>A </a:t>
            </a:r>
            <a:r>
              <a:rPr lang="cs-CZ" dirty="0" err="1"/>
              <a:t>structured</a:t>
            </a:r>
            <a:r>
              <a:rPr lang="cs-CZ" dirty="0"/>
              <a:t> </a:t>
            </a:r>
            <a:r>
              <a:rPr lang="cs-CZ" dirty="0" err="1"/>
              <a:t>approach</a:t>
            </a:r>
            <a:r>
              <a:rPr lang="cs-CZ" dirty="0"/>
              <a:t> to </a:t>
            </a:r>
            <a:r>
              <a:rPr lang="cs-CZ" dirty="0" err="1"/>
              <a:t>moving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current</a:t>
            </a:r>
            <a:r>
              <a:rPr lang="cs-CZ" dirty="0"/>
              <a:t> </a:t>
            </a:r>
            <a:r>
              <a:rPr lang="cs-CZ" dirty="0" err="1"/>
              <a:t>state</a:t>
            </a:r>
            <a:r>
              <a:rPr lang="cs-CZ" dirty="0"/>
              <a:t> to a </a:t>
            </a:r>
            <a:r>
              <a:rPr lang="cs-CZ" dirty="0" err="1"/>
              <a:t>future</a:t>
            </a:r>
            <a:r>
              <a:rPr lang="cs-CZ" dirty="0"/>
              <a:t> </a:t>
            </a:r>
            <a:r>
              <a:rPr lang="cs-CZ" dirty="0" err="1" smtClean="0"/>
              <a:t>state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757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U_OPVVV">
  <a:themeElements>
    <a:clrScheme name="JU">
      <a:dk1>
        <a:srgbClr val="151515"/>
      </a:dk1>
      <a:lt1>
        <a:sysClr val="window" lastClr="FFFFFF"/>
      </a:lt1>
      <a:dk2>
        <a:srgbClr val="E00034"/>
      </a:dk2>
      <a:lt2>
        <a:srgbClr val="D8D8D8"/>
      </a:lt2>
      <a:accent1>
        <a:srgbClr val="E00034"/>
      </a:accent1>
      <a:accent2>
        <a:srgbClr val="E98300"/>
      </a:accent2>
      <a:accent3>
        <a:srgbClr val="007D57"/>
      </a:accent3>
      <a:accent4>
        <a:srgbClr val="9C5FB5"/>
      </a:accent4>
      <a:accent5>
        <a:srgbClr val="5BBBB7"/>
      </a:accent5>
      <a:accent6>
        <a:srgbClr val="D10074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U_OPVVV" id="{308B95AC-FC2F-4F17-80AD-0B8665254CCB}" vid="{353A2476-A1C0-4E71-97AE-34FA5EB80CF7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37</TotalTime>
  <Words>506</Words>
  <Application>Microsoft Office PowerPoint</Application>
  <PresentationFormat>Vlastní</PresentationFormat>
  <Paragraphs>99</Paragraphs>
  <Slides>17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Calibri</vt:lpstr>
      <vt:lpstr>Clara Sans</vt:lpstr>
      <vt:lpstr>JU_OPVVV</vt:lpstr>
      <vt:lpstr>Introduction to change management</vt:lpstr>
      <vt:lpstr>Learning outcomes</vt:lpstr>
      <vt:lpstr>Introduction</vt:lpstr>
      <vt:lpstr>Change</vt:lpstr>
      <vt:lpstr>Benefits of change</vt:lpstr>
      <vt:lpstr>Levels of change</vt:lpstr>
      <vt:lpstr>Attitudes to change</vt:lpstr>
      <vt:lpstr>Goals of change</vt:lpstr>
      <vt:lpstr>Change management</vt:lpstr>
      <vt:lpstr>Change management</vt:lpstr>
      <vt:lpstr>Change management</vt:lpstr>
      <vt:lpstr>Principles of change management</vt:lpstr>
      <vt:lpstr>Change manager</vt:lpstr>
      <vt:lpstr>10 steps to successful</vt:lpstr>
      <vt:lpstr>Model 7S</vt:lpstr>
      <vt:lpstr>EFQM model</vt:lpstr>
      <vt:lpstr>Prezentace aplikace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Ing. Tomáš Lysenko-Chvíla</dc:creator>
  <cp:lastModifiedBy>Řehoř Petr doc. Ing. Ph.D.</cp:lastModifiedBy>
  <cp:revision>8</cp:revision>
  <dcterms:created xsi:type="dcterms:W3CDTF">2017-07-17T18:52:59Z</dcterms:created>
  <dcterms:modified xsi:type="dcterms:W3CDTF">2019-01-23T13:22:10Z</dcterms:modified>
</cp:coreProperties>
</file>