
<file path=[Content_Types].xml><?xml version="1.0" encoding="utf-8"?>
<Types xmlns="http://schemas.openxmlformats.org/package/2006/content-types">
  <Default Extension="bin" ContentType="application/vnd.openxmlformats-officedocument.oleObject"/>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756" r:id="rId1"/>
  </p:sldMasterIdLst>
  <p:notesMasterIdLst>
    <p:notesMasterId r:id="rId29"/>
  </p:notesMasterIdLst>
  <p:sldIdLst>
    <p:sldId id="256" r:id="rId2"/>
    <p:sldId id="258" r:id="rId3"/>
    <p:sldId id="257"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2" r:id="rId27"/>
    <p:sldId id="283" r:id="rId28"/>
  </p:sldIdLst>
  <p:sldSz cx="10693400" cy="7561263"/>
  <p:notesSz cx="6797675" cy="9926638"/>
  <p:defaultTextStyle>
    <a:defPPr>
      <a:defRPr lang="cs-CZ"/>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368">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62" d="100"/>
          <a:sy n="62" d="100"/>
        </p:scale>
        <p:origin x="1120" y="56"/>
      </p:cViewPr>
      <p:guideLst>
        <p:guide orient="horz" pos="2381"/>
        <p:guide pos="3368"/>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4.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image" Target="../media/image20.wmf"/><Relationship Id="rId1" Type="http://schemas.openxmlformats.org/officeDocument/2006/relationships/image" Target="../media/image19.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23.wmf"/><Relationship Id="rId1" Type="http://schemas.openxmlformats.org/officeDocument/2006/relationships/image" Target="../media/image22.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wmf"/><Relationship Id="rId1" Type="http://schemas.openxmlformats.org/officeDocument/2006/relationships/image" Target="../media/image24.wmf"/><Relationship Id="rId4" Type="http://schemas.openxmlformats.org/officeDocument/2006/relationships/image" Target="../media/image27.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image" Target="../media/image29.wmf"/><Relationship Id="rId1" Type="http://schemas.openxmlformats.org/officeDocument/2006/relationships/image" Target="../media/image28.wmf"/><Relationship Id="rId4" Type="http://schemas.openxmlformats.org/officeDocument/2006/relationships/image" Target="../media/image31.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32.e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33.e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34.e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35.e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36.e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37.e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image" Target="../media/image10.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image" Target="../media/image13.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6.e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image" Target="../media/image1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7C81D14C-5566-445D-BD74-763B41037513}" type="datetimeFigureOut">
              <a:rPr lang="cs-CZ" smtClean="0"/>
              <a:t>03.12.2020</a:t>
            </a:fld>
            <a:endParaRPr lang="cs-CZ"/>
          </a:p>
        </p:txBody>
      </p:sp>
      <p:sp>
        <p:nvSpPr>
          <p:cNvPr id="4" name="Zástupný symbol pro obrázek snímku 3"/>
          <p:cNvSpPr>
            <a:spLocks noGrp="1" noRot="1" noChangeAspect="1"/>
          </p:cNvSpPr>
          <p:nvPr>
            <p:ph type="sldImg" idx="2"/>
          </p:nvPr>
        </p:nvSpPr>
        <p:spPr>
          <a:xfrm>
            <a:off x="1030288" y="1241425"/>
            <a:ext cx="4737100"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8DD68CE-66E3-4B61-B1C6-4A829A625939}" type="slidenum">
              <a:rPr lang="cs-CZ" smtClean="0"/>
              <a:t>‹#›</a:t>
            </a:fld>
            <a:endParaRPr lang="cs-CZ"/>
          </a:p>
        </p:txBody>
      </p:sp>
    </p:spTree>
    <p:extLst>
      <p:ext uri="{BB962C8B-B14F-4D97-AF65-F5344CB8AC3E}">
        <p14:creationId xmlns:p14="http://schemas.microsoft.com/office/powerpoint/2010/main" val="3740625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3</a:t>
            </a:fld>
            <a:endParaRPr lang="cs-CZ"/>
          </a:p>
        </p:txBody>
      </p:sp>
    </p:spTree>
    <p:extLst>
      <p:ext uri="{BB962C8B-B14F-4D97-AF65-F5344CB8AC3E}">
        <p14:creationId xmlns:p14="http://schemas.microsoft.com/office/powerpoint/2010/main" val="418122465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7" name="Obdélník 16"/>
          <p:cNvSpPr/>
          <p:nvPr/>
        </p:nvSpPr>
        <p:spPr>
          <a:xfrm>
            <a:off x="0" y="0"/>
            <a:ext cx="10693400" cy="75612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 name="Obdélník 13"/>
          <p:cNvSpPr/>
          <p:nvPr/>
        </p:nvSpPr>
        <p:spPr>
          <a:xfrm>
            <a:off x="0" y="1887568"/>
            <a:ext cx="10693400" cy="1890000"/>
          </a:xfrm>
          <a:prstGeom prst="rect">
            <a:avLst/>
          </a:prstGeom>
          <a:solidFill>
            <a:srgbClr val="E0003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1165225" fontAlgn="auto">
              <a:spcBef>
                <a:spcPts val="0"/>
              </a:spcBef>
              <a:spcAft>
                <a:spcPts val="0"/>
              </a:spcAft>
              <a:defRPr/>
            </a:pPr>
            <a:endParaRPr lang="cs-CZ" sz="2800" dirty="0">
              <a:latin typeface="Clara Sans" pitchFamily="50" charset="0"/>
            </a:endParaRPr>
          </a:p>
        </p:txBody>
      </p:sp>
      <p:sp>
        <p:nvSpPr>
          <p:cNvPr id="2" name="Nadpis 1"/>
          <p:cNvSpPr>
            <a:spLocks noGrp="1"/>
          </p:cNvSpPr>
          <p:nvPr>
            <p:ph type="ctrTitle"/>
          </p:nvPr>
        </p:nvSpPr>
        <p:spPr>
          <a:xfrm>
            <a:off x="1602284" y="2024330"/>
            <a:ext cx="8289110" cy="1503745"/>
          </a:xfrm>
        </p:spPr>
        <p:txBody>
          <a:bodyPr/>
          <a:lstStyle>
            <a:lvl1pPr marL="0" indent="0" algn="l">
              <a:defRPr sz="4400">
                <a:solidFill>
                  <a:schemeClr val="bg1"/>
                </a:solidFill>
                <a:latin typeface="Clara Sans" pitchFamily="50" charset="0"/>
              </a:defRPr>
            </a:lvl1pPr>
          </a:lstStyle>
          <a:p>
            <a:r>
              <a:rPr lang="cs-CZ" smtClean="0"/>
              <a:t>Kliknutím lze upravit styl.</a:t>
            </a:r>
            <a:endParaRPr lang="cs-CZ" dirty="0"/>
          </a:p>
        </p:txBody>
      </p:sp>
      <p:sp>
        <p:nvSpPr>
          <p:cNvPr id="3" name="Podnadpis 2"/>
          <p:cNvSpPr>
            <a:spLocks noGrp="1"/>
          </p:cNvSpPr>
          <p:nvPr>
            <p:ph type="subTitle" idx="1"/>
          </p:nvPr>
        </p:nvSpPr>
        <p:spPr>
          <a:xfrm>
            <a:off x="1602284" y="3957618"/>
            <a:ext cx="8640960" cy="720080"/>
          </a:xfrm>
        </p:spPr>
        <p:txBody>
          <a:bodyPr/>
          <a:lstStyle>
            <a:lvl1pPr marL="0" indent="0" algn="l">
              <a:buNone/>
              <a:defRPr sz="2400">
                <a:solidFill>
                  <a:schemeClr val="tx1">
                    <a:tint val="75000"/>
                  </a:schemeClr>
                </a:solidFill>
                <a:latin typeface="Clara Sans" pitchFamily="50"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dirty="0"/>
          </a:p>
        </p:txBody>
      </p:sp>
      <p:sp>
        <p:nvSpPr>
          <p:cNvPr id="5" name="Zástupný symbol pro datum 3"/>
          <p:cNvSpPr>
            <a:spLocks noGrp="1"/>
          </p:cNvSpPr>
          <p:nvPr>
            <p:ph type="dt" sz="half" idx="10"/>
          </p:nvPr>
        </p:nvSpPr>
        <p:spPr/>
        <p:txBody>
          <a:bodyPr/>
          <a:lstStyle>
            <a:lvl1pPr>
              <a:defRPr>
                <a:latin typeface="Clara Sans" pitchFamily="50" charset="0"/>
              </a:defRPr>
            </a:lvl1pPr>
          </a:lstStyle>
          <a:p>
            <a:pPr>
              <a:defRPr/>
            </a:pPr>
            <a:fld id="{861E5E6D-9964-443D-8A1A-2F174139E214}" type="datetime1">
              <a:rPr lang="cs-CZ" smtClean="0"/>
              <a:t>03.12.2020</a:t>
            </a:fld>
            <a:endParaRPr lang="cs-CZ"/>
          </a:p>
        </p:txBody>
      </p:sp>
      <p:sp>
        <p:nvSpPr>
          <p:cNvPr id="6" name="Zástupný symbol pro zápatí 4"/>
          <p:cNvSpPr>
            <a:spLocks noGrp="1"/>
          </p:cNvSpPr>
          <p:nvPr>
            <p:ph type="ftr" sz="quarter" idx="11"/>
          </p:nvPr>
        </p:nvSpPr>
        <p:spPr/>
        <p:txBody>
          <a:bodyPr/>
          <a:lstStyle>
            <a:lvl1pPr>
              <a:defRPr>
                <a:latin typeface="Clara Sans" pitchFamily="50" charset="0"/>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atin typeface="Clara Sans" pitchFamily="50" charset="0"/>
              </a:defRPr>
            </a:lvl1pPr>
          </a:lstStyle>
          <a:p>
            <a:pPr>
              <a:defRPr/>
            </a:pPr>
            <a:fld id="{9251B02E-AEA4-4A25-B995-7FBC9F8D11D8}" type="slidenum">
              <a:rPr lang="cs-CZ" smtClean="0"/>
              <a:pPr>
                <a:defRPr/>
              </a:pPr>
              <a:t>‹#›</a:t>
            </a:fld>
            <a:endParaRPr lang="cs-CZ"/>
          </a:p>
        </p:txBody>
      </p:sp>
      <p:sp>
        <p:nvSpPr>
          <p:cNvPr id="8" name="Obdélník 7"/>
          <p:cNvSpPr/>
          <p:nvPr/>
        </p:nvSpPr>
        <p:spPr>
          <a:xfrm>
            <a:off x="0" y="0"/>
            <a:ext cx="3030538" cy="12603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9" name="Picture 2" descr="I:\Mayna\!!_práce\RadkaF\JU České Budějovice\PPT prezentace\Podklady\HlavPapir Ekonomická fakult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140" y="212887"/>
            <a:ext cx="3973746" cy="101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Obrázek 9"/>
          <p:cNvPicPr/>
          <p:nvPr/>
        </p:nvPicPr>
        <p:blipFill>
          <a:blip r:embed="rId3" cstate="email">
            <a:extLst>
              <a:ext uri="{28A0092B-C50C-407E-A947-70E740481C1C}">
                <a14:useLocalDpi xmlns:a14="http://schemas.microsoft.com/office/drawing/2010/main"/>
              </a:ext>
            </a:extLst>
          </a:blip>
          <a:srcRect/>
          <a:stretch>
            <a:fillRect/>
          </a:stretch>
        </p:blipFill>
        <p:spPr bwMode="auto">
          <a:xfrm>
            <a:off x="1430913" y="6228903"/>
            <a:ext cx="4610100" cy="638175"/>
          </a:xfrm>
          <a:prstGeom prst="rect">
            <a:avLst/>
          </a:prstGeom>
          <a:noFill/>
          <a:ln>
            <a:noFill/>
          </a:ln>
        </p:spPr>
      </p:pic>
    </p:spTree>
    <p:extLst>
      <p:ext uri="{BB962C8B-B14F-4D97-AF65-F5344CB8AC3E}">
        <p14:creationId xmlns:p14="http://schemas.microsoft.com/office/powerpoint/2010/main" val="9904276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571A390B-2DF6-4A98-8CD3-57C620926EC6}" type="datetime1">
              <a:rPr lang="cs-CZ" smtClean="0"/>
              <a:t>03.12.2020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5E80E49-5BFC-4E79-BF4D-A767D26BC07E}" type="slidenum">
              <a:rPr lang="cs-CZ" smtClean="0"/>
              <a:pPr>
                <a:defRPr/>
              </a:pPr>
              <a:t>‹#›</a:t>
            </a:fld>
            <a:endParaRPr lang="cs-CZ"/>
          </a:p>
        </p:txBody>
      </p:sp>
    </p:spTree>
    <p:extLst>
      <p:ext uri="{BB962C8B-B14F-4D97-AF65-F5344CB8AC3E}">
        <p14:creationId xmlns:p14="http://schemas.microsoft.com/office/powerpoint/2010/main" val="29133625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7752716" y="1044327"/>
            <a:ext cx="2406015" cy="5710054"/>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534670" y="1044327"/>
            <a:ext cx="7039822" cy="5710054"/>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99BE73E3-272C-49D3-A172-02F9E4E9562B}" type="datetime1">
              <a:rPr lang="cs-CZ" smtClean="0"/>
              <a:t>03.12.2020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5F254864-5606-4A31-B3E2-746352118BF3}" type="slidenum">
              <a:rPr lang="cs-CZ" smtClean="0"/>
              <a:pPr>
                <a:defRPr/>
              </a:pPr>
              <a:t>‹#›</a:t>
            </a:fld>
            <a:endParaRPr lang="cs-CZ"/>
          </a:p>
        </p:txBody>
      </p:sp>
    </p:spTree>
    <p:extLst>
      <p:ext uri="{BB962C8B-B14F-4D97-AF65-F5344CB8AC3E}">
        <p14:creationId xmlns:p14="http://schemas.microsoft.com/office/powerpoint/2010/main" val="40427460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2731325" y="180231"/>
            <a:ext cx="7427088" cy="662917"/>
          </a:xfrm>
        </p:spPr>
        <p:txBody>
          <a:bodyPr/>
          <a:lstStyle>
            <a:lvl1pPr>
              <a:defRPr sz="3600"/>
            </a:lvl1pPr>
          </a:lstStyle>
          <a:p>
            <a:r>
              <a:rPr lang="cs-CZ" smtClean="0"/>
              <a:t>Kliknutím lze upravit styl.</a:t>
            </a:r>
            <a:endParaRPr lang="cs-CZ" dirty="0"/>
          </a:p>
        </p:txBody>
      </p:sp>
      <p:sp>
        <p:nvSpPr>
          <p:cNvPr id="3" name="Zástupný symbol pro obsah 2"/>
          <p:cNvSpPr>
            <a:spLocks noGrp="1"/>
          </p:cNvSpPr>
          <p:nvPr>
            <p:ph idx="1"/>
          </p:nvPr>
        </p:nvSpPr>
        <p:spPr>
          <a:xfrm>
            <a:off x="534988" y="1187532"/>
            <a:ext cx="9623425" cy="5567281"/>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8863D660-356F-4B7B-9477-B5CEBBE7ED6F}" type="datetime1">
              <a:rPr lang="cs-CZ" smtClean="0"/>
              <a:t>03.12.2020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005B7347-35A8-416A-A6BF-14F7C64C136A}" type="slidenum">
              <a:rPr lang="cs-CZ" smtClean="0"/>
              <a:pPr>
                <a:defRPr/>
              </a:pPr>
              <a:t>‹#›</a:t>
            </a:fld>
            <a:endParaRPr lang="cs-CZ"/>
          </a:p>
        </p:txBody>
      </p:sp>
    </p:spTree>
    <p:extLst>
      <p:ext uri="{BB962C8B-B14F-4D97-AF65-F5344CB8AC3E}">
        <p14:creationId xmlns:p14="http://schemas.microsoft.com/office/powerpoint/2010/main" val="739112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44705" y="4858813"/>
            <a:ext cx="9089390" cy="1501751"/>
          </a:xfrm>
        </p:spPr>
        <p:txBody>
          <a:bodyPr/>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844705" y="3204786"/>
            <a:ext cx="9089390" cy="165402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D78E90E3-EF82-41EA-9CBB-69D0C1CE9A68}" type="datetime1">
              <a:rPr lang="cs-CZ" smtClean="0"/>
              <a:t>03.12.2020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6C60EE9-DB36-4AC0-93AC-EAF55A4D2F9E}" type="slidenum">
              <a:rPr lang="cs-CZ" smtClean="0"/>
              <a:pPr>
                <a:defRPr/>
              </a:pPr>
              <a:t>‹#›</a:t>
            </a:fld>
            <a:endParaRPr lang="cs-CZ"/>
          </a:p>
        </p:txBody>
      </p:sp>
    </p:spTree>
    <p:extLst>
      <p:ext uri="{BB962C8B-B14F-4D97-AF65-F5344CB8AC3E}">
        <p14:creationId xmlns:p14="http://schemas.microsoft.com/office/powerpoint/2010/main" val="27729833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534670"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5435812"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3"/>
          <p:cNvSpPr>
            <a:spLocks noGrp="1"/>
          </p:cNvSpPr>
          <p:nvPr>
            <p:ph type="dt" sz="half" idx="10"/>
          </p:nvPr>
        </p:nvSpPr>
        <p:spPr/>
        <p:txBody>
          <a:bodyPr/>
          <a:lstStyle>
            <a:lvl1pPr>
              <a:defRPr/>
            </a:lvl1pPr>
          </a:lstStyle>
          <a:p>
            <a:pPr>
              <a:defRPr/>
            </a:pPr>
            <a:fld id="{18BEF439-A903-4BAB-BE0E-D1DEB9C70BCB}" type="datetime1">
              <a:rPr lang="cs-CZ" smtClean="0"/>
              <a:t>03.12.2020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0025203F-6002-47B2-BA6E-0944EEA53219}" type="slidenum">
              <a:rPr lang="cs-CZ" smtClean="0"/>
              <a:pPr>
                <a:defRPr/>
              </a:pPr>
              <a:t>‹#›</a:t>
            </a:fld>
            <a:endParaRPr lang="cs-CZ"/>
          </a:p>
        </p:txBody>
      </p:sp>
    </p:spTree>
    <p:extLst>
      <p:ext uri="{BB962C8B-B14F-4D97-AF65-F5344CB8AC3E}">
        <p14:creationId xmlns:p14="http://schemas.microsoft.com/office/powerpoint/2010/main" val="28588734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522164" y="1188343"/>
            <a:ext cx="4724775"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534671" y="1980431"/>
            <a:ext cx="4724775"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5444605" y="1188343"/>
            <a:ext cx="4726631"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5432100" y="1980431"/>
            <a:ext cx="4726631"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3"/>
          <p:cNvSpPr>
            <a:spLocks noGrp="1"/>
          </p:cNvSpPr>
          <p:nvPr>
            <p:ph type="dt" sz="half" idx="10"/>
          </p:nvPr>
        </p:nvSpPr>
        <p:spPr/>
        <p:txBody>
          <a:bodyPr/>
          <a:lstStyle>
            <a:lvl1pPr>
              <a:defRPr/>
            </a:lvl1pPr>
          </a:lstStyle>
          <a:p>
            <a:pPr>
              <a:defRPr/>
            </a:pPr>
            <a:fld id="{663A1EA3-E2BC-48E8-A352-50577628A881}" type="datetime1">
              <a:rPr lang="cs-CZ" smtClean="0"/>
              <a:t>03.12.2020</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C9744537-99EA-4D2E-83BE-317CA3E7C592}" type="slidenum">
              <a:rPr lang="cs-CZ" smtClean="0"/>
              <a:pPr>
                <a:defRPr/>
              </a:pPr>
              <a:t>‹#›</a:t>
            </a:fld>
            <a:endParaRPr lang="cs-CZ"/>
          </a:p>
        </p:txBody>
      </p:sp>
    </p:spTree>
    <p:extLst>
      <p:ext uri="{BB962C8B-B14F-4D97-AF65-F5344CB8AC3E}">
        <p14:creationId xmlns:p14="http://schemas.microsoft.com/office/powerpoint/2010/main" val="36366853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3"/>
          <p:cNvSpPr>
            <a:spLocks noGrp="1"/>
          </p:cNvSpPr>
          <p:nvPr>
            <p:ph type="dt" sz="half" idx="10"/>
          </p:nvPr>
        </p:nvSpPr>
        <p:spPr/>
        <p:txBody>
          <a:bodyPr/>
          <a:lstStyle>
            <a:lvl1pPr>
              <a:defRPr/>
            </a:lvl1pPr>
          </a:lstStyle>
          <a:p>
            <a:pPr>
              <a:defRPr/>
            </a:pPr>
            <a:fld id="{75DF245D-D6AC-44C9-87B3-4C6EEA36FB51}" type="datetime1">
              <a:rPr lang="cs-CZ" smtClean="0"/>
              <a:t>03.12.2020</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28C53024-765D-4A8F-A60F-9D142B3F1564}" type="slidenum">
              <a:rPr lang="cs-CZ" smtClean="0"/>
              <a:pPr>
                <a:defRPr/>
              </a:pPr>
              <a:t>‹#›</a:t>
            </a:fld>
            <a:endParaRPr lang="cs-CZ"/>
          </a:p>
        </p:txBody>
      </p:sp>
    </p:spTree>
    <p:extLst>
      <p:ext uri="{BB962C8B-B14F-4D97-AF65-F5344CB8AC3E}">
        <p14:creationId xmlns:p14="http://schemas.microsoft.com/office/powerpoint/2010/main" val="7909414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4E81568-6828-4203-9B7C-12AC327FE14E}" type="datetime1">
              <a:rPr lang="cs-CZ" smtClean="0"/>
              <a:t>03.12.2020</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6074965D-B6FC-48F4-BDEB-A25D835DCF79}" type="slidenum">
              <a:rPr lang="cs-CZ" smtClean="0"/>
              <a:pPr>
                <a:defRPr/>
              </a:pPr>
              <a:t>‹#›</a:t>
            </a:fld>
            <a:endParaRPr lang="cs-CZ"/>
          </a:p>
        </p:txBody>
      </p:sp>
    </p:spTree>
    <p:extLst>
      <p:ext uri="{BB962C8B-B14F-4D97-AF65-F5344CB8AC3E}">
        <p14:creationId xmlns:p14="http://schemas.microsoft.com/office/powerpoint/2010/main" val="40946888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534672" y="972318"/>
            <a:ext cx="3518055" cy="609945"/>
          </a:xfrm>
        </p:spPr>
        <p:txBody>
          <a:bodyPr anchor="b"/>
          <a:lstStyle>
            <a:lvl1pPr algn="l">
              <a:defRPr sz="2000" b="1"/>
            </a:lvl1pPr>
          </a:lstStyle>
          <a:p>
            <a:r>
              <a:rPr lang="cs-CZ" smtClean="0"/>
              <a:t>Kliknutím lze upravit styl.</a:t>
            </a:r>
            <a:endParaRPr lang="cs-CZ" dirty="0"/>
          </a:p>
        </p:txBody>
      </p:sp>
      <p:sp>
        <p:nvSpPr>
          <p:cNvPr id="3" name="Zástupný symbol pro obsah 2"/>
          <p:cNvSpPr>
            <a:spLocks noGrp="1"/>
          </p:cNvSpPr>
          <p:nvPr>
            <p:ph idx="1"/>
          </p:nvPr>
        </p:nvSpPr>
        <p:spPr>
          <a:xfrm>
            <a:off x="4180822" y="301052"/>
            <a:ext cx="5977908" cy="645332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534672" y="1582266"/>
            <a:ext cx="3518055" cy="517211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D348B92B-E7FC-4C9D-A25B-8D733F1B7F04}" type="datetime1">
              <a:rPr lang="cs-CZ" smtClean="0"/>
              <a:t>03.12.2020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E4235B1B-A23A-4D82-B975-BDB1401989B8}" type="slidenum">
              <a:rPr lang="cs-CZ" smtClean="0"/>
              <a:pPr>
                <a:defRPr/>
              </a:pPr>
              <a:t>‹#›</a:t>
            </a:fld>
            <a:endParaRPr lang="cs-CZ"/>
          </a:p>
        </p:txBody>
      </p:sp>
    </p:spTree>
    <p:extLst>
      <p:ext uri="{BB962C8B-B14F-4D97-AF65-F5344CB8AC3E}">
        <p14:creationId xmlns:p14="http://schemas.microsoft.com/office/powerpoint/2010/main" val="35603630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2095981" y="5292884"/>
            <a:ext cx="6416040" cy="624855"/>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2095981" y="972319"/>
            <a:ext cx="6416040" cy="4240052"/>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smtClean="0"/>
              <a:t>Kliknutím na ikonu přidáte obrázek.</a:t>
            </a:r>
          </a:p>
        </p:txBody>
      </p:sp>
      <p:sp>
        <p:nvSpPr>
          <p:cNvPr id="4" name="Zástupný symbol pro text 3"/>
          <p:cNvSpPr>
            <a:spLocks noGrp="1"/>
          </p:cNvSpPr>
          <p:nvPr>
            <p:ph type="body" sz="half" idx="2"/>
          </p:nvPr>
        </p:nvSpPr>
        <p:spPr>
          <a:xfrm>
            <a:off x="2095981" y="5917739"/>
            <a:ext cx="6416040" cy="8873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53806EB7-D81F-404B-ACAE-5954E4C5B005}" type="datetime1">
              <a:rPr lang="cs-CZ" smtClean="0"/>
              <a:t>03.12.2020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BE20E438-300D-426D-956D-FF05AA67C7E2}" type="slidenum">
              <a:rPr lang="cs-CZ" smtClean="0"/>
              <a:pPr>
                <a:defRPr/>
              </a:pPr>
              <a:t>‹#›</a:t>
            </a:fld>
            <a:endParaRPr lang="cs-CZ"/>
          </a:p>
        </p:txBody>
      </p:sp>
    </p:spTree>
    <p:extLst>
      <p:ext uri="{BB962C8B-B14F-4D97-AF65-F5344CB8AC3E}">
        <p14:creationId xmlns:p14="http://schemas.microsoft.com/office/powerpoint/2010/main" val="29505037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bdélník 1"/>
          <p:cNvSpPr/>
          <p:nvPr/>
        </p:nvSpPr>
        <p:spPr>
          <a:xfrm>
            <a:off x="0" y="996333"/>
            <a:ext cx="10693400" cy="656493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26" name="Zástupný symbol pro nadpis 1"/>
          <p:cNvSpPr>
            <a:spLocks noGrp="1"/>
          </p:cNvSpPr>
          <p:nvPr>
            <p:ph type="title"/>
          </p:nvPr>
        </p:nvSpPr>
        <p:spPr bwMode="auto">
          <a:xfrm>
            <a:off x="3030538" y="145125"/>
            <a:ext cx="7488312"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endParaRPr lang="cs-CZ" dirty="0" smtClean="0"/>
          </a:p>
        </p:txBody>
      </p:sp>
      <p:sp>
        <p:nvSpPr>
          <p:cNvPr id="1027" name="Zástupný symbol pro text 2"/>
          <p:cNvSpPr>
            <a:spLocks noGrp="1"/>
          </p:cNvSpPr>
          <p:nvPr>
            <p:ph type="body" idx="1"/>
          </p:nvPr>
        </p:nvSpPr>
        <p:spPr bwMode="auto">
          <a:xfrm>
            <a:off x="534988" y="1260475"/>
            <a:ext cx="9623425" cy="549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p>
        </p:txBody>
      </p:sp>
      <p:sp>
        <p:nvSpPr>
          <p:cNvPr id="4" name="Zástupný symbol pro datum 3"/>
          <p:cNvSpPr>
            <a:spLocks noGrp="1"/>
          </p:cNvSpPr>
          <p:nvPr>
            <p:ph type="dt" sz="half" idx="2"/>
          </p:nvPr>
        </p:nvSpPr>
        <p:spPr>
          <a:xfrm>
            <a:off x="534988" y="7008813"/>
            <a:ext cx="2495550" cy="401637"/>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Clara Sans" pitchFamily="50" charset="0"/>
              </a:defRPr>
            </a:lvl1pPr>
          </a:lstStyle>
          <a:p>
            <a:pPr>
              <a:defRPr/>
            </a:pPr>
            <a:fld id="{B5044EDA-262F-488C-9A1C-4884F878AF7B}" type="datetime1">
              <a:rPr lang="cs-CZ" smtClean="0"/>
              <a:t>03.12.2020</a:t>
            </a:fld>
            <a:endParaRPr lang="cs-CZ"/>
          </a:p>
        </p:txBody>
      </p:sp>
      <p:sp>
        <p:nvSpPr>
          <p:cNvPr id="5" name="Zástupný symbol pro zápatí 4"/>
          <p:cNvSpPr>
            <a:spLocks noGrp="1"/>
          </p:cNvSpPr>
          <p:nvPr>
            <p:ph type="ftr" sz="quarter" idx="3"/>
          </p:nvPr>
        </p:nvSpPr>
        <p:spPr>
          <a:xfrm>
            <a:off x="3652838" y="7008813"/>
            <a:ext cx="3387725" cy="40163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Clara Sans" pitchFamily="50" charset="0"/>
              </a:defRPr>
            </a:lvl1pPr>
          </a:lstStyle>
          <a:p>
            <a:pPr>
              <a:defRPr/>
            </a:pPr>
            <a:endParaRPr lang="cs-CZ"/>
          </a:p>
        </p:txBody>
      </p:sp>
      <p:sp>
        <p:nvSpPr>
          <p:cNvPr id="6" name="Zástupný symbol pro číslo snímku 5"/>
          <p:cNvSpPr>
            <a:spLocks noGrp="1"/>
          </p:cNvSpPr>
          <p:nvPr>
            <p:ph type="sldNum" sz="quarter" idx="4"/>
          </p:nvPr>
        </p:nvSpPr>
        <p:spPr>
          <a:xfrm>
            <a:off x="7662863" y="7008813"/>
            <a:ext cx="2495550" cy="401637"/>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Clara Sans" pitchFamily="50" charset="0"/>
              </a:defRPr>
            </a:lvl1pPr>
          </a:lstStyle>
          <a:p>
            <a:pPr>
              <a:defRPr/>
            </a:pPr>
            <a:fld id="{C0EA4A2D-1AC4-4A39-9436-83225DB5FE6C}" type="slidenum">
              <a:rPr lang="cs-CZ" smtClean="0"/>
              <a:pPr>
                <a:defRPr/>
              </a:pPr>
              <a:t>‹#›</a:t>
            </a:fld>
            <a:endParaRPr lang="cs-CZ"/>
          </a:p>
        </p:txBody>
      </p:sp>
      <p:pic>
        <p:nvPicPr>
          <p:cNvPr id="1031" name="Picture 2" descr="I:\Mayna\!!_práce\RadkaF\JU České Budějovice\PPT prezentace\Podklady\HlavPapir Ekonomická fakulta.jp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62124" y="216823"/>
            <a:ext cx="2376264" cy="608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123374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hf hdr="0" ftr="0"/>
  <p:txStyles>
    <p:titleStyle>
      <a:lvl1pPr algn="r" rtl="0" eaLnBrk="1" fontAlgn="base" hangingPunct="1">
        <a:spcBef>
          <a:spcPct val="0"/>
        </a:spcBef>
        <a:spcAft>
          <a:spcPct val="0"/>
        </a:spcAft>
        <a:defRPr sz="2800" kern="1200">
          <a:solidFill>
            <a:schemeClr val="tx2"/>
          </a:solidFill>
          <a:latin typeface="Clara Sans" pitchFamily="50" charset="0"/>
          <a:ea typeface="+mj-ea"/>
          <a:cs typeface="+mj-cs"/>
        </a:defRPr>
      </a:lvl1pPr>
      <a:lvl2pPr algn="l" rtl="0" eaLnBrk="1" fontAlgn="base" hangingPunct="1">
        <a:spcBef>
          <a:spcPct val="0"/>
        </a:spcBef>
        <a:spcAft>
          <a:spcPct val="0"/>
        </a:spcAft>
        <a:defRPr sz="2400">
          <a:solidFill>
            <a:schemeClr val="tx1"/>
          </a:solidFill>
          <a:latin typeface="Clara Sans" pitchFamily="50" charset="0"/>
        </a:defRPr>
      </a:lvl2pPr>
      <a:lvl3pPr algn="l" rtl="0" eaLnBrk="1" fontAlgn="base" hangingPunct="1">
        <a:spcBef>
          <a:spcPct val="0"/>
        </a:spcBef>
        <a:spcAft>
          <a:spcPct val="0"/>
        </a:spcAft>
        <a:defRPr sz="2400">
          <a:solidFill>
            <a:schemeClr val="tx1"/>
          </a:solidFill>
          <a:latin typeface="Clara Sans" pitchFamily="50" charset="0"/>
        </a:defRPr>
      </a:lvl3pPr>
      <a:lvl4pPr algn="l" rtl="0" eaLnBrk="1" fontAlgn="base" hangingPunct="1">
        <a:spcBef>
          <a:spcPct val="0"/>
        </a:spcBef>
        <a:spcAft>
          <a:spcPct val="0"/>
        </a:spcAft>
        <a:defRPr sz="2400">
          <a:solidFill>
            <a:schemeClr val="tx1"/>
          </a:solidFill>
          <a:latin typeface="Clara Sans" pitchFamily="50" charset="0"/>
        </a:defRPr>
      </a:lvl4pPr>
      <a:lvl5pPr algn="l" rtl="0" eaLnBrk="1" fontAlgn="base" hangingPunct="1">
        <a:spcBef>
          <a:spcPct val="0"/>
        </a:spcBef>
        <a:spcAft>
          <a:spcPct val="0"/>
        </a:spcAft>
        <a:defRPr sz="2400">
          <a:solidFill>
            <a:schemeClr val="tx1"/>
          </a:solidFill>
          <a:latin typeface="Clara Sans" pitchFamily="50"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Clara Sans" pitchFamily="50" charset="0"/>
          <a:ea typeface="+mn-ea"/>
          <a:cs typeface="+mn-cs"/>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Clara Sans" pitchFamily="50" charset="0"/>
          <a:ea typeface="+mn-ea"/>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Clara Sans" pitchFamily="50" charset="0"/>
          <a:ea typeface="+mn-ea"/>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9.wmf"/></Relationships>
</file>

<file path=ppt/slides/_rels/slide11.xml.rels><?xml version="1.0" encoding="UTF-8" standalone="yes"?>
<Relationships xmlns="http://schemas.openxmlformats.org/package/2006/relationships"><Relationship Id="rId8" Type="http://schemas.openxmlformats.org/officeDocument/2006/relationships/image" Target="../media/image12.wmf"/><Relationship Id="rId3" Type="http://schemas.openxmlformats.org/officeDocument/2006/relationships/oleObject" Target="../embeddings/oleObject7.bin"/><Relationship Id="rId7"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1.wmf"/><Relationship Id="rId5" Type="http://schemas.openxmlformats.org/officeDocument/2006/relationships/oleObject" Target="../embeddings/oleObject8.bin"/><Relationship Id="rId4" Type="http://schemas.openxmlformats.org/officeDocument/2006/relationships/image" Target="../media/image10.w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4.wmf"/><Relationship Id="rId5" Type="http://schemas.openxmlformats.org/officeDocument/2006/relationships/oleObject" Target="../embeddings/oleObject11.bin"/><Relationship Id="rId4" Type="http://schemas.openxmlformats.org/officeDocument/2006/relationships/image" Target="../media/image13.w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15.w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16.e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18.wmf"/><Relationship Id="rId5" Type="http://schemas.openxmlformats.org/officeDocument/2006/relationships/oleObject" Target="../embeddings/oleObject15.bin"/><Relationship Id="rId4" Type="http://schemas.openxmlformats.org/officeDocument/2006/relationships/image" Target="../media/image17.wmf"/></Relationships>
</file>

<file path=ppt/slides/_rels/slide18.xml.rels><?xml version="1.0" encoding="UTF-8" standalone="yes"?>
<Relationships xmlns="http://schemas.openxmlformats.org/package/2006/relationships"><Relationship Id="rId8" Type="http://schemas.openxmlformats.org/officeDocument/2006/relationships/image" Target="../media/image21.wmf"/><Relationship Id="rId3" Type="http://schemas.openxmlformats.org/officeDocument/2006/relationships/oleObject" Target="../embeddings/oleObject16.bin"/><Relationship Id="rId7"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20.wmf"/><Relationship Id="rId5" Type="http://schemas.openxmlformats.org/officeDocument/2006/relationships/oleObject" Target="../embeddings/oleObject17.bin"/><Relationship Id="rId4" Type="http://schemas.openxmlformats.org/officeDocument/2006/relationships/image" Target="../media/image19.w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23.wmf"/><Relationship Id="rId5" Type="http://schemas.openxmlformats.org/officeDocument/2006/relationships/oleObject" Target="../embeddings/oleObject20.bin"/><Relationship Id="rId4" Type="http://schemas.openxmlformats.org/officeDocument/2006/relationships/image" Target="../media/image22.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26.wmf"/><Relationship Id="rId3" Type="http://schemas.openxmlformats.org/officeDocument/2006/relationships/oleObject" Target="../embeddings/oleObject21.bin"/><Relationship Id="rId7" Type="http://schemas.openxmlformats.org/officeDocument/2006/relationships/oleObject" Target="../embeddings/oleObject23.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25.wmf"/><Relationship Id="rId5" Type="http://schemas.openxmlformats.org/officeDocument/2006/relationships/oleObject" Target="../embeddings/oleObject22.bin"/><Relationship Id="rId10" Type="http://schemas.openxmlformats.org/officeDocument/2006/relationships/image" Target="../media/image27.wmf"/><Relationship Id="rId4" Type="http://schemas.openxmlformats.org/officeDocument/2006/relationships/image" Target="../media/image24.wmf"/><Relationship Id="rId9" Type="http://schemas.openxmlformats.org/officeDocument/2006/relationships/oleObject" Target="../embeddings/oleObject24.bin"/></Relationships>
</file>

<file path=ppt/slides/_rels/slide21.xml.rels><?xml version="1.0" encoding="UTF-8" standalone="yes"?>
<Relationships xmlns="http://schemas.openxmlformats.org/package/2006/relationships"><Relationship Id="rId8" Type="http://schemas.openxmlformats.org/officeDocument/2006/relationships/image" Target="../media/image30.wmf"/><Relationship Id="rId3" Type="http://schemas.openxmlformats.org/officeDocument/2006/relationships/oleObject" Target="../embeddings/oleObject25.bin"/><Relationship Id="rId7" Type="http://schemas.openxmlformats.org/officeDocument/2006/relationships/oleObject" Target="../embeddings/oleObject27.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29.wmf"/><Relationship Id="rId5" Type="http://schemas.openxmlformats.org/officeDocument/2006/relationships/oleObject" Target="../embeddings/oleObject26.bin"/><Relationship Id="rId10" Type="http://schemas.openxmlformats.org/officeDocument/2006/relationships/image" Target="../media/image31.wmf"/><Relationship Id="rId4" Type="http://schemas.openxmlformats.org/officeDocument/2006/relationships/image" Target="../media/image28.wmf"/><Relationship Id="rId9" Type="http://schemas.openxmlformats.org/officeDocument/2006/relationships/oleObject" Target="../embeddings/oleObject28.bin"/></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29.bin"/><Relationship Id="rId2" Type="http://schemas.openxmlformats.org/officeDocument/2006/relationships/slideLayout" Target="../slideLayouts/slideLayout2.xml"/><Relationship Id="rId1" Type="http://schemas.openxmlformats.org/officeDocument/2006/relationships/vmlDrawing" Target="../drawings/vmlDrawing14.vml"/><Relationship Id="rId4" Type="http://schemas.openxmlformats.org/officeDocument/2006/relationships/image" Target="../media/image32.emf"/></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30.bin"/><Relationship Id="rId2" Type="http://schemas.openxmlformats.org/officeDocument/2006/relationships/slideLayout" Target="../slideLayouts/slideLayout2.xml"/><Relationship Id="rId1" Type="http://schemas.openxmlformats.org/officeDocument/2006/relationships/vmlDrawing" Target="../drawings/vmlDrawing15.vml"/><Relationship Id="rId4" Type="http://schemas.openxmlformats.org/officeDocument/2006/relationships/image" Target="../media/image33.emf"/></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31.bin"/><Relationship Id="rId2" Type="http://schemas.openxmlformats.org/officeDocument/2006/relationships/slideLayout" Target="../slideLayouts/slideLayout2.xml"/><Relationship Id="rId1" Type="http://schemas.openxmlformats.org/officeDocument/2006/relationships/vmlDrawing" Target="../drawings/vmlDrawing16.vml"/><Relationship Id="rId4" Type="http://schemas.openxmlformats.org/officeDocument/2006/relationships/image" Target="../media/image34.emf"/></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32.bin"/><Relationship Id="rId2" Type="http://schemas.openxmlformats.org/officeDocument/2006/relationships/slideLayout" Target="../slideLayouts/slideLayout2.xml"/><Relationship Id="rId1" Type="http://schemas.openxmlformats.org/officeDocument/2006/relationships/vmlDrawing" Target="../drawings/vmlDrawing17.vml"/><Relationship Id="rId4" Type="http://schemas.openxmlformats.org/officeDocument/2006/relationships/image" Target="../media/image35.emf"/></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33.bin"/><Relationship Id="rId2" Type="http://schemas.openxmlformats.org/officeDocument/2006/relationships/slideLayout" Target="../slideLayouts/slideLayout2.xml"/><Relationship Id="rId1" Type="http://schemas.openxmlformats.org/officeDocument/2006/relationships/vmlDrawing" Target="../drawings/vmlDrawing18.vml"/><Relationship Id="rId4" Type="http://schemas.openxmlformats.org/officeDocument/2006/relationships/image" Target="../media/image36.emf"/></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34.bin"/><Relationship Id="rId2" Type="http://schemas.openxmlformats.org/officeDocument/2006/relationships/slideLayout" Target="../slideLayouts/slideLayout2.xml"/><Relationship Id="rId1" Type="http://schemas.openxmlformats.org/officeDocument/2006/relationships/vmlDrawing" Target="../drawings/vmlDrawing19.vml"/><Relationship Id="rId4" Type="http://schemas.openxmlformats.org/officeDocument/2006/relationships/image" Target="../media/image37.emf"/></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5.wmf"/><Relationship Id="rId5" Type="http://schemas.openxmlformats.org/officeDocument/2006/relationships/oleObject" Target="../embeddings/oleObject2.bin"/><Relationship Id="rId4" Type="http://schemas.openxmlformats.org/officeDocument/2006/relationships/image" Target="../media/image4.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7.wmf"/><Relationship Id="rId5" Type="http://schemas.openxmlformats.org/officeDocument/2006/relationships/oleObject" Target="../embeddings/oleObject4.bin"/><Relationship Id="rId4" Type="http://schemas.openxmlformats.org/officeDocument/2006/relationships/image" Target="../media/image6.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8.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err="1" smtClean="0">
                <a:latin typeface="+mj-lt"/>
              </a:rPr>
              <a:t>Financial</a:t>
            </a:r>
            <a:r>
              <a:rPr lang="cs-CZ" dirty="0" smtClean="0">
                <a:latin typeface="+mj-lt"/>
              </a:rPr>
              <a:t> </a:t>
            </a:r>
            <a:r>
              <a:rPr lang="cs-CZ" dirty="0" err="1" smtClean="0">
                <a:latin typeface="+mj-lt"/>
              </a:rPr>
              <a:t>analysis</a:t>
            </a:r>
            <a:r>
              <a:rPr lang="cs-CZ" dirty="0" smtClean="0">
                <a:latin typeface="+mj-lt"/>
              </a:rPr>
              <a:t> and </a:t>
            </a:r>
            <a:r>
              <a:rPr lang="cs-CZ" dirty="0" err="1" smtClean="0">
                <a:latin typeface="+mj-lt"/>
              </a:rPr>
              <a:t>planning</a:t>
            </a:r>
            <a:endParaRPr lang="cs-CZ" dirty="0">
              <a:latin typeface="+mj-lt"/>
            </a:endParaRPr>
          </a:p>
        </p:txBody>
      </p:sp>
      <p:sp>
        <p:nvSpPr>
          <p:cNvPr id="3" name="Podnadpis 2"/>
          <p:cNvSpPr>
            <a:spLocks noGrp="1"/>
          </p:cNvSpPr>
          <p:nvPr>
            <p:ph type="subTitle" idx="1"/>
          </p:nvPr>
        </p:nvSpPr>
        <p:spPr/>
        <p:txBody>
          <a:bodyPr/>
          <a:lstStyle/>
          <a:p>
            <a:r>
              <a:rPr lang="cs-CZ" dirty="0" err="1" smtClean="0">
                <a:latin typeface="+mn-lt"/>
              </a:rPr>
              <a:t>Analysis</a:t>
            </a:r>
            <a:r>
              <a:rPr lang="cs-CZ" dirty="0" smtClean="0">
                <a:latin typeface="+mn-lt"/>
              </a:rPr>
              <a:t> </a:t>
            </a:r>
            <a:r>
              <a:rPr lang="cs-CZ" dirty="0" err="1" smtClean="0">
                <a:latin typeface="+mn-lt"/>
              </a:rPr>
              <a:t>of</a:t>
            </a:r>
            <a:r>
              <a:rPr lang="cs-CZ" dirty="0" smtClean="0">
                <a:latin typeface="+mn-lt"/>
              </a:rPr>
              <a:t> </a:t>
            </a:r>
            <a:r>
              <a:rPr lang="cs-CZ" dirty="0" err="1" smtClean="0">
                <a:latin typeface="+mn-lt"/>
              </a:rPr>
              <a:t>cost</a:t>
            </a:r>
            <a:r>
              <a:rPr lang="cs-CZ" dirty="0" smtClean="0">
                <a:latin typeface="+mn-lt"/>
              </a:rPr>
              <a:t> </a:t>
            </a:r>
            <a:r>
              <a:rPr lang="cs-CZ" dirty="0" err="1" smtClean="0">
                <a:latin typeface="+mn-lt"/>
              </a:rPr>
              <a:t>efficiency</a:t>
            </a:r>
            <a:endParaRPr lang="cs-CZ" dirty="0">
              <a:latin typeface="+mn-lt"/>
            </a:endParaRPr>
          </a:p>
        </p:txBody>
      </p:sp>
    </p:spTree>
    <p:extLst>
      <p:ext uri="{BB962C8B-B14F-4D97-AF65-F5344CB8AC3E}">
        <p14:creationId xmlns:p14="http://schemas.microsoft.com/office/powerpoint/2010/main" val="352721506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latin typeface="+mj-lt"/>
              </a:rPr>
              <a:t>Absolute</a:t>
            </a:r>
            <a:r>
              <a:rPr lang="cs-CZ" dirty="0">
                <a:latin typeface="+mj-lt"/>
              </a:rPr>
              <a:t> and </a:t>
            </a:r>
            <a:r>
              <a:rPr lang="cs-CZ" dirty="0" err="1">
                <a:latin typeface="+mj-lt"/>
              </a:rPr>
              <a:t>relative</a:t>
            </a:r>
            <a:r>
              <a:rPr lang="cs-CZ" dirty="0">
                <a:latin typeface="+mj-lt"/>
              </a:rPr>
              <a:t> </a:t>
            </a:r>
            <a:r>
              <a:rPr lang="cs-CZ" dirty="0" err="1">
                <a:latin typeface="+mj-lt"/>
              </a:rPr>
              <a:t>cost</a:t>
            </a:r>
            <a:r>
              <a:rPr lang="cs-CZ" dirty="0">
                <a:latin typeface="+mj-lt"/>
              </a:rPr>
              <a:t> </a:t>
            </a:r>
            <a:r>
              <a:rPr lang="cs-CZ" dirty="0" err="1">
                <a:latin typeface="+mj-lt"/>
              </a:rPr>
              <a:t>overrun</a:t>
            </a:r>
            <a:r>
              <a:rPr lang="cs-CZ" dirty="0">
                <a:latin typeface="+mj-lt"/>
              </a:rPr>
              <a:t> in case </a:t>
            </a:r>
            <a:r>
              <a:rPr lang="cs-CZ" dirty="0" err="1">
                <a:latin typeface="+mj-lt"/>
              </a:rPr>
              <a:t>of</a:t>
            </a:r>
            <a:r>
              <a:rPr lang="cs-CZ" dirty="0">
                <a:latin typeface="+mj-lt"/>
              </a:rPr>
              <a:t> </a:t>
            </a:r>
            <a:r>
              <a:rPr lang="cs-CZ" dirty="0" err="1">
                <a:latin typeface="+mj-lt"/>
              </a:rPr>
              <a:t>decreasing</a:t>
            </a:r>
            <a:r>
              <a:rPr lang="cs-CZ" dirty="0">
                <a:latin typeface="+mj-lt"/>
              </a:rPr>
              <a:t> </a:t>
            </a:r>
            <a:r>
              <a:rPr lang="cs-CZ" dirty="0" err="1">
                <a:latin typeface="+mj-lt"/>
              </a:rPr>
              <a:t>efficiency</a:t>
            </a:r>
            <a:endParaRPr lang="cs-CZ" dirty="0">
              <a:latin typeface="+mj-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10</a:t>
            </a:fld>
            <a:endParaRPr lang="cs-CZ"/>
          </a:p>
        </p:txBody>
      </p:sp>
      <p:sp>
        <p:nvSpPr>
          <p:cNvPr id="6" name="Rectangle 2"/>
          <p:cNvSpPr>
            <a:spLocks noChangeArrowheads="1"/>
          </p:cNvSpPr>
          <p:nvPr/>
        </p:nvSpPr>
        <p:spPr bwMode="auto">
          <a:xfrm>
            <a:off x="832205" y="1284268"/>
            <a:ext cx="19700849"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cs-CZ"/>
          </a:p>
        </p:txBody>
      </p:sp>
      <p:graphicFrame>
        <p:nvGraphicFramePr>
          <p:cNvPr id="7" name="Objekt 6"/>
          <p:cNvGraphicFramePr>
            <a:graphicFrameLocks noChangeAspect="1"/>
          </p:cNvGraphicFramePr>
          <p:nvPr>
            <p:extLst>
              <p:ext uri="{D42A27DB-BD31-4B8C-83A1-F6EECF244321}">
                <p14:modId xmlns:p14="http://schemas.microsoft.com/office/powerpoint/2010/main" val="1710952238"/>
              </p:ext>
            </p:extLst>
          </p:nvPr>
        </p:nvGraphicFramePr>
        <p:xfrm>
          <a:off x="832205" y="1284269"/>
          <a:ext cx="8774131" cy="5919614"/>
        </p:xfrm>
        <a:graphic>
          <a:graphicData uri="http://schemas.openxmlformats.org/presentationml/2006/ole">
            <mc:AlternateContent xmlns:mc="http://schemas.openxmlformats.org/markup-compatibility/2006">
              <mc:Choice xmlns:v="urn:schemas-microsoft-com:vml" Requires="v">
                <p:oleObj spid="_x0000_s4113" name="Document" r:id="rId3" imgW="4803648" imgH="3218688" progId="Word.Document.8">
                  <p:embed/>
                </p:oleObj>
              </mc:Choice>
              <mc:Fallback>
                <p:oleObj name="Document" r:id="rId3" imgW="4803648" imgH="3218688" progId="Word.Document.8">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2205" y="1284269"/>
                        <a:ext cx="8774131" cy="5919614"/>
                      </a:xfrm>
                      <a:prstGeom prst="rect">
                        <a:avLst/>
                      </a:prstGeom>
                      <a:noFill/>
                    </p:spPr>
                  </p:pic>
                </p:oleObj>
              </mc:Fallback>
            </mc:AlternateContent>
          </a:graphicData>
        </a:graphic>
      </p:graphicFrame>
    </p:spTree>
    <p:extLst>
      <p:ext uri="{BB962C8B-B14F-4D97-AF65-F5344CB8AC3E}">
        <p14:creationId xmlns:p14="http://schemas.microsoft.com/office/powerpoint/2010/main" val="53596001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latin typeface="+mj-lt"/>
              </a:rPr>
              <a:t>Change </a:t>
            </a:r>
            <a:r>
              <a:rPr lang="en-US" dirty="0">
                <a:latin typeface="+mj-lt"/>
              </a:rPr>
              <a:t>in costs due to different dynamics of cost/revenues ratio and unit costs</a:t>
            </a:r>
            <a:endParaRPr lang="cs-CZ" dirty="0">
              <a:latin typeface="+mj-lt"/>
            </a:endParaRPr>
          </a:p>
        </p:txBody>
      </p:sp>
      <p:sp>
        <p:nvSpPr>
          <p:cNvPr id="3" name="Zástupný symbol pro obsah 2"/>
          <p:cNvSpPr>
            <a:spLocks noGrp="1"/>
          </p:cNvSpPr>
          <p:nvPr>
            <p:ph idx="1"/>
          </p:nvPr>
        </p:nvSpPr>
        <p:spPr>
          <a:xfrm>
            <a:off x="534988" y="5054885"/>
            <a:ext cx="9623425" cy="1699928"/>
          </a:xfrm>
        </p:spPr>
        <p:txBody>
          <a:bodyPr/>
          <a:lstStyle/>
          <a:p>
            <a:r>
              <a:rPr lang="en-US" dirty="0">
                <a:latin typeface="+mj-lt"/>
              </a:rPr>
              <a:t>If the average price increases, then under the same conditions the volume of revenues increases and thus the </a:t>
            </a:r>
            <a:r>
              <a:rPr lang="en-US" dirty="0" smtClean="0">
                <a:latin typeface="+mj-lt"/>
              </a:rPr>
              <a:t>cost</a:t>
            </a:r>
            <a:r>
              <a:rPr lang="cs-CZ" dirty="0" smtClean="0">
                <a:latin typeface="+mj-lt"/>
              </a:rPr>
              <a:t>/</a:t>
            </a:r>
            <a:r>
              <a:rPr lang="cs-CZ" dirty="0" err="1" smtClean="0">
                <a:latin typeface="+mj-lt"/>
              </a:rPr>
              <a:t>revenue</a:t>
            </a:r>
            <a:r>
              <a:rPr lang="cs-CZ" dirty="0" smtClean="0">
                <a:latin typeface="+mj-lt"/>
              </a:rPr>
              <a:t> ratio</a:t>
            </a:r>
            <a:r>
              <a:rPr lang="en-US" dirty="0" smtClean="0">
                <a:latin typeface="+mj-lt"/>
              </a:rPr>
              <a:t> </a:t>
            </a:r>
            <a:r>
              <a:rPr lang="en-US" dirty="0">
                <a:latin typeface="+mj-lt"/>
              </a:rPr>
              <a:t>decreases.</a:t>
            </a:r>
            <a:endParaRPr lang="cs-CZ" dirty="0">
              <a:latin typeface="+mj-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11</a:t>
            </a:fld>
            <a:endParaRPr lang="cs-CZ"/>
          </a:p>
        </p:txBody>
      </p:sp>
      <p:graphicFrame>
        <p:nvGraphicFramePr>
          <p:cNvPr id="6" name="Objekt 5"/>
          <p:cNvGraphicFramePr>
            <a:graphicFrameLocks noChangeAspect="1"/>
          </p:cNvGraphicFramePr>
          <p:nvPr>
            <p:extLst>
              <p:ext uri="{D42A27DB-BD31-4B8C-83A1-F6EECF244321}">
                <p14:modId xmlns:p14="http://schemas.microsoft.com/office/powerpoint/2010/main" val="3610694206"/>
              </p:ext>
            </p:extLst>
          </p:nvPr>
        </p:nvGraphicFramePr>
        <p:xfrm>
          <a:off x="667820" y="1618178"/>
          <a:ext cx="5133274" cy="608388"/>
        </p:xfrm>
        <a:graphic>
          <a:graphicData uri="http://schemas.openxmlformats.org/presentationml/2006/ole">
            <mc:AlternateContent xmlns:mc="http://schemas.openxmlformats.org/markup-compatibility/2006">
              <mc:Choice xmlns:v="urn:schemas-microsoft-com:vml" Requires="v">
                <p:oleObj spid="_x0000_s5167" name="Equation" r:id="rId3" imgW="1688367" imgH="203112" progId="Equation.DSMT4">
                  <p:embed/>
                </p:oleObj>
              </mc:Choice>
              <mc:Fallback>
                <p:oleObj name="Equation" r:id="rId3" imgW="1688367" imgH="203112"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7820" y="1618178"/>
                        <a:ext cx="5133274" cy="608388"/>
                      </a:xfrm>
                      <a:prstGeom prst="rect">
                        <a:avLst/>
                      </a:prstGeom>
                      <a:noFill/>
                    </p:spPr>
                  </p:pic>
                </p:oleObj>
              </mc:Fallback>
            </mc:AlternateContent>
          </a:graphicData>
        </a:graphic>
      </p:graphicFrame>
      <p:graphicFrame>
        <p:nvGraphicFramePr>
          <p:cNvPr id="7" name="Objekt 6"/>
          <p:cNvGraphicFramePr>
            <a:graphicFrameLocks noChangeAspect="1"/>
          </p:cNvGraphicFramePr>
          <p:nvPr>
            <p:extLst>
              <p:ext uri="{D42A27DB-BD31-4B8C-83A1-F6EECF244321}">
                <p14:modId xmlns:p14="http://schemas.microsoft.com/office/powerpoint/2010/main" val="2066776929"/>
              </p:ext>
            </p:extLst>
          </p:nvPr>
        </p:nvGraphicFramePr>
        <p:xfrm>
          <a:off x="667820" y="2334516"/>
          <a:ext cx="5143500" cy="609600"/>
        </p:xfrm>
        <a:graphic>
          <a:graphicData uri="http://schemas.openxmlformats.org/presentationml/2006/ole">
            <mc:AlternateContent xmlns:mc="http://schemas.openxmlformats.org/markup-compatibility/2006">
              <mc:Choice xmlns:v="urn:schemas-microsoft-com:vml" Requires="v">
                <p:oleObj spid="_x0000_s5168" name="Equation" r:id="rId5" imgW="1701800" imgH="203200" progId="Equation.DSMT4">
                  <p:embed/>
                </p:oleObj>
              </mc:Choice>
              <mc:Fallback>
                <p:oleObj name="Equation" r:id="rId5" imgW="1701800" imgH="203200" progId="Equation.DSMT4">
                  <p:embed/>
                  <p:pic>
                    <p:nvPicPr>
                      <p:cNvPr id="0"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67820" y="2334516"/>
                        <a:ext cx="5143500" cy="609600"/>
                      </a:xfrm>
                      <a:prstGeom prst="rect">
                        <a:avLst/>
                      </a:prstGeom>
                      <a:noFill/>
                    </p:spPr>
                  </p:pic>
                </p:oleObj>
              </mc:Fallback>
            </mc:AlternateContent>
          </a:graphicData>
        </a:graphic>
      </p:graphicFrame>
      <p:graphicFrame>
        <p:nvGraphicFramePr>
          <p:cNvPr id="8" name="Objekt 7"/>
          <p:cNvGraphicFramePr>
            <a:graphicFrameLocks noChangeAspect="1"/>
          </p:cNvGraphicFramePr>
          <p:nvPr>
            <p:extLst>
              <p:ext uri="{D42A27DB-BD31-4B8C-83A1-F6EECF244321}">
                <p14:modId xmlns:p14="http://schemas.microsoft.com/office/powerpoint/2010/main" val="268686519"/>
              </p:ext>
            </p:extLst>
          </p:nvPr>
        </p:nvGraphicFramePr>
        <p:xfrm>
          <a:off x="667819" y="2883184"/>
          <a:ext cx="5034337" cy="1668270"/>
        </p:xfrm>
        <a:graphic>
          <a:graphicData uri="http://schemas.openxmlformats.org/presentationml/2006/ole">
            <mc:AlternateContent xmlns:mc="http://schemas.openxmlformats.org/markup-compatibility/2006">
              <mc:Choice xmlns:v="urn:schemas-microsoft-com:vml" Requires="v">
                <p:oleObj spid="_x0000_s5169" name="Equation" r:id="rId7" imgW="2158920" imgH="672840" progId="Equation.DSMT4">
                  <p:embed/>
                </p:oleObj>
              </mc:Choice>
              <mc:Fallback>
                <p:oleObj name="Equation" r:id="rId7" imgW="2158920" imgH="672840" progId="Equation.DSMT4">
                  <p:embed/>
                  <p:pic>
                    <p:nvPicPr>
                      <p:cNvPr id="0" name="Object 1"/>
                      <p:cNvPicPr>
                        <a:picLocks noChangeAspect="1" noChangeArrowheads="1"/>
                      </p:cNvPicPr>
                      <p:nvPr/>
                    </p:nvPicPr>
                    <p:blipFill>
                      <a:blip r:embed="rId8"/>
                      <a:srcRect/>
                      <a:stretch>
                        <a:fillRect/>
                      </a:stretch>
                    </p:blipFill>
                    <p:spPr bwMode="auto">
                      <a:xfrm>
                        <a:off x="667819" y="2883184"/>
                        <a:ext cx="5034337" cy="1668270"/>
                      </a:xfrm>
                      <a:prstGeom prst="rect">
                        <a:avLst/>
                      </a:prstGeom>
                      <a:noFill/>
                    </p:spPr>
                  </p:pic>
                </p:oleObj>
              </mc:Fallback>
            </mc:AlternateContent>
          </a:graphicData>
        </a:graphic>
      </p:graphicFrame>
      <p:sp>
        <p:nvSpPr>
          <p:cNvPr id="9" name="Rectangle 4"/>
          <p:cNvSpPr>
            <a:spLocks noChangeArrowheads="1"/>
          </p:cNvSpPr>
          <p:nvPr/>
        </p:nvSpPr>
        <p:spPr bwMode="auto">
          <a:xfrm>
            <a:off x="667820" y="1623316"/>
            <a:ext cx="10693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sp>
        <p:nvSpPr>
          <p:cNvPr id="10" name="Rectangle 5"/>
          <p:cNvSpPr>
            <a:spLocks noChangeArrowheads="1"/>
          </p:cNvSpPr>
          <p:nvPr/>
        </p:nvSpPr>
        <p:spPr bwMode="auto">
          <a:xfrm>
            <a:off x="667820" y="2283716"/>
            <a:ext cx="10693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sp>
        <p:nvSpPr>
          <p:cNvPr id="12" name="Rectangle 7"/>
          <p:cNvSpPr>
            <a:spLocks noChangeArrowheads="1"/>
          </p:cNvSpPr>
          <p:nvPr/>
        </p:nvSpPr>
        <p:spPr bwMode="auto">
          <a:xfrm>
            <a:off x="667820" y="4195066"/>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spTree>
    <p:extLst>
      <p:ext uri="{BB962C8B-B14F-4D97-AF65-F5344CB8AC3E}">
        <p14:creationId xmlns:p14="http://schemas.microsoft.com/office/powerpoint/2010/main" val="67705371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latin typeface="+mj-lt"/>
              </a:rPr>
              <a:t>Return </a:t>
            </a:r>
            <a:r>
              <a:rPr lang="en-US" dirty="0">
                <a:latin typeface="+mj-lt"/>
              </a:rPr>
              <a:t>to production scale</a:t>
            </a:r>
            <a:endParaRPr lang="cs-CZ" dirty="0">
              <a:latin typeface="+mj-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12</a:t>
            </a:fld>
            <a:endParaRPr lang="cs-CZ"/>
          </a:p>
        </p:txBody>
      </p:sp>
      <p:sp>
        <p:nvSpPr>
          <p:cNvPr id="6" name="Rectangle 2"/>
          <p:cNvSpPr>
            <a:spLocks noChangeArrowheads="1"/>
          </p:cNvSpPr>
          <p:nvPr/>
        </p:nvSpPr>
        <p:spPr bwMode="auto">
          <a:xfrm>
            <a:off x="811658" y="2414426"/>
            <a:ext cx="24306160"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cs-CZ"/>
          </a:p>
        </p:txBody>
      </p:sp>
      <p:sp>
        <p:nvSpPr>
          <p:cNvPr id="8" name="Rectangle 4"/>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graphicFrame>
        <p:nvGraphicFramePr>
          <p:cNvPr id="9" name="Objekt 8"/>
          <p:cNvGraphicFramePr>
            <a:graphicFrameLocks noChangeAspect="1"/>
          </p:cNvGraphicFramePr>
          <p:nvPr>
            <p:extLst>
              <p:ext uri="{D42A27DB-BD31-4B8C-83A1-F6EECF244321}">
                <p14:modId xmlns:p14="http://schemas.microsoft.com/office/powerpoint/2010/main" val="750585158"/>
              </p:ext>
            </p:extLst>
          </p:nvPr>
        </p:nvGraphicFramePr>
        <p:xfrm>
          <a:off x="811658" y="2523417"/>
          <a:ext cx="2750250" cy="1184135"/>
        </p:xfrm>
        <a:graphic>
          <a:graphicData uri="http://schemas.openxmlformats.org/presentationml/2006/ole">
            <mc:AlternateContent xmlns:mc="http://schemas.openxmlformats.org/markup-compatibility/2006">
              <mc:Choice xmlns:v="urn:schemas-microsoft-com:vml" Requires="v">
                <p:oleObj spid="_x0000_s6173" name="Equation" r:id="rId3" imgW="889000" imgH="368300" progId="Equation.DSMT4">
                  <p:embed/>
                </p:oleObj>
              </mc:Choice>
              <mc:Fallback>
                <p:oleObj name="Equation" r:id="rId3" imgW="889000" imgH="36830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1658" y="2523417"/>
                        <a:ext cx="2750250" cy="1184135"/>
                      </a:xfrm>
                      <a:prstGeom prst="rect">
                        <a:avLst/>
                      </a:prstGeom>
                      <a:noFill/>
                    </p:spPr>
                  </p:pic>
                </p:oleObj>
              </mc:Fallback>
            </mc:AlternateContent>
          </a:graphicData>
        </a:graphic>
      </p:graphicFrame>
      <p:sp>
        <p:nvSpPr>
          <p:cNvPr id="10" name="Rectangle 6"/>
          <p:cNvSpPr>
            <a:spLocks noChangeArrowheads="1"/>
          </p:cNvSpPr>
          <p:nvPr/>
        </p:nvSpPr>
        <p:spPr bwMode="auto">
          <a:xfrm>
            <a:off x="3466213" y="1722473"/>
            <a:ext cx="15458873"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cs-CZ"/>
          </a:p>
        </p:txBody>
      </p:sp>
      <p:graphicFrame>
        <p:nvGraphicFramePr>
          <p:cNvPr id="11" name="Objekt 10"/>
          <p:cNvGraphicFramePr>
            <a:graphicFrameLocks noChangeAspect="1"/>
          </p:cNvGraphicFramePr>
          <p:nvPr>
            <p:extLst>
              <p:ext uri="{D42A27DB-BD31-4B8C-83A1-F6EECF244321}">
                <p14:modId xmlns:p14="http://schemas.microsoft.com/office/powerpoint/2010/main" val="1154984828"/>
              </p:ext>
            </p:extLst>
          </p:nvPr>
        </p:nvGraphicFramePr>
        <p:xfrm>
          <a:off x="3466213" y="1722474"/>
          <a:ext cx="6315739" cy="4645006"/>
        </p:xfrm>
        <a:graphic>
          <a:graphicData uri="http://schemas.openxmlformats.org/presentationml/2006/ole">
            <mc:AlternateContent xmlns:mc="http://schemas.openxmlformats.org/markup-compatibility/2006">
              <mc:Choice xmlns:v="urn:schemas-microsoft-com:vml" Requires="v">
                <p:oleObj spid="_x0000_s6174" name="Document" r:id="rId5" imgW="4399788" imgH="3218688" progId="Word.Document.8">
                  <p:embed/>
                </p:oleObj>
              </mc:Choice>
              <mc:Fallback>
                <p:oleObj name="Document" r:id="rId5" imgW="4399788" imgH="3218688" progId="Word.Document.8">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66213" y="1722474"/>
                        <a:ext cx="6315739" cy="4645006"/>
                      </a:xfrm>
                      <a:prstGeom prst="rect">
                        <a:avLst/>
                      </a:prstGeom>
                      <a:noFill/>
                    </p:spPr>
                  </p:pic>
                </p:oleObj>
              </mc:Fallback>
            </mc:AlternateContent>
          </a:graphicData>
        </a:graphic>
      </p:graphicFrame>
    </p:spTree>
    <p:extLst>
      <p:ext uri="{BB962C8B-B14F-4D97-AF65-F5344CB8AC3E}">
        <p14:creationId xmlns:p14="http://schemas.microsoft.com/office/powerpoint/2010/main" val="290165027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301411" y="180231"/>
            <a:ext cx="7857002" cy="1227329"/>
          </a:xfrm>
        </p:spPr>
        <p:txBody>
          <a:bodyPr/>
          <a:lstStyle/>
          <a:p>
            <a:r>
              <a:rPr lang="en-US" sz="2800" dirty="0" smtClean="0">
                <a:latin typeface="+mj-lt"/>
              </a:rPr>
              <a:t>Relative </a:t>
            </a:r>
            <a:r>
              <a:rPr lang="en-US" sz="2800" dirty="0">
                <a:latin typeface="+mj-lt"/>
              </a:rPr>
              <a:t>change in costs caused by different dynamics of revenues and the volume of production in in-kind expression</a:t>
            </a:r>
            <a:endParaRPr lang="cs-CZ" sz="2800" dirty="0">
              <a:latin typeface="+mj-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13</a:t>
            </a:fld>
            <a:endParaRPr lang="cs-CZ"/>
          </a:p>
        </p:txBody>
      </p:sp>
      <p:sp>
        <p:nvSpPr>
          <p:cNvPr id="6"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graphicFrame>
        <p:nvGraphicFramePr>
          <p:cNvPr id="7" name="Objekt 6"/>
          <p:cNvGraphicFramePr>
            <a:graphicFrameLocks noChangeAspect="1"/>
          </p:cNvGraphicFramePr>
          <p:nvPr>
            <p:extLst>
              <p:ext uri="{D42A27DB-BD31-4B8C-83A1-F6EECF244321}">
                <p14:modId xmlns:p14="http://schemas.microsoft.com/office/powerpoint/2010/main" val="1312282340"/>
              </p:ext>
            </p:extLst>
          </p:nvPr>
        </p:nvGraphicFramePr>
        <p:xfrm>
          <a:off x="1017141" y="2171890"/>
          <a:ext cx="5681609" cy="3817801"/>
        </p:xfrm>
        <a:graphic>
          <a:graphicData uri="http://schemas.openxmlformats.org/presentationml/2006/ole">
            <mc:AlternateContent xmlns:mc="http://schemas.openxmlformats.org/markup-compatibility/2006">
              <mc:Choice xmlns:v="urn:schemas-microsoft-com:vml" Requires="v">
                <p:oleObj spid="_x0000_s7182" name="Equation" r:id="rId3" imgW="2387600" imgH="1612900" progId="Equation.DSMT4">
                  <p:embed/>
                </p:oleObj>
              </mc:Choice>
              <mc:Fallback>
                <p:oleObj name="Equation" r:id="rId3" imgW="2387600" imgH="1612900" progId="Equation.DSMT4">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17141" y="2171890"/>
                        <a:ext cx="5681609" cy="3817801"/>
                      </a:xfrm>
                      <a:prstGeom prst="rect">
                        <a:avLst/>
                      </a:prstGeom>
                      <a:noFill/>
                    </p:spPr>
                  </p:pic>
                </p:oleObj>
              </mc:Fallback>
            </mc:AlternateContent>
          </a:graphicData>
        </a:graphic>
      </p:graphicFrame>
    </p:spTree>
    <p:extLst>
      <p:ext uri="{BB962C8B-B14F-4D97-AF65-F5344CB8AC3E}">
        <p14:creationId xmlns:p14="http://schemas.microsoft.com/office/powerpoint/2010/main" val="424141282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sz="2800" dirty="0">
                <a:latin typeface="+mj-lt"/>
              </a:rPr>
              <a:t>Relative change in costs caused by different dynamics of revenues and the volume of production in in-kind expression</a:t>
            </a:r>
            <a:endParaRPr lang="cs-CZ" sz="2800" dirty="0">
              <a:latin typeface="+mj-lt"/>
            </a:endParaRPr>
          </a:p>
        </p:txBody>
      </p:sp>
      <p:sp>
        <p:nvSpPr>
          <p:cNvPr id="3" name="Zástupný symbol pro obsah 2"/>
          <p:cNvSpPr>
            <a:spLocks noGrp="1"/>
          </p:cNvSpPr>
          <p:nvPr>
            <p:ph idx="1"/>
          </p:nvPr>
        </p:nvSpPr>
        <p:spPr/>
        <p:txBody>
          <a:bodyPr/>
          <a:lstStyle/>
          <a:p>
            <a:r>
              <a:rPr lang="en-GB" sz="2800" dirty="0">
                <a:latin typeface="+mn-lt"/>
              </a:rPr>
              <a:t>The impact of prices is reflected on the average price of production, which is the weighted arithmetic average of the realization price, the price of intermediate production, the price of production for self-consumption and other prices. The share of sale that is the weight for computation of this weighted arithmetic average is reflected in the average realization price</a:t>
            </a:r>
            <a:r>
              <a:rPr lang="en-GB" sz="2800" dirty="0" smtClean="0">
                <a:latin typeface="+mn-lt"/>
              </a:rPr>
              <a:t>.</a:t>
            </a:r>
            <a:endParaRPr lang="cs-CZ" sz="2800" dirty="0" smtClean="0">
              <a:latin typeface="+mn-lt"/>
            </a:endParaRPr>
          </a:p>
          <a:p>
            <a:r>
              <a:rPr lang="en-GB" sz="2800" dirty="0">
                <a:latin typeface="+mn-lt"/>
              </a:rPr>
              <a:t>On the other hand, the increase in average prices, which causes an increase of revenues while the costs remain stable, decreases the cost/revenues ratio. This results in a relative cost saving caused by the different dynamics of the cost/revenues ratio and unit costs. We can carry out a similar reasoning for the decreasing and invariable price level of production</a:t>
            </a:r>
            <a:r>
              <a:rPr lang="en-GB" sz="2800" dirty="0" smtClean="0">
                <a:latin typeface="+mn-lt"/>
              </a:rPr>
              <a:t>.</a:t>
            </a:r>
            <a:endParaRPr lang="cs-CZ" sz="2800" dirty="0">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14</a:t>
            </a:fld>
            <a:endParaRPr lang="cs-CZ"/>
          </a:p>
        </p:txBody>
      </p:sp>
    </p:spTree>
    <p:extLst>
      <p:ext uri="{BB962C8B-B14F-4D97-AF65-F5344CB8AC3E}">
        <p14:creationId xmlns:p14="http://schemas.microsoft.com/office/powerpoint/2010/main" val="285962060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latin typeface="+mj-lt"/>
              </a:rPr>
              <a:t>System </a:t>
            </a:r>
            <a:r>
              <a:rPr lang="en-US" dirty="0">
                <a:latin typeface="+mj-lt"/>
              </a:rPr>
              <a:t>structure of relative changes in costs</a:t>
            </a:r>
            <a:endParaRPr lang="cs-CZ" dirty="0">
              <a:latin typeface="+mj-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15</a:t>
            </a:fld>
            <a:endParaRPr lang="cs-CZ"/>
          </a:p>
        </p:txBody>
      </p:sp>
      <p:sp>
        <p:nvSpPr>
          <p:cNvPr id="6" name="Rectangle 2"/>
          <p:cNvSpPr>
            <a:spLocks noChangeArrowheads="1"/>
          </p:cNvSpPr>
          <p:nvPr/>
        </p:nvSpPr>
        <p:spPr bwMode="auto">
          <a:xfrm>
            <a:off x="503433" y="1448655"/>
            <a:ext cx="19428937"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cs-CZ"/>
          </a:p>
        </p:txBody>
      </p:sp>
      <p:graphicFrame>
        <p:nvGraphicFramePr>
          <p:cNvPr id="7" name="Objekt 6"/>
          <p:cNvGraphicFramePr>
            <a:graphicFrameLocks noChangeAspect="1"/>
          </p:cNvGraphicFramePr>
          <p:nvPr>
            <p:extLst>
              <p:ext uri="{D42A27DB-BD31-4B8C-83A1-F6EECF244321}">
                <p14:modId xmlns:p14="http://schemas.microsoft.com/office/powerpoint/2010/main" val="776731908"/>
              </p:ext>
            </p:extLst>
          </p:nvPr>
        </p:nvGraphicFramePr>
        <p:xfrm>
          <a:off x="503433" y="1448655"/>
          <a:ext cx="9852917" cy="4914921"/>
        </p:xfrm>
        <a:graphic>
          <a:graphicData uri="http://schemas.openxmlformats.org/presentationml/2006/ole">
            <mc:AlternateContent xmlns:mc="http://schemas.openxmlformats.org/markup-compatibility/2006">
              <mc:Choice xmlns:v="urn:schemas-microsoft-com:vml" Requires="v">
                <p:oleObj spid="_x0000_s8205" name="Document" r:id="rId3" imgW="5421707" imgH="2703288" progId="Word.Document.8">
                  <p:embed/>
                </p:oleObj>
              </mc:Choice>
              <mc:Fallback>
                <p:oleObj name="Document" r:id="rId3" imgW="5421707" imgH="2703288" progId="Word.Document.8">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3433" y="1448655"/>
                        <a:ext cx="9852917" cy="4914921"/>
                      </a:xfrm>
                      <a:prstGeom prst="rect">
                        <a:avLst/>
                      </a:prstGeom>
                      <a:noFill/>
                    </p:spPr>
                  </p:pic>
                </p:oleObj>
              </mc:Fallback>
            </mc:AlternateContent>
          </a:graphicData>
        </a:graphic>
      </p:graphicFrame>
    </p:spTree>
    <p:extLst>
      <p:ext uri="{BB962C8B-B14F-4D97-AF65-F5344CB8AC3E}">
        <p14:creationId xmlns:p14="http://schemas.microsoft.com/office/powerpoint/2010/main" val="217888964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latin typeface="+mj-lt"/>
              </a:rPr>
              <a:t>Change</a:t>
            </a:r>
            <a:r>
              <a:rPr lang="cs-CZ" dirty="0">
                <a:latin typeface="+mj-lt"/>
              </a:rPr>
              <a:t> in profit/</a:t>
            </a:r>
            <a:r>
              <a:rPr lang="cs-CZ" dirty="0" err="1">
                <a:latin typeface="+mj-lt"/>
              </a:rPr>
              <a:t>loss</a:t>
            </a:r>
            <a:endParaRPr lang="cs-CZ" dirty="0">
              <a:latin typeface="+mj-lt"/>
            </a:endParaRPr>
          </a:p>
        </p:txBody>
      </p:sp>
      <p:sp>
        <p:nvSpPr>
          <p:cNvPr id="3" name="Zástupný symbol pro obsah 2"/>
          <p:cNvSpPr>
            <a:spLocks noGrp="1"/>
          </p:cNvSpPr>
          <p:nvPr>
            <p:ph idx="1"/>
          </p:nvPr>
        </p:nvSpPr>
        <p:spPr/>
        <p:txBody>
          <a:bodyPr/>
          <a:lstStyle/>
          <a:p>
            <a:r>
              <a:rPr lang="en-GB" dirty="0" smtClean="0">
                <a:latin typeface="+mn-lt"/>
              </a:rPr>
              <a:t>This </a:t>
            </a:r>
            <a:r>
              <a:rPr lang="en-GB" dirty="0">
                <a:latin typeface="+mn-lt"/>
              </a:rPr>
              <a:t>change is given by the following relation:</a:t>
            </a:r>
            <a:endParaRPr lang="cs-CZ" dirty="0">
              <a:latin typeface="+mn-lt"/>
            </a:endParaRPr>
          </a:p>
          <a:p>
            <a:pPr lvl="1"/>
            <a:r>
              <a:rPr lang="en-GB" dirty="0">
                <a:latin typeface="+mn-lt"/>
                <a:sym typeface="Symbol" panose="05050102010706020507" pitchFamily="18" charset="2"/>
              </a:rPr>
              <a:t></a:t>
            </a:r>
            <a:r>
              <a:rPr lang="en-GB" i="1" dirty="0">
                <a:latin typeface="+mn-lt"/>
              </a:rPr>
              <a:t>P</a:t>
            </a:r>
            <a:r>
              <a:rPr lang="en-GB" dirty="0">
                <a:latin typeface="+mn-lt"/>
              </a:rPr>
              <a:t> = </a:t>
            </a:r>
            <a:r>
              <a:rPr lang="en-GB" i="1" dirty="0">
                <a:latin typeface="+mn-lt"/>
              </a:rPr>
              <a:t>P</a:t>
            </a:r>
            <a:r>
              <a:rPr lang="en-GB" baseline="-25000" dirty="0">
                <a:latin typeface="+mn-lt"/>
              </a:rPr>
              <a:t>1</a:t>
            </a:r>
            <a:r>
              <a:rPr lang="en-GB" dirty="0">
                <a:latin typeface="+mn-lt"/>
              </a:rPr>
              <a:t> – </a:t>
            </a:r>
            <a:r>
              <a:rPr lang="en-GB" i="1" dirty="0">
                <a:latin typeface="+mn-lt"/>
              </a:rPr>
              <a:t>P</a:t>
            </a:r>
            <a:r>
              <a:rPr lang="en-GB" baseline="-25000" dirty="0">
                <a:latin typeface="+mn-lt"/>
              </a:rPr>
              <a:t>0</a:t>
            </a:r>
            <a:endParaRPr lang="cs-CZ" dirty="0">
              <a:latin typeface="+mn-lt"/>
            </a:endParaRPr>
          </a:p>
          <a:p>
            <a:r>
              <a:rPr lang="en-GB" dirty="0">
                <a:latin typeface="+mn-lt"/>
              </a:rPr>
              <a:t>This change is influenced by the change in revenues and by the change in costs</a:t>
            </a:r>
            <a:endParaRPr lang="cs-CZ" dirty="0">
              <a:latin typeface="+mn-lt"/>
            </a:endParaRPr>
          </a:p>
          <a:p>
            <a:pPr lvl="1"/>
            <a:r>
              <a:rPr lang="en-GB" dirty="0">
                <a:latin typeface="+mn-lt"/>
              </a:rPr>
              <a:t>Δ</a:t>
            </a:r>
            <a:r>
              <a:rPr lang="en-GB" i="1" dirty="0">
                <a:latin typeface="+mn-lt"/>
              </a:rPr>
              <a:t>P</a:t>
            </a:r>
            <a:r>
              <a:rPr lang="en-GB" dirty="0">
                <a:latin typeface="+mn-lt"/>
              </a:rPr>
              <a:t> = Δ</a:t>
            </a:r>
            <a:r>
              <a:rPr lang="en-GB" i="1" dirty="0">
                <a:latin typeface="+mn-lt"/>
              </a:rPr>
              <a:t>R</a:t>
            </a:r>
            <a:r>
              <a:rPr lang="en-GB" dirty="0">
                <a:latin typeface="+mn-lt"/>
              </a:rPr>
              <a:t> – Δ</a:t>
            </a:r>
            <a:r>
              <a:rPr lang="en-GB" i="1" dirty="0">
                <a:latin typeface="+mn-lt"/>
              </a:rPr>
              <a:t>C</a:t>
            </a:r>
            <a:r>
              <a:rPr lang="en-GB" dirty="0">
                <a:latin typeface="+mn-lt"/>
              </a:rPr>
              <a:t>.</a:t>
            </a:r>
            <a:endParaRPr lang="cs-CZ" dirty="0">
              <a:latin typeface="+mn-lt"/>
            </a:endParaRPr>
          </a:p>
          <a:p>
            <a:r>
              <a:rPr lang="en-GB" dirty="0">
                <a:latin typeface="+mn-lt"/>
              </a:rPr>
              <a:t>The change in profit/loss is conditioned by adequacy of costs to the volume of production. The change in profit/loss can be expressed to the volume of production in monetary and in-kind units. Accordingly, we distinguish:</a:t>
            </a:r>
            <a:endParaRPr lang="cs-CZ" dirty="0">
              <a:latin typeface="+mn-lt"/>
            </a:endParaRPr>
          </a:p>
          <a:p>
            <a:pPr lvl="1"/>
            <a:r>
              <a:rPr lang="en-GB" dirty="0">
                <a:latin typeface="+mn-lt"/>
              </a:rPr>
              <a:t>change in profit/loss due to the profitability;</a:t>
            </a:r>
            <a:endParaRPr lang="cs-CZ" dirty="0">
              <a:latin typeface="+mn-lt"/>
            </a:endParaRPr>
          </a:p>
          <a:p>
            <a:pPr lvl="1"/>
            <a:r>
              <a:rPr lang="en-GB" dirty="0">
                <a:latin typeface="+mn-lt"/>
              </a:rPr>
              <a:t>change in profit/loss due to the unit profit.</a:t>
            </a:r>
            <a:endParaRPr lang="cs-CZ" dirty="0">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16</a:t>
            </a:fld>
            <a:endParaRPr lang="cs-CZ"/>
          </a:p>
        </p:txBody>
      </p:sp>
    </p:spTree>
    <p:extLst>
      <p:ext uri="{BB962C8B-B14F-4D97-AF65-F5344CB8AC3E}">
        <p14:creationId xmlns:p14="http://schemas.microsoft.com/office/powerpoint/2010/main" val="318217634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latin typeface="+mj-lt"/>
              </a:rPr>
              <a:t>Change </a:t>
            </a:r>
            <a:r>
              <a:rPr lang="en-US" dirty="0">
                <a:latin typeface="+mj-lt"/>
              </a:rPr>
              <a:t>in profit/loss due to profitability</a:t>
            </a:r>
            <a:endParaRPr lang="cs-CZ" dirty="0">
              <a:latin typeface="+mj-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17</a:t>
            </a:fld>
            <a:endParaRPr lang="cs-CZ"/>
          </a:p>
        </p:txBody>
      </p:sp>
      <p:graphicFrame>
        <p:nvGraphicFramePr>
          <p:cNvPr id="6" name="Objekt 5"/>
          <p:cNvGraphicFramePr>
            <a:graphicFrameLocks noChangeAspect="1"/>
          </p:cNvGraphicFramePr>
          <p:nvPr>
            <p:extLst>
              <p:ext uri="{D42A27DB-BD31-4B8C-83A1-F6EECF244321}">
                <p14:modId xmlns:p14="http://schemas.microsoft.com/office/powerpoint/2010/main" val="2544664964"/>
              </p:ext>
            </p:extLst>
          </p:nvPr>
        </p:nvGraphicFramePr>
        <p:xfrm>
          <a:off x="680483" y="3938515"/>
          <a:ext cx="2473683" cy="572270"/>
        </p:xfrm>
        <a:graphic>
          <a:graphicData uri="http://schemas.openxmlformats.org/presentationml/2006/ole">
            <mc:AlternateContent xmlns:mc="http://schemas.openxmlformats.org/markup-compatibility/2006">
              <mc:Choice xmlns:v="urn:schemas-microsoft-com:vml" Requires="v">
                <p:oleObj spid="_x0000_s9235" name="Equation" r:id="rId3" imgW="850531" imgH="190417" progId="Equation.DSMT4">
                  <p:embed/>
                </p:oleObj>
              </mc:Choice>
              <mc:Fallback>
                <p:oleObj name="Equation" r:id="rId3" imgW="850531" imgH="190417"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0483" y="3938515"/>
                        <a:ext cx="2473683" cy="572270"/>
                      </a:xfrm>
                      <a:prstGeom prst="rect">
                        <a:avLst/>
                      </a:prstGeom>
                      <a:noFill/>
                    </p:spPr>
                  </p:pic>
                </p:oleObj>
              </mc:Fallback>
            </mc:AlternateContent>
          </a:graphicData>
        </a:graphic>
      </p:graphicFrame>
      <p:graphicFrame>
        <p:nvGraphicFramePr>
          <p:cNvPr id="7" name="Objekt 6"/>
          <p:cNvGraphicFramePr>
            <a:graphicFrameLocks noChangeAspect="1"/>
          </p:cNvGraphicFramePr>
          <p:nvPr>
            <p:extLst>
              <p:ext uri="{D42A27DB-BD31-4B8C-83A1-F6EECF244321}">
                <p14:modId xmlns:p14="http://schemas.microsoft.com/office/powerpoint/2010/main" val="1757199503"/>
              </p:ext>
            </p:extLst>
          </p:nvPr>
        </p:nvGraphicFramePr>
        <p:xfrm>
          <a:off x="680483" y="6115019"/>
          <a:ext cx="4364246" cy="973321"/>
        </p:xfrm>
        <a:graphic>
          <a:graphicData uri="http://schemas.openxmlformats.org/presentationml/2006/ole">
            <mc:AlternateContent xmlns:mc="http://schemas.openxmlformats.org/markup-compatibility/2006">
              <mc:Choice xmlns:v="urn:schemas-microsoft-com:vml" Requires="v">
                <p:oleObj spid="_x0000_s9236" name="Equation" r:id="rId5" imgW="1752600" imgH="393700" progId="Equation.DSMT4">
                  <p:embed/>
                </p:oleObj>
              </mc:Choice>
              <mc:Fallback>
                <p:oleObj name="Equation" r:id="rId5" imgW="1752600" imgH="393700" progId="Equation.DSMT4">
                  <p:embed/>
                  <p:pic>
                    <p:nvPicPr>
                      <p:cNvPr id="0" name="Object 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0483" y="6115019"/>
                        <a:ext cx="4364246" cy="973321"/>
                      </a:xfrm>
                      <a:prstGeom prst="rect">
                        <a:avLst/>
                      </a:prstGeom>
                      <a:noFill/>
                    </p:spPr>
                  </p:pic>
                </p:oleObj>
              </mc:Fallback>
            </mc:AlternateContent>
          </a:graphicData>
        </a:graphic>
      </p:graphicFrame>
      <p:sp>
        <p:nvSpPr>
          <p:cNvPr id="8" name="Rectangle 3"/>
          <p:cNvSpPr>
            <a:spLocks noChangeArrowheads="1"/>
          </p:cNvSpPr>
          <p:nvPr/>
        </p:nvSpPr>
        <p:spPr bwMode="auto">
          <a:xfrm>
            <a:off x="680483" y="1183003"/>
            <a:ext cx="9288316" cy="3108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cs-CZ" sz="2800" b="0" i="0" u="none" strike="noStrike" cap="none" normalizeH="0" baseline="0" dirty="0" smtClean="0">
                <a:ln>
                  <a:noFill/>
                </a:ln>
                <a:solidFill>
                  <a:srgbClr val="4F4F4F"/>
                </a:solidFill>
                <a:effectLst/>
                <a:latin typeface="+mn-lt"/>
                <a:ea typeface="Times New Roman" panose="02020603050405020304" pitchFamily="18" charset="0"/>
                <a:cs typeface="Times New Roman" panose="02020603050405020304" pitchFamily="18" charset="0"/>
              </a:rPr>
              <a:t>In a similar way as we have evaluated the impact of the change in cost/revenues ratio on the change in costs, we can assess the impact of the profitability on the change in profit/loss. The profitability is defined by the profit and revenues ratio,</a:t>
            </a:r>
            <a:endParaRPr kumimoji="0" lang="cs-CZ" altLang="cs-CZ" sz="2800" b="0" i="0" u="none" strike="noStrike" cap="none" normalizeH="0" baseline="0" dirty="0" smtClean="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cs-CZ" sz="2800" b="0" i="1" u="none" strike="noStrike" cap="none" normalizeH="0" baseline="0" dirty="0" err="1" smtClean="0">
                <a:ln>
                  <a:noFill/>
                </a:ln>
                <a:solidFill>
                  <a:srgbClr val="4F4F4F"/>
                </a:solidFill>
                <a:effectLst/>
                <a:latin typeface="+mn-lt"/>
                <a:ea typeface="Times New Roman" panose="02020603050405020304" pitchFamily="18" charset="0"/>
                <a:cs typeface="Times New Roman" panose="02020603050405020304" pitchFamily="18" charset="0"/>
              </a:rPr>
              <a:t>ps</a:t>
            </a:r>
            <a:r>
              <a:rPr kumimoji="0" lang="en-GB" altLang="cs-CZ" sz="2800" b="0" i="0" u="none" strike="noStrike" cap="none" normalizeH="0" baseline="0" dirty="0" smtClean="0">
                <a:ln>
                  <a:noFill/>
                </a:ln>
                <a:solidFill>
                  <a:srgbClr val="4F4F4F"/>
                </a:solidFill>
                <a:effectLst/>
                <a:latin typeface="+mn-lt"/>
                <a:ea typeface="Times New Roman" panose="02020603050405020304" pitchFamily="18" charset="0"/>
                <a:cs typeface="Times New Roman" panose="02020603050405020304" pitchFamily="18" charset="0"/>
              </a:rPr>
              <a:t> = </a:t>
            </a:r>
            <a:r>
              <a:rPr kumimoji="0" lang="en-GB" altLang="cs-CZ" sz="2800" b="0" i="1" u="none" strike="noStrike" cap="none" normalizeH="0" baseline="0" dirty="0" smtClean="0">
                <a:ln>
                  <a:noFill/>
                </a:ln>
                <a:solidFill>
                  <a:srgbClr val="4F4F4F"/>
                </a:solidFill>
                <a:effectLst/>
                <a:latin typeface="+mn-lt"/>
                <a:ea typeface="Times New Roman" panose="02020603050405020304" pitchFamily="18" charset="0"/>
                <a:cs typeface="Times New Roman" panose="02020603050405020304" pitchFamily="18" charset="0"/>
              </a:rPr>
              <a:t>P</a:t>
            </a:r>
            <a:r>
              <a:rPr kumimoji="0" lang="en-GB" altLang="cs-CZ" sz="2800" b="0" i="0" u="none" strike="noStrike" cap="none" normalizeH="0" baseline="0" dirty="0" smtClean="0">
                <a:ln>
                  <a:noFill/>
                </a:ln>
                <a:solidFill>
                  <a:srgbClr val="4F4F4F"/>
                </a:solidFill>
                <a:effectLst/>
                <a:latin typeface="+mn-lt"/>
                <a:ea typeface="Times New Roman" panose="02020603050405020304" pitchFamily="18" charset="0"/>
                <a:cs typeface="Times New Roman" panose="02020603050405020304" pitchFamily="18" charset="0"/>
              </a:rPr>
              <a:t> / </a:t>
            </a:r>
            <a:r>
              <a:rPr kumimoji="0" lang="en-GB" altLang="cs-CZ" sz="2800" b="0" i="1" u="none" strike="noStrike" cap="none" normalizeH="0" baseline="0" dirty="0" smtClean="0">
                <a:ln>
                  <a:noFill/>
                </a:ln>
                <a:solidFill>
                  <a:srgbClr val="4F4F4F"/>
                </a:solidFill>
                <a:effectLst/>
                <a:latin typeface="+mn-lt"/>
                <a:ea typeface="Times New Roman" panose="02020603050405020304" pitchFamily="18" charset="0"/>
                <a:cs typeface="Times New Roman" panose="02020603050405020304" pitchFamily="18" charset="0"/>
              </a:rPr>
              <a:t>R</a:t>
            </a:r>
            <a:r>
              <a:rPr kumimoji="0" lang="en-GB" altLang="cs-CZ" sz="2800" b="0" i="0" u="none" strike="noStrike" cap="none" normalizeH="0" baseline="0" dirty="0" smtClean="0">
                <a:ln>
                  <a:noFill/>
                </a:ln>
                <a:solidFill>
                  <a:srgbClr val="4F4F4F"/>
                </a:solidFill>
                <a:effectLst/>
                <a:latin typeface="+mn-lt"/>
                <a:ea typeface="Times New Roman" panose="02020603050405020304" pitchFamily="18" charset="0"/>
                <a:cs typeface="Times New Roman" panose="02020603050405020304" pitchFamily="18" charset="0"/>
              </a:rPr>
              <a:t>. </a:t>
            </a:r>
            <a:endParaRPr kumimoji="0" lang="cs-CZ" altLang="cs-CZ" sz="2800" b="0" i="0" u="none" strike="noStrike" cap="none" normalizeH="0" baseline="0" dirty="0" smtClean="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cs-CZ" sz="2800" b="0" i="0" u="none" strike="noStrike" cap="none" normalizeH="0" baseline="0" dirty="0" smtClean="0">
                <a:ln>
                  <a:noFill/>
                </a:ln>
                <a:solidFill>
                  <a:srgbClr val="4F4F4F"/>
                </a:solidFill>
                <a:effectLst/>
                <a:latin typeface="+mn-lt"/>
                <a:ea typeface="Times New Roman" panose="02020603050405020304" pitchFamily="18" charset="0"/>
                <a:cs typeface="Times New Roman" panose="02020603050405020304" pitchFamily="18" charset="0"/>
              </a:rPr>
              <a:t>The change in the profit/loss due to the profitability is given by</a:t>
            </a:r>
            <a:endParaRPr kumimoji="0" lang="cs-CZ" altLang="cs-CZ" sz="2800" b="0" i="0" u="none" strike="noStrike" cap="none" normalizeH="0" baseline="0" dirty="0" smtClean="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cs-CZ" altLang="cs-CZ" sz="2800" b="0" i="0" u="none" strike="noStrike" cap="none" normalizeH="0" baseline="0" dirty="0" smtClean="0">
              <a:ln>
                <a:noFill/>
              </a:ln>
              <a:solidFill>
                <a:schemeClr val="tx1"/>
              </a:solidFill>
              <a:effectLst/>
              <a:latin typeface="+mn-lt"/>
            </a:endParaRPr>
          </a:p>
        </p:txBody>
      </p:sp>
      <p:sp>
        <p:nvSpPr>
          <p:cNvPr id="9" name="Rectangle 4"/>
          <p:cNvSpPr>
            <a:spLocks noChangeArrowheads="1"/>
          </p:cNvSpPr>
          <p:nvPr/>
        </p:nvSpPr>
        <p:spPr bwMode="auto">
          <a:xfrm>
            <a:off x="680483" y="4510785"/>
            <a:ext cx="9477930"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cs-CZ" sz="2800" b="0" i="0" u="none" strike="noStrike" cap="none" normalizeH="0" baseline="0" dirty="0" smtClean="0">
                <a:ln>
                  <a:noFill/>
                </a:ln>
                <a:solidFill>
                  <a:srgbClr val="4F4F4F"/>
                </a:solidFill>
                <a:effectLst/>
                <a:latin typeface="+mn-lt"/>
                <a:ea typeface="Times New Roman" panose="02020603050405020304" pitchFamily="18" charset="0"/>
                <a:cs typeface="Times New Roman" panose="02020603050405020304" pitchFamily="18" charset="0"/>
              </a:rPr>
              <a:t>If we substitute in this term the cost/revenues ratio in the place of the profitability according to the relation </a:t>
            </a:r>
            <a:r>
              <a:rPr kumimoji="0" lang="en-GB" altLang="cs-CZ" sz="2800" b="0" i="1" u="none" strike="noStrike" cap="none" normalizeH="0" baseline="0" dirty="0" err="1" smtClean="0">
                <a:ln>
                  <a:noFill/>
                </a:ln>
                <a:solidFill>
                  <a:srgbClr val="4F4F4F"/>
                </a:solidFill>
                <a:effectLst/>
                <a:latin typeface="+mn-lt"/>
                <a:ea typeface="Times New Roman" panose="02020603050405020304" pitchFamily="18" charset="0"/>
                <a:cs typeface="Times New Roman" panose="02020603050405020304" pitchFamily="18" charset="0"/>
              </a:rPr>
              <a:t>ps</a:t>
            </a:r>
            <a:r>
              <a:rPr kumimoji="0" lang="en-GB" altLang="cs-CZ" sz="2800" b="0" i="0" u="none" strike="noStrike" cap="none" normalizeH="0" baseline="0" dirty="0" smtClean="0">
                <a:ln>
                  <a:noFill/>
                </a:ln>
                <a:solidFill>
                  <a:srgbClr val="4F4F4F"/>
                </a:solidFill>
                <a:effectLst/>
                <a:latin typeface="+mn-lt"/>
                <a:ea typeface="Times New Roman" panose="02020603050405020304" pitchFamily="18" charset="0"/>
                <a:cs typeface="Times New Roman" panose="02020603050405020304" pitchFamily="18" charset="0"/>
              </a:rPr>
              <a:t> = 1 – </a:t>
            </a:r>
            <a:r>
              <a:rPr kumimoji="0" lang="en-GB" altLang="cs-CZ" sz="2800" b="0" i="1" u="none" strike="noStrike" cap="none" normalizeH="0" baseline="0" dirty="0" err="1" smtClean="0">
                <a:ln>
                  <a:noFill/>
                </a:ln>
                <a:solidFill>
                  <a:srgbClr val="4F4F4F"/>
                </a:solidFill>
                <a:effectLst/>
                <a:latin typeface="+mn-lt"/>
                <a:ea typeface="Times New Roman" panose="02020603050405020304" pitchFamily="18" charset="0"/>
                <a:cs typeface="Times New Roman" panose="02020603050405020304" pitchFamily="18" charset="0"/>
              </a:rPr>
              <a:t>crr</a:t>
            </a:r>
            <a:r>
              <a:rPr kumimoji="0" lang="en-GB" altLang="cs-CZ" sz="2800" b="0" i="0" u="none" strike="noStrike" cap="none" normalizeH="0" baseline="0" dirty="0" smtClean="0">
                <a:ln>
                  <a:noFill/>
                </a:ln>
                <a:solidFill>
                  <a:srgbClr val="4F4F4F"/>
                </a:solidFill>
                <a:effectLst/>
                <a:latin typeface="+mn-lt"/>
                <a:ea typeface="Times New Roman" panose="02020603050405020304" pitchFamily="18" charset="0"/>
                <a:cs typeface="Times New Roman" panose="02020603050405020304" pitchFamily="18" charset="0"/>
              </a:rPr>
              <a:t>, the result will be: </a:t>
            </a:r>
            <a:endParaRPr kumimoji="0" lang="cs-CZ" altLang="cs-CZ" sz="2800" b="0" i="0" u="none" strike="noStrike" cap="none" normalizeH="0" baseline="0" dirty="0" smtClean="0">
              <a:ln>
                <a:noFill/>
              </a:ln>
              <a:solidFill>
                <a:schemeClr val="tx1"/>
              </a:solidFill>
              <a:effectLst/>
              <a:latin typeface="+mn-lt"/>
            </a:endParaRPr>
          </a:p>
        </p:txBody>
      </p:sp>
    </p:spTree>
    <p:extLst>
      <p:ext uri="{BB962C8B-B14F-4D97-AF65-F5344CB8AC3E}">
        <p14:creationId xmlns:p14="http://schemas.microsoft.com/office/powerpoint/2010/main" val="27207502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latin typeface="+mj-lt"/>
              </a:rPr>
              <a:t>Change </a:t>
            </a:r>
            <a:r>
              <a:rPr lang="en-US" dirty="0">
                <a:latin typeface="+mj-lt"/>
              </a:rPr>
              <a:t>in profit/loss due to unit costs</a:t>
            </a:r>
            <a:endParaRPr lang="cs-CZ" dirty="0">
              <a:latin typeface="+mj-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18</a:t>
            </a:fld>
            <a:endParaRPr lang="cs-CZ"/>
          </a:p>
        </p:txBody>
      </p:sp>
      <p:graphicFrame>
        <p:nvGraphicFramePr>
          <p:cNvPr id="6" name="Objekt 5"/>
          <p:cNvGraphicFramePr>
            <a:graphicFrameLocks noChangeAspect="1"/>
          </p:cNvGraphicFramePr>
          <p:nvPr>
            <p:extLst>
              <p:ext uri="{D42A27DB-BD31-4B8C-83A1-F6EECF244321}">
                <p14:modId xmlns:p14="http://schemas.microsoft.com/office/powerpoint/2010/main" val="78032838"/>
              </p:ext>
            </p:extLst>
          </p:nvPr>
        </p:nvGraphicFramePr>
        <p:xfrm>
          <a:off x="1078787" y="2126487"/>
          <a:ext cx="2600958" cy="559928"/>
        </p:xfrm>
        <a:graphic>
          <a:graphicData uri="http://schemas.openxmlformats.org/presentationml/2006/ole">
            <mc:AlternateContent xmlns:mc="http://schemas.openxmlformats.org/markup-compatibility/2006">
              <mc:Choice xmlns:v="urn:schemas-microsoft-com:vml" Requires="v">
                <p:oleObj spid="_x0000_s10265" name="Equation" r:id="rId3" imgW="927100" imgH="190500" progId="Equation.DSMT4">
                  <p:embed/>
                </p:oleObj>
              </mc:Choice>
              <mc:Fallback>
                <p:oleObj name="Equation" r:id="rId3" imgW="927100" imgH="19050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78787" y="2126487"/>
                        <a:ext cx="2600958" cy="559928"/>
                      </a:xfrm>
                      <a:prstGeom prst="rect">
                        <a:avLst/>
                      </a:prstGeom>
                      <a:noFill/>
                    </p:spPr>
                  </p:pic>
                </p:oleObj>
              </mc:Fallback>
            </mc:AlternateContent>
          </a:graphicData>
        </a:graphic>
      </p:graphicFrame>
      <p:graphicFrame>
        <p:nvGraphicFramePr>
          <p:cNvPr id="7" name="Objekt 6"/>
          <p:cNvGraphicFramePr>
            <a:graphicFrameLocks noChangeAspect="1"/>
          </p:cNvGraphicFramePr>
          <p:nvPr>
            <p:extLst>
              <p:ext uri="{D42A27DB-BD31-4B8C-83A1-F6EECF244321}">
                <p14:modId xmlns:p14="http://schemas.microsoft.com/office/powerpoint/2010/main" val="1828343838"/>
              </p:ext>
            </p:extLst>
          </p:nvPr>
        </p:nvGraphicFramePr>
        <p:xfrm>
          <a:off x="1078787" y="3470367"/>
          <a:ext cx="5625698" cy="522473"/>
        </p:xfrm>
        <a:graphic>
          <a:graphicData uri="http://schemas.openxmlformats.org/presentationml/2006/ole">
            <mc:AlternateContent xmlns:mc="http://schemas.openxmlformats.org/markup-compatibility/2006">
              <mc:Choice xmlns:v="urn:schemas-microsoft-com:vml" Requires="v">
                <p:oleObj spid="_x0000_s10266" name="Equation" r:id="rId5" imgW="2933700" imgH="241300" progId="Equation.DSMT4">
                  <p:embed/>
                </p:oleObj>
              </mc:Choice>
              <mc:Fallback>
                <p:oleObj name="Equation" r:id="rId5" imgW="2933700" imgH="241300" progId="Equation.DSMT4">
                  <p:embed/>
                  <p:pic>
                    <p:nvPicPr>
                      <p:cNvPr id="0"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78787" y="3470367"/>
                        <a:ext cx="5625698" cy="522473"/>
                      </a:xfrm>
                      <a:prstGeom prst="rect">
                        <a:avLst/>
                      </a:prstGeom>
                      <a:noFill/>
                    </p:spPr>
                  </p:pic>
                </p:oleObj>
              </mc:Fallback>
            </mc:AlternateContent>
          </a:graphicData>
        </a:graphic>
      </p:graphicFrame>
      <p:graphicFrame>
        <p:nvGraphicFramePr>
          <p:cNvPr id="8" name="Objekt 7"/>
          <p:cNvGraphicFramePr>
            <a:graphicFrameLocks noChangeAspect="1"/>
          </p:cNvGraphicFramePr>
          <p:nvPr>
            <p:extLst>
              <p:ext uri="{D42A27DB-BD31-4B8C-83A1-F6EECF244321}">
                <p14:modId xmlns:p14="http://schemas.microsoft.com/office/powerpoint/2010/main" val="2725323056"/>
              </p:ext>
            </p:extLst>
          </p:nvPr>
        </p:nvGraphicFramePr>
        <p:xfrm>
          <a:off x="1078787" y="5696504"/>
          <a:ext cx="3039598" cy="464175"/>
        </p:xfrm>
        <a:graphic>
          <a:graphicData uri="http://schemas.openxmlformats.org/presentationml/2006/ole">
            <mc:AlternateContent xmlns:mc="http://schemas.openxmlformats.org/markup-compatibility/2006">
              <mc:Choice xmlns:v="urn:schemas-microsoft-com:vml" Requires="v">
                <p:oleObj spid="_x0000_s10267" name="Equation" r:id="rId7" imgW="1282144" imgH="177723" progId="Equation.DSMT4">
                  <p:embed/>
                </p:oleObj>
              </mc:Choice>
              <mc:Fallback>
                <p:oleObj name="Equation" r:id="rId7" imgW="1282144" imgH="177723" progId="Equation.DSMT4">
                  <p:embed/>
                  <p:pic>
                    <p:nvPicPr>
                      <p:cNvPr id="0" name="Object 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78787" y="5696504"/>
                        <a:ext cx="3039598" cy="464175"/>
                      </a:xfrm>
                      <a:prstGeom prst="rect">
                        <a:avLst/>
                      </a:prstGeom>
                      <a:noFill/>
                    </p:spPr>
                  </p:pic>
                </p:oleObj>
              </mc:Fallback>
            </mc:AlternateContent>
          </a:graphicData>
        </a:graphic>
      </p:graphicFrame>
      <p:sp>
        <p:nvSpPr>
          <p:cNvPr id="10" name="Rectangle 5"/>
          <p:cNvSpPr>
            <a:spLocks noChangeArrowheads="1"/>
          </p:cNvSpPr>
          <p:nvPr/>
        </p:nvSpPr>
        <p:spPr bwMode="auto">
          <a:xfrm>
            <a:off x="565079" y="2799058"/>
            <a:ext cx="9593334"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cs-CZ" sz="2800" b="0" i="0" u="none" strike="noStrike" cap="none" normalizeH="0" baseline="0" dirty="0" smtClean="0">
                <a:ln>
                  <a:noFill/>
                </a:ln>
                <a:solidFill>
                  <a:srgbClr val="4F4F4F"/>
                </a:solidFill>
                <a:effectLst/>
                <a:latin typeface="+mn-lt"/>
                <a:ea typeface="Times New Roman" panose="02020603050405020304" pitchFamily="18" charset="0"/>
                <a:cs typeface="Times New Roman" panose="02020603050405020304" pitchFamily="18" charset="0"/>
              </a:rPr>
              <a:t>After substitution:</a:t>
            </a:r>
            <a:endParaRPr kumimoji="0" lang="cs-CZ" altLang="cs-CZ" sz="2800" b="0" i="0" u="none" strike="noStrike" cap="none" normalizeH="0" baseline="0" dirty="0" smtClean="0">
              <a:ln>
                <a:noFill/>
              </a:ln>
              <a:solidFill>
                <a:schemeClr val="tx1"/>
              </a:solidFill>
              <a:effectLst/>
              <a:latin typeface="+mn-lt"/>
            </a:endParaRPr>
          </a:p>
        </p:txBody>
      </p:sp>
      <p:sp>
        <p:nvSpPr>
          <p:cNvPr id="11" name="Rectangle 6"/>
          <p:cNvSpPr>
            <a:spLocks noChangeArrowheads="1"/>
          </p:cNvSpPr>
          <p:nvPr/>
        </p:nvSpPr>
        <p:spPr bwMode="auto">
          <a:xfrm>
            <a:off x="565079" y="4140929"/>
            <a:ext cx="9236467"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cs-CZ" sz="2800" b="0" i="0" u="none" strike="noStrike" cap="none" normalizeH="0" baseline="0" dirty="0" smtClean="0">
                <a:ln>
                  <a:noFill/>
                </a:ln>
                <a:solidFill>
                  <a:srgbClr val="4F4F4F"/>
                </a:solidFill>
                <a:effectLst/>
                <a:latin typeface="+mn-lt"/>
                <a:ea typeface="Times New Roman" panose="02020603050405020304" pitchFamily="18" charset="0"/>
                <a:cs typeface="Times New Roman" panose="02020603050405020304" pitchFamily="18" charset="0"/>
              </a:rPr>
              <a:t>The change in profit/loss due to unit profitability equals the difference of change in profit/loss due to prices and change in profit/loss due to unit costs.</a:t>
            </a:r>
            <a:endParaRPr kumimoji="0" lang="cs-CZ" altLang="cs-CZ" sz="2800" b="0" i="0" u="none" strike="noStrike" cap="none" normalizeH="0" baseline="0" dirty="0" smtClean="0">
              <a:ln>
                <a:noFill/>
              </a:ln>
              <a:solidFill>
                <a:schemeClr val="tx1"/>
              </a:solidFill>
              <a:effectLst/>
              <a:latin typeface="+mn-lt"/>
            </a:endParaRPr>
          </a:p>
        </p:txBody>
      </p:sp>
    </p:spTree>
    <p:extLst>
      <p:ext uri="{BB962C8B-B14F-4D97-AF65-F5344CB8AC3E}">
        <p14:creationId xmlns:p14="http://schemas.microsoft.com/office/powerpoint/2010/main" val="288565803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z="2800" dirty="0" smtClean="0">
                <a:latin typeface="+mj-lt"/>
              </a:rPr>
              <a:t>C</a:t>
            </a:r>
            <a:r>
              <a:rPr lang="en-US" sz="2800" dirty="0" err="1" smtClean="0">
                <a:latin typeface="+mj-lt"/>
              </a:rPr>
              <a:t>hange</a:t>
            </a:r>
            <a:r>
              <a:rPr lang="en-US" sz="2800" dirty="0" smtClean="0">
                <a:latin typeface="+mj-lt"/>
              </a:rPr>
              <a:t> </a:t>
            </a:r>
            <a:r>
              <a:rPr lang="en-US" sz="2800" dirty="0">
                <a:latin typeface="+mj-lt"/>
              </a:rPr>
              <a:t>in profit/loss due to different dynamics of profitability and unit profit</a:t>
            </a:r>
            <a:endParaRPr lang="cs-CZ" sz="2800" dirty="0">
              <a:latin typeface="+mj-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19</a:t>
            </a:fld>
            <a:endParaRPr lang="cs-CZ"/>
          </a:p>
        </p:txBody>
      </p:sp>
      <p:graphicFrame>
        <p:nvGraphicFramePr>
          <p:cNvPr id="6" name="Objekt 5"/>
          <p:cNvGraphicFramePr>
            <a:graphicFrameLocks noChangeAspect="1"/>
          </p:cNvGraphicFramePr>
          <p:nvPr>
            <p:extLst>
              <p:ext uri="{D42A27DB-BD31-4B8C-83A1-F6EECF244321}">
                <p14:modId xmlns:p14="http://schemas.microsoft.com/office/powerpoint/2010/main" val="1175036844"/>
              </p:ext>
            </p:extLst>
          </p:nvPr>
        </p:nvGraphicFramePr>
        <p:xfrm>
          <a:off x="595900" y="1813389"/>
          <a:ext cx="5959011" cy="951570"/>
        </p:xfrm>
        <a:graphic>
          <a:graphicData uri="http://schemas.openxmlformats.org/presentationml/2006/ole">
            <mc:AlternateContent xmlns:mc="http://schemas.openxmlformats.org/markup-compatibility/2006">
              <mc:Choice xmlns:v="urn:schemas-microsoft-com:vml" Requires="v">
                <p:oleObj spid="_x0000_s11279" name="Equation" r:id="rId3" imgW="2425700" imgH="393700" progId="Equation.DSMT4">
                  <p:embed/>
                </p:oleObj>
              </mc:Choice>
              <mc:Fallback>
                <p:oleObj name="Equation" r:id="rId3" imgW="2425700" imgH="3937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5900" y="1813389"/>
                        <a:ext cx="5959011" cy="951570"/>
                      </a:xfrm>
                      <a:prstGeom prst="rect">
                        <a:avLst/>
                      </a:prstGeom>
                      <a:noFill/>
                    </p:spPr>
                  </p:pic>
                </p:oleObj>
              </mc:Fallback>
            </mc:AlternateContent>
          </a:graphicData>
        </a:graphic>
      </p:graphicFrame>
      <p:graphicFrame>
        <p:nvGraphicFramePr>
          <p:cNvPr id="7" name="Objekt 6"/>
          <p:cNvGraphicFramePr>
            <a:graphicFrameLocks noChangeAspect="1"/>
          </p:cNvGraphicFramePr>
          <p:nvPr>
            <p:extLst>
              <p:ext uri="{D42A27DB-BD31-4B8C-83A1-F6EECF244321}">
                <p14:modId xmlns:p14="http://schemas.microsoft.com/office/powerpoint/2010/main" val="445856914"/>
              </p:ext>
            </p:extLst>
          </p:nvPr>
        </p:nvGraphicFramePr>
        <p:xfrm>
          <a:off x="595900" y="3144276"/>
          <a:ext cx="4869952" cy="1745832"/>
        </p:xfrm>
        <a:graphic>
          <a:graphicData uri="http://schemas.openxmlformats.org/presentationml/2006/ole">
            <mc:AlternateContent xmlns:mc="http://schemas.openxmlformats.org/markup-compatibility/2006">
              <mc:Choice xmlns:v="urn:schemas-microsoft-com:vml" Requires="v">
                <p:oleObj spid="_x0000_s11280" name="Equation" r:id="rId5" imgW="2362200" imgH="850900" progId="Equation.DSMT4">
                  <p:embed/>
                </p:oleObj>
              </mc:Choice>
              <mc:Fallback>
                <p:oleObj name="Equation" r:id="rId5" imgW="2362200" imgH="850900" progId="Equation.DSMT4">
                  <p:embed/>
                  <p:pic>
                    <p:nvPicPr>
                      <p:cNvPr id="0" name="Object 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5900" y="3144276"/>
                        <a:ext cx="4869952" cy="1745832"/>
                      </a:xfrm>
                      <a:prstGeom prst="rect">
                        <a:avLst/>
                      </a:prstGeom>
                      <a:noFill/>
                    </p:spPr>
                  </p:pic>
                </p:oleObj>
              </mc:Fallback>
            </mc:AlternateContent>
          </a:graphicData>
        </a:graphic>
      </p:graphicFrame>
      <p:sp>
        <p:nvSpPr>
          <p:cNvPr id="8" name="Rectangle 3"/>
          <p:cNvSpPr>
            <a:spLocks noChangeArrowheads="1"/>
          </p:cNvSpPr>
          <p:nvPr/>
        </p:nvSpPr>
        <p:spPr bwMode="auto">
          <a:xfrm>
            <a:off x="595901" y="1356189"/>
            <a:ext cx="10693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sp>
        <p:nvSpPr>
          <p:cNvPr id="9" name="Rectangle 4"/>
          <p:cNvSpPr>
            <a:spLocks noChangeArrowheads="1"/>
          </p:cNvSpPr>
          <p:nvPr/>
        </p:nvSpPr>
        <p:spPr bwMode="auto">
          <a:xfrm>
            <a:off x="595901" y="2200739"/>
            <a:ext cx="10693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spTree>
    <p:extLst>
      <p:ext uri="{BB962C8B-B14F-4D97-AF65-F5344CB8AC3E}">
        <p14:creationId xmlns:p14="http://schemas.microsoft.com/office/powerpoint/2010/main" val="195285580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z="4800" dirty="0" err="1">
                <a:latin typeface="+mj-lt"/>
              </a:rPr>
              <a:t>Analysis</a:t>
            </a:r>
            <a:r>
              <a:rPr lang="cs-CZ" sz="4800" dirty="0">
                <a:latin typeface="+mj-lt"/>
              </a:rPr>
              <a:t> </a:t>
            </a:r>
            <a:r>
              <a:rPr lang="cs-CZ" sz="4800" dirty="0" err="1">
                <a:latin typeface="+mj-lt"/>
              </a:rPr>
              <a:t>of</a:t>
            </a:r>
            <a:r>
              <a:rPr lang="cs-CZ" sz="4800" dirty="0">
                <a:latin typeface="+mj-lt"/>
              </a:rPr>
              <a:t> </a:t>
            </a:r>
            <a:r>
              <a:rPr lang="cs-CZ" sz="4800" dirty="0" err="1">
                <a:latin typeface="+mj-lt"/>
              </a:rPr>
              <a:t>cost</a:t>
            </a:r>
            <a:r>
              <a:rPr lang="cs-CZ" sz="4800" dirty="0">
                <a:latin typeface="+mj-lt"/>
              </a:rPr>
              <a:t> </a:t>
            </a:r>
            <a:r>
              <a:rPr lang="cs-CZ" sz="4800" dirty="0" err="1">
                <a:latin typeface="+mj-lt"/>
              </a:rPr>
              <a:t>efficiency</a:t>
            </a:r>
            <a:endParaRPr lang="cs-CZ" sz="4800" dirty="0">
              <a:latin typeface="+mj-lt"/>
            </a:endParaRPr>
          </a:p>
        </p:txBody>
      </p:sp>
      <p:sp>
        <p:nvSpPr>
          <p:cNvPr id="3" name="Zástupný symbol pro obsah 2"/>
          <p:cNvSpPr>
            <a:spLocks noGrp="1"/>
          </p:cNvSpPr>
          <p:nvPr>
            <p:ph idx="1"/>
          </p:nvPr>
        </p:nvSpPr>
        <p:spPr/>
        <p:txBody>
          <a:bodyPr/>
          <a:lstStyle/>
          <a:p>
            <a:r>
              <a:rPr lang="en-US" sz="2800" dirty="0">
                <a:latin typeface="+mn-lt"/>
              </a:rPr>
              <a:t>Basic question:</a:t>
            </a:r>
          </a:p>
          <a:p>
            <a:pPr lvl="1"/>
            <a:r>
              <a:rPr lang="en-US" sz="2400" dirty="0">
                <a:latin typeface="+mn-lt"/>
              </a:rPr>
              <a:t>Is increasing the volume of production economically efficient?</a:t>
            </a:r>
          </a:p>
          <a:p>
            <a:pPr lvl="1"/>
            <a:r>
              <a:rPr lang="en-US" sz="2400" dirty="0">
                <a:latin typeface="+mn-lt"/>
              </a:rPr>
              <a:t>A cost-effectiveness analysis can provide the answer.</a:t>
            </a:r>
          </a:p>
          <a:p>
            <a:r>
              <a:rPr lang="en-US" sz="2800" dirty="0" smtClean="0">
                <a:latin typeface="+mn-lt"/>
              </a:rPr>
              <a:t>Cost-effectiveness </a:t>
            </a:r>
            <a:r>
              <a:rPr lang="en-US" sz="2800" dirty="0">
                <a:latin typeface="+mn-lt"/>
              </a:rPr>
              <a:t>is expressed by qualitatively different development tendencies based on the dependence between the volume of production and costs.</a:t>
            </a:r>
          </a:p>
          <a:p>
            <a:r>
              <a:rPr lang="en-US" sz="2800" dirty="0">
                <a:latin typeface="+mn-lt"/>
              </a:rPr>
              <a:t>These tendencies influence fundamental changes in the dynamics of profitability, volume of profit / loss and volume of production.</a:t>
            </a:r>
          </a:p>
          <a:p>
            <a:r>
              <a:rPr lang="en-US" sz="2800" dirty="0" smtClean="0">
                <a:latin typeface="+mn-lt"/>
              </a:rPr>
              <a:t>Cost-effectiveness </a:t>
            </a:r>
            <a:r>
              <a:rPr lang="en-US" sz="2800" dirty="0">
                <a:latin typeface="+mn-lt"/>
              </a:rPr>
              <a:t>can be used to evaluate the effectiveness of cost development for the entire company, its organizational units, as well as for individual industries.</a:t>
            </a:r>
            <a:endParaRPr lang="cs-CZ" sz="2800" dirty="0">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a:t>
            </a:fld>
            <a:endParaRPr lang="cs-CZ"/>
          </a:p>
        </p:txBody>
      </p:sp>
    </p:spTree>
    <p:extLst>
      <p:ext uri="{BB962C8B-B14F-4D97-AF65-F5344CB8AC3E}">
        <p14:creationId xmlns:p14="http://schemas.microsoft.com/office/powerpoint/2010/main" val="30045912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sz="2800" dirty="0" smtClean="0">
                <a:latin typeface="+mj-lt"/>
              </a:rPr>
              <a:t>The </a:t>
            </a:r>
            <a:r>
              <a:rPr lang="en-US" sz="2800" dirty="0">
                <a:latin typeface="+mj-lt"/>
              </a:rPr>
              <a:t>return to scale and its impact on the relative change in profit/loss</a:t>
            </a:r>
            <a:endParaRPr lang="cs-CZ" sz="2800" dirty="0">
              <a:latin typeface="+mj-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20</a:t>
            </a:fld>
            <a:endParaRPr lang="cs-CZ"/>
          </a:p>
        </p:txBody>
      </p:sp>
      <p:sp>
        <p:nvSpPr>
          <p:cNvPr id="6" name="Rectangle 2"/>
          <p:cNvSpPr>
            <a:spLocks noChangeArrowheads="1"/>
          </p:cNvSpPr>
          <p:nvPr/>
        </p:nvSpPr>
        <p:spPr bwMode="auto">
          <a:xfrm>
            <a:off x="708916" y="1818525"/>
            <a:ext cx="17041510"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cs-CZ"/>
          </a:p>
        </p:txBody>
      </p:sp>
      <p:graphicFrame>
        <p:nvGraphicFramePr>
          <p:cNvPr id="7" name="Objekt 6"/>
          <p:cNvGraphicFramePr>
            <a:graphicFrameLocks noChangeAspect="1"/>
          </p:cNvGraphicFramePr>
          <p:nvPr>
            <p:extLst>
              <p:ext uri="{D42A27DB-BD31-4B8C-83A1-F6EECF244321}">
                <p14:modId xmlns:p14="http://schemas.microsoft.com/office/powerpoint/2010/main" val="2942207817"/>
              </p:ext>
            </p:extLst>
          </p:nvPr>
        </p:nvGraphicFramePr>
        <p:xfrm>
          <a:off x="708914" y="1467731"/>
          <a:ext cx="2115811" cy="493159"/>
        </p:xfrm>
        <a:graphic>
          <a:graphicData uri="http://schemas.openxmlformats.org/presentationml/2006/ole">
            <mc:AlternateContent xmlns:mc="http://schemas.openxmlformats.org/markup-compatibility/2006">
              <mc:Choice xmlns:v="urn:schemas-microsoft-com:vml" Requires="v">
                <p:oleObj spid="_x0000_s12313" name="Equation" r:id="rId3" imgW="825500" imgH="190500" progId="Equation.DSMT4">
                  <p:embed/>
                </p:oleObj>
              </mc:Choice>
              <mc:Fallback>
                <p:oleObj name="Equation" r:id="rId3" imgW="825500" imgH="190500" progId="Equation.DSMT4">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8914" y="1467731"/>
                        <a:ext cx="2115811" cy="493159"/>
                      </a:xfrm>
                      <a:prstGeom prst="rect">
                        <a:avLst/>
                      </a:prstGeom>
                      <a:noFill/>
                    </p:spPr>
                  </p:pic>
                </p:oleObj>
              </mc:Fallback>
            </mc:AlternateContent>
          </a:graphicData>
        </a:graphic>
      </p:graphicFrame>
      <p:sp>
        <p:nvSpPr>
          <p:cNvPr id="8" name="Rectangle 4"/>
          <p:cNvSpPr>
            <a:spLocks noChangeArrowheads="1"/>
          </p:cNvSpPr>
          <p:nvPr/>
        </p:nvSpPr>
        <p:spPr bwMode="auto">
          <a:xfrm>
            <a:off x="708914" y="2550695"/>
            <a:ext cx="22919249"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cs-CZ"/>
          </a:p>
        </p:txBody>
      </p:sp>
      <p:graphicFrame>
        <p:nvGraphicFramePr>
          <p:cNvPr id="9" name="Objekt 8"/>
          <p:cNvGraphicFramePr>
            <a:graphicFrameLocks noChangeAspect="1"/>
          </p:cNvGraphicFramePr>
          <p:nvPr>
            <p:extLst>
              <p:ext uri="{D42A27DB-BD31-4B8C-83A1-F6EECF244321}">
                <p14:modId xmlns:p14="http://schemas.microsoft.com/office/powerpoint/2010/main" val="3393061171"/>
              </p:ext>
            </p:extLst>
          </p:nvPr>
        </p:nvGraphicFramePr>
        <p:xfrm>
          <a:off x="708914" y="1970404"/>
          <a:ext cx="3085124" cy="1447146"/>
        </p:xfrm>
        <a:graphic>
          <a:graphicData uri="http://schemas.openxmlformats.org/presentationml/2006/ole">
            <mc:AlternateContent xmlns:mc="http://schemas.openxmlformats.org/markup-compatibility/2006">
              <mc:Choice xmlns:v="urn:schemas-microsoft-com:vml" Requires="v">
                <p:oleObj spid="_x0000_s12314" name="Equation" r:id="rId5" imgW="1231366" imgH="571252" progId="Equation.DSMT4">
                  <p:embed/>
                </p:oleObj>
              </mc:Choice>
              <mc:Fallback>
                <p:oleObj name="Equation" r:id="rId5" imgW="1231366" imgH="571252"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08914" y="1970404"/>
                        <a:ext cx="3085124" cy="1447146"/>
                      </a:xfrm>
                      <a:prstGeom prst="rect">
                        <a:avLst/>
                      </a:prstGeom>
                      <a:noFill/>
                    </p:spPr>
                  </p:pic>
                </p:oleObj>
              </mc:Fallback>
            </mc:AlternateContent>
          </a:graphicData>
        </a:graphic>
      </p:graphicFrame>
      <p:sp>
        <p:nvSpPr>
          <p:cNvPr id="10" name="Rectangle 6"/>
          <p:cNvSpPr>
            <a:spLocks noChangeArrowheads="1"/>
          </p:cNvSpPr>
          <p:nvPr/>
        </p:nvSpPr>
        <p:spPr bwMode="auto">
          <a:xfrm>
            <a:off x="708913" y="3729692"/>
            <a:ext cx="20103149"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cs-CZ"/>
          </a:p>
        </p:txBody>
      </p:sp>
      <p:graphicFrame>
        <p:nvGraphicFramePr>
          <p:cNvPr id="11" name="Objekt 10"/>
          <p:cNvGraphicFramePr>
            <a:graphicFrameLocks noChangeAspect="1"/>
          </p:cNvGraphicFramePr>
          <p:nvPr>
            <p:extLst>
              <p:ext uri="{D42A27DB-BD31-4B8C-83A1-F6EECF244321}">
                <p14:modId xmlns:p14="http://schemas.microsoft.com/office/powerpoint/2010/main" val="2130704726"/>
              </p:ext>
            </p:extLst>
          </p:nvPr>
        </p:nvGraphicFramePr>
        <p:xfrm>
          <a:off x="708912" y="4104001"/>
          <a:ext cx="2108406" cy="491433"/>
        </p:xfrm>
        <a:graphic>
          <a:graphicData uri="http://schemas.openxmlformats.org/presentationml/2006/ole">
            <mc:AlternateContent xmlns:mc="http://schemas.openxmlformats.org/markup-compatibility/2006">
              <mc:Choice xmlns:v="urn:schemas-microsoft-com:vml" Requires="v">
                <p:oleObj spid="_x0000_s12315" name="Equation" r:id="rId7" imgW="863225" imgH="190417" progId="Equation.DSMT4">
                  <p:embed/>
                </p:oleObj>
              </mc:Choice>
              <mc:Fallback>
                <p:oleObj name="Equation" r:id="rId7" imgW="863225" imgH="190417" progId="Equation.DSMT4">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08912" y="4104001"/>
                        <a:ext cx="2108406" cy="491433"/>
                      </a:xfrm>
                      <a:prstGeom prst="rect">
                        <a:avLst/>
                      </a:prstGeom>
                      <a:noFill/>
                    </p:spPr>
                  </p:pic>
                </p:oleObj>
              </mc:Fallback>
            </mc:AlternateContent>
          </a:graphicData>
        </a:graphic>
      </p:graphicFrame>
      <p:sp>
        <p:nvSpPr>
          <p:cNvPr id="12" name="Rectangle 8"/>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graphicFrame>
        <p:nvGraphicFramePr>
          <p:cNvPr id="13" name="Objekt 12"/>
          <p:cNvGraphicFramePr>
            <a:graphicFrameLocks noChangeAspect="1"/>
          </p:cNvGraphicFramePr>
          <p:nvPr>
            <p:extLst>
              <p:ext uri="{D42A27DB-BD31-4B8C-83A1-F6EECF244321}">
                <p14:modId xmlns:p14="http://schemas.microsoft.com/office/powerpoint/2010/main" val="2246514101"/>
              </p:ext>
            </p:extLst>
          </p:nvPr>
        </p:nvGraphicFramePr>
        <p:xfrm>
          <a:off x="708912" y="4572839"/>
          <a:ext cx="7563683" cy="1068020"/>
        </p:xfrm>
        <a:graphic>
          <a:graphicData uri="http://schemas.openxmlformats.org/presentationml/2006/ole">
            <mc:AlternateContent xmlns:mc="http://schemas.openxmlformats.org/markup-compatibility/2006">
              <mc:Choice xmlns:v="urn:schemas-microsoft-com:vml" Requires="v">
                <p:oleObj spid="_x0000_s12316" name="Equation" r:id="rId9" imgW="2717800" imgH="393700" progId="Equation.DSMT4">
                  <p:embed/>
                </p:oleObj>
              </mc:Choice>
              <mc:Fallback>
                <p:oleObj name="Equation" r:id="rId9" imgW="2717800" imgH="393700" progId="Equation.DSMT4">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08912" y="4572839"/>
                        <a:ext cx="7563683" cy="1068020"/>
                      </a:xfrm>
                      <a:prstGeom prst="rect">
                        <a:avLst/>
                      </a:prstGeom>
                      <a:noFill/>
                    </p:spPr>
                  </p:pic>
                </p:oleObj>
              </mc:Fallback>
            </mc:AlternateContent>
          </a:graphicData>
        </a:graphic>
      </p:graphicFrame>
    </p:spTree>
    <p:extLst>
      <p:ext uri="{BB962C8B-B14F-4D97-AF65-F5344CB8AC3E}">
        <p14:creationId xmlns:p14="http://schemas.microsoft.com/office/powerpoint/2010/main" val="151155850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654139" y="180231"/>
            <a:ext cx="8846050" cy="662917"/>
          </a:xfrm>
        </p:spPr>
        <p:txBody>
          <a:bodyPr/>
          <a:lstStyle/>
          <a:p>
            <a:r>
              <a:rPr lang="en-US" sz="2800" dirty="0" smtClean="0">
                <a:latin typeface="+mj-lt"/>
              </a:rPr>
              <a:t>Relative </a:t>
            </a:r>
            <a:r>
              <a:rPr lang="en-US" sz="2800" dirty="0">
                <a:latin typeface="+mj-lt"/>
              </a:rPr>
              <a:t>change in profit/loss caused by different dynamics of revenues and the volume of production in in-kind units</a:t>
            </a:r>
            <a:endParaRPr lang="cs-CZ" sz="2800" dirty="0">
              <a:latin typeface="+mj-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21</a:t>
            </a:fld>
            <a:endParaRPr lang="cs-CZ"/>
          </a:p>
        </p:txBody>
      </p:sp>
      <p:graphicFrame>
        <p:nvGraphicFramePr>
          <p:cNvPr id="6" name="Objekt 5"/>
          <p:cNvGraphicFramePr>
            <a:graphicFrameLocks noChangeAspect="1"/>
          </p:cNvGraphicFramePr>
          <p:nvPr>
            <p:extLst>
              <p:ext uri="{D42A27DB-BD31-4B8C-83A1-F6EECF244321}">
                <p14:modId xmlns:p14="http://schemas.microsoft.com/office/powerpoint/2010/main" val="478841524"/>
              </p:ext>
            </p:extLst>
          </p:nvPr>
        </p:nvGraphicFramePr>
        <p:xfrm>
          <a:off x="863029" y="1910850"/>
          <a:ext cx="4584032" cy="457200"/>
        </p:xfrm>
        <a:graphic>
          <a:graphicData uri="http://schemas.openxmlformats.org/presentationml/2006/ole">
            <mc:AlternateContent xmlns:mc="http://schemas.openxmlformats.org/markup-compatibility/2006">
              <mc:Choice xmlns:v="urn:schemas-microsoft-com:vml" Requires="v">
                <p:oleObj spid="_x0000_s13329" name="Equation" r:id="rId3" imgW="2743200" imgH="241300" progId="Equation.DSMT4">
                  <p:embed/>
                </p:oleObj>
              </mc:Choice>
              <mc:Fallback>
                <p:oleObj name="Equation" r:id="rId3" imgW="2743200" imgH="2413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63029" y="1910850"/>
                        <a:ext cx="4584032" cy="457200"/>
                      </a:xfrm>
                      <a:prstGeom prst="rect">
                        <a:avLst/>
                      </a:prstGeom>
                      <a:noFill/>
                    </p:spPr>
                  </p:pic>
                </p:oleObj>
              </mc:Fallback>
            </mc:AlternateContent>
          </a:graphicData>
        </a:graphic>
      </p:graphicFrame>
      <p:graphicFrame>
        <p:nvGraphicFramePr>
          <p:cNvPr id="7" name="Objekt 6"/>
          <p:cNvGraphicFramePr>
            <a:graphicFrameLocks noChangeAspect="1"/>
          </p:cNvGraphicFramePr>
          <p:nvPr>
            <p:extLst>
              <p:ext uri="{D42A27DB-BD31-4B8C-83A1-F6EECF244321}">
                <p14:modId xmlns:p14="http://schemas.microsoft.com/office/powerpoint/2010/main" val="1327295596"/>
              </p:ext>
            </p:extLst>
          </p:nvPr>
        </p:nvGraphicFramePr>
        <p:xfrm>
          <a:off x="863028" y="2717300"/>
          <a:ext cx="5229543" cy="436866"/>
        </p:xfrm>
        <a:graphic>
          <a:graphicData uri="http://schemas.openxmlformats.org/presentationml/2006/ole">
            <mc:AlternateContent xmlns:mc="http://schemas.openxmlformats.org/markup-compatibility/2006">
              <mc:Choice xmlns:v="urn:schemas-microsoft-com:vml" Requires="v">
                <p:oleObj spid="_x0000_s13330" name="Equation" r:id="rId5" imgW="2323092" imgH="215806" progId="Equation.DSMT4">
                  <p:embed/>
                </p:oleObj>
              </mc:Choice>
              <mc:Fallback>
                <p:oleObj name="Equation" r:id="rId5" imgW="2323092" imgH="215806"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63028" y="2717300"/>
                        <a:ext cx="5229543" cy="436866"/>
                      </a:xfrm>
                      <a:prstGeom prst="rect">
                        <a:avLst/>
                      </a:prstGeom>
                      <a:noFill/>
                    </p:spPr>
                  </p:pic>
                </p:oleObj>
              </mc:Fallback>
            </mc:AlternateContent>
          </a:graphicData>
        </a:graphic>
      </p:graphicFrame>
      <p:graphicFrame>
        <p:nvGraphicFramePr>
          <p:cNvPr id="8" name="Objekt 7"/>
          <p:cNvGraphicFramePr>
            <a:graphicFrameLocks noChangeAspect="1"/>
          </p:cNvGraphicFramePr>
          <p:nvPr>
            <p:extLst>
              <p:ext uri="{D42A27DB-BD31-4B8C-83A1-F6EECF244321}">
                <p14:modId xmlns:p14="http://schemas.microsoft.com/office/powerpoint/2010/main" val="600601055"/>
              </p:ext>
            </p:extLst>
          </p:nvPr>
        </p:nvGraphicFramePr>
        <p:xfrm>
          <a:off x="863027" y="3523749"/>
          <a:ext cx="6693647" cy="863315"/>
        </p:xfrm>
        <a:graphic>
          <a:graphicData uri="http://schemas.openxmlformats.org/presentationml/2006/ole">
            <mc:AlternateContent xmlns:mc="http://schemas.openxmlformats.org/markup-compatibility/2006">
              <mc:Choice xmlns:v="urn:schemas-microsoft-com:vml" Requires="v">
                <p:oleObj spid="_x0000_s13331" name="Equation" r:id="rId7" imgW="3581400" imgH="469900" progId="Equation.DSMT4">
                  <p:embed/>
                </p:oleObj>
              </mc:Choice>
              <mc:Fallback>
                <p:oleObj name="Equation" r:id="rId7" imgW="3581400" imgH="469900" progId="Equation.DSMT4">
                  <p:embed/>
                  <p:pic>
                    <p:nvPicPr>
                      <p:cNvPr id="0" name="Object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63027" y="3523749"/>
                        <a:ext cx="6693647" cy="863315"/>
                      </a:xfrm>
                      <a:prstGeom prst="rect">
                        <a:avLst/>
                      </a:prstGeom>
                      <a:noFill/>
                    </p:spPr>
                  </p:pic>
                </p:oleObj>
              </mc:Fallback>
            </mc:AlternateContent>
          </a:graphicData>
        </a:graphic>
      </p:graphicFrame>
      <p:graphicFrame>
        <p:nvGraphicFramePr>
          <p:cNvPr id="9" name="Objekt 8"/>
          <p:cNvGraphicFramePr>
            <a:graphicFrameLocks noChangeAspect="1"/>
          </p:cNvGraphicFramePr>
          <p:nvPr>
            <p:extLst>
              <p:ext uri="{D42A27DB-BD31-4B8C-83A1-F6EECF244321}">
                <p14:modId xmlns:p14="http://schemas.microsoft.com/office/powerpoint/2010/main" val="526001331"/>
              </p:ext>
            </p:extLst>
          </p:nvPr>
        </p:nvGraphicFramePr>
        <p:xfrm>
          <a:off x="863026" y="4756647"/>
          <a:ext cx="5044613" cy="468506"/>
        </p:xfrm>
        <a:graphic>
          <a:graphicData uri="http://schemas.openxmlformats.org/presentationml/2006/ole">
            <mc:AlternateContent xmlns:mc="http://schemas.openxmlformats.org/markup-compatibility/2006">
              <mc:Choice xmlns:v="urn:schemas-microsoft-com:vml" Requires="v">
                <p:oleObj spid="_x0000_s13332" name="Equation" r:id="rId9" imgW="2946400" imgH="241300" progId="Equation.DSMT4">
                  <p:embed/>
                </p:oleObj>
              </mc:Choice>
              <mc:Fallback>
                <p:oleObj name="Equation" r:id="rId9" imgW="2946400" imgH="241300" progId="Equation.DSMT4">
                  <p:embed/>
                  <p:pic>
                    <p:nvPicPr>
                      <p:cNvPr id="0" name="Object 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63026" y="4756647"/>
                        <a:ext cx="5044613" cy="468506"/>
                      </a:xfrm>
                      <a:prstGeom prst="rect">
                        <a:avLst/>
                      </a:prstGeom>
                      <a:noFill/>
                    </p:spPr>
                  </p:pic>
                </p:oleObj>
              </mc:Fallback>
            </mc:AlternateContent>
          </a:graphicData>
        </a:graphic>
      </p:graphicFrame>
      <p:sp>
        <p:nvSpPr>
          <p:cNvPr id="10" name="Rectangle 5"/>
          <p:cNvSpPr>
            <a:spLocks noChangeArrowheads="1"/>
          </p:cNvSpPr>
          <p:nvPr/>
        </p:nvSpPr>
        <p:spPr bwMode="auto">
          <a:xfrm>
            <a:off x="863029" y="2126750"/>
            <a:ext cx="10693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sp>
        <p:nvSpPr>
          <p:cNvPr id="11" name="Rectangle 6"/>
          <p:cNvSpPr>
            <a:spLocks noChangeArrowheads="1"/>
          </p:cNvSpPr>
          <p:nvPr/>
        </p:nvSpPr>
        <p:spPr bwMode="auto">
          <a:xfrm>
            <a:off x="863029" y="2825250"/>
            <a:ext cx="10693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spTree>
    <p:extLst>
      <p:ext uri="{BB962C8B-B14F-4D97-AF65-F5344CB8AC3E}">
        <p14:creationId xmlns:p14="http://schemas.microsoft.com/office/powerpoint/2010/main" val="13581132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latin typeface="+mj-lt"/>
              </a:rPr>
              <a:t>The </a:t>
            </a:r>
            <a:r>
              <a:rPr lang="en-US" dirty="0">
                <a:latin typeface="+mj-lt"/>
              </a:rPr>
              <a:t>system structure of relative changes in profit/loss</a:t>
            </a:r>
            <a:endParaRPr lang="cs-CZ" dirty="0">
              <a:latin typeface="+mj-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22</a:t>
            </a:fld>
            <a:endParaRPr lang="cs-CZ"/>
          </a:p>
        </p:txBody>
      </p:sp>
      <p:sp>
        <p:nvSpPr>
          <p:cNvPr id="6" name="Rectangle 2"/>
          <p:cNvSpPr>
            <a:spLocks noChangeArrowheads="1"/>
          </p:cNvSpPr>
          <p:nvPr/>
        </p:nvSpPr>
        <p:spPr bwMode="auto">
          <a:xfrm>
            <a:off x="398710" y="1140431"/>
            <a:ext cx="12634112" cy="471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cs-CZ"/>
          </a:p>
        </p:txBody>
      </p:sp>
      <p:graphicFrame>
        <p:nvGraphicFramePr>
          <p:cNvPr id="7" name="Objekt 6"/>
          <p:cNvGraphicFramePr>
            <a:graphicFrameLocks noChangeAspect="1"/>
          </p:cNvGraphicFramePr>
          <p:nvPr>
            <p:extLst>
              <p:ext uri="{D42A27DB-BD31-4B8C-83A1-F6EECF244321}">
                <p14:modId xmlns:p14="http://schemas.microsoft.com/office/powerpoint/2010/main" val="1887624787"/>
              </p:ext>
            </p:extLst>
          </p:nvPr>
        </p:nvGraphicFramePr>
        <p:xfrm>
          <a:off x="-32183" y="1140432"/>
          <a:ext cx="10718351" cy="5003514"/>
        </p:xfrm>
        <a:graphic>
          <a:graphicData uri="http://schemas.openxmlformats.org/presentationml/2006/ole">
            <mc:AlternateContent xmlns:mc="http://schemas.openxmlformats.org/markup-compatibility/2006">
              <mc:Choice xmlns:v="urn:schemas-microsoft-com:vml" Requires="v">
                <p:oleObj spid="_x0000_s14340" name="Document" r:id="rId3" imgW="8432553" imgH="3934716" progId="Word.Document.8">
                  <p:embed/>
                </p:oleObj>
              </mc:Choice>
              <mc:Fallback>
                <p:oleObj name="Document" r:id="rId3" imgW="8432553" imgH="3934716" progId="Word.Document.8">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183" y="1140432"/>
                        <a:ext cx="10718351" cy="5003514"/>
                      </a:xfrm>
                      <a:prstGeom prst="rect">
                        <a:avLst/>
                      </a:prstGeom>
                      <a:noFill/>
                    </p:spPr>
                  </p:pic>
                </p:oleObj>
              </mc:Fallback>
            </mc:AlternateContent>
          </a:graphicData>
        </a:graphic>
      </p:graphicFrame>
    </p:spTree>
    <p:extLst>
      <p:ext uri="{BB962C8B-B14F-4D97-AF65-F5344CB8AC3E}">
        <p14:creationId xmlns:p14="http://schemas.microsoft.com/office/powerpoint/2010/main" val="108606395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latin typeface="+mj-lt"/>
              </a:rPr>
              <a:t>A </a:t>
            </a:r>
            <a:r>
              <a:rPr lang="en-US" dirty="0">
                <a:latin typeface="+mj-lt"/>
              </a:rPr>
              <a:t>degree of increasing cost efficiency for increasing production volume</a:t>
            </a:r>
            <a:endParaRPr lang="cs-CZ" dirty="0">
              <a:latin typeface="+mj-lt"/>
            </a:endParaRPr>
          </a:p>
        </p:txBody>
      </p:sp>
      <p:sp>
        <p:nvSpPr>
          <p:cNvPr id="3" name="Zástupný symbol pro obsah 2"/>
          <p:cNvSpPr>
            <a:spLocks noGrp="1"/>
          </p:cNvSpPr>
          <p:nvPr>
            <p:ph idx="1"/>
          </p:nvPr>
        </p:nvSpPr>
        <p:spPr>
          <a:xfrm>
            <a:off x="534988" y="1187533"/>
            <a:ext cx="9623425" cy="744010"/>
          </a:xfrm>
        </p:spPr>
        <p:txBody>
          <a:bodyPr/>
          <a:lstStyle/>
          <a:p>
            <a:r>
              <a:rPr lang="en-GB" dirty="0">
                <a:latin typeface="+mj-lt"/>
              </a:rPr>
              <a:t>Profitable production in the basic period, </a:t>
            </a:r>
            <a:r>
              <a:rPr lang="en-GB" i="1" dirty="0">
                <a:latin typeface="+mj-lt"/>
              </a:rPr>
              <a:t>crr</a:t>
            </a:r>
            <a:r>
              <a:rPr lang="en-GB" baseline="-25000" dirty="0">
                <a:latin typeface="+mj-lt"/>
              </a:rPr>
              <a:t>0</a:t>
            </a:r>
            <a:r>
              <a:rPr lang="en-GB" dirty="0">
                <a:latin typeface="+mj-lt"/>
              </a:rPr>
              <a:t> &lt; 1</a:t>
            </a:r>
            <a:endParaRPr lang="cs-CZ" dirty="0">
              <a:latin typeface="+mj-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23</a:t>
            </a:fld>
            <a:endParaRPr lang="cs-CZ"/>
          </a:p>
        </p:txBody>
      </p:sp>
      <p:sp>
        <p:nvSpPr>
          <p:cNvPr id="6" name="Rectangle 2"/>
          <p:cNvSpPr>
            <a:spLocks noChangeArrowheads="1"/>
          </p:cNvSpPr>
          <p:nvPr/>
        </p:nvSpPr>
        <p:spPr bwMode="auto">
          <a:xfrm>
            <a:off x="657546" y="1931543"/>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graphicFrame>
        <p:nvGraphicFramePr>
          <p:cNvPr id="7" name="Objekt 6"/>
          <p:cNvGraphicFramePr>
            <a:graphicFrameLocks noChangeAspect="1"/>
          </p:cNvGraphicFramePr>
          <p:nvPr>
            <p:extLst>
              <p:ext uri="{D42A27DB-BD31-4B8C-83A1-F6EECF244321}">
                <p14:modId xmlns:p14="http://schemas.microsoft.com/office/powerpoint/2010/main" val="1024318437"/>
              </p:ext>
            </p:extLst>
          </p:nvPr>
        </p:nvGraphicFramePr>
        <p:xfrm>
          <a:off x="657545" y="1931542"/>
          <a:ext cx="12257071" cy="5140935"/>
        </p:xfrm>
        <a:graphic>
          <a:graphicData uri="http://schemas.openxmlformats.org/presentationml/2006/ole">
            <mc:AlternateContent xmlns:mc="http://schemas.openxmlformats.org/markup-compatibility/2006">
              <mc:Choice xmlns:v="urn:schemas-microsoft-com:vml" Requires="v">
                <p:oleObj spid="_x0000_s15364" name="Document" r:id="rId3" imgW="5763233" imgH="2433222" progId="Word.Document.8">
                  <p:embed/>
                </p:oleObj>
              </mc:Choice>
              <mc:Fallback>
                <p:oleObj name="Document" r:id="rId3" imgW="5763233" imgH="2433222" progId="Word.Document.8">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7545" y="1931542"/>
                        <a:ext cx="12257071" cy="5140935"/>
                      </a:xfrm>
                      <a:prstGeom prst="rect">
                        <a:avLst/>
                      </a:prstGeom>
                      <a:noFill/>
                    </p:spPr>
                  </p:pic>
                </p:oleObj>
              </mc:Fallback>
            </mc:AlternateContent>
          </a:graphicData>
        </a:graphic>
      </p:graphicFrame>
    </p:spTree>
    <p:extLst>
      <p:ext uri="{BB962C8B-B14F-4D97-AF65-F5344CB8AC3E}">
        <p14:creationId xmlns:p14="http://schemas.microsoft.com/office/powerpoint/2010/main" val="321963037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a:xfrm>
            <a:off x="534988" y="1187533"/>
            <a:ext cx="9623425" cy="1134428"/>
          </a:xfrm>
        </p:spPr>
        <p:txBody>
          <a:bodyPr/>
          <a:lstStyle/>
          <a:p>
            <a:r>
              <a:rPr lang="en-GB" dirty="0">
                <a:latin typeface="+mn-lt"/>
              </a:rPr>
              <a:t>Production with zero profitability in the basic period, </a:t>
            </a:r>
            <a:r>
              <a:rPr lang="en-GB" i="1" dirty="0">
                <a:latin typeface="+mn-lt"/>
              </a:rPr>
              <a:t>crr</a:t>
            </a:r>
            <a:r>
              <a:rPr lang="en-GB" baseline="-25000" dirty="0">
                <a:latin typeface="+mn-lt"/>
              </a:rPr>
              <a:t>0</a:t>
            </a:r>
            <a:r>
              <a:rPr lang="en-GB" dirty="0">
                <a:latin typeface="+mn-lt"/>
              </a:rPr>
              <a:t> = 1</a:t>
            </a:r>
            <a:endParaRPr lang="cs-CZ" dirty="0">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24</a:t>
            </a:fld>
            <a:endParaRPr lang="cs-CZ"/>
          </a:p>
        </p:txBody>
      </p:sp>
      <p:sp>
        <p:nvSpPr>
          <p:cNvPr id="6" name="Rectangle 2"/>
          <p:cNvSpPr>
            <a:spLocks noChangeArrowheads="1"/>
          </p:cNvSpPr>
          <p:nvPr/>
        </p:nvSpPr>
        <p:spPr bwMode="auto">
          <a:xfrm>
            <a:off x="297950" y="2424700"/>
            <a:ext cx="21426586"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cs-CZ"/>
          </a:p>
        </p:txBody>
      </p:sp>
      <p:graphicFrame>
        <p:nvGraphicFramePr>
          <p:cNvPr id="7" name="Objekt 6"/>
          <p:cNvGraphicFramePr>
            <a:graphicFrameLocks noChangeAspect="1"/>
          </p:cNvGraphicFramePr>
          <p:nvPr>
            <p:extLst>
              <p:ext uri="{D42A27DB-BD31-4B8C-83A1-F6EECF244321}">
                <p14:modId xmlns:p14="http://schemas.microsoft.com/office/powerpoint/2010/main" val="3668671018"/>
              </p:ext>
            </p:extLst>
          </p:nvPr>
        </p:nvGraphicFramePr>
        <p:xfrm>
          <a:off x="297949" y="2424701"/>
          <a:ext cx="11527605" cy="4834978"/>
        </p:xfrm>
        <a:graphic>
          <a:graphicData uri="http://schemas.openxmlformats.org/presentationml/2006/ole">
            <mc:AlternateContent xmlns:mc="http://schemas.openxmlformats.org/markup-compatibility/2006">
              <mc:Choice xmlns:v="urn:schemas-microsoft-com:vml" Requires="v">
                <p:oleObj spid="_x0000_s16388" name="Document" r:id="rId3" imgW="5763233" imgH="2436463" progId="Word.Document.8">
                  <p:embed/>
                </p:oleObj>
              </mc:Choice>
              <mc:Fallback>
                <p:oleObj name="Document" r:id="rId3" imgW="5763233" imgH="2436463" progId="Word.Document.8">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7949" y="2424701"/>
                        <a:ext cx="11527605" cy="4834978"/>
                      </a:xfrm>
                      <a:prstGeom prst="rect">
                        <a:avLst/>
                      </a:prstGeom>
                      <a:noFill/>
                    </p:spPr>
                  </p:pic>
                </p:oleObj>
              </mc:Fallback>
            </mc:AlternateContent>
          </a:graphicData>
        </a:graphic>
      </p:graphicFrame>
    </p:spTree>
    <p:extLst>
      <p:ext uri="{BB962C8B-B14F-4D97-AF65-F5344CB8AC3E}">
        <p14:creationId xmlns:p14="http://schemas.microsoft.com/office/powerpoint/2010/main" val="158527660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a:xfrm>
            <a:off x="534988" y="1187532"/>
            <a:ext cx="9623425" cy="1730329"/>
          </a:xfrm>
        </p:spPr>
        <p:txBody>
          <a:bodyPr/>
          <a:lstStyle/>
          <a:p>
            <a:r>
              <a:rPr lang="en-GB" dirty="0">
                <a:latin typeface="+mn-lt"/>
              </a:rPr>
              <a:t>Loss production in the basic period, 1 &lt; </a:t>
            </a:r>
            <a:r>
              <a:rPr lang="en-GB" i="1" dirty="0">
                <a:latin typeface="+mn-lt"/>
              </a:rPr>
              <a:t>crr</a:t>
            </a:r>
            <a:r>
              <a:rPr lang="en-GB" baseline="-25000" dirty="0">
                <a:latin typeface="+mn-lt"/>
              </a:rPr>
              <a:t>0</a:t>
            </a:r>
            <a:endParaRPr lang="cs-CZ" dirty="0">
              <a:latin typeface="+mn-lt"/>
            </a:endParaRPr>
          </a:p>
          <a:p>
            <a:r>
              <a:rPr lang="en-GB" dirty="0" smtClean="0">
                <a:latin typeface="+mn-lt"/>
              </a:rPr>
              <a:t>Degree </a:t>
            </a:r>
            <a:r>
              <a:rPr lang="en-GB" dirty="0">
                <a:latin typeface="+mn-lt"/>
              </a:rPr>
              <a:t>of efficiency increase connected with the loss increase</a:t>
            </a:r>
            <a:endParaRPr lang="cs-CZ" dirty="0">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25</a:t>
            </a:fld>
            <a:endParaRPr lang="cs-CZ"/>
          </a:p>
        </p:txBody>
      </p:sp>
      <p:sp>
        <p:nvSpPr>
          <p:cNvPr id="6" name="Rectangle 2"/>
          <p:cNvSpPr>
            <a:spLocks noChangeArrowheads="1"/>
          </p:cNvSpPr>
          <p:nvPr/>
        </p:nvSpPr>
        <p:spPr bwMode="auto">
          <a:xfrm>
            <a:off x="534987" y="2917860"/>
            <a:ext cx="23621355"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cs-CZ"/>
          </a:p>
        </p:txBody>
      </p:sp>
      <p:graphicFrame>
        <p:nvGraphicFramePr>
          <p:cNvPr id="7" name="Objekt 6"/>
          <p:cNvGraphicFramePr>
            <a:graphicFrameLocks noChangeAspect="1"/>
          </p:cNvGraphicFramePr>
          <p:nvPr>
            <p:extLst>
              <p:ext uri="{D42A27DB-BD31-4B8C-83A1-F6EECF244321}">
                <p14:modId xmlns:p14="http://schemas.microsoft.com/office/powerpoint/2010/main" val="193326162"/>
              </p:ext>
            </p:extLst>
          </p:nvPr>
        </p:nvGraphicFramePr>
        <p:xfrm>
          <a:off x="534987" y="2917861"/>
          <a:ext cx="14096513" cy="4325420"/>
        </p:xfrm>
        <a:graphic>
          <a:graphicData uri="http://schemas.openxmlformats.org/presentationml/2006/ole">
            <mc:AlternateContent xmlns:mc="http://schemas.openxmlformats.org/markup-compatibility/2006">
              <mc:Choice xmlns:v="urn:schemas-microsoft-com:vml" Requires="v">
                <p:oleObj spid="_x0000_s17412" name="Document" r:id="rId3" imgW="5763233" imgH="1793678" progId="Word.Document.8">
                  <p:embed/>
                </p:oleObj>
              </mc:Choice>
              <mc:Fallback>
                <p:oleObj name="Document" r:id="rId3" imgW="5763233" imgH="1793678" progId="Word.Document.8">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4987" y="2917861"/>
                        <a:ext cx="14096513" cy="4325420"/>
                      </a:xfrm>
                      <a:prstGeom prst="rect">
                        <a:avLst/>
                      </a:prstGeom>
                      <a:noFill/>
                    </p:spPr>
                  </p:pic>
                </p:oleObj>
              </mc:Fallback>
            </mc:AlternateContent>
          </a:graphicData>
        </a:graphic>
      </p:graphicFrame>
    </p:spTree>
    <p:extLst>
      <p:ext uri="{BB962C8B-B14F-4D97-AF65-F5344CB8AC3E}">
        <p14:creationId xmlns:p14="http://schemas.microsoft.com/office/powerpoint/2010/main" val="327461554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a:xfrm>
            <a:off x="534988" y="1187532"/>
            <a:ext cx="9623425" cy="1730329"/>
          </a:xfrm>
        </p:spPr>
        <p:txBody>
          <a:bodyPr/>
          <a:lstStyle/>
          <a:p>
            <a:r>
              <a:rPr lang="en-GB" dirty="0">
                <a:latin typeface="+mn-lt"/>
              </a:rPr>
              <a:t>Loss production in the basic period, 1 &lt; </a:t>
            </a:r>
            <a:r>
              <a:rPr lang="en-GB" i="1" dirty="0">
                <a:latin typeface="+mn-lt"/>
              </a:rPr>
              <a:t>crr</a:t>
            </a:r>
            <a:r>
              <a:rPr lang="en-GB" baseline="-25000" dirty="0">
                <a:latin typeface="+mn-lt"/>
              </a:rPr>
              <a:t>0</a:t>
            </a:r>
            <a:endParaRPr lang="cs-CZ" dirty="0">
              <a:latin typeface="+mn-lt"/>
            </a:endParaRPr>
          </a:p>
          <a:p>
            <a:r>
              <a:rPr lang="en-US" dirty="0">
                <a:latin typeface="+mn-lt"/>
              </a:rPr>
              <a:t>Degree of efficiency increase connected with the constant loss volume </a:t>
            </a:r>
            <a:endParaRPr lang="cs-CZ" dirty="0">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26</a:t>
            </a:fld>
            <a:endParaRPr lang="cs-CZ"/>
          </a:p>
        </p:txBody>
      </p:sp>
      <p:sp>
        <p:nvSpPr>
          <p:cNvPr id="6" name="Rectangle 2"/>
          <p:cNvSpPr>
            <a:spLocks noChangeArrowheads="1"/>
          </p:cNvSpPr>
          <p:nvPr/>
        </p:nvSpPr>
        <p:spPr bwMode="auto">
          <a:xfrm>
            <a:off x="534987" y="2917860"/>
            <a:ext cx="23621355"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cs-CZ"/>
          </a:p>
        </p:txBody>
      </p:sp>
      <p:sp>
        <p:nvSpPr>
          <p:cNvPr id="4" name="Rectangle 2"/>
          <p:cNvSpPr>
            <a:spLocks noChangeArrowheads="1"/>
          </p:cNvSpPr>
          <p:nvPr/>
        </p:nvSpPr>
        <p:spPr bwMode="auto">
          <a:xfrm>
            <a:off x="457199" y="2963578"/>
            <a:ext cx="26025961"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cs-CZ"/>
          </a:p>
        </p:txBody>
      </p:sp>
      <p:graphicFrame>
        <p:nvGraphicFramePr>
          <p:cNvPr id="8" name="Objekt 7"/>
          <p:cNvGraphicFramePr>
            <a:graphicFrameLocks noChangeAspect="1"/>
          </p:cNvGraphicFramePr>
          <p:nvPr>
            <p:extLst>
              <p:ext uri="{D42A27DB-BD31-4B8C-83A1-F6EECF244321}">
                <p14:modId xmlns:p14="http://schemas.microsoft.com/office/powerpoint/2010/main" val="4079885053"/>
              </p:ext>
            </p:extLst>
          </p:nvPr>
        </p:nvGraphicFramePr>
        <p:xfrm>
          <a:off x="457199" y="2963578"/>
          <a:ext cx="13971181" cy="4296447"/>
        </p:xfrm>
        <a:graphic>
          <a:graphicData uri="http://schemas.openxmlformats.org/presentationml/2006/ole">
            <mc:AlternateContent xmlns:mc="http://schemas.openxmlformats.org/markup-compatibility/2006">
              <mc:Choice xmlns:v="urn:schemas-microsoft-com:vml" Requires="v">
                <p:oleObj spid="_x0000_s18436" name="Document" r:id="rId3" imgW="5766475" imgH="1793678" progId="Word.Document.8">
                  <p:embed/>
                </p:oleObj>
              </mc:Choice>
              <mc:Fallback>
                <p:oleObj name="Document" r:id="rId3" imgW="5766475" imgH="1793678" progId="Word.Document.8">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199" y="2963578"/>
                        <a:ext cx="13971181" cy="4296447"/>
                      </a:xfrm>
                      <a:prstGeom prst="rect">
                        <a:avLst/>
                      </a:prstGeom>
                      <a:noFill/>
                    </p:spPr>
                  </p:pic>
                </p:oleObj>
              </mc:Fallback>
            </mc:AlternateContent>
          </a:graphicData>
        </a:graphic>
      </p:graphicFrame>
    </p:spTree>
    <p:extLst>
      <p:ext uri="{BB962C8B-B14F-4D97-AF65-F5344CB8AC3E}">
        <p14:creationId xmlns:p14="http://schemas.microsoft.com/office/powerpoint/2010/main" val="301053246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a:xfrm>
            <a:off x="534988" y="1187532"/>
            <a:ext cx="9623425" cy="1730329"/>
          </a:xfrm>
        </p:spPr>
        <p:txBody>
          <a:bodyPr/>
          <a:lstStyle/>
          <a:p>
            <a:r>
              <a:rPr lang="en-GB" dirty="0">
                <a:latin typeface="+mn-lt"/>
              </a:rPr>
              <a:t>Loss production in the basic period, 1 &lt; </a:t>
            </a:r>
            <a:r>
              <a:rPr lang="en-GB" i="1" dirty="0">
                <a:latin typeface="+mn-lt"/>
              </a:rPr>
              <a:t>crr</a:t>
            </a:r>
            <a:r>
              <a:rPr lang="en-GB" baseline="-25000" dirty="0">
                <a:latin typeface="+mn-lt"/>
              </a:rPr>
              <a:t>0</a:t>
            </a:r>
            <a:endParaRPr lang="cs-CZ" dirty="0">
              <a:latin typeface="+mn-lt"/>
            </a:endParaRPr>
          </a:p>
          <a:p>
            <a:r>
              <a:rPr lang="en-GB" dirty="0">
                <a:latin typeface="+mn-lt"/>
              </a:rPr>
              <a:t>Degree of efficiency increase connected with the loss decrease</a:t>
            </a:r>
            <a:endParaRPr lang="cs-CZ" dirty="0">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27</a:t>
            </a:fld>
            <a:endParaRPr lang="cs-CZ"/>
          </a:p>
        </p:txBody>
      </p:sp>
      <p:sp>
        <p:nvSpPr>
          <p:cNvPr id="6" name="Rectangle 2"/>
          <p:cNvSpPr>
            <a:spLocks noChangeArrowheads="1"/>
          </p:cNvSpPr>
          <p:nvPr/>
        </p:nvSpPr>
        <p:spPr bwMode="auto">
          <a:xfrm>
            <a:off x="534987" y="2917860"/>
            <a:ext cx="23621355"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cs-CZ"/>
          </a:p>
        </p:txBody>
      </p:sp>
      <p:sp>
        <p:nvSpPr>
          <p:cNvPr id="4" name="Rectangle 2"/>
          <p:cNvSpPr>
            <a:spLocks noChangeArrowheads="1"/>
          </p:cNvSpPr>
          <p:nvPr/>
        </p:nvSpPr>
        <p:spPr bwMode="auto">
          <a:xfrm>
            <a:off x="457199" y="2963578"/>
            <a:ext cx="26025961"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cs-CZ"/>
          </a:p>
        </p:txBody>
      </p:sp>
      <p:sp>
        <p:nvSpPr>
          <p:cNvPr id="7" name="Rectangle 2"/>
          <p:cNvSpPr>
            <a:spLocks noChangeArrowheads="1"/>
          </p:cNvSpPr>
          <p:nvPr/>
        </p:nvSpPr>
        <p:spPr bwMode="auto">
          <a:xfrm>
            <a:off x="457199" y="2917859"/>
            <a:ext cx="26482348"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cs-CZ"/>
          </a:p>
        </p:txBody>
      </p:sp>
      <p:graphicFrame>
        <p:nvGraphicFramePr>
          <p:cNvPr id="9" name="Objekt 8"/>
          <p:cNvGraphicFramePr>
            <a:graphicFrameLocks noChangeAspect="1"/>
          </p:cNvGraphicFramePr>
          <p:nvPr>
            <p:extLst>
              <p:ext uri="{D42A27DB-BD31-4B8C-83A1-F6EECF244321}">
                <p14:modId xmlns:p14="http://schemas.microsoft.com/office/powerpoint/2010/main" val="658156669"/>
              </p:ext>
            </p:extLst>
          </p:nvPr>
        </p:nvGraphicFramePr>
        <p:xfrm>
          <a:off x="457198" y="2917859"/>
          <a:ext cx="14247629" cy="4371789"/>
        </p:xfrm>
        <a:graphic>
          <a:graphicData uri="http://schemas.openxmlformats.org/presentationml/2006/ole">
            <mc:AlternateContent xmlns:mc="http://schemas.openxmlformats.org/markup-compatibility/2006">
              <mc:Choice xmlns:v="urn:schemas-microsoft-com:vml" Requires="v">
                <p:oleObj spid="_x0000_s19460" name="Document" r:id="rId3" imgW="5763233" imgH="1793678" progId="Word.Document.8">
                  <p:embed/>
                </p:oleObj>
              </mc:Choice>
              <mc:Fallback>
                <p:oleObj name="Document" r:id="rId3" imgW="5763233" imgH="1793678" progId="Word.Document.8">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198" y="2917859"/>
                        <a:ext cx="14247629" cy="4371789"/>
                      </a:xfrm>
                      <a:prstGeom prst="rect">
                        <a:avLst/>
                      </a:prstGeom>
                      <a:noFill/>
                    </p:spPr>
                  </p:pic>
                </p:oleObj>
              </mc:Fallback>
            </mc:AlternateContent>
          </a:graphicData>
        </a:graphic>
      </p:graphicFrame>
    </p:spTree>
    <p:extLst>
      <p:ext uri="{BB962C8B-B14F-4D97-AF65-F5344CB8AC3E}">
        <p14:creationId xmlns:p14="http://schemas.microsoft.com/office/powerpoint/2010/main" val="196385017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a:latin typeface="+mj-lt"/>
              </a:rPr>
              <a:t>Value and in-kind expression of </a:t>
            </a:r>
            <a:r>
              <a:rPr lang="en-US" dirty="0" smtClean="0">
                <a:latin typeface="+mj-lt"/>
              </a:rPr>
              <a:t>cost-effectiveness</a:t>
            </a:r>
            <a:endParaRPr lang="cs-CZ" dirty="0">
              <a:latin typeface="+mj-lt"/>
            </a:endParaRPr>
          </a:p>
        </p:txBody>
      </p:sp>
      <p:sp>
        <p:nvSpPr>
          <p:cNvPr id="3" name="Zástupný symbol pro obsah 2"/>
          <p:cNvSpPr>
            <a:spLocks noGrp="1"/>
          </p:cNvSpPr>
          <p:nvPr>
            <p:ph idx="1"/>
          </p:nvPr>
        </p:nvSpPr>
        <p:spPr/>
        <p:txBody>
          <a:bodyPr/>
          <a:lstStyle/>
          <a:p>
            <a:endParaRPr lang="en-US" dirty="0">
              <a:latin typeface="+mn-lt"/>
            </a:endParaRPr>
          </a:p>
          <a:p>
            <a:r>
              <a:rPr lang="en-US" dirty="0" smtClean="0">
                <a:latin typeface="+mn-lt"/>
              </a:rPr>
              <a:t>value </a:t>
            </a:r>
            <a:r>
              <a:rPr lang="en-US" dirty="0">
                <a:latin typeface="+mn-lt"/>
              </a:rPr>
              <a:t>degree of cost efficiency (volume of production expressed in monetary units)</a:t>
            </a:r>
          </a:p>
          <a:p>
            <a:r>
              <a:rPr lang="en-US" dirty="0" smtClean="0">
                <a:latin typeface="+mn-lt"/>
              </a:rPr>
              <a:t>natural </a:t>
            </a:r>
            <a:r>
              <a:rPr lang="en-US" dirty="0">
                <a:latin typeface="+mn-lt"/>
              </a:rPr>
              <a:t>degree of cost-effectiveness</a:t>
            </a:r>
          </a:p>
          <a:p>
            <a:endParaRPr lang="en-US" dirty="0">
              <a:latin typeface="+mn-lt"/>
            </a:endParaRPr>
          </a:p>
          <a:p>
            <a:r>
              <a:rPr lang="en-US" dirty="0" smtClean="0">
                <a:latin typeface="+mn-lt"/>
              </a:rPr>
              <a:t>cost-effectiveness </a:t>
            </a:r>
            <a:r>
              <a:rPr lang="en-US" dirty="0">
                <a:latin typeface="+mn-lt"/>
              </a:rPr>
              <a:t>of the organizational unit (enterprise, plant, center)</a:t>
            </a:r>
          </a:p>
          <a:p>
            <a:r>
              <a:rPr lang="en-US" dirty="0" smtClean="0">
                <a:latin typeface="+mn-lt"/>
              </a:rPr>
              <a:t>cost-effectiveness </a:t>
            </a:r>
            <a:r>
              <a:rPr lang="en-US" dirty="0">
                <a:latin typeface="+mn-lt"/>
              </a:rPr>
              <a:t>of the industry (calculation section, output)</a:t>
            </a:r>
            <a:endParaRPr lang="cs-CZ" dirty="0">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3</a:t>
            </a:fld>
            <a:endParaRPr lang="cs-CZ"/>
          </a:p>
        </p:txBody>
      </p:sp>
    </p:spTree>
    <p:extLst>
      <p:ext uri="{BB962C8B-B14F-4D97-AF65-F5344CB8AC3E}">
        <p14:creationId xmlns:p14="http://schemas.microsoft.com/office/powerpoint/2010/main" val="407518622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a:latin typeface="+mj-lt"/>
              </a:rPr>
              <a:t>Cost effectiveness of the organizational </a:t>
            </a:r>
            <a:r>
              <a:rPr lang="en-US" dirty="0" smtClean="0">
                <a:latin typeface="+mj-lt"/>
              </a:rPr>
              <a:t>unit</a:t>
            </a:r>
            <a:endParaRPr lang="cs-CZ" dirty="0">
              <a:latin typeface="+mj-lt"/>
            </a:endParaRPr>
          </a:p>
        </p:txBody>
      </p:sp>
      <p:sp>
        <p:nvSpPr>
          <p:cNvPr id="3" name="Zástupný symbol pro obsah 2"/>
          <p:cNvSpPr>
            <a:spLocks noGrp="1"/>
          </p:cNvSpPr>
          <p:nvPr>
            <p:ph idx="1"/>
          </p:nvPr>
        </p:nvSpPr>
        <p:spPr/>
        <p:txBody>
          <a:bodyPr/>
          <a:lstStyle/>
          <a:p>
            <a:r>
              <a:rPr lang="en-US" dirty="0" smtClean="0">
                <a:latin typeface="+mn-lt"/>
              </a:rPr>
              <a:t>Usually </a:t>
            </a:r>
            <a:r>
              <a:rPr lang="en-US" dirty="0">
                <a:latin typeface="+mn-lt"/>
              </a:rPr>
              <a:t>in value terms.</a:t>
            </a:r>
          </a:p>
          <a:p>
            <a:r>
              <a:rPr lang="en-US" dirty="0" smtClean="0">
                <a:latin typeface="+mn-lt"/>
              </a:rPr>
              <a:t>It </a:t>
            </a:r>
            <a:r>
              <a:rPr lang="en-US" dirty="0">
                <a:latin typeface="+mn-lt"/>
              </a:rPr>
              <a:t>is possible to evaluate the cost-effectiveness of diverse production.</a:t>
            </a:r>
          </a:p>
          <a:p>
            <a:r>
              <a:rPr lang="en-US" dirty="0" smtClean="0">
                <a:latin typeface="+mn-lt"/>
              </a:rPr>
              <a:t>The </a:t>
            </a:r>
            <a:r>
              <a:rPr lang="en-US" dirty="0">
                <a:latin typeface="+mn-lt"/>
              </a:rPr>
              <a:t>basis for evaluation is the entire organizational unit.</a:t>
            </a:r>
          </a:p>
          <a:p>
            <a:r>
              <a:rPr lang="en-US" dirty="0" smtClean="0">
                <a:latin typeface="+mn-lt"/>
              </a:rPr>
              <a:t>Higher </a:t>
            </a:r>
            <a:r>
              <a:rPr lang="en-US" dirty="0">
                <a:latin typeface="+mn-lt"/>
              </a:rPr>
              <a:t>cost efficiency may be the result of a change in product structure.</a:t>
            </a:r>
            <a:endParaRPr lang="cs-CZ" dirty="0">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4</a:t>
            </a:fld>
            <a:endParaRPr lang="cs-CZ"/>
          </a:p>
        </p:txBody>
      </p:sp>
    </p:spTree>
    <p:extLst>
      <p:ext uri="{BB962C8B-B14F-4D97-AF65-F5344CB8AC3E}">
        <p14:creationId xmlns:p14="http://schemas.microsoft.com/office/powerpoint/2010/main" val="405825232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a:latin typeface="+mj-lt"/>
              </a:rPr>
              <a:t>Industry cost - </a:t>
            </a:r>
            <a:r>
              <a:rPr lang="en-US" dirty="0" smtClean="0">
                <a:latin typeface="+mj-lt"/>
              </a:rPr>
              <a:t>effectiveness</a:t>
            </a:r>
            <a:endParaRPr lang="cs-CZ" dirty="0">
              <a:latin typeface="+mj-lt"/>
            </a:endParaRPr>
          </a:p>
        </p:txBody>
      </p:sp>
      <p:sp>
        <p:nvSpPr>
          <p:cNvPr id="3" name="Zástupný symbol pro obsah 2"/>
          <p:cNvSpPr>
            <a:spLocks noGrp="1"/>
          </p:cNvSpPr>
          <p:nvPr>
            <p:ph idx="1"/>
          </p:nvPr>
        </p:nvSpPr>
        <p:spPr/>
        <p:txBody>
          <a:bodyPr/>
          <a:lstStyle/>
          <a:p>
            <a:r>
              <a:rPr lang="en-US" dirty="0" smtClean="0">
                <a:latin typeface="+mn-lt"/>
              </a:rPr>
              <a:t>Expressions </a:t>
            </a:r>
            <a:r>
              <a:rPr lang="en-US" dirty="0">
                <a:latin typeface="+mn-lt"/>
              </a:rPr>
              <a:t>in kind and in </a:t>
            </a:r>
            <a:r>
              <a:rPr lang="cs-CZ" dirty="0" err="1" smtClean="0">
                <a:latin typeface="+mn-lt"/>
              </a:rPr>
              <a:t>monetary</a:t>
            </a:r>
            <a:r>
              <a:rPr lang="cs-CZ" dirty="0" smtClean="0">
                <a:latin typeface="+mn-lt"/>
              </a:rPr>
              <a:t> </a:t>
            </a:r>
            <a:r>
              <a:rPr lang="cs-CZ" dirty="0" err="1" smtClean="0">
                <a:latin typeface="+mn-lt"/>
              </a:rPr>
              <a:t>units</a:t>
            </a:r>
            <a:r>
              <a:rPr lang="en-US" dirty="0" smtClean="0">
                <a:latin typeface="+mn-lt"/>
              </a:rPr>
              <a:t>.</a:t>
            </a:r>
            <a:endParaRPr lang="en-US" dirty="0">
              <a:latin typeface="+mn-lt"/>
            </a:endParaRPr>
          </a:p>
          <a:p>
            <a:r>
              <a:rPr lang="en-US" dirty="0" smtClean="0">
                <a:latin typeface="+mn-lt"/>
              </a:rPr>
              <a:t>The </a:t>
            </a:r>
            <a:r>
              <a:rPr lang="en-US" dirty="0">
                <a:latin typeface="+mn-lt"/>
              </a:rPr>
              <a:t>value expression of cost-effectiveness has a broader analytical content (it also includes the influence of the conditions of implementation - especially prices).</a:t>
            </a:r>
          </a:p>
          <a:p>
            <a:r>
              <a:rPr lang="en-US" dirty="0" smtClean="0">
                <a:latin typeface="+mn-lt"/>
              </a:rPr>
              <a:t>The </a:t>
            </a:r>
            <a:r>
              <a:rPr lang="en-US" dirty="0">
                <a:latin typeface="+mn-lt"/>
              </a:rPr>
              <a:t>in-kind expression of cost-effectiveness requires uniform production.</a:t>
            </a:r>
            <a:endParaRPr lang="cs-CZ" dirty="0">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5</a:t>
            </a:fld>
            <a:endParaRPr lang="cs-CZ"/>
          </a:p>
        </p:txBody>
      </p:sp>
    </p:spTree>
    <p:extLst>
      <p:ext uri="{BB962C8B-B14F-4D97-AF65-F5344CB8AC3E}">
        <p14:creationId xmlns:p14="http://schemas.microsoft.com/office/powerpoint/2010/main" val="197587293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a:latin typeface="+mj-lt"/>
              </a:rPr>
              <a:t>Relationship between </a:t>
            </a:r>
            <a:r>
              <a:rPr lang="cs-CZ" dirty="0" err="1" smtClean="0">
                <a:latin typeface="+mj-lt"/>
              </a:rPr>
              <a:t>revenues</a:t>
            </a:r>
            <a:r>
              <a:rPr lang="en-US" dirty="0" smtClean="0">
                <a:latin typeface="+mj-lt"/>
              </a:rPr>
              <a:t> </a:t>
            </a:r>
            <a:r>
              <a:rPr lang="en-US" dirty="0">
                <a:latin typeface="+mj-lt"/>
              </a:rPr>
              <a:t>and cost </a:t>
            </a:r>
            <a:r>
              <a:rPr lang="en-US" dirty="0" smtClean="0">
                <a:latin typeface="+mj-lt"/>
              </a:rPr>
              <a:t>indices</a:t>
            </a:r>
            <a:endParaRPr lang="cs-CZ" dirty="0">
              <a:latin typeface="+mj-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6</a:t>
            </a:fld>
            <a:endParaRPr lang="cs-CZ"/>
          </a:p>
        </p:txBody>
      </p:sp>
      <p:graphicFrame>
        <p:nvGraphicFramePr>
          <p:cNvPr id="26" name="Objekt 25"/>
          <p:cNvGraphicFramePr>
            <a:graphicFrameLocks noChangeAspect="1"/>
          </p:cNvGraphicFramePr>
          <p:nvPr>
            <p:extLst>
              <p:ext uri="{D42A27DB-BD31-4B8C-83A1-F6EECF244321}">
                <p14:modId xmlns:p14="http://schemas.microsoft.com/office/powerpoint/2010/main" val="1399471662"/>
              </p:ext>
            </p:extLst>
          </p:nvPr>
        </p:nvGraphicFramePr>
        <p:xfrm>
          <a:off x="1098169" y="2742527"/>
          <a:ext cx="1219200" cy="935038"/>
        </p:xfrm>
        <a:graphic>
          <a:graphicData uri="http://schemas.openxmlformats.org/presentationml/2006/ole">
            <mc:AlternateContent xmlns:mc="http://schemas.openxmlformats.org/markup-compatibility/2006">
              <mc:Choice xmlns:v="urn:schemas-microsoft-com:vml" Requires="v">
                <p:oleObj spid="_x0000_s1084" name="Equation" r:id="rId3" imgW="1218960" imgH="927000" progId="Equation.DSMT4">
                  <p:embed/>
                </p:oleObj>
              </mc:Choice>
              <mc:Fallback>
                <p:oleObj name="Equation" r:id="rId3" imgW="1218960" imgH="927000" progId="Equation.DSMT4">
                  <p:embed/>
                  <p:pic>
                    <p:nvPicPr>
                      <p:cNvPr id="0" name="Object 22"/>
                      <p:cNvPicPr>
                        <a:picLocks noChangeAspect="1" noChangeArrowheads="1"/>
                      </p:cNvPicPr>
                      <p:nvPr/>
                    </p:nvPicPr>
                    <p:blipFill>
                      <a:blip r:embed="rId4"/>
                      <a:srcRect/>
                      <a:stretch>
                        <a:fillRect/>
                      </a:stretch>
                    </p:blipFill>
                    <p:spPr bwMode="auto">
                      <a:xfrm>
                        <a:off x="1098169" y="2742527"/>
                        <a:ext cx="1219200" cy="9350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 name="Objekt 26"/>
          <p:cNvGraphicFramePr>
            <a:graphicFrameLocks noChangeAspect="1"/>
          </p:cNvGraphicFramePr>
          <p:nvPr>
            <p:extLst>
              <p:ext uri="{D42A27DB-BD31-4B8C-83A1-F6EECF244321}">
                <p14:modId xmlns:p14="http://schemas.microsoft.com/office/powerpoint/2010/main" val="1556073117"/>
              </p:ext>
            </p:extLst>
          </p:nvPr>
        </p:nvGraphicFramePr>
        <p:xfrm>
          <a:off x="997589" y="3888776"/>
          <a:ext cx="1200150" cy="935037"/>
        </p:xfrm>
        <a:graphic>
          <a:graphicData uri="http://schemas.openxmlformats.org/presentationml/2006/ole">
            <mc:AlternateContent xmlns:mc="http://schemas.openxmlformats.org/markup-compatibility/2006">
              <mc:Choice xmlns:v="urn:schemas-microsoft-com:vml" Requires="v">
                <p:oleObj spid="_x0000_s1085" name="Equation" r:id="rId5" imgW="1193760" imgH="927000" progId="Equation.DSMT4">
                  <p:embed/>
                </p:oleObj>
              </mc:Choice>
              <mc:Fallback>
                <p:oleObj name="Equation" r:id="rId5" imgW="1193760" imgH="927000" progId="Equation.DSMT4">
                  <p:embed/>
                  <p:pic>
                    <p:nvPicPr>
                      <p:cNvPr id="0" name="Object 21"/>
                      <p:cNvPicPr>
                        <a:picLocks noChangeAspect="1" noChangeArrowheads="1"/>
                      </p:cNvPicPr>
                      <p:nvPr/>
                    </p:nvPicPr>
                    <p:blipFill>
                      <a:blip r:embed="rId6"/>
                      <a:srcRect/>
                      <a:stretch>
                        <a:fillRect/>
                      </a:stretch>
                    </p:blipFill>
                    <p:spPr bwMode="auto">
                      <a:xfrm>
                        <a:off x="997589" y="3888776"/>
                        <a:ext cx="1200150" cy="9350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8" name="Rectangle 23"/>
          <p:cNvSpPr>
            <a:spLocks noChangeArrowheads="1"/>
          </p:cNvSpPr>
          <p:nvPr/>
        </p:nvSpPr>
        <p:spPr bwMode="auto">
          <a:xfrm>
            <a:off x="1098169" y="1985649"/>
            <a:ext cx="99899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2400" b="0" i="1" u="none" strike="noStrike" cap="none" normalizeH="0" baseline="0" dirty="0" smtClean="0">
                <a:ln>
                  <a:noFill/>
                </a:ln>
                <a:solidFill>
                  <a:schemeClr val="tx1"/>
                </a:solidFill>
                <a:effectLst/>
                <a:latin typeface="DejaVu Serif Condensed"/>
                <a:ea typeface="Times New Roman" panose="02020603050405020304" pitchFamily="18" charset="0"/>
                <a:cs typeface="Times New Roman" panose="02020603050405020304" pitchFamily="18" charset="0"/>
              </a:rPr>
              <a:t>I</a:t>
            </a:r>
            <a:r>
              <a:rPr kumimoji="0" lang="cs-CZ" altLang="cs-CZ" sz="2400" b="0" i="1" u="none" strike="noStrike" cap="none" normalizeH="0" baseline="-30000" dirty="0" smtClean="0">
                <a:ln>
                  <a:noFill/>
                </a:ln>
                <a:solidFill>
                  <a:schemeClr val="tx1"/>
                </a:solidFill>
                <a:effectLst/>
                <a:latin typeface="DejaVu Serif Condensed"/>
                <a:ea typeface="Times New Roman" panose="02020603050405020304" pitchFamily="18" charset="0"/>
                <a:cs typeface="Times New Roman" panose="02020603050405020304" pitchFamily="18" charset="0"/>
              </a:rPr>
              <a:t>R</a:t>
            </a:r>
            <a:r>
              <a:rPr kumimoji="0" lang="cs-CZ" altLang="cs-CZ" sz="2400" b="0" i="0" u="none" strike="noStrike" cap="none" normalizeH="0" baseline="0" dirty="0" smtClean="0">
                <a:ln>
                  <a:noFill/>
                </a:ln>
                <a:solidFill>
                  <a:schemeClr val="tx1"/>
                </a:solidFill>
                <a:effectLst/>
                <a:latin typeface="DejaVu Serif Condensed"/>
                <a:ea typeface="Times New Roman" panose="02020603050405020304" pitchFamily="18" charset="0"/>
                <a:cs typeface="Times New Roman" panose="02020603050405020304" pitchFamily="18" charset="0"/>
              </a:rPr>
              <a:t> &gt; </a:t>
            </a:r>
            <a:r>
              <a:rPr kumimoji="0" lang="cs-CZ" altLang="cs-CZ" sz="2400" b="0" i="1" u="none" strike="noStrike" cap="none" normalizeH="0" baseline="0" dirty="0" smtClean="0">
                <a:ln>
                  <a:noFill/>
                </a:ln>
                <a:solidFill>
                  <a:schemeClr val="tx1"/>
                </a:solidFill>
                <a:effectLst/>
                <a:latin typeface="DejaVu Serif Condensed"/>
                <a:ea typeface="Times New Roman" panose="02020603050405020304" pitchFamily="18" charset="0"/>
                <a:cs typeface="Times New Roman" panose="02020603050405020304" pitchFamily="18" charset="0"/>
              </a:rPr>
              <a:t>I</a:t>
            </a:r>
            <a:r>
              <a:rPr kumimoji="0" lang="cs-CZ" altLang="cs-CZ" sz="2400" b="0" i="1" u="none" strike="noStrike" cap="none" normalizeH="0" baseline="-30000" dirty="0" smtClean="0">
                <a:ln>
                  <a:noFill/>
                </a:ln>
                <a:solidFill>
                  <a:schemeClr val="tx1"/>
                </a:solidFill>
                <a:effectLst/>
                <a:latin typeface="DejaVu Serif Condensed"/>
                <a:ea typeface="Times New Roman" panose="02020603050405020304" pitchFamily="18" charset="0"/>
                <a:cs typeface="Times New Roman" panose="02020603050405020304" pitchFamily="18" charset="0"/>
              </a:rPr>
              <a:t>C</a:t>
            </a:r>
            <a:endParaRPr kumimoji="0" lang="cs-CZ" altLang="cs-CZ" sz="2400" b="0" i="0" u="none" strike="noStrike" cap="none" normalizeH="0" baseline="0" dirty="0" smtClean="0">
              <a:ln>
                <a:noFill/>
              </a:ln>
              <a:solidFill>
                <a:schemeClr val="tx1"/>
              </a:solidFill>
              <a:effectLst/>
            </a:endParaRPr>
          </a:p>
        </p:txBody>
      </p:sp>
      <p:sp>
        <p:nvSpPr>
          <p:cNvPr id="29" name="Rectangle 24"/>
          <p:cNvSpPr>
            <a:spLocks noChangeArrowheads="1"/>
          </p:cNvSpPr>
          <p:nvPr/>
        </p:nvSpPr>
        <p:spPr bwMode="auto">
          <a:xfrm>
            <a:off x="0" y="1136650"/>
            <a:ext cx="10693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sp>
        <p:nvSpPr>
          <p:cNvPr id="30" name="Rectangle 25"/>
          <p:cNvSpPr>
            <a:spLocks noChangeArrowheads="1"/>
          </p:cNvSpPr>
          <p:nvPr/>
        </p:nvSpPr>
        <p:spPr bwMode="auto">
          <a:xfrm>
            <a:off x="782788" y="5119027"/>
            <a:ext cx="156966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lang="cs-CZ" altLang="cs-CZ" sz="2800" i="1" dirty="0" smtClean="0">
                <a:latin typeface="+mn-lt"/>
                <a:ea typeface="Times New Roman" panose="02020603050405020304" pitchFamily="18" charset="0"/>
                <a:cs typeface="Times New Roman" panose="02020603050405020304" pitchFamily="18" charset="0"/>
              </a:rPr>
              <a:t>crr</a:t>
            </a:r>
            <a:r>
              <a:rPr kumimoji="0" lang="cs-CZ" altLang="cs-CZ" sz="2800" b="0" i="0" u="none" strike="noStrike" cap="none" normalizeH="0" baseline="-30000" dirty="0" smtClean="0">
                <a:ln>
                  <a:noFill/>
                </a:ln>
                <a:solidFill>
                  <a:schemeClr val="tx1"/>
                </a:solidFill>
                <a:effectLst/>
                <a:latin typeface="+mn-lt"/>
                <a:ea typeface="Times New Roman" panose="02020603050405020304" pitchFamily="18" charset="0"/>
                <a:cs typeface="Times New Roman" panose="02020603050405020304" pitchFamily="18" charset="0"/>
              </a:rPr>
              <a:t>0</a:t>
            </a:r>
            <a:r>
              <a:rPr kumimoji="0" lang="cs-CZ" altLang="cs-CZ" sz="2800" b="0" i="0" u="none" strike="noStrike" cap="none" normalizeH="0" baseline="0" dirty="0" smtClean="0">
                <a:ln>
                  <a:noFill/>
                </a:ln>
                <a:solidFill>
                  <a:schemeClr val="tx1"/>
                </a:solidFill>
                <a:effectLst/>
                <a:latin typeface="+mn-lt"/>
                <a:ea typeface="Times New Roman" panose="02020603050405020304" pitchFamily="18" charset="0"/>
                <a:cs typeface="Times New Roman" panose="02020603050405020304" pitchFamily="18" charset="0"/>
              </a:rPr>
              <a:t> &gt; crr</a:t>
            </a:r>
            <a:r>
              <a:rPr kumimoji="0" lang="cs-CZ" altLang="cs-CZ" sz="2800" b="0" i="0" u="none" strike="noStrike" cap="none" normalizeH="0" baseline="-30000" dirty="0" smtClean="0">
                <a:ln>
                  <a:noFill/>
                </a:ln>
                <a:solidFill>
                  <a:schemeClr val="tx1"/>
                </a:solidFill>
                <a:effectLst/>
                <a:latin typeface="+mn-lt"/>
                <a:ea typeface="Times New Roman" panose="02020603050405020304" pitchFamily="18" charset="0"/>
                <a:cs typeface="Times New Roman" panose="02020603050405020304" pitchFamily="18" charset="0"/>
              </a:rPr>
              <a:t>1</a:t>
            </a:r>
            <a:endParaRPr kumimoji="0" lang="cs-CZ" altLang="cs-CZ" sz="2800" b="0" i="0" u="none" strike="noStrike" cap="none" normalizeH="0" baseline="0" dirty="0" smtClean="0">
              <a:ln>
                <a:noFill/>
              </a:ln>
              <a:solidFill>
                <a:schemeClr val="tx1"/>
              </a:solidFill>
              <a:effectLst/>
              <a:latin typeface="+mn-lt"/>
            </a:endParaRPr>
          </a:p>
        </p:txBody>
      </p:sp>
    </p:spTree>
    <p:extLst>
      <p:ext uri="{BB962C8B-B14F-4D97-AF65-F5344CB8AC3E}">
        <p14:creationId xmlns:p14="http://schemas.microsoft.com/office/powerpoint/2010/main" val="399173583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latin typeface="+mn-lt"/>
              </a:rPr>
              <a:t>Absolute</a:t>
            </a:r>
            <a:r>
              <a:rPr lang="cs-CZ" dirty="0" smtClean="0">
                <a:latin typeface="+mn-lt"/>
              </a:rPr>
              <a:t> </a:t>
            </a:r>
            <a:r>
              <a:rPr lang="cs-CZ" dirty="0" err="1" smtClean="0">
                <a:latin typeface="+mn-lt"/>
              </a:rPr>
              <a:t>change</a:t>
            </a:r>
            <a:r>
              <a:rPr lang="cs-CZ" dirty="0" smtClean="0">
                <a:latin typeface="+mn-lt"/>
              </a:rPr>
              <a:t> </a:t>
            </a:r>
            <a:r>
              <a:rPr lang="cs-CZ" dirty="0" err="1" smtClean="0">
                <a:latin typeface="+mn-lt"/>
              </a:rPr>
              <a:t>of</a:t>
            </a:r>
            <a:r>
              <a:rPr lang="cs-CZ" dirty="0" smtClean="0">
                <a:latin typeface="+mn-lt"/>
              </a:rPr>
              <a:t> </a:t>
            </a:r>
            <a:r>
              <a:rPr lang="cs-CZ" dirty="0" err="1" smtClean="0">
                <a:latin typeface="+mn-lt"/>
              </a:rPr>
              <a:t>costs</a:t>
            </a:r>
            <a:endParaRPr lang="cs-CZ" dirty="0">
              <a:latin typeface="+mn-lt"/>
            </a:endParaRPr>
          </a:p>
        </p:txBody>
      </p:sp>
      <p:sp>
        <p:nvSpPr>
          <p:cNvPr id="3" name="Zástupný symbol pro obsah 2"/>
          <p:cNvSpPr>
            <a:spLocks noGrp="1"/>
          </p:cNvSpPr>
          <p:nvPr>
            <p:ph idx="1"/>
          </p:nvPr>
        </p:nvSpPr>
        <p:spPr/>
        <p:txBody>
          <a:bodyPr/>
          <a:lstStyle/>
          <a:p>
            <a:r>
              <a:rPr lang="el-GR" sz="2800" dirty="0" smtClean="0">
                <a:latin typeface="+mn-lt"/>
              </a:rPr>
              <a:t>Δ</a:t>
            </a:r>
            <a:r>
              <a:rPr lang="cs-CZ" sz="2800" dirty="0" smtClean="0">
                <a:latin typeface="+mn-lt"/>
              </a:rPr>
              <a:t>C</a:t>
            </a:r>
            <a:r>
              <a:rPr lang="en-US" sz="2800" dirty="0" smtClean="0">
                <a:latin typeface="+mn-lt"/>
              </a:rPr>
              <a:t> </a:t>
            </a:r>
            <a:r>
              <a:rPr lang="en-US" sz="2800" dirty="0">
                <a:latin typeface="+mn-lt"/>
              </a:rPr>
              <a:t>= </a:t>
            </a:r>
            <a:r>
              <a:rPr lang="cs-CZ" sz="2800" dirty="0" smtClean="0">
                <a:latin typeface="+mn-lt"/>
              </a:rPr>
              <a:t>C</a:t>
            </a:r>
            <a:r>
              <a:rPr lang="en-US" sz="2800" dirty="0" smtClean="0">
                <a:latin typeface="+mn-lt"/>
              </a:rPr>
              <a:t>1 </a:t>
            </a:r>
            <a:r>
              <a:rPr lang="en-US" sz="2800" dirty="0">
                <a:latin typeface="+mn-lt"/>
              </a:rPr>
              <a:t>- </a:t>
            </a:r>
            <a:r>
              <a:rPr lang="cs-CZ" sz="2800" dirty="0" smtClean="0">
                <a:latin typeface="+mn-lt"/>
              </a:rPr>
              <a:t>C</a:t>
            </a:r>
            <a:r>
              <a:rPr lang="en-US" sz="2800" dirty="0" smtClean="0">
                <a:latin typeface="+mn-lt"/>
              </a:rPr>
              <a:t>0</a:t>
            </a:r>
            <a:endParaRPr lang="en-US" sz="2800" dirty="0">
              <a:latin typeface="+mn-lt"/>
            </a:endParaRPr>
          </a:p>
          <a:p>
            <a:r>
              <a:rPr lang="en-US" sz="2800" dirty="0" smtClean="0">
                <a:latin typeface="+mn-lt"/>
              </a:rPr>
              <a:t>The </a:t>
            </a:r>
            <a:r>
              <a:rPr lang="en-US" sz="2800" dirty="0">
                <a:latin typeface="+mn-lt"/>
              </a:rPr>
              <a:t>absolute change in costs evaluates the dynamics of costs regardless of the volume of production.</a:t>
            </a:r>
          </a:p>
          <a:p>
            <a:r>
              <a:rPr lang="en-US" sz="2800" dirty="0" smtClean="0">
                <a:latin typeface="+mn-lt"/>
              </a:rPr>
              <a:t>We </a:t>
            </a:r>
            <a:r>
              <a:rPr lang="en-US" sz="2800" dirty="0">
                <a:latin typeface="+mn-lt"/>
              </a:rPr>
              <a:t>can evaluate positively the absolute cost savings when the volume of production does not change or grow, we can negatively evaluate the absolute excess of costs when the volume of production does not change or decrease.</a:t>
            </a:r>
          </a:p>
          <a:p>
            <a:r>
              <a:rPr lang="en-US" sz="2800" dirty="0" smtClean="0">
                <a:latin typeface="+mn-lt"/>
              </a:rPr>
              <a:t>The </a:t>
            </a:r>
            <a:r>
              <a:rPr lang="en-US" sz="2800" dirty="0">
                <a:latin typeface="+mn-lt"/>
              </a:rPr>
              <a:t>assessment of cost overruns when production volumes increase and costs fall when production declines is ambiguous</a:t>
            </a:r>
            <a:r>
              <a:rPr lang="en-US" sz="2800" dirty="0" smtClean="0">
                <a:latin typeface="+mn-lt"/>
              </a:rPr>
              <a:t>.</a:t>
            </a:r>
            <a:endParaRPr lang="cs-CZ" sz="2800" dirty="0" smtClean="0">
              <a:latin typeface="+mn-lt"/>
            </a:endParaRPr>
          </a:p>
          <a:p>
            <a:r>
              <a:rPr lang="en-US" sz="2800" dirty="0">
                <a:latin typeface="+mn-lt"/>
              </a:rPr>
              <a:t>⇒ The task is to assess the adequacy of the dynamics of both indicators.</a:t>
            </a:r>
            <a:endParaRPr lang="cs-CZ" sz="2800" dirty="0">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7</a:t>
            </a:fld>
            <a:endParaRPr lang="cs-CZ"/>
          </a:p>
        </p:txBody>
      </p:sp>
    </p:spTree>
    <p:extLst>
      <p:ext uri="{BB962C8B-B14F-4D97-AF65-F5344CB8AC3E}">
        <p14:creationId xmlns:p14="http://schemas.microsoft.com/office/powerpoint/2010/main" val="355811320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114300" indent="0">
              <a:buNone/>
            </a:pPr>
            <a:endParaRPr lang="cs-CZ" dirty="0" smtClean="0">
              <a:latin typeface="+mn-lt"/>
            </a:endParaRPr>
          </a:p>
          <a:p>
            <a:pPr marL="114300" indent="0">
              <a:buNone/>
            </a:pPr>
            <a:r>
              <a:rPr lang="en-GB" dirty="0" smtClean="0">
                <a:latin typeface="+mn-lt"/>
              </a:rPr>
              <a:t>Relative </a:t>
            </a:r>
            <a:r>
              <a:rPr lang="en-GB" dirty="0">
                <a:latin typeface="+mn-lt"/>
              </a:rPr>
              <a:t>costs change due to the unit </a:t>
            </a:r>
            <a:r>
              <a:rPr lang="en-GB" dirty="0" smtClean="0">
                <a:latin typeface="+mn-lt"/>
              </a:rPr>
              <a:t>costs</a:t>
            </a:r>
            <a:endParaRPr lang="cs-CZ" dirty="0" smtClean="0">
              <a:latin typeface="+mn-lt"/>
            </a:endParaRPr>
          </a:p>
          <a:p>
            <a:pPr marL="114300" indent="0">
              <a:buNone/>
            </a:pPr>
            <a:endParaRPr lang="cs-CZ" dirty="0">
              <a:latin typeface="+mn-lt"/>
            </a:endParaRPr>
          </a:p>
          <a:p>
            <a:pPr marL="114300" indent="0">
              <a:buNone/>
            </a:pPr>
            <a:endParaRPr lang="cs-CZ" dirty="0" smtClean="0">
              <a:latin typeface="+mn-lt"/>
            </a:endParaRPr>
          </a:p>
          <a:p>
            <a:pPr marL="114300" indent="0">
              <a:buNone/>
            </a:pPr>
            <a:endParaRPr lang="cs-CZ" dirty="0">
              <a:latin typeface="+mn-lt"/>
            </a:endParaRPr>
          </a:p>
          <a:p>
            <a:pPr marL="114300" indent="0">
              <a:buNone/>
            </a:pPr>
            <a:r>
              <a:rPr lang="en-GB" dirty="0">
                <a:latin typeface="+mn-lt"/>
              </a:rPr>
              <a:t>Relative costs change due to cost/revenues ratio</a:t>
            </a:r>
            <a:endParaRPr lang="cs-CZ" dirty="0">
              <a:latin typeface="+mn-lt"/>
            </a:endParaRPr>
          </a:p>
          <a:p>
            <a:pPr marL="114300" indent="0">
              <a:buNone/>
            </a:pPr>
            <a:endParaRPr lang="cs-CZ" dirty="0">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8</a:t>
            </a:fld>
            <a:endParaRPr lang="cs-CZ"/>
          </a:p>
        </p:txBody>
      </p:sp>
      <p:sp>
        <p:nvSpPr>
          <p:cNvPr id="11" name="Rectangle 7"/>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graphicFrame>
        <p:nvGraphicFramePr>
          <p:cNvPr id="12" name="Objekt 11"/>
          <p:cNvGraphicFramePr>
            <a:graphicFrameLocks noChangeAspect="1"/>
          </p:cNvGraphicFramePr>
          <p:nvPr>
            <p:extLst>
              <p:ext uri="{D42A27DB-BD31-4B8C-83A1-F6EECF244321}">
                <p14:modId xmlns:p14="http://schemas.microsoft.com/office/powerpoint/2010/main" val="1021700245"/>
              </p:ext>
            </p:extLst>
          </p:nvPr>
        </p:nvGraphicFramePr>
        <p:xfrm>
          <a:off x="957922" y="2646220"/>
          <a:ext cx="2405063" cy="406400"/>
        </p:xfrm>
        <a:graphic>
          <a:graphicData uri="http://schemas.openxmlformats.org/presentationml/2006/ole">
            <mc:AlternateContent xmlns:mc="http://schemas.openxmlformats.org/markup-compatibility/2006">
              <mc:Choice xmlns:v="urn:schemas-microsoft-com:vml" Requires="v">
                <p:oleObj spid="_x0000_s2088" name="Equation" r:id="rId3" imgW="2489040" imgH="406080" progId="Equation.DSMT4">
                  <p:embed/>
                </p:oleObj>
              </mc:Choice>
              <mc:Fallback>
                <p:oleObj name="Equation" r:id="rId3" imgW="2489040" imgH="406080" progId="Equation.DSMT4">
                  <p:embed/>
                  <p:pic>
                    <p:nvPicPr>
                      <p:cNvPr id="0" name="Object 6"/>
                      <p:cNvPicPr>
                        <a:picLocks noChangeAspect="1" noChangeArrowheads="1"/>
                      </p:cNvPicPr>
                      <p:nvPr/>
                    </p:nvPicPr>
                    <p:blipFill>
                      <a:blip r:embed="rId4"/>
                      <a:srcRect/>
                      <a:stretch>
                        <a:fillRect/>
                      </a:stretch>
                    </p:blipFill>
                    <p:spPr bwMode="auto">
                      <a:xfrm>
                        <a:off x="957922" y="2646220"/>
                        <a:ext cx="2405063" cy="406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3" name="Rectangle 9"/>
          <p:cNvSpPr>
            <a:spLocks noChangeArrowheads="1"/>
          </p:cNvSpPr>
          <p:nvPr/>
        </p:nvSpPr>
        <p:spPr bwMode="auto">
          <a:xfrm>
            <a:off x="1253447" y="5126804"/>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graphicFrame>
        <p:nvGraphicFramePr>
          <p:cNvPr id="14" name="Objekt 13"/>
          <p:cNvGraphicFramePr>
            <a:graphicFrameLocks noChangeAspect="1"/>
          </p:cNvGraphicFramePr>
          <p:nvPr>
            <p:extLst>
              <p:ext uri="{D42A27DB-BD31-4B8C-83A1-F6EECF244321}">
                <p14:modId xmlns:p14="http://schemas.microsoft.com/office/powerpoint/2010/main" val="2675469677"/>
              </p:ext>
            </p:extLst>
          </p:nvPr>
        </p:nvGraphicFramePr>
        <p:xfrm>
          <a:off x="957922" y="5177605"/>
          <a:ext cx="2425700" cy="406400"/>
        </p:xfrm>
        <a:graphic>
          <a:graphicData uri="http://schemas.openxmlformats.org/presentationml/2006/ole">
            <mc:AlternateContent xmlns:mc="http://schemas.openxmlformats.org/markup-compatibility/2006">
              <mc:Choice xmlns:v="urn:schemas-microsoft-com:vml" Requires="v">
                <p:oleObj spid="_x0000_s2089" name="Equation" r:id="rId5" imgW="2425680" imgH="406080" progId="Equation.DSMT4">
                  <p:embed/>
                </p:oleObj>
              </mc:Choice>
              <mc:Fallback>
                <p:oleObj name="Equation" r:id="rId5" imgW="2425680" imgH="406080" progId="Equation.DSMT4">
                  <p:embed/>
                  <p:pic>
                    <p:nvPicPr>
                      <p:cNvPr id="0" name="Object 8"/>
                      <p:cNvPicPr>
                        <a:picLocks noChangeAspect="1" noChangeArrowheads="1"/>
                      </p:cNvPicPr>
                      <p:nvPr/>
                    </p:nvPicPr>
                    <p:blipFill>
                      <a:blip r:embed="rId6"/>
                      <a:srcRect/>
                      <a:stretch>
                        <a:fillRect/>
                      </a:stretch>
                    </p:blipFill>
                    <p:spPr bwMode="auto">
                      <a:xfrm>
                        <a:off x="957922" y="5177605"/>
                        <a:ext cx="2425700" cy="406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43024797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latin typeface="+mj-lt"/>
              </a:rPr>
              <a:t>Absolute</a:t>
            </a:r>
            <a:r>
              <a:rPr lang="cs-CZ" dirty="0">
                <a:latin typeface="+mj-lt"/>
              </a:rPr>
              <a:t> and </a:t>
            </a:r>
            <a:r>
              <a:rPr lang="cs-CZ" dirty="0" err="1">
                <a:latin typeface="+mj-lt"/>
              </a:rPr>
              <a:t>relative</a:t>
            </a:r>
            <a:r>
              <a:rPr lang="cs-CZ" dirty="0">
                <a:latin typeface="+mj-lt"/>
              </a:rPr>
              <a:t> </a:t>
            </a:r>
            <a:r>
              <a:rPr lang="cs-CZ" dirty="0" err="1">
                <a:latin typeface="+mj-lt"/>
              </a:rPr>
              <a:t>saving</a:t>
            </a:r>
            <a:r>
              <a:rPr lang="cs-CZ" dirty="0">
                <a:latin typeface="+mj-lt"/>
              </a:rPr>
              <a:t> </a:t>
            </a:r>
            <a:r>
              <a:rPr lang="cs-CZ" dirty="0" err="1">
                <a:latin typeface="+mj-lt"/>
              </a:rPr>
              <a:t>of</a:t>
            </a:r>
            <a:r>
              <a:rPr lang="cs-CZ" dirty="0">
                <a:latin typeface="+mj-lt"/>
              </a:rPr>
              <a:t> </a:t>
            </a:r>
            <a:r>
              <a:rPr lang="cs-CZ" dirty="0" err="1">
                <a:latin typeface="+mj-lt"/>
              </a:rPr>
              <a:t>costs</a:t>
            </a:r>
            <a:r>
              <a:rPr lang="cs-CZ" dirty="0">
                <a:latin typeface="+mj-lt"/>
              </a:rPr>
              <a:t> in case </a:t>
            </a:r>
            <a:r>
              <a:rPr lang="cs-CZ" dirty="0" err="1">
                <a:latin typeface="+mj-lt"/>
              </a:rPr>
              <a:t>of</a:t>
            </a:r>
            <a:r>
              <a:rPr lang="cs-CZ" dirty="0">
                <a:latin typeface="+mj-lt"/>
              </a:rPr>
              <a:t> </a:t>
            </a:r>
            <a:r>
              <a:rPr lang="cs-CZ" dirty="0" err="1">
                <a:latin typeface="+mj-lt"/>
              </a:rPr>
              <a:t>increasing</a:t>
            </a:r>
            <a:r>
              <a:rPr lang="cs-CZ" dirty="0">
                <a:latin typeface="+mj-lt"/>
              </a:rPr>
              <a:t> </a:t>
            </a:r>
            <a:r>
              <a:rPr lang="cs-CZ" dirty="0" err="1">
                <a:latin typeface="+mj-lt"/>
              </a:rPr>
              <a:t>efficiency</a:t>
            </a:r>
            <a:endParaRPr lang="cs-CZ" dirty="0">
              <a:latin typeface="+mj-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9</a:t>
            </a:fld>
            <a:endParaRPr lang="cs-CZ"/>
          </a:p>
        </p:txBody>
      </p:sp>
      <p:sp>
        <p:nvSpPr>
          <p:cNvPr id="8" name="Rectangle 4"/>
          <p:cNvSpPr>
            <a:spLocks noChangeArrowheads="1"/>
          </p:cNvSpPr>
          <p:nvPr/>
        </p:nvSpPr>
        <p:spPr bwMode="auto">
          <a:xfrm flipV="1">
            <a:off x="1294543" y="3452115"/>
            <a:ext cx="18519951" cy="466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cs-CZ"/>
          </a:p>
        </p:txBody>
      </p:sp>
      <p:graphicFrame>
        <p:nvGraphicFramePr>
          <p:cNvPr id="9" name="Objekt 8"/>
          <p:cNvGraphicFramePr>
            <a:graphicFrameLocks noChangeAspect="1"/>
          </p:cNvGraphicFramePr>
          <p:nvPr>
            <p:extLst>
              <p:ext uri="{D42A27DB-BD31-4B8C-83A1-F6EECF244321}">
                <p14:modId xmlns:p14="http://schemas.microsoft.com/office/powerpoint/2010/main" val="2852940087"/>
              </p:ext>
            </p:extLst>
          </p:nvPr>
        </p:nvGraphicFramePr>
        <p:xfrm>
          <a:off x="1294544" y="1354175"/>
          <a:ext cx="7126442" cy="5564784"/>
        </p:xfrm>
        <a:graphic>
          <a:graphicData uri="http://schemas.openxmlformats.org/presentationml/2006/ole">
            <mc:AlternateContent xmlns:mc="http://schemas.openxmlformats.org/markup-compatibility/2006">
              <mc:Choice xmlns:v="urn:schemas-microsoft-com:vml" Requires="v">
                <p:oleObj spid="_x0000_s3091" name="Document" r:id="rId3" imgW="4142526" imgH="3217889" progId="Word.Document.8">
                  <p:embed/>
                </p:oleObj>
              </mc:Choice>
              <mc:Fallback>
                <p:oleObj name="Document" r:id="rId3" imgW="4142526" imgH="3217889" progId="Word.Document.8">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4544" y="1354175"/>
                        <a:ext cx="7126442" cy="5564784"/>
                      </a:xfrm>
                      <a:prstGeom prst="rect">
                        <a:avLst/>
                      </a:prstGeom>
                      <a:noFill/>
                    </p:spPr>
                  </p:pic>
                </p:oleObj>
              </mc:Fallback>
            </mc:AlternateContent>
          </a:graphicData>
        </a:graphic>
      </p:graphicFrame>
    </p:spTree>
    <p:extLst>
      <p:ext uri="{BB962C8B-B14F-4D97-AF65-F5344CB8AC3E}">
        <p14:creationId xmlns:p14="http://schemas.microsoft.com/office/powerpoint/2010/main" val="193540772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theme/theme1.xml><?xml version="1.0" encoding="utf-8"?>
<a:theme xmlns:a="http://schemas.openxmlformats.org/drawingml/2006/main" name="JU_OPVVV">
  <a:themeElements>
    <a:clrScheme name="JU">
      <a:dk1>
        <a:srgbClr val="151515"/>
      </a:dk1>
      <a:lt1>
        <a:sysClr val="window" lastClr="FFFFFF"/>
      </a:lt1>
      <a:dk2>
        <a:srgbClr val="E00034"/>
      </a:dk2>
      <a:lt2>
        <a:srgbClr val="D8D8D8"/>
      </a:lt2>
      <a:accent1>
        <a:srgbClr val="E00034"/>
      </a:accent1>
      <a:accent2>
        <a:srgbClr val="E98300"/>
      </a:accent2>
      <a:accent3>
        <a:srgbClr val="007D57"/>
      </a:accent3>
      <a:accent4>
        <a:srgbClr val="9C5FB5"/>
      </a:accent4>
      <a:accent5>
        <a:srgbClr val="5BBBB7"/>
      </a:accent5>
      <a:accent6>
        <a:srgbClr val="D10074"/>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JU_OPVVV" id="{308B95AC-FC2F-4F17-80AD-0B8665254CCB}" vid="{353A2476-A1C0-4E71-97AE-34FA5EB80CF7}"/>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61</TotalTime>
  <Words>991</Words>
  <Application>Microsoft Office PowerPoint</Application>
  <PresentationFormat>Vlastní</PresentationFormat>
  <Paragraphs>106</Paragraphs>
  <Slides>27</Slides>
  <Notes>1</Notes>
  <HiddenSlides>0</HiddenSlides>
  <MMClips>0</MMClips>
  <ScaleCrop>false</ScaleCrop>
  <HeadingPairs>
    <vt:vector size="8" baseType="variant">
      <vt:variant>
        <vt:lpstr>Použitá písma</vt:lpstr>
      </vt:variant>
      <vt:variant>
        <vt:i4>6</vt:i4>
      </vt:variant>
      <vt:variant>
        <vt:lpstr>Motiv</vt:lpstr>
      </vt:variant>
      <vt:variant>
        <vt:i4>1</vt:i4>
      </vt:variant>
      <vt:variant>
        <vt:lpstr>Vložené servery OLE</vt:lpstr>
      </vt:variant>
      <vt:variant>
        <vt:i4>2</vt:i4>
      </vt:variant>
      <vt:variant>
        <vt:lpstr>Nadpisy snímků</vt:lpstr>
      </vt:variant>
      <vt:variant>
        <vt:i4>27</vt:i4>
      </vt:variant>
    </vt:vector>
  </HeadingPairs>
  <TitlesOfParts>
    <vt:vector size="36" baseType="lpstr">
      <vt:lpstr>Arial</vt:lpstr>
      <vt:lpstr>Calibri</vt:lpstr>
      <vt:lpstr>Clara Sans</vt:lpstr>
      <vt:lpstr>DejaVu Serif Condensed</vt:lpstr>
      <vt:lpstr>Symbol</vt:lpstr>
      <vt:lpstr>Times New Roman</vt:lpstr>
      <vt:lpstr>JU_OPVVV</vt:lpstr>
      <vt:lpstr>MathType 5.0 Equation</vt:lpstr>
      <vt:lpstr>Dokument Microsoft Wordu 97–2003</vt:lpstr>
      <vt:lpstr>Financial analysis and planning</vt:lpstr>
      <vt:lpstr>Analysis of cost efficiency</vt:lpstr>
      <vt:lpstr>Value and in-kind expression of cost-effectiveness</vt:lpstr>
      <vt:lpstr>Cost effectiveness of the organizational unit</vt:lpstr>
      <vt:lpstr>Industry cost - effectiveness</vt:lpstr>
      <vt:lpstr>Relationship between revenues and cost indices</vt:lpstr>
      <vt:lpstr>Absolute change of costs</vt:lpstr>
      <vt:lpstr>Prezentace aplikace PowerPoint</vt:lpstr>
      <vt:lpstr>Absolute and relative saving of costs in case of increasing efficiency</vt:lpstr>
      <vt:lpstr>Absolute and relative cost overrun in case of decreasing efficiency</vt:lpstr>
      <vt:lpstr>Change in costs due to different dynamics of cost/revenues ratio and unit costs</vt:lpstr>
      <vt:lpstr>Return to production scale</vt:lpstr>
      <vt:lpstr>Relative change in costs caused by different dynamics of revenues and the volume of production in in-kind expression</vt:lpstr>
      <vt:lpstr>Relative change in costs caused by different dynamics of revenues and the volume of production in in-kind expression</vt:lpstr>
      <vt:lpstr>System structure of relative changes in costs</vt:lpstr>
      <vt:lpstr>Change in profit/loss</vt:lpstr>
      <vt:lpstr>Change in profit/loss due to profitability</vt:lpstr>
      <vt:lpstr>Change in profit/loss due to unit costs</vt:lpstr>
      <vt:lpstr>Change in profit/loss due to different dynamics of profitability and unit profit</vt:lpstr>
      <vt:lpstr>The return to scale and its impact on the relative change in profit/loss</vt:lpstr>
      <vt:lpstr>Relative change in profit/loss caused by different dynamics of revenues and the volume of production in in-kind units</vt:lpstr>
      <vt:lpstr>The system structure of relative changes in profit/loss</vt:lpstr>
      <vt:lpstr>A degree of increasing cost efficiency for increasing production volume</vt:lpstr>
      <vt:lpstr>Prezentace aplikace PowerPoint</vt:lpstr>
      <vt:lpstr>Prezentace aplikace PowerPoint</vt:lpstr>
      <vt:lpstr>Prezentace aplikace PowerPoint</vt:lpstr>
      <vt:lpstr>Prezentace aplikace PowerPoint</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Ing. Tomáš Lysenko-Chvíla</dc:creator>
  <cp:lastModifiedBy>R Z</cp:lastModifiedBy>
  <cp:revision>23</cp:revision>
  <dcterms:created xsi:type="dcterms:W3CDTF">2017-07-17T18:52:59Z</dcterms:created>
  <dcterms:modified xsi:type="dcterms:W3CDTF">2020-12-03T14:15:43Z</dcterms:modified>
</cp:coreProperties>
</file>