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56" r:id="rId1"/>
  </p:sldMasterIdLst>
  <p:notesMasterIdLst>
    <p:notesMasterId r:id="rId24"/>
  </p:notesMasterIdLst>
  <p:sldIdLst>
    <p:sldId id="256" r:id="rId2"/>
    <p:sldId id="347" r:id="rId3"/>
    <p:sldId id="346" r:id="rId4"/>
    <p:sldId id="328" r:id="rId5"/>
    <p:sldId id="329" r:id="rId6"/>
    <p:sldId id="330" r:id="rId7"/>
    <p:sldId id="331" r:id="rId8"/>
    <p:sldId id="333" r:id="rId9"/>
    <p:sldId id="334" r:id="rId10"/>
    <p:sldId id="335" r:id="rId11"/>
    <p:sldId id="336" r:id="rId12"/>
    <p:sldId id="337" r:id="rId13"/>
    <p:sldId id="338" r:id="rId14"/>
    <p:sldId id="339" r:id="rId15"/>
    <p:sldId id="332" r:id="rId16"/>
    <p:sldId id="340" r:id="rId17"/>
    <p:sldId id="341" r:id="rId18"/>
    <p:sldId id="342" r:id="rId19"/>
    <p:sldId id="343" r:id="rId20"/>
    <p:sldId id="344" r:id="rId21"/>
    <p:sldId id="345" r:id="rId22"/>
    <p:sldId id="275" r:id="rId23"/>
  </p:sldIdLst>
  <p:sldSz cx="10693400" cy="7561263"/>
  <p:notesSz cx="6797675" cy="9926638"/>
  <p:defaultTextStyle>
    <a:defPPr>
      <a:defRPr lang="cs-CZ"/>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381">
          <p15:clr>
            <a:srgbClr val="A4A3A4"/>
          </p15:clr>
        </p15:guide>
        <p15:guide id="2" pos="3368">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101" d="100"/>
          <a:sy n="101" d="100"/>
        </p:scale>
        <p:origin x="1380" y="120"/>
      </p:cViewPr>
      <p:guideLst>
        <p:guide orient="horz" pos="2381"/>
        <p:guide pos="3368"/>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7C81D14C-5566-445D-BD74-763B41037513}" type="datetimeFigureOut">
              <a:rPr lang="cs-CZ" smtClean="0"/>
              <a:t>20.03.2020</a:t>
            </a:fld>
            <a:endParaRPr lang="cs-CZ"/>
          </a:p>
        </p:txBody>
      </p:sp>
      <p:sp>
        <p:nvSpPr>
          <p:cNvPr id="4" name="Zástupný symbol pro obrázek snímku 3"/>
          <p:cNvSpPr>
            <a:spLocks noGrp="1" noRot="1" noChangeAspect="1"/>
          </p:cNvSpPr>
          <p:nvPr>
            <p:ph type="sldImg" idx="2"/>
          </p:nvPr>
        </p:nvSpPr>
        <p:spPr>
          <a:xfrm>
            <a:off x="1030288" y="1241425"/>
            <a:ext cx="4737100" cy="3349625"/>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F8DD68CE-66E3-4B61-B1C6-4A829A625939}" type="slidenum">
              <a:rPr lang="cs-CZ" smtClean="0"/>
              <a:t>‹#›</a:t>
            </a:fld>
            <a:endParaRPr lang="cs-CZ"/>
          </a:p>
        </p:txBody>
      </p:sp>
    </p:spTree>
    <p:extLst>
      <p:ext uri="{BB962C8B-B14F-4D97-AF65-F5344CB8AC3E}">
        <p14:creationId xmlns:p14="http://schemas.microsoft.com/office/powerpoint/2010/main" val="37406254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2</a:t>
            </a:fld>
            <a:endParaRPr lang="cs-CZ"/>
          </a:p>
        </p:txBody>
      </p:sp>
    </p:spTree>
    <p:extLst>
      <p:ext uri="{BB962C8B-B14F-4D97-AF65-F5344CB8AC3E}">
        <p14:creationId xmlns:p14="http://schemas.microsoft.com/office/powerpoint/2010/main" val="31466168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11</a:t>
            </a:fld>
            <a:endParaRPr lang="cs-CZ"/>
          </a:p>
        </p:txBody>
      </p:sp>
    </p:spTree>
    <p:extLst>
      <p:ext uri="{BB962C8B-B14F-4D97-AF65-F5344CB8AC3E}">
        <p14:creationId xmlns:p14="http://schemas.microsoft.com/office/powerpoint/2010/main" val="35311360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12</a:t>
            </a:fld>
            <a:endParaRPr lang="cs-CZ"/>
          </a:p>
        </p:txBody>
      </p:sp>
    </p:spTree>
    <p:extLst>
      <p:ext uri="{BB962C8B-B14F-4D97-AF65-F5344CB8AC3E}">
        <p14:creationId xmlns:p14="http://schemas.microsoft.com/office/powerpoint/2010/main" val="30737057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13</a:t>
            </a:fld>
            <a:endParaRPr lang="cs-CZ"/>
          </a:p>
        </p:txBody>
      </p:sp>
    </p:spTree>
    <p:extLst>
      <p:ext uri="{BB962C8B-B14F-4D97-AF65-F5344CB8AC3E}">
        <p14:creationId xmlns:p14="http://schemas.microsoft.com/office/powerpoint/2010/main" val="325906446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14</a:t>
            </a:fld>
            <a:endParaRPr lang="cs-CZ"/>
          </a:p>
        </p:txBody>
      </p:sp>
    </p:spTree>
    <p:extLst>
      <p:ext uri="{BB962C8B-B14F-4D97-AF65-F5344CB8AC3E}">
        <p14:creationId xmlns:p14="http://schemas.microsoft.com/office/powerpoint/2010/main" val="180771908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15</a:t>
            </a:fld>
            <a:endParaRPr lang="cs-CZ"/>
          </a:p>
        </p:txBody>
      </p:sp>
    </p:spTree>
    <p:extLst>
      <p:ext uri="{BB962C8B-B14F-4D97-AF65-F5344CB8AC3E}">
        <p14:creationId xmlns:p14="http://schemas.microsoft.com/office/powerpoint/2010/main" val="133930138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16</a:t>
            </a:fld>
            <a:endParaRPr lang="cs-CZ"/>
          </a:p>
        </p:txBody>
      </p:sp>
    </p:spTree>
    <p:extLst>
      <p:ext uri="{BB962C8B-B14F-4D97-AF65-F5344CB8AC3E}">
        <p14:creationId xmlns:p14="http://schemas.microsoft.com/office/powerpoint/2010/main" val="391936267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17</a:t>
            </a:fld>
            <a:endParaRPr lang="cs-CZ"/>
          </a:p>
        </p:txBody>
      </p:sp>
    </p:spTree>
    <p:extLst>
      <p:ext uri="{BB962C8B-B14F-4D97-AF65-F5344CB8AC3E}">
        <p14:creationId xmlns:p14="http://schemas.microsoft.com/office/powerpoint/2010/main" val="189613477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18</a:t>
            </a:fld>
            <a:endParaRPr lang="cs-CZ"/>
          </a:p>
        </p:txBody>
      </p:sp>
    </p:spTree>
    <p:extLst>
      <p:ext uri="{BB962C8B-B14F-4D97-AF65-F5344CB8AC3E}">
        <p14:creationId xmlns:p14="http://schemas.microsoft.com/office/powerpoint/2010/main" val="410796207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19</a:t>
            </a:fld>
            <a:endParaRPr lang="cs-CZ"/>
          </a:p>
        </p:txBody>
      </p:sp>
    </p:spTree>
    <p:extLst>
      <p:ext uri="{BB962C8B-B14F-4D97-AF65-F5344CB8AC3E}">
        <p14:creationId xmlns:p14="http://schemas.microsoft.com/office/powerpoint/2010/main" val="400882044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20</a:t>
            </a:fld>
            <a:endParaRPr lang="cs-CZ"/>
          </a:p>
        </p:txBody>
      </p:sp>
    </p:spTree>
    <p:extLst>
      <p:ext uri="{BB962C8B-B14F-4D97-AF65-F5344CB8AC3E}">
        <p14:creationId xmlns:p14="http://schemas.microsoft.com/office/powerpoint/2010/main" val="42138957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3</a:t>
            </a:fld>
            <a:endParaRPr lang="cs-CZ"/>
          </a:p>
        </p:txBody>
      </p:sp>
    </p:spTree>
    <p:extLst>
      <p:ext uri="{BB962C8B-B14F-4D97-AF65-F5344CB8AC3E}">
        <p14:creationId xmlns:p14="http://schemas.microsoft.com/office/powerpoint/2010/main" val="220790138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21</a:t>
            </a:fld>
            <a:endParaRPr lang="cs-CZ"/>
          </a:p>
        </p:txBody>
      </p:sp>
    </p:spTree>
    <p:extLst>
      <p:ext uri="{BB962C8B-B14F-4D97-AF65-F5344CB8AC3E}">
        <p14:creationId xmlns:p14="http://schemas.microsoft.com/office/powerpoint/2010/main" val="3889776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4</a:t>
            </a:fld>
            <a:endParaRPr lang="cs-CZ"/>
          </a:p>
        </p:txBody>
      </p:sp>
    </p:spTree>
    <p:extLst>
      <p:ext uri="{BB962C8B-B14F-4D97-AF65-F5344CB8AC3E}">
        <p14:creationId xmlns:p14="http://schemas.microsoft.com/office/powerpoint/2010/main" val="26292438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5</a:t>
            </a:fld>
            <a:endParaRPr lang="cs-CZ"/>
          </a:p>
        </p:txBody>
      </p:sp>
    </p:spTree>
    <p:extLst>
      <p:ext uri="{BB962C8B-B14F-4D97-AF65-F5344CB8AC3E}">
        <p14:creationId xmlns:p14="http://schemas.microsoft.com/office/powerpoint/2010/main" val="837949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6</a:t>
            </a:fld>
            <a:endParaRPr lang="cs-CZ"/>
          </a:p>
        </p:txBody>
      </p:sp>
    </p:spTree>
    <p:extLst>
      <p:ext uri="{BB962C8B-B14F-4D97-AF65-F5344CB8AC3E}">
        <p14:creationId xmlns:p14="http://schemas.microsoft.com/office/powerpoint/2010/main" val="29188684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7</a:t>
            </a:fld>
            <a:endParaRPr lang="cs-CZ"/>
          </a:p>
        </p:txBody>
      </p:sp>
    </p:spTree>
    <p:extLst>
      <p:ext uri="{BB962C8B-B14F-4D97-AF65-F5344CB8AC3E}">
        <p14:creationId xmlns:p14="http://schemas.microsoft.com/office/powerpoint/2010/main" val="36739144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8</a:t>
            </a:fld>
            <a:endParaRPr lang="cs-CZ"/>
          </a:p>
        </p:txBody>
      </p:sp>
    </p:spTree>
    <p:extLst>
      <p:ext uri="{BB962C8B-B14F-4D97-AF65-F5344CB8AC3E}">
        <p14:creationId xmlns:p14="http://schemas.microsoft.com/office/powerpoint/2010/main" val="31421207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9</a:t>
            </a:fld>
            <a:endParaRPr lang="cs-CZ"/>
          </a:p>
        </p:txBody>
      </p:sp>
    </p:spTree>
    <p:extLst>
      <p:ext uri="{BB962C8B-B14F-4D97-AF65-F5344CB8AC3E}">
        <p14:creationId xmlns:p14="http://schemas.microsoft.com/office/powerpoint/2010/main" val="5219718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10</a:t>
            </a:fld>
            <a:endParaRPr lang="cs-CZ"/>
          </a:p>
        </p:txBody>
      </p:sp>
    </p:spTree>
    <p:extLst>
      <p:ext uri="{BB962C8B-B14F-4D97-AF65-F5344CB8AC3E}">
        <p14:creationId xmlns:p14="http://schemas.microsoft.com/office/powerpoint/2010/main" val="283710735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17" name="Obdélník 16"/>
          <p:cNvSpPr/>
          <p:nvPr/>
        </p:nvSpPr>
        <p:spPr>
          <a:xfrm>
            <a:off x="0" y="0"/>
            <a:ext cx="10693400" cy="75612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4" name="Obdélník 13"/>
          <p:cNvSpPr/>
          <p:nvPr/>
        </p:nvSpPr>
        <p:spPr>
          <a:xfrm>
            <a:off x="0" y="1887568"/>
            <a:ext cx="10693400" cy="1890000"/>
          </a:xfrm>
          <a:prstGeom prst="rect">
            <a:avLst/>
          </a:prstGeom>
          <a:solidFill>
            <a:srgbClr val="E00034"/>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1165225" fontAlgn="auto">
              <a:spcBef>
                <a:spcPts val="0"/>
              </a:spcBef>
              <a:spcAft>
                <a:spcPts val="0"/>
              </a:spcAft>
              <a:defRPr/>
            </a:pPr>
            <a:endParaRPr lang="cs-CZ" sz="2800" dirty="0">
              <a:latin typeface="Clara Sans" pitchFamily="50" charset="0"/>
            </a:endParaRPr>
          </a:p>
        </p:txBody>
      </p:sp>
      <p:sp>
        <p:nvSpPr>
          <p:cNvPr id="2" name="Nadpis 1"/>
          <p:cNvSpPr>
            <a:spLocks noGrp="1"/>
          </p:cNvSpPr>
          <p:nvPr>
            <p:ph type="ctrTitle"/>
          </p:nvPr>
        </p:nvSpPr>
        <p:spPr>
          <a:xfrm>
            <a:off x="1602284" y="2024330"/>
            <a:ext cx="8289110" cy="1503745"/>
          </a:xfrm>
        </p:spPr>
        <p:txBody>
          <a:bodyPr/>
          <a:lstStyle>
            <a:lvl1pPr marL="0" indent="0" algn="l">
              <a:defRPr sz="4400">
                <a:solidFill>
                  <a:schemeClr val="bg1"/>
                </a:solidFill>
                <a:latin typeface="Clara Sans" pitchFamily="50" charset="0"/>
              </a:defRPr>
            </a:lvl1pPr>
          </a:lstStyle>
          <a:p>
            <a:r>
              <a:rPr lang="cs-CZ" smtClean="0"/>
              <a:t>Kliknutím lze upravit styl.</a:t>
            </a:r>
            <a:endParaRPr lang="cs-CZ" dirty="0"/>
          </a:p>
        </p:txBody>
      </p:sp>
      <p:sp>
        <p:nvSpPr>
          <p:cNvPr id="3" name="Podnadpis 2"/>
          <p:cNvSpPr>
            <a:spLocks noGrp="1"/>
          </p:cNvSpPr>
          <p:nvPr>
            <p:ph type="subTitle" idx="1"/>
          </p:nvPr>
        </p:nvSpPr>
        <p:spPr>
          <a:xfrm>
            <a:off x="1602284" y="3957618"/>
            <a:ext cx="8640960" cy="720080"/>
          </a:xfrm>
        </p:spPr>
        <p:txBody>
          <a:bodyPr/>
          <a:lstStyle>
            <a:lvl1pPr marL="0" indent="0" algn="l">
              <a:buNone/>
              <a:defRPr sz="2400">
                <a:solidFill>
                  <a:schemeClr val="tx1">
                    <a:tint val="75000"/>
                  </a:schemeClr>
                </a:solidFill>
                <a:latin typeface="Clara Sans" pitchFamily="50"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cs-CZ" dirty="0"/>
          </a:p>
        </p:txBody>
      </p:sp>
      <p:sp>
        <p:nvSpPr>
          <p:cNvPr id="5" name="Zástupný symbol pro datum 3"/>
          <p:cNvSpPr>
            <a:spLocks noGrp="1"/>
          </p:cNvSpPr>
          <p:nvPr>
            <p:ph type="dt" sz="half" idx="10"/>
          </p:nvPr>
        </p:nvSpPr>
        <p:spPr/>
        <p:txBody>
          <a:bodyPr/>
          <a:lstStyle>
            <a:lvl1pPr>
              <a:defRPr>
                <a:latin typeface="Clara Sans" pitchFamily="50" charset="0"/>
              </a:defRPr>
            </a:lvl1pPr>
          </a:lstStyle>
          <a:p>
            <a:pPr>
              <a:defRPr/>
            </a:pPr>
            <a:fld id="{861E5E6D-9964-443D-8A1A-2F174139E214}" type="datetime1">
              <a:rPr lang="cs-CZ" smtClean="0"/>
              <a:t>20.03.2020</a:t>
            </a:fld>
            <a:endParaRPr lang="cs-CZ"/>
          </a:p>
        </p:txBody>
      </p:sp>
      <p:sp>
        <p:nvSpPr>
          <p:cNvPr id="6" name="Zástupný symbol pro zápatí 4"/>
          <p:cNvSpPr>
            <a:spLocks noGrp="1"/>
          </p:cNvSpPr>
          <p:nvPr>
            <p:ph type="ftr" sz="quarter" idx="11"/>
          </p:nvPr>
        </p:nvSpPr>
        <p:spPr/>
        <p:txBody>
          <a:bodyPr/>
          <a:lstStyle>
            <a:lvl1pPr>
              <a:defRPr>
                <a:latin typeface="Clara Sans" pitchFamily="50" charset="0"/>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atin typeface="Clara Sans" pitchFamily="50" charset="0"/>
              </a:defRPr>
            </a:lvl1pPr>
          </a:lstStyle>
          <a:p>
            <a:pPr>
              <a:defRPr/>
            </a:pPr>
            <a:fld id="{9251B02E-AEA4-4A25-B995-7FBC9F8D11D8}" type="slidenum">
              <a:rPr lang="cs-CZ" smtClean="0"/>
              <a:pPr>
                <a:defRPr/>
              </a:pPr>
              <a:t>‹#›</a:t>
            </a:fld>
            <a:endParaRPr lang="cs-CZ"/>
          </a:p>
        </p:txBody>
      </p:sp>
      <p:sp>
        <p:nvSpPr>
          <p:cNvPr id="8" name="Obdélník 7"/>
          <p:cNvSpPr/>
          <p:nvPr/>
        </p:nvSpPr>
        <p:spPr>
          <a:xfrm>
            <a:off x="0" y="0"/>
            <a:ext cx="3030538" cy="126035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9" name="Picture 2" descr="I:\Mayna\!!_práce\RadkaF\JU České Budějovice\PPT prezentace\Podklady\HlavPapir Ekonomická fakult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6140" y="212887"/>
            <a:ext cx="3973746" cy="1017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Obrázek 9"/>
          <p:cNvPicPr/>
          <p:nvPr/>
        </p:nvPicPr>
        <p:blipFill>
          <a:blip r:embed="rId3" cstate="email">
            <a:extLst>
              <a:ext uri="{28A0092B-C50C-407E-A947-70E740481C1C}">
                <a14:useLocalDpi xmlns:a14="http://schemas.microsoft.com/office/drawing/2010/main"/>
              </a:ext>
            </a:extLst>
          </a:blip>
          <a:srcRect/>
          <a:stretch>
            <a:fillRect/>
          </a:stretch>
        </p:blipFill>
        <p:spPr bwMode="auto">
          <a:xfrm>
            <a:off x="1430913" y="6228903"/>
            <a:ext cx="4610100" cy="638175"/>
          </a:xfrm>
          <a:prstGeom prst="rect">
            <a:avLst/>
          </a:prstGeom>
          <a:noFill/>
          <a:ln>
            <a:noFill/>
          </a:ln>
        </p:spPr>
      </p:pic>
    </p:spTree>
    <p:extLst>
      <p:ext uri="{BB962C8B-B14F-4D97-AF65-F5344CB8AC3E}">
        <p14:creationId xmlns:p14="http://schemas.microsoft.com/office/powerpoint/2010/main" val="99042761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571A390B-2DF6-4A98-8CD3-57C620926EC6}" type="datetime1">
              <a:rPr lang="cs-CZ" smtClean="0"/>
              <a:t>20.03.2020</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65E80E49-5BFC-4E79-BF4D-A767D26BC07E}" type="slidenum">
              <a:rPr lang="cs-CZ" smtClean="0"/>
              <a:pPr>
                <a:defRPr/>
              </a:pPr>
              <a:t>‹#›</a:t>
            </a:fld>
            <a:endParaRPr lang="cs-CZ"/>
          </a:p>
        </p:txBody>
      </p:sp>
    </p:spTree>
    <p:extLst>
      <p:ext uri="{BB962C8B-B14F-4D97-AF65-F5344CB8AC3E}">
        <p14:creationId xmlns:p14="http://schemas.microsoft.com/office/powerpoint/2010/main" val="291336253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7752716" y="1044327"/>
            <a:ext cx="2406015" cy="5710054"/>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534670" y="1044327"/>
            <a:ext cx="7039822" cy="5710054"/>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99BE73E3-272C-49D3-A172-02F9E4E9562B}" type="datetime1">
              <a:rPr lang="cs-CZ" smtClean="0"/>
              <a:t>20.03.2020</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5F254864-5606-4A31-B3E2-746352118BF3}" type="slidenum">
              <a:rPr lang="cs-CZ" smtClean="0"/>
              <a:pPr>
                <a:defRPr/>
              </a:pPr>
              <a:t>‹#›</a:t>
            </a:fld>
            <a:endParaRPr lang="cs-CZ"/>
          </a:p>
        </p:txBody>
      </p:sp>
    </p:spTree>
    <p:extLst>
      <p:ext uri="{BB962C8B-B14F-4D97-AF65-F5344CB8AC3E}">
        <p14:creationId xmlns:p14="http://schemas.microsoft.com/office/powerpoint/2010/main" val="40427460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a:xfrm>
            <a:off x="2731325" y="180231"/>
            <a:ext cx="7427088" cy="662917"/>
          </a:xfrm>
        </p:spPr>
        <p:txBody>
          <a:bodyPr/>
          <a:lstStyle>
            <a:lvl1pPr>
              <a:defRPr sz="3600"/>
            </a:lvl1pPr>
          </a:lstStyle>
          <a:p>
            <a:r>
              <a:rPr lang="cs-CZ" smtClean="0"/>
              <a:t>Kliknutím lze upravit styl.</a:t>
            </a:r>
            <a:endParaRPr lang="cs-CZ" dirty="0"/>
          </a:p>
        </p:txBody>
      </p:sp>
      <p:sp>
        <p:nvSpPr>
          <p:cNvPr id="3" name="Zástupný symbol pro obsah 2"/>
          <p:cNvSpPr>
            <a:spLocks noGrp="1"/>
          </p:cNvSpPr>
          <p:nvPr>
            <p:ph idx="1"/>
          </p:nvPr>
        </p:nvSpPr>
        <p:spPr>
          <a:xfrm>
            <a:off x="534988" y="1187532"/>
            <a:ext cx="9623425" cy="5567281"/>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
        <p:nvSpPr>
          <p:cNvPr id="4" name="Zástupný symbol pro datum 3"/>
          <p:cNvSpPr>
            <a:spLocks noGrp="1"/>
          </p:cNvSpPr>
          <p:nvPr>
            <p:ph type="dt" sz="half" idx="10"/>
          </p:nvPr>
        </p:nvSpPr>
        <p:spPr/>
        <p:txBody>
          <a:bodyPr/>
          <a:lstStyle>
            <a:lvl1pPr>
              <a:defRPr/>
            </a:lvl1pPr>
          </a:lstStyle>
          <a:p>
            <a:pPr>
              <a:defRPr/>
            </a:pPr>
            <a:fld id="{8863D660-356F-4B7B-9477-B5CEBBE7ED6F}" type="datetime1">
              <a:rPr lang="cs-CZ" smtClean="0"/>
              <a:t>20.03.2020</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005B7347-35A8-416A-A6BF-14F7C64C136A}" type="slidenum">
              <a:rPr lang="cs-CZ" smtClean="0"/>
              <a:pPr>
                <a:defRPr/>
              </a:pPr>
              <a:t>‹#›</a:t>
            </a:fld>
            <a:endParaRPr lang="cs-CZ"/>
          </a:p>
        </p:txBody>
      </p:sp>
    </p:spTree>
    <p:extLst>
      <p:ext uri="{BB962C8B-B14F-4D97-AF65-F5344CB8AC3E}">
        <p14:creationId xmlns:p14="http://schemas.microsoft.com/office/powerpoint/2010/main" val="7391129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44705" y="4858813"/>
            <a:ext cx="9089390" cy="1501751"/>
          </a:xfrm>
        </p:spPr>
        <p:txBody>
          <a:bodyPr/>
          <a:lstStyle>
            <a:lvl1pPr algn="l">
              <a:defRPr sz="4000" b="1" cap="all"/>
            </a:lvl1pPr>
          </a:lstStyle>
          <a:p>
            <a:r>
              <a:rPr lang="cs-CZ" smtClean="0"/>
              <a:t>Kliknutím lze upravit styl.</a:t>
            </a:r>
            <a:endParaRPr lang="cs-CZ"/>
          </a:p>
        </p:txBody>
      </p:sp>
      <p:sp>
        <p:nvSpPr>
          <p:cNvPr id="3" name="Zástupný symbol pro text 2"/>
          <p:cNvSpPr>
            <a:spLocks noGrp="1"/>
          </p:cNvSpPr>
          <p:nvPr>
            <p:ph type="body" idx="1"/>
          </p:nvPr>
        </p:nvSpPr>
        <p:spPr>
          <a:xfrm>
            <a:off x="844705" y="3204786"/>
            <a:ext cx="9089390" cy="165402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Zástupný symbol pro datum 3"/>
          <p:cNvSpPr>
            <a:spLocks noGrp="1"/>
          </p:cNvSpPr>
          <p:nvPr>
            <p:ph type="dt" sz="half" idx="10"/>
          </p:nvPr>
        </p:nvSpPr>
        <p:spPr/>
        <p:txBody>
          <a:bodyPr/>
          <a:lstStyle>
            <a:lvl1pPr>
              <a:defRPr/>
            </a:lvl1pPr>
          </a:lstStyle>
          <a:p>
            <a:pPr>
              <a:defRPr/>
            </a:pPr>
            <a:fld id="{D78E90E3-EF82-41EA-9CBB-69D0C1CE9A68}" type="datetime1">
              <a:rPr lang="cs-CZ" smtClean="0"/>
              <a:t>20.03.2020</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36C60EE9-DB36-4AC0-93AC-EAF55A4D2F9E}" type="slidenum">
              <a:rPr lang="cs-CZ" smtClean="0"/>
              <a:pPr>
                <a:defRPr/>
              </a:pPr>
              <a:t>‹#›</a:t>
            </a:fld>
            <a:endParaRPr lang="cs-CZ"/>
          </a:p>
        </p:txBody>
      </p:sp>
    </p:spTree>
    <p:extLst>
      <p:ext uri="{BB962C8B-B14F-4D97-AF65-F5344CB8AC3E}">
        <p14:creationId xmlns:p14="http://schemas.microsoft.com/office/powerpoint/2010/main" val="277298337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534670"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5435812"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3"/>
          <p:cNvSpPr>
            <a:spLocks noGrp="1"/>
          </p:cNvSpPr>
          <p:nvPr>
            <p:ph type="dt" sz="half" idx="10"/>
          </p:nvPr>
        </p:nvSpPr>
        <p:spPr/>
        <p:txBody>
          <a:bodyPr/>
          <a:lstStyle>
            <a:lvl1pPr>
              <a:defRPr/>
            </a:lvl1pPr>
          </a:lstStyle>
          <a:p>
            <a:pPr>
              <a:defRPr/>
            </a:pPr>
            <a:fld id="{18BEF439-A903-4BAB-BE0E-D1DEB9C70BCB}" type="datetime1">
              <a:rPr lang="cs-CZ" smtClean="0"/>
              <a:t>20.03.2020</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0025203F-6002-47B2-BA6E-0944EEA53219}" type="slidenum">
              <a:rPr lang="cs-CZ" smtClean="0"/>
              <a:pPr>
                <a:defRPr/>
              </a:pPr>
              <a:t>‹#›</a:t>
            </a:fld>
            <a:endParaRPr lang="cs-CZ"/>
          </a:p>
        </p:txBody>
      </p:sp>
    </p:spTree>
    <p:extLst>
      <p:ext uri="{BB962C8B-B14F-4D97-AF65-F5344CB8AC3E}">
        <p14:creationId xmlns:p14="http://schemas.microsoft.com/office/powerpoint/2010/main" val="28588734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Kliknutím lze upravit styl.</a:t>
            </a:r>
            <a:endParaRPr lang="cs-CZ"/>
          </a:p>
        </p:txBody>
      </p:sp>
      <p:sp>
        <p:nvSpPr>
          <p:cNvPr id="3" name="Zástupný symbol pro text 2"/>
          <p:cNvSpPr>
            <a:spLocks noGrp="1"/>
          </p:cNvSpPr>
          <p:nvPr>
            <p:ph type="body" idx="1"/>
          </p:nvPr>
        </p:nvSpPr>
        <p:spPr>
          <a:xfrm>
            <a:off x="522164" y="1188343"/>
            <a:ext cx="4724775"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534671" y="1980431"/>
            <a:ext cx="4724775"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5444605" y="1188343"/>
            <a:ext cx="4726631"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5432100" y="1980431"/>
            <a:ext cx="4726631"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3"/>
          <p:cNvSpPr>
            <a:spLocks noGrp="1"/>
          </p:cNvSpPr>
          <p:nvPr>
            <p:ph type="dt" sz="half" idx="10"/>
          </p:nvPr>
        </p:nvSpPr>
        <p:spPr/>
        <p:txBody>
          <a:bodyPr/>
          <a:lstStyle>
            <a:lvl1pPr>
              <a:defRPr/>
            </a:lvl1pPr>
          </a:lstStyle>
          <a:p>
            <a:pPr>
              <a:defRPr/>
            </a:pPr>
            <a:fld id="{663A1EA3-E2BC-48E8-A352-50577628A881}" type="datetime1">
              <a:rPr lang="cs-CZ" smtClean="0"/>
              <a:t>20.03.2020</a:t>
            </a:fld>
            <a:endParaRPr lang="cs-CZ"/>
          </a:p>
        </p:txBody>
      </p:sp>
      <p:sp>
        <p:nvSpPr>
          <p:cNvPr id="8" name="Zástupný symbol pro zápatí 4"/>
          <p:cNvSpPr>
            <a:spLocks noGrp="1"/>
          </p:cNvSpPr>
          <p:nvPr>
            <p:ph type="ftr" sz="quarter" idx="11"/>
          </p:nvPr>
        </p:nvSpPr>
        <p:spPr/>
        <p:txBody>
          <a:bodyPr/>
          <a:lstStyle>
            <a:lvl1pPr>
              <a:defRPr/>
            </a:lvl1pPr>
          </a:lstStyle>
          <a:p>
            <a:pPr>
              <a:defRPr/>
            </a:pPr>
            <a:endParaRPr lang="cs-CZ"/>
          </a:p>
        </p:txBody>
      </p:sp>
      <p:sp>
        <p:nvSpPr>
          <p:cNvPr id="9" name="Zástupný symbol pro číslo snímku 5"/>
          <p:cNvSpPr>
            <a:spLocks noGrp="1"/>
          </p:cNvSpPr>
          <p:nvPr>
            <p:ph type="sldNum" sz="quarter" idx="12"/>
          </p:nvPr>
        </p:nvSpPr>
        <p:spPr/>
        <p:txBody>
          <a:bodyPr/>
          <a:lstStyle>
            <a:lvl1pPr>
              <a:defRPr/>
            </a:lvl1pPr>
          </a:lstStyle>
          <a:p>
            <a:pPr>
              <a:defRPr/>
            </a:pPr>
            <a:fld id="{C9744537-99EA-4D2E-83BE-317CA3E7C592}" type="slidenum">
              <a:rPr lang="cs-CZ" smtClean="0"/>
              <a:pPr>
                <a:defRPr/>
              </a:pPr>
              <a:t>‹#›</a:t>
            </a:fld>
            <a:endParaRPr lang="cs-CZ"/>
          </a:p>
        </p:txBody>
      </p:sp>
    </p:spTree>
    <p:extLst>
      <p:ext uri="{BB962C8B-B14F-4D97-AF65-F5344CB8AC3E}">
        <p14:creationId xmlns:p14="http://schemas.microsoft.com/office/powerpoint/2010/main" val="363668535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3"/>
          <p:cNvSpPr>
            <a:spLocks noGrp="1"/>
          </p:cNvSpPr>
          <p:nvPr>
            <p:ph type="dt" sz="half" idx="10"/>
          </p:nvPr>
        </p:nvSpPr>
        <p:spPr/>
        <p:txBody>
          <a:bodyPr/>
          <a:lstStyle>
            <a:lvl1pPr>
              <a:defRPr/>
            </a:lvl1pPr>
          </a:lstStyle>
          <a:p>
            <a:pPr>
              <a:defRPr/>
            </a:pPr>
            <a:fld id="{75DF245D-D6AC-44C9-87B3-4C6EEA36FB51}" type="datetime1">
              <a:rPr lang="cs-CZ" smtClean="0"/>
              <a:t>20.03.2020</a:t>
            </a:fld>
            <a:endParaRPr lang="cs-CZ"/>
          </a:p>
        </p:txBody>
      </p:sp>
      <p:sp>
        <p:nvSpPr>
          <p:cNvPr id="4" name="Zástupný symbol pro zápatí 4"/>
          <p:cNvSpPr>
            <a:spLocks noGrp="1"/>
          </p:cNvSpPr>
          <p:nvPr>
            <p:ph type="ftr" sz="quarter" idx="11"/>
          </p:nvPr>
        </p:nvSpPr>
        <p:spPr/>
        <p:txBody>
          <a:bodyPr/>
          <a:lstStyle>
            <a:lvl1pPr>
              <a:defRPr/>
            </a:lvl1pPr>
          </a:lstStyle>
          <a:p>
            <a:pPr>
              <a:defRPr/>
            </a:pPr>
            <a:endParaRPr lang="cs-CZ"/>
          </a:p>
        </p:txBody>
      </p:sp>
      <p:sp>
        <p:nvSpPr>
          <p:cNvPr id="5" name="Zástupný symbol pro číslo snímku 5"/>
          <p:cNvSpPr>
            <a:spLocks noGrp="1"/>
          </p:cNvSpPr>
          <p:nvPr>
            <p:ph type="sldNum" sz="quarter" idx="12"/>
          </p:nvPr>
        </p:nvSpPr>
        <p:spPr/>
        <p:txBody>
          <a:bodyPr/>
          <a:lstStyle>
            <a:lvl1pPr>
              <a:defRPr/>
            </a:lvl1pPr>
          </a:lstStyle>
          <a:p>
            <a:pPr>
              <a:defRPr/>
            </a:pPr>
            <a:fld id="{28C53024-765D-4A8F-A60F-9D142B3F1564}" type="slidenum">
              <a:rPr lang="cs-CZ" smtClean="0"/>
              <a:pPr>
                <a:defRPr/>
              </a:pPr>
              <a:t>‹#›</a:t>
            </a:fld>
            <a:endParaRPr lang="cs-CZ"/>
          </a:p>
        </p:txBody>
      </p:sp>
    </p:spTree>
    <p:extLst>
      <p:ext uri="{BB962C8B-B14F-4D97-AF65-F5344CB8AC3E}">
        <p14:creationId xmlns:p14="http://schemas.microsoft.com/office/powerpoint/2010/main" val="79094144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3"/>
          <p:cNvSpPr>
            <a:spLocks noGrp="1"/>
          </p:cNvSpPr>
          <p:nvPr>
            <p:ph type="dt" sz="half" idx="10"/>
          </p:nvPr>
        </p:nvSpPr>
        <p:spPr/>
        <p:txBody>
          <a:bodyPr/>
          <a:lstStyle>
            <a:lvl1pPr>
              <a:defRPr/>
            </a:lvl1pPr>
          </a:lstStyle>
          <a:p>
            <a:pPr>
              <a:defRPr/>
            </a:pPr>
            <a:fld id="{54E81568-6828-4203-9B7C-12AC327FE14E}" type="datetime1">
              <a:rPr lang="cs-CZ" smtClean="0"/>
              <a:t>20.03.2020</a:t>
            </a:fld>
            <a:endParaRPr lang="cs-CZ"/>
          </a:p>
        </p:txBody>
      </p:sp>
      <p:sp>
        <p:nvSpPr>
          <p:cNvPr id="3" name="Zástupný symbol pro zápatí 4"/>
          <p:cNvSpPr>
            <a:spLocks noGrp="1"/>
          </p:cNvSpPr>
          <p:nvPr>
            <p:ph type="ftr" sz="quarter" idx="11"/>
          </p:nvPr>
        </p:nvSpPr>
        <p:spPr/>
        <p:txBody>
          <a:bodyPr/>
          <a:lstStyle>
            <a:lvl1pPr>
              <a:defRPr/>
            </a:lvl1pPr>
          </a:lstStyle>
          <a:p>
            <a:pPr>
              <a:defRPr/>
            </a:pPr>
            <a:endParaRPr lang="cs-CZ"/>
          </a:p>
        </p:txBody>
      </p:sp>
      <p:sp>
        <p:nvSpPr>
          <p:cNvPr id="4" name="Zástupný symbol pro číslo snímku 5"/>
          <p:cNvSpPr>
            <a:spLocks noGrp="1"/>
          </p:cNvSpPr>
          <p:nvPr>
            <p:ph type="sldNum" sz="quarter" idx="12"/>
          </p:nvPr>
        </p:nvSpPr>
        <p:spPr/>
        <p:txBody>
          <a:bodyPr/>
          <a:lstStyle>
            <a:lvl1pPr>
              <a:defRPr/>
            </a:lvl1pPr>
          </a:lstStyle>
          <a:p>
            <a:pPr>
              <a:defRPr/>
            </a:pPr>
            <a:fld id="{6074965D-B6FC-48F4-BDEB-A25D835DCF79}" type="slidenum">
              <a:rPr lang="cs-CZ" smtClean="0"/>
              <a:pPr>
                <a:defRPr/>
              </a:pPr>
              <a:t>‹#›</a:t>
            </a:fld>
            <a:endParaRPr lang="cs-CZ"/>
          </a:p>
        </p:txBody>
      </p:sp>
    </p:spTree>
    <p:extLst>
      <p:ext uri="{BB962C8B-B14F-4D97-AF65-F5344CB8AC3E}">
        <p14:creationId xmlns:p14="http://schemas.microsoft.com/office/powerpoint/2010/main" val="40946888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534672" y="972318"/>
            <a:ext cx="3518055" cy="609945"/>
          </a:xfrm>
        </p:spPr>
        <p:txBody>
          <a:bodyPr anchor="b"/>
          <a:lstStyle>
            <a:lvl1pPr algn="l">
              <a:defRPr sz="2000" b="1"/>
            </a:lvl1pPr>
          </a:lstStyle>
          <a:p>
            <a:r>
              <a:rPr lang="cs-CZ" smtClean="0"/>
              <a:t>Kliknutím lze upravit styl.</a:t>
            </a:r>
            <a:endParaRPr lang="cs-CZ" dirty="0"/>
          </a:p>
        </p:txBody>
      </p:sp>
      <p:sp>
        <p:nvSpPr>
          <p:cNvPr id="3" name="Zástupný symbol pro obsah 2"/>
          <p:cNvSpPr>
            <a:spLocks noGrp="1"/>
          </p:cNvSpPr>
          <p:nvPr>
            <p:ph idx="1"/>
          </p:nvPr>
        </p:nvSpPr>
        <p:spPr>
          <a:xfrm>
            <a:off x="4180822" y="301052"/>
            <a:ext cx="5977908" cy="645332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534672" y="1582266"/>
            <a:ext cx="3518055" cy="517211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D348B92B-E7FC-4C9D-A25B-8D733F1B7F04}" type="datetime1">
              <a:rPr lang="cs-CZ" smtClean="0"/>
              <a:t>20.03.2020</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E4235B1B-A23A-4D82-B975-BDB1401989B8}" type="slidenum">
              <a:rPr lang="cs-CZ" smtClean="0"/>
              <a:pPr>
                <a:defRPr/>
              </a:pPr>
              <a:t>‹#›</a:t>
            </a:fld>
            <a:endParaRPr lang="cs-CZ"/>
          </a:p>
        </p:txBody>
      </p:sp>
    </p:spTree>
    <p:extLst>
      <p:ext uri="{BB962C8B-B14F-4D97-AF65-F5344CB8AC3E}">
        <p14:creationId xmlns:p14="http://schemas.microsoft.com/office/powerpoint/2010/main" val="35603630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2095981" y="5292884"/>
            <a:ext cx="6416040" cy="624855"/>
          </a:xfrm>
        </p:spPr>
        <p:txBody>
          <a:bodyPr anchor="b"/>
          <a:lstStyle>
            <a:lvl1pPr algn="l">
              <a:defRPr sz="2000" b="1"/>
            </a:lvl1pPr>
          </a:lstStyle>
          <a:p>
            <a:r>
              <a:rPr lang="cs-CZ" smtClean="0"/>
              <a:t>Kliknutím lze upravit styl.</a:t>
            </a:r>
            <a:endParaRPr lang="cs-CZ"/>
          </a:p>
        </p:txBody>
      </p:sp>
      <p:sp>
        <p:nvSpPr>
          <p:cNvPr id="3" name="Zástupný symbol pro obrázek 2"/>
          <p:cNvSpPr>
            <a:spLocks noGrp="1"/>
          </p:cNvSpPr>
          <p:nvPr>
            <p:ph type="pic" idx="1"/>
          </p:nvPr>
        </p:nvSpPr>
        <p:spPr>
          <a:xfrm>
            <a:off x="2095981" y="972319"/>
            <a:ext cx="6416040" cy="4240052"/>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cs-CZ" noProof="0" smtClean="0"/>
              <a:t>Kliknutím na ikonu přidáte obrázek.</a:t>
            </a:r>
          </a:p>
        </p:txBody>
      </p:sp>
      <p:sp>
        <p:nvSpPr>
          <p:cNvPr id="4" name="Zástupný symbol pro text 3"/>
          <p:cNvSpPr>
            <a:spLocks noGrp="1"/>
          </p:cNvSpPr>
          <p:nvPr>
            <p:ph type="body" sz="half" idx="2"/>
          </p:nvPr>
        </p:nvSpPr>
        <p:spPr>
          <a:xfrm>
            <a:off x="2095981" y="5917739"/>
            <a:ext cx="6416040" cy="88739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53806EB7-D81F-404B-ACAE-5954E4C5B005}" type="datetime1">
              <a:rPr lang="cs-CZ" smtClean="0"/>
              <a:t>20.03.2020</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BE20E438-300D-426D-956D-FF05AA67C7E2}" type="slidenum">
              <a:rPr lang="cs-CZ" smtClean="0"/>
              <a:pPr>
                <a:defRPr/>
              </a:pPr>
              <a:t>‹#›</a:t>
            </a:fld>
            <a:endParaRPr lang="cs-CZ"/>
          </a:p>
        </p:txBody>
      </p:sp>
    </p:spTree>
    <p:extLst>
      <p:ext uri="{BB962C8B-B14F-4D97-AF65-F5344CB8AC3E}">
        <p14:creationId xmlns:p14="http://schemas.microsoft.com/office/powerpoint/2010/main" val="29505037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bdélník 1"/>
          <p:cNvSpPr/>
          <p:nvPr/>
        </p:nvSpPr>
        <p:spPr>
          <a:xfrm>
            <a:off x="0" y="996333"/>
            <a:ext cx="10693400" cy="656493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026" name="Zástupný symbol pro nadpis 1"/>
          <p:cNvSpPr>
            <a:spLocks noGrp="1"/>
          </p:cNvSpPr>
          <p:nvPr>
            <p:ph type="title"/>
          </p:nvPr>
        </p:nvSpPr>
        <p:spPr bwMode="auto">
          <a:xfrm>
            <a:off x="3030538" y="145125"/>
            <a:ext cx="7488312"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endParaRPr lang="cs-CZ" dirty="0" smtClean="0"/>
          </a:p>
        </p:txBody>
      </p:sp>
      <p:sp>
        <p:nvSpPr>
          <p:cNvPr id="1027" name="Zástupný symbol pro text 2"/>
          <p:cNvSpPr>
            <a:spLocks noGrp="1"/>
          </p:cNvSpPr>
          <p:nvPr>
            <p:ph type="body" idx="1"/>
          </p:nvPr>
        </p:nvSpPr>
        <p:spPr bwMode="auto">
          <a:xfrm>
            <a:off x="534988" y="1260475"/>
            <a:ext cx="9623425" cy="5494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p>
        </p:txBody>
      </p:sp>
      <p:sp>
        <p:nvSpPr>
          <p:cNvPr id="4" name="Zástupný symbol pro datum 3"/>
          <p:cNvSpPr>
            <a:spLocks noGrp="1"/>
          </p:cNvSpPr>
          <p:nvPr>
            <p:ph type="dt" sz="half" idx="2"/>
          </p:nvPr>
        </p:nvSpPr>
        <p:spPr>
          <a:xfrm>
            <a:off x="534988" y="7008813"/>
            <a:ext cx="2495550" cy="401637"/>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Clara Sans" pitchFamily="50" charset="0"/>
              </a:defRPr>
            </a:lvl1pPr>
          </a:lstStyle>
          <a:p>
            <a:pPr>
              <a:defRPr/>
            </a:pPr>
            <a:fld id="{B5044EDA-262F-488C-9A1C-4884F878AF7B}" type="datetime1">
              <a:rPr lang="cs-CZ" smtClean="0"/>
              <a:t>20.03.2020</a:t>
            </a:fld>
            <a:endParaRPr lang="cs-CZ"/>
          </a:p>
        </p:txBody>
      </p:sp>
      <p:sp>
        <p:nvSpPr>
          <p:cNvPr id="5" name="Zástupný symbol pro zápatí 4"/>
          <p:cNvSpPr>
            <a:spLocks noGrp="1"/>
          </p:cNvSpPr>
          <p:nvPr>
            <p:ph type="ftr" sz="quarter" idx="3"/>
          </p:nvPr>
        </p:nvSpPr>
        <p:spPr>
          <a:xfrm>
            <a:off x="3652838" y="7008813"/>
            <a:ext cx="3387725" cy="401637"/>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Clara Sans" pitchFamily="50" charset="0"/>
              </a:defRPr>
            </a:lvl1pPr>
          </a:lstStyle>
          <a:p>
            <a:pPr>
              <a:defRPr/>
            </a:pPr>
            <a:endParaRPr lang="cs-CZ"/>
          </a:p>
        </p:txBody>
      </p:sp>
      <p:sp>
        <p:nvSpPr>
          <p:cNvPr id="6" name="Zástupný symbol pro číslo snímku 5"/>
          <p:cNvSpPr>
            <a:spLocks noGrp="1"/>
          </p:cNvSpPr>
          <p:nvPr>
            <p:ph type="sldNum" sz="quarter" idx="4"/>
          </p:nvPr>
        </p:nvSpPr>
        <p:spPr>
          <a:xfrm>
            <a:off x="7662863" y="7008813"/>
            <a:ext cx="2495550" cy="401637"/>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Clara Sans" pitchFamily="50" charset="0"/>
              </a:defRPr>
            </a:lvl1pPr>
          </a:lstStyle>
          <a:p>
            <a:pPr>
              <a:defRPr/>
            </a:pPr>
            <a:fld id="{C0EA4A2D-1AC4-4A39-9436-83225DB5FE6C}" type="slidenum">
              <a:rPr lang="cs-CZ" smtClean="0"/>
              <a:pPr>
                <a:defRPr/>
              </a:pPr>
              <a:t>‹#›</a:t>
            </a:fld>
            <a:endParaRPr lang="cs-CZ"/>
          </a:p>
        </p:txBody>
      </p:sp>
      <p:pic>
        <p:nvPicPr>
          <p:cNvPr id="1031" name="Picture 2" descr="I:\Mayna\!!_práce\RadkaF\JU České Budějovice\PPT prezentace\Podklady\HlavPapir Ekonomická fakulta.jpg"/>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62124" y="216823"/>
            <a:ext cx="2376264" cy="608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21233740"/>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hf hdr="0" ftr="0"/>
  <p:txStyles>
    <p:titleStyle>
      <a:lvl1pPr algn="r" rtl="0" eaLnBrk="1" fontAlgn="base" hangingPunct="1">
        <a:spcBef>
          <a:spcPct val="0"/>
        </a:spcBef>
        <a:spcAft>
          <a:spcPct val="0"/>
        </a:spcAft>
        <a:defRPr sz="2800" kern="1200">
          <a:solidFill>
            <a:schemeClr val="tx2"/>
          </a:solidFill>
          <a:latin typeface="Clara Sans" pitchFamily="50" charset="0"/>
          <a:ea typeface="+mj-ea"/>
          <a:cs typeface="+mj-cs"/>
        </a:defRPr>
      </a:lvl1pPr>
      <a:lvl2pPr algn="l" rtl="0" eaLnBrk="1" fontAlgn="base" hangingPunct="1">
        <a:spcBef>
          <a:spcPct val="0"/>
        </a:spcBef>
        <a:spcAft>
          <a:spcPct val="0"/>
        </a:spcAft>
        <a:defRPr sz="2400">
          <a:solidFill>
            <a:schemeClr val="tx1"/>
          </a:solidFill>
          <a:latin typeface="Clara Sans" pitchFamily="50" charset="0"/>
        </a:defRPr>
      </a:lvl2pPr>
      <a:lvl3pPr algn="l" rtl="0" eaLnBrk="1" fontAlgn="base" hangingPunct="1">
        <a:spcBef>
          <a:spcPct val="0"/>
        </a:spcBef>
        <a:spcAft>
          <a:spcPct val="0"/>
        </a:spcAft>
        <a:defRPr sz="2400">
          <a:solidFill>
            <a:schemeClr val="tx1"/>
          </a:solidFill>
          <a:latin typeface="Clara Sans" pitchFamily="50" charset="0"/>
        </a:defRPr>
      </a:lvl3pPr>
      <a:lvl4pPr algn="l" rtl="0" eaLnBrk="1" fontAlgn="base" hangingPunct="1">
        <a:spcBef>
          <a:spcPct val="0"/>
        </a:spcBef>
        <a:spcAft>
          <a:spcPct val="0"/>
        </a:spcAft>
        <a:defRPr sz="2400">
          <a:solidFill>
            <a:schemeClr val="tx1"/>
          </a:solidFill>
          <a:latin typeface="Clara Sans" pitchFamily="50" charset="0"/>
        </a:defRPr>
      </a:lvl4pPr>
      <a:lvl5pPr algn="l" rtl="0" eaLnBrk="1" fontAlgn="base" hangingPunct="1">
        <a:spcBef>
          <a:spcPct val="0"/>
        </a:spcBef>
        <a:spcAft>
          <a:spcPct val="0"/>
        </a:spcAft>
        <a:defRPr sz="2400">
          <a:solidFill>
            <a:schemeClr val="tx1"/>
          </a:solidFill>
          <a:latin typeface="Clara Sans" pitchFamily="50"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pitchFamily="34" charset="0"/>
        <a:buChar char="•"/>
        <a:defRPr sz="3200" kern="1200">
          <a:solidFill>
            <a:schemeClr val="tx1"/>
          </a:solidFill>
          <a:latin typeface="Clara Sans" pitchFamily="50" charset="0"/>
          <a:ea typeface="+mn-ea"/>
          <a:cs typeface="+mn-cs"/>
        </a:defRPr>
      </a:lvl1pPr>
      <a:lvl2pPr marL="742950" indent="-285750" algn="l" rtl="0" eaLnBrk="1" fontAlgn="base" hangingPunct="1">
        <a:spcBef>
          <a:spcPct val="20000"/>
        </a:spcBef>
        <a:spcAft>
          <a:spcPct val="0"/>
        </a:spcAft>
        <a:buFont typeface="Arial" pitchFamily="34" charset="0"/>
        <a:buChar char="–"/>
        <a:defRPr sz="2800" kern="1200">
          <a:solidFill>
            <a:schemeClr val="tx1"/>
          </a:solidFill>
          <a:latin typeface="Clara Sans" pitchFamily="50" charset="0"/>
          <a:ea typeface="+mn-ea"/>
          <a:cs typeface="+mn-cs"/>
        </a:defRPr>
      </a:lvl2pPr>
      <a:lvl3pPr marL="1143000" indent="-228600" algn="l" rtl="0" eaLnBrk="1" fontAlgn="base" hangingPunct="1">
        <a:spcBef>
          <a:spcPct val="20000"/>
        </a:spcBef>
        <a:spcAft>
          <a:spcPct val="0"/>
        </a:spcAft>
        <a:buFont typeface="Arial" pitchFamily="34" charset="0"/>
        <a:buChar char="•"/>
        <a:defRPr sz="2400" kern="1200">
          <a:solidFill>
            <a:schemeClr val="tx1"/>
          </a:solidFill>
          <a:latin typeface="Clara Sans" pitchFamily="50" charset="0"/>
          <a:ea typeface="+mn-ea"/>
          <a:cs typeface="+mn-cs"/>
        </a:defRPr>
      </a:lvl3pPr>
      <a:lvl4pPr marL="16002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4pPr>
      <a:lvl5pPr marL="20574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en-GB" b="1" dirty="0"/>
              <a:t>Reward systems</a:t>
            </a:r>
            <a:r>
              <a:rPr lang="en-GB" dirty="0"/>
              <a:t/>
            </a:r>
            <a:br>
              <a:rPr lang="en-GB" dirty="0"/>
            </a:br>
            <a:endParaRPr lang="cs-CZ" dirty="0"/>
          </a:p>
        </p:txBody>
      </p:sp>
      <p:sp>
        <p:nvSpPr>
          <p:cNvPr id="3" name="Podnadpis 2"/>
          <p:cNvSpPr>
            <a:spLocks noGrp="1"/>
          </p:cNvSpPr>
          <p:nvPr>
            <p:ph type="subTitle" idx="1"/>
          </p:nvPr>
        </p:nvSpPr>
        <p:spPr>
          <a:xfrm>
            <a:off x="847725" y="3957618"/>
            <a:ext cx="9395519" cy="720080"/>
          </a:xfrm>
        </p:spPr>
        <p:txBody>
          <a:bodyPr/>
          <a:lstStyle/>
          <a:p>
            <a:r>
              <a:rPr lang="en-GB" b="1" dirty="0"/>
              <a:t>Employee benefits. Cafeteria system.</a:t>
            </a:r>
            <a:endParaRPr lang="en-GB" dirty="0"/>
          </a:p>
        </p:txBody>
      </p:sp>
    </p:spTree>
    <p:extLst>
      <p:ext uri="{BB962C8B-B14F-4D97-AF65-F5344CB8AC3E}">
        <p14:creationId xmlns:p14="http://schemas.microsoft.com/office/powerpoint/2010/main" val="352721506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l"/>
            <a:r>
              <a:rPr lang="en-GB" sz="2400" b="1" dirty="0"/>
              <a:t>Employee benefits. Cafeteria system.</a:t>
            </a:r>
            <a:endParaRPr lang="en-GB" sz="2400" b="1" dirty="0"/>
          </a:p>
        </p:txBody>
      </p:sp>
      <p:sp>
        <p:nvSpPr>
          <p:cNvPr id="3" name="Zástupný symbol pro obsah 2"/>
          <p:cNvSpPr>
            <a:spLocks noGrp="1"/>
          </p:cNvSpPr>
          <p:nvPr>
            <p:ph idx="1"/>
          </p:nvPr>
        </p:nvSpPr>
        <p:spPr/>
        <p:txBody>
          <a:bodyPr/>
          <a:lstStyle/>
          <a:p>
            <a:pPr marL="0" indent="0">
              <a:buNone/>
            </a:pPr>
            <a:endParaRPr lang="en-GB" sz="2500" dirty="0"/>
          </a:p>
          <a:p>
            <a:pPr marL="0" indent="0">
              <a:buNone/>
            </a:pPr>
            <a:r>
              <a:rPr lang="en-GB" sz="2500" dirty="0"/>
              <a:t>Mode of implementation</a:t>
            </a:r>
          </a:p>
          <a:p>
            <a:pPr marL="0" indent="0">
              <a:buNone/>
            </a:pPr>
            <a:r>
              <a:rPr lang="en-GB" sz="2500" dirty="0"/>
              <a:t>The benefit systems are implemented in two major ways.  The first alternative entails the company’s creation of its own benefits system. This may be afflicted by little experience in the creation of such a system, but the costs are lower.  The second alternative is to order the benefits systems from a specialised company with greater experience, but at higher cost. </a:t>
            </a:r>
          </a:p>
          <a:p>
            <a:pPr marL="0" indent="0">
              <a:buNone/>
            </a:pPr>
            <a:endParaRPr lang="en-GB" sz="2500" dirty="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10</a:t>
            </a:fld>
            <a:endParaRPr lang="cs-CZ"/>
          </a:p>
        </p:txBody>
      </p:sp>
    </p:spTree>
    <p:extLst>
      <p:ext uri="{BB962C8B-B14F-4D97-AF65-F5344CB8AC3E}">
        <p14:creationId xmlns:p14="http://schemas.microsoft.com/office/powerpoint/2010/main" val="226550218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l"/>
            <a:r>
              <a:rPr lang="en-GB" sz="2400" b="1" dirty="0"/>
              <a:t>Employee benefits. Cafeteria system.</a:t>
            </a:r>
            <a:endParaRPr lang="en-GB" sz="2400" b="1" dirty="0"/>
          </a:p>
        </p:txBody>
      </p:sp>
      <p:sp>
        <p:nvSpPr>
          <p:cNvPr id="3" name="Zástupný symbol pro obsah 2"/>
          <p:cNvSpPr>
            <a:spLocks noGrp="1"/>
          </p:cNvSpPr>
          <p:nvPr>
            <p:ph idx="1"/>
          </p:nvPr>
        </p:nvSpPr>
        <p:spPr/>
        <p:txBody>
          <a:bodyPr/>
          <a:lstStyle/>
          <a:p>
            <a:pPr marL="0" indent="0">
              <a:buNone/>
            </a:pPr>
            <a:r>
              <a:rPr lang="en-GB" sz="2500" dirty="0"/>
              <a:t>Cafeteria system</a:t>
            </a:r>
          </a:p>
          <a:p>
            <a:pPr marL="0" indent="0">
              <a:buNone/>
            </a:pPr>
            <a:r>
              <a:rPr lang="en-GB" sz="2500" dirty="0"/>
              <a:t>The employee benefits may be allocated generally or optionally. An optional system is termed the cafeteria system, and if the employer opts for this type of remuneration, it means that the employees can choose benefits according to what they personally need and consider suitable. The cafeteria system may be either partial or fully optional. The partial system means that the employee benefits are generally provided while part of them are optionally provided. On the contrary, the fully optional system is characterised by the fact that the employees can freely choose their own benefits from the offered corporate package. </a:t>
            </a:r>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11</a:t>
            </a:fld>
            <a:endParaRPr lang="cs-CZ"/>
          </a:p>
        </p:txBody>
      </p:sp>
    </p:spTree>
    <p:extLst>
      <p:ext uri="{BB962C8B-B14F-4D97-AF65-F5344CB8AC3E}">
        <p14:creationId xmlns:p14="http://schemas.microsoft.com/office/powerpoint/2010/main" val="11232746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l"/>
            <a:r>
              <a:rPr lang="en-GB" sz="2400" b="1" dirty="0"/>
              <a:t>Employee benefits. Cafeteria system.</a:t>
            </a:r>
            <a:endParaRPr lang="en-GB" sz="2400" b="1" dirty="0"/>
          </a:p>
        </p:txBody>
      </p:sp>
      <p:sp>
        <p:nvSpPr>
          <p:cNvPr id="3" name="Zástupný symbol pro obsah 2"/>
          <p:cNvSpPr>
            <a:spLocks noGrp="1"/>
          </p:cNvSpPr>
          <p:nvPr>
            <p:ph idx="1"/>
          </p:nvPr>
        </p:nvSpPr>
        <p:spPr/>
        <p:txBody>
          <a:bodyPr/>
          <a:lstStyle/>
          <a:p>
            <a:pPr marL="0" indent="0">
              <a:buNone/>
            </a:pPr>
            <a:r>
              <a:rPr lang="en-GB" sz="2500" dirty="0"/>
              <a:t>The cafeteria system also has its disadvantage, which is its administrative demandingness during creation and maintenance of the system. For this reason, the companies entrust the administratively demanding creation and subsequent maintenance of the system partially or wholly to a specialised company.</a:t>
            </a:r>
          </a:p>
          <a:p>
            <a:pPr marL="0" indent="0">
              <a:buNone/>
            </a:pPr>
            <a:r>
              <a:rPr lang="en-GB" sz="2500" dirty="0"/>
              <a:t>The cafeteria principle is that an employee accumulates bonus points or money in a virtual account, which can be exchanged for the offered benefits. Every offered benefit has a certain value in the offered system.  This system is lucid, has precisely defined conditions that guarantee a broad selection of benefits. </a:t>
            </a:r>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12</a:t>
            </a:fld>
            <a:endParaRPr lang="cs-CZ"/>
          </a:p>
        </p:txBody>
      </p:sp>
    </p:spTree>
    <p:extLst>
      <p:ext uri="{BB962C8B-B14F-4D97-AF65-F5344CB8AC3E}">
        <p14:creationId xmlns:p14="http://schemas.microsoft.com/office/powerpoint/2010/main" val="73252139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l"/>
            <a:r>
              <a:rPr lang="en-GB" sz="2400" b="1" dirty="0"/>
              <a:t>Employee benefits. Cafeteria system.</a:t>
            </a:r>
            <a:endParaRPr lang="en-GB" sz="2400" b="1" dirty="0"/>
          </a:p>
        </p:txBody>
      </p:sp>
      <p:sp>
        <p:nvSpPr>
          <p:cNvPr id="3" name="Zástupný symbol pro obsah 2"/>
          <p:cNvSpPr>
            <a:spLocks noGrp="1"/>
          </p:cNvSpPr>
          <p:nvPr>
            <p:ph idx="1"/>
          </p:nvPr>
        </p:nvSpPr>
        <p:spPr/>
        <p:txBody>
          <a:bodyPr/>
          <a:lstStyle/>
          <a:p>
            <a:pPr marL="0" indent="0">
              <a:buNone/>
            </a:pPr>
            <a:r>
              <a:rPr lang="en-GB" sz="2500" dirty="0"/>
              <a:t>Advantages and disadvantages of the cafeteria system</a:t>
            </a:r>
          </a:p>
          <a:p>
            <a:pPr marL="0" indent="0">
              <a:buNone/>
            </a:pPr>
            <a:r>
              <a:rPr lang="en-GB" sz="2200" dirty="0" smtClean="0"/>
              <a:t>Given </a:t>
            </a:r>
            <a:r>
              <a:rPr lang="en-GB" sz="2200" dirty="0"/>
              <a:t>that companies employ workers of different ages, with different social status and, most importantly, with different preferences, it is virtually impossible to find a single package of benefits that equally addresses all employees. That is why the cafeteria system is often used in medium and large companies that employ different types of workers. In this system, everyone can choose the benefits that are best suited for him and repeat this choice on a regular basis or even change the choice at any time. The biggest advantage of the cafeteria system is its flexibility and involvement of workers in the creation of the reward system.</a:t>
            </a:r>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13</a:t>
            </a:fld>
            <a:endParaRPr lang="cs-CZ"/>
          </a:p>
        </p:txBody>
      </p:sp>
    </p:spTree>
    <p:extLst>
      <p:ext uri="{BB962C8B-B14F-4D97-AF65-F5344CB8AC3E}">
        <p14:creationId xmlns:p14="http://schemas.microsoft.com/office/powerpoint/2010/main" val="370467901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l"/>
            <a:r>
              <a:rPr lang="en-GB" sz="2400" b="1" dirty="0"/>
              <a:t>Employee benefits. Cafeteria system.</a:t>
            </a:r>
            <a:endParaRPr lang="en-GB" sz="2400" b="1" dirty="0"/>
          </a:p>
        </p:txBody>
      </p:sp>
      <p:sp>
        <p:nvSpPr>
          <p:cNvPr id="3" name="Zástupný symbol pro obsah 2"/>
          <p:cNvSpPr>
            <a:spLocks noGrp="1"/>
          </p:cNvSpPr>
          <p:nvPr>
            <p:ph idx="1"/>
          </p:nvPr>
        </p:nvSpPr>
        <p:spPr/>
        <p:txBody>
          <a:bodyPr/>
          <a:lstStyle/>
          <a:p>
            <a:pPr marL="0" indent="0">
              <a:buNone/>
            </a:pPr>
            <a:endParaRPr lang="en-GB" sz="2500" dirty="0"/>
          </a:p>
          <a:p>
            <a:pPr marL="0" indent="0">
              <a:buNone/>
            </a:pPr>
            <a:r>
              <a:rPr lang="en-GB" sz="2500" dirty="0"/>
              <a:t>Another advantage of this system is the variety of advantages offered. Menus typically show the benefits of different types to reach all employees. Usual contributions are savings, meals, educational courses, discounts to shops or restaurants, buying tickets for various cultural or sports events, experience vouchers, etc. The company also gains an overview of which benefits are most in demand and vice versa, which is of minimal interest. It receives information on which benefits can be </a:t>
            </a:r>
            <a:r>
              <a:rPr lang="en-GB" sz="2500" dirty="0" err="1"/>
              <a:t>canceled</a:t>
            </a:r>
            <a:r>
              <a:rPr lang="en-GB" sz="2500" dirty="0"/>
              <a:t> and not wasted, because no one is interested in them.</a:t>
            </a:r>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14</a:t>
            </a:fld>
            <a:endParaRPr lang="cs-CZ"/>
          </a:p>
        </p:txBody>
      </p:sp>
    </p:spTree>
    <p:extLst>
      <p:ext uri="{BB962C8B-B14F-4D97-AF65-F5344CB8AC3E}">
        <p14:creationId xmlns:p14="http://schemas.microsoft.com/office/powerpoint/2010/main" val="176644537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l"/>
            <a:r>
              <a:rPr lang="en-GB" sz="2400" b="1" dirty="0"/>
              <a:t>Employee benefits. Cafeteria system.</a:t>
            </a:r>
            <a:endParaRPr lang="en-GB" sz="2400" b="1" dirty="0"/>
          </a:p>
        </p:txBody>
      </p:sp>
      <p:sp>
        <p:nvSpPr>
          <p:cNvPr id="3" name="Zástupný symbol pro obsah 2"/>
          <p:cNvSpPr>
            <a:spLocks noGrp="1"/>
          </p:cNvSpPr>
          <p:nvPr>
            <p:ph idx="1"/>
          </p:nvPr>
        </p:nvSpPr>
        <p:spPr/>
        <p:txBody>
          <a:bodyPr/>
          <a:lstStyle/>
          <a:p>
            <a:pPr marL="0" indent="0">
              <a:buNone/>
            </a:pPr>
            <a:r>
              <a:rPr lang="en-GB" sz="2500" dirty="0"/>
              <a:t>The main disadvantage of the cafeteria benefits system is its high administrative complexity and high start-up costs. However, this problem can easily be solved by outsourcing. Dozens of companies operate on the market today, offering sophisticated benefit systems and also offering a choice of different benefit packages. These companies are able to procure the implementation and operation of the system at significantly lower costs and often also in better quality. </a:t>
            </a:r>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15</a:t>
            </a:fld>
            <a:endParaRPr lang="cs-CZ"/>
          </a:p>
        </p:txBody>
      </p:sp>
    </p:spTree>
    <p:extLst>
      <p:ext uri="{BB962C8B-B14F-4D97-AF65-F5344CB8AC3E}">
        <p14:creationId xmlns:p14="http://schemas.microsoft.com/office/powerpoint/2010/main" val="114398869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l"/>
            <a:r>
              <a:rPr lang="en-GB" sz="2400" b="1" dirty="0"/>
              <a:t>Employee benefits. Cafeteria system.</a:t>
            </a:r>
            <a:endParaRPr lang="en-GB" sz="2400" b="1" dirty="0"/>
          </a:p>
        </p:txBody>
      </p:sp>
      <p:sp>
        <p:nvSpPr>
          <p:cNvPr id="3" name="Zástupný symbol pro obsah 2"/>
          <p:cNvSpPr>
            <a:spLocks noGrp="1"/>
          </p:cNvSpPr>
          <p:nvPr>
            <p:ph idx="1"/>
          </p:nvPr>
        </p:nvSpPr>
        <p:spPr/>
        <p:txBody>
          <a:bodyPr/>
          <a:lstStyle/>
          <a:p>
            <a:pPr marL="0" indent="0">
              <a:buNone/>
            </a:pPr>
            <a:r>
              <a:rPr lang="en-GB" sz="2500" dirty="0"/>
              <a:t>Cafeteria types</a:t>
            </a:r>
            <a:r>
              <a:rPr lang="en-GB" sz="2500" dirty="0" smtClean="0"/>
              <a:t>:</a:t>
            </a:r>
            <a:endParaRPr lang="cs-CZ" sz="2500" dirty="0" smtClean="0"/>
          </a:p>
          <a:p>
            <a:pPr marL="0" indent="0">
              <a:buNone/>
            </a:pPr>
            <a:endParaRPr lang="en-GB" sz="2500" dirty="0"/>
          </a:p>
          <a:p>
            <a:pPr>
              <a:buFontTx/>
              <a:buChar char="-"/>
            </a:pPr>
            <a:r>
              <a:rPr lang="en-GB" sz="2500" dirty="0" smtClean="0"/>
              <a:t>With </a:t>
            </a:r>
            <a:r>
              <a:rPr lang="en-GB" sz="2500" dirty="0"/>
              <a:t>a fixed number of points - all employees have the same number of </a:t>
            </a:r>
            <a:r>
              <a:rPr lang="en-GB" sz="2500" dirty="0" smtClean="0"/>
              <a:t>points</a:t>
            </a:r>
            <a:endParaRPr lang="cs-CZ" sz="2500" dirty="0" smtClean="0"/>
          </a:p>
          <a:p>
            <a:pPr marL="0" indent="0">
              <a:buNone/>
            </a:pPr>
            <a:endParaRPr lang="en-GB" sz="2500" dirty="0"/>
          </a:p>
          <a:p>
            <a:pPr marL="0" indent="0">
              <a:buNone/>
            </a:pPr>
            <a:r>
              <a:rPr lang="cs-CZ" sz="2500" dirty="0" smtClean="0"/>
              <a:t>-    </a:t>
            </a:r>
            <a:r>
              <a:rPr lang="en-GB" sz="2500" dirty="0" smtClean="0"/>
              <a:t>With </a:t>
            </a:r>
            <a:r>
              <a:rPr lang="en-GB" sz="2500" dirty="0"/>
              <a:t>a variable number of points depending on the employee’s assessment, employee's benefit to the company or duration of employment in the company</a:t>
            </a:r>
          </a:p>
          <a:p>
            <a:pPr marL="0" indent="0">
              <a:buNone/>
            </a:pPr>
            <a:endParaRPr lang="en-GB" sz="2500" dirty="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16</a:t>
            </a:fld>
            <a:endParaRPr lang="cs-CZ"/>
          </a:p>
        </p:txBody>
      </p:sp>
    </p:spTree>
    <p:extLst>
      <p:ext uri="{BB962C8B-B14F-4D97-AF65-F5344CB8AC3E}">
        <p14:creationId xmlns:p14="http://schemas.microsoft.com/office/powerpoint/2010/main" val="257292956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l"/>
            <a:r>
              <a:rPr lang="en-GB" sz="2400" b="1" dirty="0"/>
              <a:t>Employee benefits. Cafeteria system.</a:t>
            </a:r>
            <a:endParaRPr lang="en-GB" sz="2400" b="1" dirty="0"/>
          </a:p>
        </p:txBody>
      </p:sp>
      <p:sp>
        <p:nvSpPr>
          <p:cNvPr id="3" name="Zástupný symbol pro obsah 2"/>
          <p:cNvSpPr>
            <a:spLocks noGrp="1"/>
          </p:cNvSpPr>
          <p:nvPr>
            <p:ph idx="1"/>
          </p:nvPr>
        </p:nvSpPr>
        <p:spPr/>
        <p:txBody>
          <a:bodyPr/>
          <a:lstStyle/>
          <a:p>
            <a:pPr marL="0" indent="0">
              <a:buNone/>
            </a:pPr>
            <a:r>
              <a:rPr lang="en-GB" sz="2500" dirty="0"/>
              <a:t>3 system variants:</a:t>
            </a:r>
          </a:p>
          <a:p>
            <a:pPr marL="0" indent="0">
              <a:buNone/>
            </a:pPr>
            <a:r>
              <a:rPr lang="en-GB" sz="2500" dirty="0"/>
              <a:t>1.	Buffet system - the employee can choose from the set of all offered benefits up to his employee account limit</a:t>
            </a:r>
          </a:p>
          <a:p>
            <a:pPr marL="0" indent="0">
              <a:buNone/>
            </a:pPr>
            <a:r>
              <a:rPr lang="en-GB" sz="2500" dirty="0"/>
              <a:t>2.	Core system - a fixed core for all employees and the remaining benefits are in the offer</a:t>
            </a:r>
          </a:p>
          <a:p>
            <a:pPr marL="0" indent="0">
              <a:buNone/>
            </a:pPr>
            <a:r>
              <a:rPr lang="en-GB" sz="2500" dirty="0"/>
              <a:t>3.	Block system - benefits and employees are divided into various blocks according to the structure of the needs of various groups of employees</a:t>
            </a:r>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17</a:t>
            </a:fld>
            <a:endParaRPr lang="cs-CZ"/>
          </a:p>
        </p:txBody>
      </p:sp>
    </p:spTree>
    <p:extLst>
      <p:ext uri="{BB962C8B-B14F-4D97-AF65-F5344CB8AC3E}">
        <p14:creationId xmlns:p14="http://schemas.microsoft.com/office/powerpoint/2010/main" val="8825476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l"/>
            <a:r>
              <a:rPr lang="en-GB" sz="2400" b="1" dirty="0"/>
              <a:t>Employee benefits. Cafeteria system.</a:t>
            </a:r>
            <a:endParaRPr lang="en-GB" sz="2400" b="1" dirty="0"/>
          </a:p>
        </p:txBody>
      </p:sp>
      <p:sp>
        <p:nvSpPr>
          <p:cNvPr id="3" name="Zástupný symbol pro obsah 2"/>
          <p:cNvSpPr>
            <a:spLocks noGrp="1"/>
          </p:cNvSpPr>
          <p:nvPr>
            <p:ph idx="1"/>
          </p:nvPr>
        </p:nvSpPr>
        <p:spPr/>
        <p:txBody>
          <a:bodyPr/>
          <a:lstStyle/>
          <a:p>
            <a:pPr marL="0" indent="0">
              <a:buNone/>
            </a:pPr>
            <a:r>
              <a:rPr lang="en-GB" sz="2500" dirty="0"/>
              <a:t>The advantage of the cafeteria is flexibility </a:t>
            </a:r>
          </a:p>
          <a:p>
            <a:pPr marL="0" indent="0">
              <a:buNone/>
            </a:pPr>
            <a:r>
              <a:rPr lang="en-GB" sz="2500" dirty="0"/>
              <a:t>-	Flexibility - continuous update of needs</a:t>
            </a:r>
          </a:p>
          <a:p>
            <a:pPr marL="0" indent="0">
              <a:buNone/>
            </a:pPr>
            <a:r>
              <a:rPr lang="en-GB" sz="2500" dirty="0"/>
              <a:t>-	Transparency, </a:t>
            </a:r>
            <a:r>
              <a:rPr lang="en-GB" sz="2500" dirty="0" err="1"/>
              <a:t>informativeness</a:t>
            </a:r>
            <a:r>
              <a:rPr lang="en-GB" sz="2500" dirty="0"/>
              <a:t> - the rules are clearly defined</a:t>
            </a:r>
          </a:p>
          <a:p>
            <a:pPr marL="0" indent="0">
              <a:buNone/>
            </a:pPr>
            <a:r>
              <a:rPr lang="en-GB" sz="2500" dirty="0"/>
              <a:t>-	Competitive advantage</a:t>
            </a:r>
          </a:p>
          <a:p>
            <a:pPr marL="0" indent="0">
              <a:buNone/>
            </a:pPr>
            <a:r>
              <a:rPr lang="en-GB" sz="2500" dirty="0"/>
              <a:t>-	Freedom of choice and motivation</a:t>
            </a:r>
          </a:p>
          <a:p>
            <a:pPr marL="0" indent="0">
              <a:buNone/>
            </a:pPr>
            <a:r>
              <a:rPr lang="en-GB" sz="2500" dirty="0"/>
              <a:t>-	Quantity discount effect</a:t>
            </a:r>
          </a:p>
          <a:p>
            <a:pPr marL="0" indent="0">
              <a:buNone/>
            </a:pPr>
            <a:endParaRPr lang="en-GB" sz="2500" dirty="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18</a:t>
            </a:fld>
            <a:endParaRPr lang="cs-CZ"/>
          </a:p>
        </p:txBody>
      </p:sp>
    </p:spTree>
    <p:extLst>
      <p:ext uri="{BB962C8B-B14F-4D97-AF65-F5344CB8AC3E}">
        <p14:creationId xmlns:p14="http://schemas.microsoft.com/office/powerpoint/2010/main" val="361257397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l"/>
            <a:r>
              <a:rPr lang="en-GB" sz="2400" b="1" dirty="0"/>
              <a:t>Employee benefits. Cafeteria system.</a:t>
            </a:r>
            <a:endParaRPr lang="en-GB" sz="2400" b="1" dirty="0"/>
          </a:p>
        </p:txBody>
      </p:sp>
      <p:sp>
        <p:nvSpPr>
          <p:cNvPr id="3" name="Zástupný symbol pro obsah 2"/>
          <p:cNvSpPr>
            <a:spLocks noGrp="1"/>
          </p:cNvSpPr>
          <p:nvPr>
            <p:ph idx="1"/>
          </p:nvPr>
        </p:nvSpPr>
        <p:spPr/>
        <p:txBody>
          <a:bodyPr/>
          <a:lstStyle/>
          <a:p>
            <a:pPr marL="0" indent="0">
              <a:buNone/>
            </a:pPr>
            <a:r>
              <a:rPr lang="en-GB" sz="2500" dirty="0"/>
              <a:t>Factual categorisation of benefits</a:t>
            </a:r>
            <a:r>
              <a:rPr lang="en-GB" sz="2500" dirty="0" smtClean="0"/>
              <a:t>:</a:t>
            </a:r>
            <a:endParaRPr lang="cs-CZ" sz="2500" dirty="0" smtClean="0"/>
          </a:p>
          <a:p>
            <a:pPr marL="0" indent="0">
              <a:buNone/>
            </a:pPr>
            <a:endParaRPr lang="en-GB" sz="2500" dirty="0"/>
          </a:p>
          <a:p>
            <a:pPr marL="0" indent="0">
              <a:buNone/>
            </a:pPr>
            <a:r>
              <a:rPr lang="en-GB" sz="2500" dirty="0"/>
              <a:t>-	Financial services (additional pension insurance)</a:t>
            </a:r>
          </a:p>
          <a:p>
            <a:pPr marL="0" indent="0">
              <a:buNone/>
            </a:pPr>
            <a:r>
              <a:rPr lang="en-GB" sz="2500" dirty="0"/>
              <a:t>-	Healthcare (vitamin packages, massages)</a:t>
            </a:r>
          </a:p>
          <a:p>
            <a:pPr marL="0" indent="0">
              <a:buNone/>
            </a:pPr>
            <a:r>
              <a:rPr lang="en-GB" sz="2500" dirty="0"/>
              <a:t>-	Development, education and training (courses)</a:t>
            </a:r>
          </a:p>
          <a:p>
            <a:pPr marL="0" indent="0">
              <a:buNone/>
            </a:pPr>
            <a:r>
              <a:rPr lang="en-GB" sz="2500" dirty="0"/>
              <a:t>-	Leisure-time (tickets, wellness, cinema)</a:t>
            </a:r>
          </a:p>
          <a:p>
            <a:pPr marL="0" indent="0">
              <a:buNone/>
            </a:pPr>
            <a:r>
              <a:rPr lang="en-GB" sz="2500" dirty="0"/>
              <a:t>-	Professional facilities (mobile phone)</a:t>
            </a:r>
          </a:p>
          <a:p>
            <a:pPr marL="0" indent="0">
              <a:buNone/>
            </a:pPr>
            <a:r>
              <a:rPr lang="en-GB" sz="2500" dirty="0"/>
              <a:t>-	Social mix (leave, children’s camp allowance)</a:t>
            </a:r>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19</a:t>
            </a:fld>
            <a:endParaRPr lang="cs-CZ"/>
          </a:p>
        </p:txBody>
      </p:sp>
    </p:spTree>
    <p:extLst>
      <p:ext uri="{BB962C8B-B14F-4D97-AF65-F5344CB8AC3E}">
        <p14:creationId xmlns:p14="http://schemas.microsoft.com/office/powerpoint/2010/main" val="192276309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l"/>
            <a:r>
              <a:rPr lang="en-GB" sz="2400" b="1" dirty="0"/>
              <a:t>Employee benefits. Cafeteria system.</a:t>
            </a:r>
            <a:endParaRPr lang="en-GB" sz="2400" b="1" dirty="0"/>
          </a:p>
        </p:txBody>
      </p:sp>
      <p:sp>
        <p:nvSpPr>
          <p:cNvPr id="3" name="Zástupný symbol pro obsah 2"/>
          <p:cNvSpPr>
            <a:spLocks noGrp="1"/>
          </p:cNvSpPr>
          <p:nvPr>
            <p:ph idx="1"/>
          </p:nvPr>
        </p:nvSpPr>
        <p:spPr/>
        <p:txBody>
          <a:bodyPr/>
          <a:lstStyle/>
          <a:p>
            <a:pPr marL="0" indent="0">
              <a:buNone/>
            </a:pPr>
            <a:r>
              <a:rPr lang="en-GB" sz="2500" dirty="0"/>
              <a:t>They are employee benefits, which the employer provides to the employees. They have monetary and non-monetary form. The employee benefits are used in the companies for several reasons. </a:t>
            </a:r>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a:t>
            </a:fld>
            <a:endParaRPr lang="cs-CZ"/>
          </a:p>
        </p:txBody>
      </p:sp>
      <p:pic>
        <p:nvPicPr>
          <p:cNvPr id="6" name="Obrázek 5"/>
          <p:cNvPicPr>
            <a:picLocks noChangeAspect="1"/>
          </p:cNvPicPr>
          <p:nvPr/>
        </p:nvPicPr>
        <p:blipFill>
          <a:blip r:embed="rId3"/>
          <a:stretch>
            <a:fillRect/>
          </a:stretch>
        </p:blipFill>
        <p:spPr>
          <a:xfrm>
            <a:off x="2898775" y="3209130"/>
            <a:ext cx="5321300" cy="4070795"/>
          </a:xfrm>
          <a:prstGeom prst="rect">
            <a:avLst/>
          </a:prstGeom>
        </p:spPr>
      </p:pic>
    </p:spTree>
    <p:extLst>
      <p:ext uri="{BB962C8B-B14F-4D97-AF65-F5344CB8AC3E}">
        <p14:creationId xmlns:p14="http://schemas.microsoft.com/office/powerpoint/2010/main" val="51890368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l"/>
            <a:r>
              <a:rPr lang="en-GB" sz="2400" b="1" dirty="0"/>
              <a:t>Employee benefits. Cafeteria system.</a:t>
            </a:r>
            <a:endParaRPr lang="en-GB" sz="2400" b="1" dirty="0"/>
          </a:p>
        </p:txBody>
      </p:sp>
      <p:sp>
        <p:nvSpPr>
          <p:cNvPr id="3" name="Zástupný symbol pro obsah 2"/>
          <p:cNvSpPr>
            <a:spLocks noGrp="1"/>
          </p:cNvSpPr>
          <p:nvPr>
            <p:ph idx="1"/>
          </p:nvPr>
        </p:nvSpPr>
        <p:spPr/>
        <p:txBody>
          <a:bodyPr/>
          <a:lstStyle/>
          <a:p>
            <a:pPr marL="0" indent="0">
              <a:buNone/>
            </a:pPr>
            <a:r>
              <a:rPr lang="en-GB" sz="2500" dirty="0"/>
              <a:t>System implementation is done in the following stages:</a:t>
            </a:r>
          </a:p>
          <a:p>
            <a:pPr marL="0" indent="0">
              <a:buNone/>
            </a:pPr>
            <a:endParaRPr lang="en-GB" sz="2500" dirty="0"/>
          </a:p>
          <a:p>
            <a:pPr marL="0" indent="0">
              <a:buNone/>
            </a:pPr>
            <a:r>
              <a:rPr lang="en-GB" sz="2500" dirty="0"/>
              <a:t>1.	Analysis of customer satisfaction with the benefits</a:t>
            </a:r>
          </a:p>
          <a:p>
            <a:pPr marL="0" indent="0">
              <a:buNone/>
            </a:pPr>
            <a:r>
              <a:rPr lang="en-GB" sz="2500" dirty="0"/>
              <a:t>2.	Configuration and application of the system itself (definition of specific benefits)</a:t>
            </a:r>
          </a:p>
          <a:p>
            <a:pPr marL="0" indent="0">
              <a:buNone/>
            </a:pPr>
            <a:r>
              <a:rPr lang="en-GB" sz="2500" dirty="0"/>
              <a:t>3.	Feedback mainly through questionnaires, telephone surveys or focus groups.</a:t>
            </a:r>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20</a:t>
            </a:fld>
            <a:endParaRPr lang="cs-CZ"/>
          </a:p>
        </p:txBody>
      </p:sp>
    </p:spTree>
    <p:extLst>
      <p:ext uri="{BB962C8B-B14F-4D97-AF65-F5344CB8AC3E}">
        <p14:creationId xmlns:p14="http://schemas.microsoft.com/office/powerpoint/2010/main" val="343343628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l"/>
            <a:r>
              <a:rPr lang="en-GB" sz="2400" b="1" dirty="0"/>
              <a:t>Employee benefits. Cafeteria system.</a:t>
            </a:r>
            <a:endParaRPr lang="en-GB" sz="2400" b="1" dirty="0"/>
          </a:p>
        </p:txBody>
      </p:sp>
      <p:sp>
        <p:nvSpPr>
          <p:cNvPr id="3" name="Zástupný symbol pro obsah 2"/>
          <p:cNvSpPr>
            <a:spLocks noGrp="1"/>
          </p:cNvSpPr>
          <p:nvPr>
            <p:ph idx="1"/>
          </p:nvPr>
        </p:nvSpPr>
        <p:spPr/>
        <p:txBody>
          <a:bodyPr/>
          <a:lstStyle/>
          <a:p>
            <a:pPr marL="0" indent="0">
              <a:buNone/>
            </a:pPr>
            <a:r>
              <a:rPr lang="en-GB" sz="2500" dirty="0"/>
              <a:t>BONUS SACRIFICE</a:t>
            </a:r>
          </a:p>
          <a:p>
            <a:pPr marL="0" indent="0">
              <a:buNone/>
            </a:pPr>
            <a:endParaRPr lang="en-GB" sz="2500" dirty="0"/>
          </a:p>
          <a:p>
            <a:pPr marL="0" indent="0">
              <a:buNone/>
            </a:pPr>
            <a:r>
              <a:rPr lang="en-GB" sz="2500" dirty="0"/>
              <a:t>It is a system in which the employee can make their own decision on whether to leave the benefit points in the cafeteria or transfer them to his wage in money form - and of course duly pay tax on the money</a:t>
            </a:r>
            <a:r>
              <a:rPr lang="en-GB" sz="2500" dirty="0" smtClean="0"/>
              <a:t>.</a:t>
            </a:r>
            <a:endParaRPr lang="cs-CZ" sz="2500" dirty="0" smtClean="0"/>
          </a:p>
          <a:p>
            <a:pPr marL="0" indent="0">
              <a:buNone/>
            </a:pPr>
            <a:endParaRPr lang="en-GB" sz="2500" dirty="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21</a:t>
            </a:fld>
            <a:endParaRPr lang="cs-CZ"/>
          </a:p>
        </p:txBody>
      </p:sp>
    </p:spTree>
    <p:extLst>
      <p:ext uri="{BB962C8B-B14F-4D97-AF65-F5344CB8AC3E}">
        <p14:creationId xmlns:p14="http://schemas.microsoft.com/office/powerpoint/2010/main" val="318069088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114299" y="2024330"/>
            <a:ext cx="10563224" cy="1503745"/>
          </a:xfrm>
        </p:spPr>
        <p:txBody>
          <a:bodyPr/>
          <a:lstStyle/>
          <a:p>
            <a:pPr algn="ctr"/>
            <a:r>
              <a:rPr lang="en-US" b="1" dirty="0"/>
              <a:t>Thank you for your attention</a:t>
            </a:r>
            <a:r>
              <a:rPr lang="cs-CZ" b="1" dirty="0"/>
              <a:t/>
            </a:r>
            <a:br>
              <a:rPr lang="cs-CZ" b="1" dirty="0"/>
            </a:br>
            <a:endParaRPr lang="cs-CZ" b="1" dirty="0"/>
          </a:p>
        </p:txBody>
      </p:sp>
      <p:sp>
        <p:nvSpPr>
          <p:cNvPr id="3" name="Podnadpis 2"/>
          <p:cNvSpPr>
            <a:spLocks noGrp="1"/>
          </p:cNvSpPr>
          <p:nvPr>
            <p:ph type="subTitle" idx="1"/>
          </p:nvPr>
        </p:nvSpPr>
        <p:spPr>
          <a:xfrm>
            <a:off x="1097459" y="4110018"/>
            <a:ext cx="8640960" cy="720080"/>
          </a:xfrm>
        </p:spPr>
        <p:txBody>
          <a:bodyPr/>
          <a:lstStyle/>
          <a:p>
            <a:pPr algn="ctr"/>
            <a:r>
              <a:rPr lang="en-GB" b="1" dirty="0"/>
              <a:t> </a:t>
            </a:r>
            <a:r>
              <a:rPr lang="cs-CZ" sz="3600" b="1" dirty="0" err="1">
                <a:solidFill>
                  <a:srgbClr val="0070C0"/>
                </a:solidFill>
              </a:rPr>
              <a:t>Have</a:t>
            </a:r>
            <a:r>
              <a:rPr lang="cs-CZ" sz="3600" b="1" dirty="0">
                <a:solidFill>
                  <a:srgbClr val="0070C0"/>
                </a:solidFill>
              </a:rPr>
              <a:t> a nice </a:t>
            </a:r>
            <a:r>
              <a:rPr lang="cs-CZ" sz="3600" b="1" dirty="0" err="1">
                <a:solidFill>
                  <a:srgbClr val="0070C0"/>
                </a:solidFill>
              </a:rPr>
              <a:t>day</a:t>
            </a:r>
            <a:r>
              <a:rPr lang="cs-CZ" sz="3600" b="1" dirty="0">
                <a:solidFill>
                  <a:srgbClr val="0070C0"/>
                </a:solidFill>
              </a:rPr>
              <a:t> </a:t>
            </a:r>
            <a:endParaRPr lang="en-US" b="1" dirty="0">
              <a:solidFill>
                <a:srgbClr val="0070C0"/>
              </a:solidFill>
            </a:endParaRPr>
          </a:p>
        </p:txBody>
      </p:sp>
    </p:spTree>
    <p:extLst>
      <p:ext uri="{BB962C8B-B14F-4D97-AF65-F5344CB8AC3E}">
        <p14:creationId xmlns:p14="http://schemas.microsoft.com/office/powerpoint/2010/main" val="48523149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l"/>
            <a:r>
              <a:rPr lang="en-GB" sz="2400" b="1" dirty="0"/>
              <a:t>Employee benefits. Cafeteria system.</a:t>
            </a:r>
            <a:endParaRPr lang="en-GB" sz="2400" b="1" dirty="0"/>
          </a:p>
        </p:txBody>
      </p:sp>
      <p:sp>
        <p:nvSpPr>
          <p:cNvPr id="3" name="Zástupný symbol pro obsah 2"/>
          <p:cNvSpPr>
            <a:spLocks noGrp="1"/>
          </p:cNvSpPr>
          <p:nvPr>
            <p:ph idx="1"/>
          </p:nvPr>
        </p:nvSpPr>
        <p:spPr/>
        <p:txBody>
          <a:bodyPr/>
          <a:lstStyle/>
          <a:p>
            <a:pPr marL="0" indent="0">
              <a:buNone/>
            </a:pPr>
            <a:r>
              <a:rPr lang="en-GB" sz="2500" dirty="0" smtClean="0"/>
              <a:t>The </a:t>
            </a:r>
            <a:r>
              <a:rPr lang="en-GB" sz="2500" dirty="0"/>
              <a:t>employee benefits are used to hold key employees in the company, to reduce, or prevent tiredness and stress from the working duties of the employee. The benefits should increase the motivation and satisfaction of the employee in the work environment. At the same time, the companies ensure their attractiveness to the employees in this way. The better the employee benefits offered, the higher the attractiveness of the company to current and future employees.</a:t>
            </a:r>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3</a:t>
            </a:fld>
            <a:endParaRPr lang="cs-CZ"/>
          </a:p>
        </p:txBody>
      </p:sp>
    </p:spTree>
    <p:extLst>
      <p:ext uri="{BB962C8B-B14F-4D97-AF65-F5344CB8AC3E}">
        <p14:creationId xmlns:p14="http://schemas.microsoft.com/office/powerpoint/2010/main" val="99642328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l"/>
            <a:r>
              <a:rPr lang="en-GB" sz="2400" b="1" dirty="0"/>
              <a:t>Employee benefits. Cafeteria system.</a:t>
            </a:r>
            <a:endParaRPr lang="en-GB" sz="2400" b="1" dirty="0"/>
          </a:p>
        </p:txBody>
      </p:sp>
      <p:sp>
        <p:nvSpPr>
          <p:cNvPr id="3" name="Zástupný symbol pro obsah 2"/>
          <p:cNvSpPr>
            <a:spLocks noGrp="1"/>
          </p:cNvSpPr>
          <p:nvPr>
            <p:ph idx="1"/>
          </p:nvPr>
        </p:nvSpPr>
        <p:spPr/>
        <p:txBody>
          <a:bodyPr/>
          <a:lstStyle/>
          <a:p>
            <a:pPr marL="0" indent="0">
              <a:buNone/>
            </a:pPr>
            <a:r>
              <a:rPr lang="en-GB" sz="2500" dirty="0"/>
              <a:t>Major objectives of the use of benefits in the company: </a:t>
            </a:r>
          </a:p>
          <a:p>
            <a:pPr marL="0" indent="0">
              <a:buNone/>
            </a:pPr>
            <a:r>
              <a:rPr lang="en-GB" sz="2500" dirty="0"/>
              <a:t>-	Cost effectiveness (the company often does not pay social and health Insurance)</a:t>
            </a:r>
          </a:p>
          <a:p>
            <a:pPr marL="0" indent="0">
              <a:buNone/>
            </a:pPr>
            <a:r>
              <a:rPr lang="en-GB" sz="2500" dirty="0"/>
              <a:t>-	Strengthen the relationship of the employee to the organisation</a:t>
            </a:r>
          </a:p>
          <a:p>
            <a:pPr marL="0" indent="0">
              <a:buNone/>
            </a:pPr>
            <a:r>
              <a:rPr lang="en-GB" sz="2500" dirty="0"/>
              <a:t>-	Flexibility to the needs and preferences of the employees</a:t>
            </a:r>
          </a:p>
          <a:p>
            <a:pPr marL="0" indent="0">
              <a:buNone/>
            </a:pPr>
            <a:r>
              <a:rPr lang="en-GB" sz="2500" dirty="0"/>
              <a:t>-	Competitiveness as compared with other companies </a:t>
            </a:r>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4</a:t>
            </a:fld>
            <a:endParaRPr lang="cs-CZ"/>
          </a:p>
        </p:txBody>
      </p:sp>
    </p:spTree>
    <p:extLst>
      <p:ext uri="{BB962C8B-B14F-4D97-AF65-F5344CB8AC3E}">
        <p14:creationId xmlns:p14="http://schemas.microsoft.com/office/powerpoint/2010/main" val="261187431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l"/>
            <a:r>
              <a:rPr lang="en-GB" sz="2400" b="1" dirty="0"/>
              <a:t>Employee benefits. Cafeteria system.</a:t>
            </a:r>
            <a:endParaRPr lang="en-GB" sz="2400" b="1" dirty="0"/>
          </a:p>
        </p:txBody>
      </p:sp>
      <p:sp>
        <p:nvSpPr>
          <p:cNvPr id="3" name="Zástupný symbol pro obsah 2"/>
          <p:cNvSpPr>
            <a:spLocks noGrp="1"/>
          </p:cNvSpPr>
          <p:nvPr>
            <p:ph idx="1"/>
          </p:nvPr>
        </p:nvSpPr>
        <p:spPr/>
        <p:txBody>
          <a:bodyPr/>
          <a:lstStyle/>
          <a:p>
            <a:pPr marL="0" indent="0">
              <a:buNone/>
            </a:pPr>
            <a:r>
              <a:rPr lang="en-GB" sz="2500" dirty="0"/>
              <a:t>Categorisation of benefits</a:t>
            </a:r>
          </a:p>
          <a:p>
            <a:pPr marL="0" indent="0">
              <a:buNone/>
            </a:pPr>
            <a:r>
              <a:rPr lang="en-GB" sz="2500" dirty="0"/>
              <a:t>-	Individual - focused on concrete people </a:t>
            </a:r>
          </a:p>
          <a:p>
            <a:pPr marL="0" indent="0">
              <a:buNone/>
            </a:pPr>
            <a:r>
              <a:rPr lang="en-GB" sz="2500" dirty="0"/>
              <a:t>-	Group - provided to larger groups or all employees</a:t>
            </a:r>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5</a:t>
            </a:fld>
            <a:endParaRPr lang="cs-CZ"/>
          </a:p>
        </p:txBody>
      </p:sp>
    </p:spTree>
    <p:extLst>
      <p:ext uri="{BB962C8B-B14F-4D97-AF65-F5344CB8AC3E}">
        <p14:creationId xmlns:p14="http://schemas.microsoft.com/office/powerpoint/2010/main" val="125734644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l"/>
            <a:r>
              <a:rPr lang="en-GB" sz="2400" b="1" dirty="0"/>
              <a:t>Employee benefits. Cafeteria system.</a:t>
            </a:r>
            <a:endParaRPr lang="en-GB" sz="2400" b="1" dirty="0"/>
          </a:p>
        </p:txBody>
      </p:sp>
      <p:sp>
        <p:nvSpPr>
          <p:cNvPr id="3" name="Zástupný symbol pro obsah 2"/>
          <p:cNvSpPr>
            <a:spLocks noGrp="1"/>
          </p:cNvSpPr>
          <p:nvPr>
            <p:ph idx="1"/>
          </p:nvPr>
        </p:nvSpPr>
        <p:spPr/>
        <p:txBody>
          <a:bodyPr/>
          <a:lstStyle/>
          <a:p>
            <a:pPr marL="0" indent="0">
              <a:buNone/>
            </a:pPr>
            <a:r>
              <a:rPr lang="en-GB" sz="2500" dirty="0"/>
              <a:t>Categorisation of benefits:</a:t>
            </a:r>
          </a:p>
          <a:p>
            <a:pPr marL="0" indent="0">
              <a:buNone/>
            </a:pPr>
            <a:r>
              <a:rPr lang="en-GB" sz="2500" dirty="0"/>
              <a:t>1.	General benefits. - available to all employees; they are often regulated by the collective agreement (meal vouchers)</a:t>
            </a:r>
          </a:p>
          <a:p>
            <a:pPr marL="0" indent="0">
              <a:buNone/>
            </a:pPr>
            <a:r>
              <a:rPr lang="en-GB" sz="2500" dirty="0"/>
              <a:t>2.	Status benefits - are intended for employees according to their position in the company (mobile phone, car…)</a:t>
            </a:r>
          </a:p>
          <a:p>
            <a:pPr marL="0" indent="0">
              <a:buNone/>
            </a:pPr>
            <a:r>
              <a:rPr lang="en-GB" sz="2500" dirty="0"/>
              <a:t>3.	Selective benefits (cafeteria system)</a:t>
            </a:r>
          </a:p>
          <a:p>
            <a:pPr marL="0" indent="0">
              <a:buNone/>
            </a:pPr>
            <a:endParaRPr lang="en-GB" sz="2500" dirty="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6</a:t>
            </a:fld>
            <a:endParaRPr lang="cs-CZ"/>
          </a:p>
        </p:txBody>
      </p:sp>
    </p:spTree>
    <p:extLst>
      <p:ext uri="{BB962C8B-B14F-4D97-AF65-F5344CB8AC3E}">
        <p14:creationId xmlns:p14="http://schemas.microsoft.com/office/powerpoint/2010/main" val="229335507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l"/>
            <a:r>
              <a:rPr lang="en-GB" sz="2400" b="1" dirty="0"/>
              <a:t>Employee benefits. Cafeteria system.</a:t>
            </a:r>
            <a:endParaRPr lang="en-GB" sz="2400" b="1" dirty="0"/>
          </a:p>
        </p:txBody>
      </p:sp>
      <p:sp>
        <p:nvSpPr>
          <p:cNvPr id="3" name="Zástupný symbol pro obsah 2"/>
          <p:cNvSpPr>
            <a:spLocks noGrp="1"/>
          </p:cNvSpPr>
          <p:nvPr>
            <p:ph idx="1"/>
          </p:nvPr>
        </p:nvSpPr>
        <p:spPr/>
        <p:txBody>
          <a:bodyPr/>
          <a:lstStyle/>
          <a:p>
            <a:pPr marL="0" indent="0">
              <a:buNone/>
            </a:pPr>
            <a:r>
              <a:rPr lang="en-GB" sz="2500" dirty="0"/>
              <a:t>Mode of implementation of the system of benefits</a:t>
            </a:r>
          </a:p>
          <a:p>
            <a:pPr marL="0" indent="0">
              <a:buNone/>
            </a:pPr>
            <a:r>
              <a:rPr lang="en-GB" sz="2500" dirty="0" smtClean="0"/>
              <a:t>The </a:t>
            </a:r>
            <a:r>
              <a:rPr lang="en-GB" sz="2500" dirty="0"/>
              <a:t>benefits can be implemented in two ways. </a:t>
            </a:r>
            <a:endParaRPr lang="cs-CZ" sz="2500" dirty="0" smtClean="0"/>
          </a:p>
          <a:p>
            <a:pPr marL="0" indent="0">
              <a:buNone/>
            </a:pPr>
            <a:endParaRPr lang="cs-CZ" sz="2500" dirty="0"/>
          </a:p>
          <a:p>
            <a:pPr marL="0" indent="0">
              <a:buNone/>
            </a:pPr>
            <a:r>
              <a:rPr lang="en-GB" sz="2500" dirty="0" smtClean="0"/>
              <a:t>The </a:t>
            </a:r>
            <a:r>
              <a:rPr lang="en-GB" sz="2500" dirty="0"/>
              <a:t>first is a uniform programme for all employees. This method is characterised by the fact that all the employees may draw all benefits, which the given company offers and they themselves decide on whether they want to draw them or not</a:t>
            </a:r>
            <a:r>
              <a:rPr lang="en-GB" sz="2500" dirty="0" smtClean="0"/>
              <a:t>.</a:t>
            </a:r>
            <a:endParaRPr lang="cs-CZ" sz="2500" dirty="0" smtClean="0"/>
          </a:p>
          <a:p>
            <a:pPr marL="0" indent="0">
              <a:buNone/>
            </a:pPr>
            <a:r>
              <a:rPr lang="en-GB" sz="2500" dirty="0" smtClean="0"/>
              <a:t> </a:t>
            </a:r>
            <a:r>
              <a:rPr lang="en-GB" sz="2500" dirty="0"/>
              <a:t>The second method is the differentiated approach, i.e. system of employee benefit “packages with varying content” for each employee or groups of employees with prohibition of discrimination. </a:t>
            </a:r>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7</a:t>
            </a:fld>
            <a:endParaRPr lang="cs-CZ"/>
          </a:p>
        </p:txBody>
      </p:sp>
    </p:spTree>
    <p:extLst>
      <p:ext uri="{BB962C8B-B14F-4D97-AF65-F5344CB8AC3E}">
        <p14:creationId xmlns:p14="http://schemas.microsoft.com/office/powerpoint/2010/main" val="356527863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l"/>
            <a:r>
              <a:rPr lang="en-GB" sz="2400" b="1" dirty="0"/>
              <a:t>Employee benefits. Cafeteria system.</a:t>
            </a:r>
            <a:endParaRPr lang="en-GB" sz="2400" b="1" dirty="0"/>
          </a:p>
        </p:txBody>
      </p:sp>
      <p:sp>
        <p:nvSpPr>
          <p:cNvPr id="3" name="Zástupný symbol pro obsah 2"/>
          <p:cNvSpPr>
            <a:spLocks noGrp="1"/>
          </p:cNvSpPr>
          <p:nvPr>
            <p:ph idx="1"/>
          </p:nvPr>
        </p:nvSpPr>
        <p:spPr/>
        <p:txBody>
          <a:bodyPr/>
          <a:lstStyle/>
          <a:p>
            <a:pPr marL="0" indent="0">
              <a:buNone/>
            </a:pPr>
            <a:r>
              <a:rPr lang="en-GB" sz="2500" dirty="0"/>
              <a:t>General classification of benefits:</a:t>
            </a:r>
          </a:p>
          <a:p>
            <a:pPr marL="0" indent="0">
              <a:buNone/>
            </a:pPr>
            <a:r>
              <a:rPr lang="en-GB" sz="2500" dirty="0"/>
              <a:t>-	Social (loans, medicines)</a:t>
            </a:r>
          </a:p>
          <a:p>
            <a:pPr marL="0" indent="0">
              <a:buNone/>
            </a:pPr>
            <a:r>
              <a:rPr lang="en-GB" sz="2500" dirty="0"/>
              <a:t>-	Work-related (meals, education,..)</a:t>
            </a:r>
          </a:p>
          <a:p>
            <a:pPr marL="0" indent="0">
              <a:buNone/>
            </a:pPr>
            <a:r>
              <a:rPr lang="en-GB" sz="2500" dirty="0"/>
              <a:t>-	Related to the position in the organisation - position benefits (car)</a:t>
            </a:r>
          </a:p>
          <a:p>
            <a:pPr marL="0" indent="0">
              <a:buNone/>
            </a:pPr>
            <a:r>
              <a:rPr lang="en-GB" sz="2500" dirty="0"/>
              <a:t>-	Benefits that improve the quality of leisure-time (tickets, season tickets)</a:t>
            </a:r>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8</a:t>
            </a:fld>
            <a:endParaRPr lang="cs-CZ"/>
          </a:p>
        </p:txBody>
      </p:sp>
    </p:spTree>
    <p:extLst>
      <p:ext uri="{BB962C8B-B14F-4D97-AF65-F5344CB8AC3E}">
        <p14:creationId xmlns:p14="http://schemas.microsoft.com/office/powerpoint/2010/main" val="248296840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l"/>
            <a:r>
              <a:rPr lang="en-GB" sz="2400" b="1" dirty="0"/>
              <a:t>Employee benefits. Cafeteria system.</a:t>
            </a:r>
            <a:endParaRPr lang="en-GB" sz="2400" b="1" dirty="0"/>
          </a:p>
        </p:txBody>
      </p:sp>
      <p:sp>
        <p:nvSpPr>
          <p:cNvPr id="3" name="Zástupný symbol pro obsah 2"/>
          <p:cNvSpPr>
            <a:spLocks noGrp="1"/>
          </p:cNvSpPr>
          <p:nvPr>
            <p:ph idx="1"/>
          </p:nvPr>
        </p:nvSpPr>
        <p:spPr>
          <a:xfrm>
            <a:off x="534988" y="1142340"/>
            <a:ext cx="9623425" cy="5567281"/>
          </a:xfrm>
        </p:spPr>
        <p:txBody>
          <a:bodyPr/>
          <a:lstStyle/>
          <a:p>
            <a:pPr marL="0" indent="0">
              <a:buNone/>
            </a:pPr>
            <a:r>
              <a:rPr lang="en-GB" sz="2500" dirty="0"/>
              <a:t>Trends:</a:t>
            </a:r>
          </a:p>
          <a:p>
            <a:pPr marL="0" indent="0">
              <a:buNone/>
            </a:pPr>
            <a:r>
              <a:rPr lang="en-GB" sz="2500" dirty="0"/>
              <a:t> focus on the development of employees (attachments, training),</a:t>
            </a:r>
          </a:p>
          <a:p>
            <a:pPr marL="0" indent="0">
              <a:buNone/>
            </a:pPr>
            <a:r>
              <a:rPr lang="en-GB" sz="2500" dirty="0"/>
              <a:t> focus on healthy lifestyle (vaccination against Influenza),</a:t>
            </a:r>
          </a:p>
          <a:p>
            <a:pPr marL="0" indent="0">
              <a:buNone/>
            </a:pPr>
            <a:r>
              <a:rPr lang="en-GB" sz="2500" dirty="0"/>
              <a:t> focus on strengthening of the assurance and safety of employees,</a:t>
            </a:r>
          </a:p>
          <a:p>
            <a:pPr marL="0" indent="0">
              <a:buNone/>
            </a:pPr>
            <a:r>
              <a:rPr lang="en-GB" sz="2500" dirty="0"/>
              <a:t> compensation for working deployment (best employees),</a:t>
            </a:r>
          </a:p>
          <a:p>
            <a:pPr marL="0" indent="0">
              <a:buNone/>
            </a:pPr>
            <a:r>
              <a:rPr lang="en-GB" sz="2500" dirty="0"/>
              <a:t> strengthening of teamwork (better communication and mutual acquaintance),</a:t>
            </a:r>
          </a:p>
          <a:p>
            <a:pPr marL="0" indent="0">
              <a:buNone/>
            </a:pPr>
            <a:r>
              <a:rPr lang="en-GB" sz="2500" dirty="0"/>
              <a:t> benefit selection freedom</a:t>
            </a:r>
          </a:p>
          <a:p>
            <a:pPr marL="0" indent="0">
              <a:buNone/>
            </a:pPr>
            <a:r>
              <a:rPr lang="en-GB" sz="2500" dirty="0" smtClean="0"/>
              <a:t> </a:t>
            </a:r>
            <a:endParaRPr lang="en-GB" sz="2500" dirty="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9</a:t>
            </a:fld>
            <a:endParaRPr lang="cs-CZ"/>
          </a:p>
        </p:txBody>
      </p:sp>
    </p:spTree>
    <p:extLst>
      <p:ext uri="{BB962C8B-B14F-4D97-AF65-F5344CB8AC3E}">
        <p14:creationId xmlns:p14="http://schemas.microsoft.com/office/powerpoint/2010/main" val="296191220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JU_OPVVV">
  <a:themeElements>
    <a:clrScheme name="JU">
      <a:dk1>
        <a:srgbClr val="151515"/>
      </a:dk1>
      <a:lt1>
        <a:sysClr val="window" lastClr="FFFFFF"/>
      </a:lt1>
      <a:dk2>
        <a:srgbClr val="E00034"/>
      </a:dk2>
      <a:lt2>
        <a:srgbClr val="D8D8D8"/>
      </a:lt2>
      <a:accent1>
        <a:srgbClr val="E00034"/>
      </a:accent1>
      <a:accent2>
        <a:srgbClr val="E98300"/>
      </a:accent2>
      <a:accent3>
        <a:srgbClr val="007D57"/>
      </a:accent3>
      <a:accent4>
        <a:srgbClr val="9C5FB5"/>
      </a:accent4>
      <a:accent5>
        <a:srgbClr val="5BBBB7"/>
      </a:accent5>
      <a:accent6>
        <a:srgbClr val="D10074"/>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JU_OPVVV" id="{308B95AC-FC2F-4F17-80AD-0B8665254CCB}" vid="{353A2476-A1C0-4E71-97AE-34FA5EB80CF7}"/>
    </a:ext>
  </a:extLst>
</a:theme>
</file>

<file path=ppt/theme/theme2.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Default Theme</Template>
  <TotalTime>234</TotalTime>
  <Words>1189</Words>
  <Application>Microsoft Office PowerPoint</Application>
  <PresentationFormat>Vlastní</PresentationFormat>
  <Paragraphs>159</Paragraphs>
  <Slides>22</Slides>
  <Notes>20</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22</vt:i4>
      </vt:variant>
    </vt:vector>
  </HeadingPairs>
  <TitlesOfParts>
    <vt:vector size="26" baseType="lpstr">
      <vt:lpstr>Arial</vt:lpstr>
      <vt:lpstr>Calibri</vt:lpstr>
      <vt:lpstr>Clara Sans</vt:lpstr>
      <vt:lpstr>JU_OPVVV</vt:lpstr>
      <vt:lpstr>Reward systems </vt:lpstr>
      <vt:lpstr>Employee benefits. Cafeteria system.</vt:lpstr>
      <vt:lpstr>Employee benefits. Cafeteria system.</vt:lpstr>
      <vt:lpstr>Employee benefits. Cafeteria system.</vt:lpstr>
      <vt:lpstr>Employee benefits. Cafeteria system.</vt:lpstr>
      <vt:lpstr>Employee benefits. Cafeteria system.</vt:lpstr>
      <vt:lpstr>Employee benefits. Cafeteria system.</vt:lpstr>
      <vt:lpstr>Employee benefits. Cafeteria system.</vt:lpstr>
      <vt:lpstr>Employee benefits. Cafeteria system.</vt:lpstr>
      <vt:lpstr>Employee benefits. Cafeteria system.</vt:lpstr>
      <vt:lpstr>Employee benefits. Cafeteria system.</vt:lpstr>
      <vt:lpstr>Employee benefits. Cafeteria system.</vt:lpstr>
      <vt:lpstr>Employee benefits. Cafeteria system.</vt:lpstr>
      <vt:lpstr>Employee benefits. Cafeteria system.</vt:lpstr>
      <vt:lpstr>Employee benefits. Cafeteria system.</vt:lpstr>
      <vt:lpstr>Employee benefits. Cafeteria system.</vt:lpstr>
      <vt:lpstr>Employee benefits. Cafeteria system.</vt:lpstr>
      <vt:lpstr>Employee benefits. Cafeteria system.</vt:lpstr>
      <vt:lpstr>Employee benefits. Cafeteria system.</vt:lpstr>
      <vt:lpstr>Employee benefits. Cafeteria system.</vt:lpstr>
      <vt:lpstr>Employee benefits. Cafeteria system.</vt:lpstr>
      <vt:lpstr>Thank you for your attention </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Ing. Tomáš Lysenko-Chvíla</dc:creator>
  <cp:lastModifiedBy>Volek Tomáš Ing. Ph.D.</cp:lastModifiedBy>
  <cp:revision>32</cp:revision>
  <dcterms:created xsi:type="dcterms:W3CDTF">2017-07-17T18:52:59Z</dcterms:created>
  <dcterms:modified xsi:type="dcterms:W3CDTF">2020-03-20T09:08:32Z</dcterms:modified>
</cp:coreProperties>
</file>