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10.06.2021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10.06.2021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10.06.2021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10.06.2021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10.06.2021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10.06.2021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it-IT" dirty="0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028268"/>
          </a:xfrm>
        </p:spPr>
        <p:txBody>
          <a:bodyPr/>
          <a:lstStyle/>
          <a:p>
            <a:r>
              <a:rPr lang="cs-CZ" dirty="0" smtClean="0"/>
              <a:t>Step 1</a:t>
            </a:r>
          </a:p>
          <a:p>
            <a:r>
              <a:rPr lang="cs-CZ" dirty="0" err="1" smtClean="0"/>
              <a:t>Choice</a:t>
            </a:r>
            <a:r>
              <a:rPr lang="cs-CZ" dirty="0" smtClean="0"/>
              <a:t> and </a:t>
            </a:r>
            <a:r>
              <a:rPr lang="cs-CZ" dirty="0" err="1" smtClean="0"/>
              <a:t>preparation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textual</a:t>
            </a:r>
            <a:r>
              <a:rPr lang="cs-CZ" dirty="0" smtClean="0"/>
              <a:t> unit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796968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A </a:t>
            </a:r>
            <a:r>
              <a:rPr lang="cs-CZ" sz="2400" b="1" dirty="0" err="1" smtClean="0"/>
              <a:t>first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translation</a:t>
            </a:r>
            <a:r>
              <a:rPr lang="cs-CZ" sz="2400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prepared</a:t>
            </a:r>
            <a:r>
              <a:rPr lang="cs-CZ" sz="2400" dirty="0" smtClean="0"/>
              <a:t> </a:t>
            </a:r>
            <a:r>
              <a:rPr lang="cs-CZ" sz="2400" dirty="0" err="1" smtClean="0"/>
              <a:t>that</a:t>
            </a:r>
            <a:r>
              <a:rPr lang="cs-CZ" sz="2400" dirty="0" smtClean="0"/>
              <a:t> </a:t>
            </a:r>
            <a:r>
              <a:rPr lang="cs-CZ" sz="2400" dirty="0" err="1" smtClean="0"/>
              <a:t>reflects</a:t>
            </a:r>
            <a:r>
              <a:rPr lang="cs-CZ" sz="2400" dirty="0" smtClean="0"/>
              <a:t> </a:t>
            </a:r>
            <a:r>
              <a:rPr lang="cs-CZ" sz="2400" dirty="0" err="1" smtClean="0"/>
              <a:t>what</a:t>
            </a:r>
            <a:r>
              <a:rPr lang="cs-CZ" sz="2400" dirty="0" smtClean="0"/>
              <a:t> has </a:t>
            </a:r>
            <a:r>
              <a:rPr lang="cs-CZ" sz="2400" dirty="0" err="1" smtClean="0"/>
              <a:t>been</a:t>
            </a:r>
            <a:r>
              <a:rPr lang="cs-CZ" sz="2400" dirty="0" smtClean="0"/>
              <a:t> </a:t>
            </a:r>
            <a:r>
              <a:rPr lang="cs-CZ" sz="2400" dirty="0" err="1" smtClean="0"/>
              <a:t>discovered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previous</a:t>
            </a:r>
            <a:r>
              <a:rPr lang="cs-CZ" sz="2400" dirty="0" smtClean="0"/>
              <a:t> </a:t>
            </a:r>
            <a:r>
              <a:rPr lang="cs-CZ" sz="2400" dirty="0" err="1" smtClean="0"/>
              <a:t>steps</a:t>
            </a:r>
            <a:r>
              <a:rPr lang="cs-CZ" sz="2400" dirty="0" smtClean="0"/>
              <a:t>. </a:t>
            </a:r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cs-CZ" sz="2400" dirty="0" err="1" smtClean="0"/>
              <a:t>might</a:t>
            </a:r>
            <a:r>
              <a:rPr lang="cs-CZ" sz="2400" dirty="0" smtClean="0"/>
              <a:t> </a:t>
            </a:r>
            <a:r>
              <a:rPr lang="cs-CZ" sz="2400" dirty="0" err="1" smtClean="0"/>
              <a:t>be</a:t>
            </a:r>
            <a:r>
              <a:rPr lang="cs-CZ" sz="2400" dirty="0" smtClean="0"/>
              <a:t> </a:t>
            </a:r>
            <a:r>
              <a:rPr lang="cs-CZ" sz="2400" dirty="0" err="1" smtClean="0"/>
              <a:t>rather</a:t>
            </a:r>
            <a:r>
              <a:rPr lang="cs-CZ" sz="2400" dirty="0" smtClean="0"/>
              <a:t> </a:t>
            </a:r>
            <a:r>
              <a:rPr lang="cs-CZ" sz="2400" dirty="0" err="1" smtClean="0"/>
              <a:t>rough</a:t>
            </a:r>
            <a:r>
              <a:rPr lang="cs-CZ" sz="2400" dirty="0" smtClean="0"/>
              <a:t> and </a:t>
            </a:r>
            <a:r>
              <a:rPr lang="cs-CZ" sz="2400" dirty="0" err="1" smtClean="0"/>
              <a:t>commented</a:t>
            </a:r>
            <a:r>
              <a:rPr lang="cs-CZ" sz="2400" dirty="0" smtClean="0"/>
              <a:t>. </a:t>
            </a:r>
          </a:p>
          <a:p>
            <a:pPr>
              <a:buFontTx/>
              <a:buChar char="-"/>
            </a:pPr>
            <a:endParaRPr lang="cs-CZ" sz="2400" dirty="0"/>
          </a:p>
          <a:p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aim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:</a:t>
            </a:r>
          </a:p>
          <a:p>
            <a:pPr lvl="1"/>
            <a:r>
              <a:rPr lang="cs-CZ" sz="2400" dirty="0" smtClean="0"/>
              <a:t>to </a:t>
            </a:r>
            <a:r>
              <a:rPr lang="cs-CZ" sz="2400" dirty="0" err="1" smtClean="0"/>
              <a:t>understand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chosen</a:t>
            </a:r>
            <a:r>
              <a:rPr lang="cs-CZ" sz="2400" dirty="0" smtClean="0"/>
              <a:t> text </a:t>
            </a:r>
          </a:p>
          <a:p>
            <a:pPr lvl="1"/>
            <a:r>
              <a:rPr lang="cs-CZ" sz="2400" dirty="0" smtClean="0"/>
              <a:t>to </a:t>
            </a:r>
            <a:r>
              <a:rPr lang="cs-CZ" sz="2400" dirty="0" err="1" smtClean="0"/>
              <a:t>understand</a:t>
            </a:r>
            <a:r>
              <a:rPr lang="cs-CZ" sz="2400" dirty="0" smtClean="0"/>
              <a:t> </a:t>
            </a:r>
            <a:r>
              <a:rPr lang="cs-CZ" sz="2400" dirty="0" err="1" smtClean="0"/>
              <a:t>individual</a:t>
            </a:r>
            <a:r>
              <a:rPr lang="cs-CZ" sz="2400" dirty="0" smtClean="0"/>
              <a:t> </a:t>
            </a:r>
            <a:r>
              <a:rPr lang="cs-CZ" sz="2400" dirty="0" err="1" smtClean="0"/>
              <a:t>words</a:t>
            </a:r>
            <a:r>
              <a:rPr lang="cs-CZ" sz="2400" dirty="0" smtClean="0"/>
              <a:t> and </a:t>
            </a:r>
            <a:r>
              <a:rPr lang="cs-CZ" sz="2400" dirty="0" err="1" smtClean="0"/>
              <a:t>expressions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smtClean="0"/>
              <a:t>to </a:t>
            </a:r>
            <a:r>
              <a:rPr lang="cs-CZ" sz="2400" dirty="0" err="1" smtClean="0"/>
              <a:t>identify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main</a:t>
            </a:r>
            <a:r>
              <a:rPr lang="cs-CZ" sz="2400" dirty="0" smtClean="0"/>
              <a:t> </a:t>
            </a:r>
            <a:r>
              <a:rPr lang="cs-CZ" sz="2400" dirty="0" err="1" smtClean="0"/>
              <a:t>problems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417375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I </a:t>
            </a:r>
            <a:r>
              <a:rPr lang="cs-CZ" sz="2400" dirty="0" err="1" smtClean="0"/>
              <a:t>have</a:t>
            </a:r>
            <a:r>
              <a:rPr lang="cs-CZ" sz="2400" dirty="0" smtClean="0"/>
              <a:t> </a:t>
            </a:r>
            <a:r>
              <a:rPr lang="cs-CZ" sz="2400" dirty="0" err="1" smtClean="0"/>
              <a:t>chosen</a:t>
            </a:r>
            <a:r>
              <a:rPr lang="cs-CZ" sz="2400" dirty="0" smtClean="0"/>
              <a:t> a text… 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it-IT" sz="2400" dirty="0" smtClean="0"/>
              <a:t>What text have I chosen? </a:t>
            </a:r>
          </a:p>
          <a:p>
            <a:r>
              <a:rPr lang="it-IT" sz="2400" dirty="0" smtClean="0"/>
              <a:t>Why this text, and not another one? </a:t>
            </a:r>
          </a:p>
          <a:p>
            <a:pPr lvl="1">
              <a:buFontTx/>
              <a:buChar char="-"/>
            </a:pPr>
            <a:r>
              <a:rPr lang="it-IT" sz="2000" dirty="0"/>
              <a:t>i</a:t>
            </a:r>
            <a:r>
              <a:rPr lang="it-IT" sz="2000" dirty="0" smtClean="0"/>
              <a:t>s it my favourite text? </a:t>
            </a:r>
          </a:p>
          <a:p>
            <a:pPr lvl="1">
              <a:buFontTx/>
              <a:buChar char="-"/>
            </a:pPr>
            <a:r>
              <a:rPr lang="it-IT" sz="2000" dirty="0" smtClean="0"/>
              <a:t>do I follow a liturgical order of pericopes? (a good and </a:t>
            </a:r>
            <a:r>
              <a:rPr lang="en-GB" sz="2000" dirty="0" smtClean="0"/>
              <a:t>“</a:t>
            </a:r>
            <a:r>
              <a:rPr lang="it-IT" sz="2000" dirty="0" smtClean="0"/>
              <a:t>objective</a:t>
            </a:r>
            <a:r>
              <a:rPr lang="en-GB" sz="2000" dirty="0" smtClean="0"/>
              <a:t>“ criterion, but b</a:t>
            </a:r>
            <a:r>
              <a:rPr lang="it-IT" sz="2000" dirty="0" smtClean="0"/>
              <a:t>eware! The pericopes used in liturgy are often used out of their literary context!)</a:t>
            </a:r>
          </a:p>
          <a:p>
            <a:pPr lvl="1">
              <a:buFontTx/>
              <a:buChar char="-"/>
            </a:pPr>
            <a:r>
              <a:rPr lang="it-IT" sz="2000" dirty="0" smtClean="0"/>
              <a:t>some other reason?  </a:t>
            </a:r>
          </a:p>
          <a:p>
            <a:pPr>
              <a:buFontTx/>
              <a:buChar char="-"/>
            </a:pPr>
            <a:endParaRPr lang="it-IT" sz="2400" dirty="0"/>
          </a:p>
          <a:p>
            <a:r>
              <a:rPr lang="it-IT" sz="2400" dirty="0" smtClean="0"/>
              <a:t>Is the chosen passage consistent and </a:t>
            </a:r>
            <a:r>
              <a:rPr lang="en-GB" sz="2400" dirty="0" smtClean="0"/>
              <a:t>“</a:t>
            </a:r>
            <a:r>
              <a:rPr lang="it-IT" sz="2400" dirty="0" smtClean="0"/>
              <a:t>complete</a:t>
            </a:r>
            <a:r>
              <a:rPr lang="en-GB" sz="2400" dirty="0" smtClean="0"/>
              <a:t>“</a:t>
            </a:r>
            <a:r>
              <a:rPr lang="it-IT" sz="2400" dirty="0" smtClean="0"/>
              <a:t>? Does it have beginning and end? Have I not removed by a hasty choice an important part of the text? </a:t>
            </a:r>
          </a:p>
          <a:p>
            <a:pPr>
              <a:buFontTx/>
              <a:buChar char="-"/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153543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668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dirty="0" smtClean="0"/>
              <a:t>Examples </a:t>
            </a:r>
          </a:p>
          <a:p>
            <a:pPr marL="0" indent="0">
              <a:buNone/>
            </a:pPr>
            <a:endParaRPr lang="it-IT" sz="2400" b="1" dirty="0" smtClean="0"/>
          </a:p>
          <a:p>
            <a:r>
              <a:rPr lang="it-IT" sz="2400" dirty="0" smtClean="0"/>
              <a:t>Gen 2:1-3 is part of the preceding text (our division in chapters is not decisive)</a:t>
            </a:r>
          </a:p>
          <a:p>
            <a:endParaRPr lang="it-IT" sz="2400" dirty="0" smtClean="0"/>
          </a:p>
          <a:p>
            <a:r>
              <a:rPr lang="it-IT" sz="2400" dirty="0" smtClean="0"/>
              <a:t>Gen 11:1-9 – a well chosen text, a nicely delimited passage </a:t>
            </a:r>
          </a:p>
          <a:p>
            <a:endParaRPr lang="it-IT" sz="2400" dirty="0" smtClean="0"/>
          </a:p>
          <a:p>
            <a:r>
              <a:rPr lang="it-IT" sz="2400" dirty="0"/>
              <a:t>Ps 43 – can it be interpreted independently from Ps 42? </a:t>
            </a:r>
            <a:endParaRPr lang="it-IT" sz="2400" dirty="0" smtClean="0"/>
          </a:p>
          <a:p>
            <a:endParaRPr lang="it-IT" sz="2400" dirty="0"/>
          </a:p>
          <a:p>
            <a:r>
              <a:rPr lang="it-IT" sz="2400" dirty="0" smtClean="0"/>
              <a:t>Gen 12:1 – is it really a beginning? </a:t>
            </a:r>
          </a:p>
          <a:p>
            <a:endParaRPr lang="it-IT" sz="2400" dirty="0" smtClean="0"/>
          </a:p>
          <a:p>
            <a:r>
              <a:rPr lang="it-IT" sz="2400" dirty="0" smtClean="0"/>
              <a:t>Zeph 2:4 – is it </a:t>
            </a:r>
            <a:r>
              <a:rPr lang="cs-CZ" sz="2400" dirty="0" smtClean="0"/>
              <a:t>a </a:t>
            </a:r>
            <a:r>
              <a:rPr lang="it-IT" sz="2400" dirty="0" smtClean="0"/>
              <a:t>beginning of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following</a:t>
            </a:r>
            <a:r>
              <a:rPr lang="it-IT" sz="2400" dirty="0" smtClean="0"/>
              <a:t> textual unit, or the end of the preceding one?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1373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796968"/>
          </a:xfrm>
        </p:spPr>
        <p:txBody>
          <a:bodyPr>
            <a:normAutofit/>
          </a:bodyPr>
          <a:lstStyle/>
          <a:p>
            <a:r>
              <a:rPr lang="it-IT" sz="2400" dirty="0" smtClean="0"/>
              <a:t>What precedes, and what follows? </a:t>
            </a:r>
            <a:r>
              <a:rPr lang="it-IT" sz="2400" b="1" dirty="0" smtClean="0"/>
              <a:t>The context </a:t>
            </a:r>
            <a:r>
              <a:rPr lang="it-IT" sz="2400" dirty="0" smtClean="0"/>
              <a:t>might be decisive for a proper understanding of a text. </a:t>
            </a:r>
          </a:p>
          <a:p>
            <a:endParaRPr lang="cs-CZ" sz="2400" dirty="0" smtClean="0"/>
          </a:p>
          <a:p>
            <a:r>
              <a:rPr lang="it-IT" sz="2400" b="1" dirty="0" smtClean="0"/>
              <a:t>Examples:</a:t>
            </a:r>
            <a:r>
              <a:rPr lang="it-IT" sz="2400" dirty="0" smtClean="0"/>
              <a:t> </a:t>
            </a:r>
          </a:p>
          <a:p>
            <a:pPr lvl="1"/>
            <a:r>
              <a:rPr lang="it-IT" sz="2400" dirty="0" smtClean="0"/>
              <a:t>Speeches of Job’s friends make sense in the context of the book as a whole. </a:t>
            </a:r>
          </a:p>
          <a:p>
            <a:pPr lvl="1"/>
            <a:r>
              <a:rPr lang="it-IT" sz="2400" dirty="0" smtClean="0"/>
              <a:t>Jon 2 (Jonah’s psalm) can be interpreted separately, but it has a special place in the book as well. </a:t>
            </a:r>
          </a:p>
          <a:p>
            <a:pPr lvl="1"/>
            <a:r>
              <a:rPr lang="it-IT" sz="2400" dirty="0" smtClean="0"/>
              <a:t>A special case is the different context of parallel passages (cf. </a:t>
            </a:r>
            <a:r>
              <a:rPr lang="en-US" sz="2400" dirty="0"/>
              <a:t>Ex </a:t>
            </a:r>
            <a:r>
              <a:rPr lang="en-US" sz="2400" dirty="0" smtClean="0"/>
              <a:t>15:22–18,27 and </a:t>
            </a:r>
            <a:r>
              <a:rPr lang="en-US" sz="2400" dirty="0"/>
              <a:t>Nu </a:t>
            </a:r>
            <a:r>
              <a:rPr lang="en-US" sz="2400" dirty="0" smtClean="0"/>
              <a:t>11–20). </a:t>
            </a:r>
          </a:p>
          <a:p>
            <a:endParaRPr lang="en-US" sz="2400" dirty="0" smtClean="0"/>
          </a:p>
          <a:p>
            <a:pPr marL="0" indent="0"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!</a:t>
            </a:r>
            <a:r>
              <a:rPr lang="cs-CZ" sz="2400" dirty="0" smtClean="0"/>
              <a:t> </a:t>
            </a:r>
            <a:r>
              <a:rPr lang="en-US" sz="2400" dirty="0" smtClean="0"/>
              <a:t>The context has to be taken seriously in consideration in each of the following exegetical steps! 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52542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796968"/>
          </a:xfrm>
        </p:spPr>
        <p:txBody>
          <a:bodyPr>
            <a:normAutofit/>
          </a:bodyPr>
          <a:lstStyle/>
          <a:p>
            <a:r>
              <a:rPr lang="cs-CZ" sz="2400" dirty="0" err="1" smtClean="0"/>
              <a:t>When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beginning</a:t>
            </a:r>
            <a:r>
              <a:rPr lang="cs-CZ" sz="2400" dirty="0" smtClean="0"/>
              <a:t> and </a:t>
            </a:r>
            <a:r>
              <a:rPr lang="cs-CZ" sz="2400" dirty="0" err="1" smtClean="0"/>
              <a:t>the</a:t>
            </a:r>
            <a:r>
              <a:rPr lang="cs-CZ" sz="2400" dirty="0" smtClean="0"/>
              <a:t> end </a:t>
            </a:r>
            <a:r>
              <a:rPr lang="cs-CZ" sz="2400" dirty="0" err="1" smtClean="0"/>
              <a:t>have</a:t>
            </a:r>
            <a:r>
              <a:rPr lang="cs-CZ" sz="2400" dirty="0" smtClean="0"/>
              <a:t> </a:t>
            </a:r>
            <a:r>
              <a:rPr lang="cs-CZ" sz="2400" dirty="0" smtClean="0"/>
              <a:t>b</a:t>
            </a:r>
            <a:r>
              <a:rPr lang="en-GB" sz="2400" dirty="0" smtClean="0"/>
              <a:t>e</a:t>
            </a:r>
            <a:r>
              <a:rPr lang="cs-CZ" sz="2400" dirty="0" smtClean="0"/>
              <a:t>en </a:t>
            </a:r>
            <a:r>
              <a:rPr lang="cs-CZ" sz="2400" dirty="0" err="1" smtClean="0"/>
              <a:t>established</a:t>
            </a:r>
            <a:r>
              <a:rPr lang="cs-CZ" sz="2400" dirty="0" smtClean="0"/>
              <a:t>, </a:t>
            </a:r>
            <a:r>
              <a:rPr lang="cs-CZ" sz="2400" dirty="0" err="1" smtClean="0"/>
              <a:t>we</a:t>
            </a:r>
            <a:r>
              <a:rPr lang="cs-CZ" sz="2400" dirty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finally</a:t>
            </a:r>
            <a:r>
              <a:rPr lang="cs-CZ" sz="2400" dirty="0" smtClean="0"/>
              <a:t> </a:t>
            </a:r>
            <a:r>
              <a:rPr lang="it-IT" sz="2400" dirty="0" smtClean="0"/>
              <a:t>focus on </a:t>
            </a:r>
            <a:r>
              <a:rPr lang="it-IT" sz="2400" b="1" dirty="0" smtClean="0"/>
              <a:t>the text </a:t>
            </a:r>
            <a:r>
              <a:rPr lang="cs-CZ" sz="2400" b="1" dirty="0" err="1" smtClean="0"/>
              <a:t>itself</a:t>
            </a:r>
            <a:r>
              <a:rPr lang="it-IT" sz="2400" dirty="0" smtClean="0"/>
              <a:t>. </a:t>
            </a:r>
            <a:endParaRPr lang="cs-CZ" sz="2400" dirty="0" smtClean="0"/>
          </a:p>
          <a:p>
            <a:endParaRPr lang="cs-CZ" sz="2400" dirty="0"/>
          </a:p>
          <a:p>
            <a:r>
              <a:rPr lang="it-IT" sz="2400" b="1" dirty="0" smtClean="0"/>
              <a:t>Read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text </a:t>
            </a:r>
            <a:r>
              <a:rPr lang="it-IT" sz="2400" b="1" dirty="0" smtClean="0"/>
              <a:t>in: </a:t>
            </a:r>
          </a:p>
          <a:p>
            <a:pPr lvl="1"/>
            <a:r>
              <a:rPr lang="it-IT" sz="2400" dirty="0" smtClean="0"/>
              <a:t>The </a:t>
            </a:r>
            <a:r>
              <a:rPr lang="it-IT" sz="2400" b="1" dirty="0" smtClean="0"/>
              <a:t>original language </a:t>
            </a:r>
            <a:r>
              <a:rPr lang="it-IT" sz="2400" dirty="0" smtClean="0"/>
              <a:t>(Hebrew, Aramaic, or Greek) </a:t>
            </a:r>
          </a:p>
          <a:p>
            <a:pPr lvl="1"/>
            <a:r>
              <a:rPr lang="it-IT" sz="2400" dirty="0" smtClean="0"/>
              <a:t>In </a:t>
            </a:r>
            <a:r>
              <a:rPr lang="it-IT" sz="2400" b="1" dirty="0" smtClean="0"/>
              <a:t>ancient versions </a:t>
            </a:r>
            <a:r>
              <a:rPr lang="it-IT" sz="2400" dirty="0" smtClean="0"/>
              <a:t>(Greek, Latin, Aramaic, most importantly </a:t>
            </a:r>
            <a:r>
              <a:rPr lang="cs-CZ" sz="2400" dirty="0" smtClean="0"/>
              <a:t>LXX and </a:t>
            </a:r>
            <a:r>
              <a:rPr lang="it-IT" sz="2400" dirty="0" smtClean="0"/>
              <a:t>Vulgate). </a:t>
            </a:r>
          </a:p>
          <a:p>
            <a:pPr lvl="1"/>
            <a:r>
              <a:rPr lang="it-IT" sz="2400" dirty="0" smtClean="0"/>
              <a:t>In </a:t>
            </a:r>
            <a:r>
              <a:rPr lang="it-IT" sz="2400" b="1" dirty="0" smtClean="0"/>
              <a:t>modern translation 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it-IT" sz="2400" dirty="0" smtClean="0"/>
              <a:t>helps </a:t>
            </a:r>
            <a:r>
              <a:rPr lang="cs-CZ" sz="2400" dirty="0" err="1" smtClean="0"/>
              <a:t>you</a:t>
            </a:r>
            <a:r>
              <a:rPr lang="cs-CZ" sz="2400" dirty="0" smtClean="0"/>
              <a:t> </a:t>
            </a:r>
            <a:r>
              <a:rPr lang="it-IT" sz="2400" dirty="0" smtClean="0"/>
              <a:t>find exegetical problems, unclear terms, ambiguous expressions</a:t>
            </a:r>
            <a:r>
              <a:rPr lang="cs-CZ" sz="2400" dirty="0" smtClean="0"/>
              <a:t>, </a:t>
            </a:r>
            <a:r>
              <a:rPr lang="cs-CZ" sz="2400" dirty="0" err="1" smtClean="0"/>
              <a:t>syntactic</a:t>
            </a:r>
            <a:r>
              <a:rPr lang="cs-CZ" sz="2400" dirty="0" smtClean="0"/>
              <a:t> </a:t>
            </a:r>
            <a:r>
              <a:rPr lang="cs-CZ" sz="2400" dirty="0" err="1" smtClean="0"/>
              <a:t>difficulties</a:t>
            </a:r>
            <a:r>
              <a:rPr lang="it-IT" sz="2400" dirty="0" smtClean="0"/>
              <a:t> etc.</a:t>
            </a:r>
            <a:r>
              <a:rPr lang="cs-CZ" sz="2400" dirty="0" smtClean="0"/>
              <a:t>,</a:t>
            </a:r>
            <a:r>
              <a:rPr lang="it-IT" sz="2400" dirty="0" smtClean="0"/>
              <a:t> present in the text. </a:t>
            </a:r>
          </a:p>
          <a:p>
            <a:pPr>
              <a:buFontTx/>
              <a:buChar char="-"/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95896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7969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 err="1" smtClean="0"/>
              <a:t>Textual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criticism</a:t>
            </a:r>
            <a:r>
              <a:rPr lang="cs-CZ" sz="2400" b="1" dirty="0" smtClean="0"/>
              <a:t> 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dirty="0" smtClean="0"/>
              <a:t>…</a:t>
            </a:r>
            <a:r>
              <a:rPr lang="cs-CZ" sz="2400" dirty="0" err="1" smtClean="0"/>
              <a:t>compares</a:t>
            </a:r>
            <a:r>
              <a:rPr lang="cs-CZ" sz="2400" dirty="0" smtClean="0"/>
              <a:t> </a:t>
            </a:r>
            <a:r>
              <a:rPr lang="cs-CZ" sz="2400" dirty="0" err="1" smtClean="0"/>
              <a:t>various</a:t>
            </a:r>
            <a:r>
              <a:rPr lang="cs-CZ" sz="2400" dirty="0" smtClean="0"/>
              <a:t> </a:t>
            </a:r>
            <a:r>
              <a:rPr lang="cs-CZ" sz="2400" dirty="0" err="1" smtClean="0"/>
              <a:t>textual</a:t>
            </a:r>
            <a:r>
              <a:rPr lang="cs-CZ" sz="2400" dirty="0" smtClean="0"/>
              <a:t> </a:t>
            </a:r>
            <a:r>
              <a:rPr lang="cs-CZ" sz="2400" dirty="0" err="1" smtClean="0"/>
              <a:t>witnesses</a:t>
            </a:r>
            <a:r>
              <a:rPr lang="cs-CZ" sz="2400" dirty="0" smtClean="0"/>
              <a:t> in </a:t>
            </a:r>
            <a:r>
              <a:rPr lang="cs-CZ" sz="2400" dirty="0" err="1" smtClean="0"/>
              <a:t>order</a:t>
            </a:r>
            <a:r>
              <a:rPr lang="cs-CZ" sz="2400" dirty="0" smtClean="0"/>
              <a:t> to </a:t>
            </a:r>
            <a:r>
              <a:rPr lang="cs-CZ" sz="2400" dirty="0" err="1" smtClean="0"/>
              <a:t>reconstruct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i="1" dirty="0" err="1" smtClean="0"/>
              <a:t>Urtext</a:t>
            </a:r>
            <a:r>
              <a:rPr lang="cs-CZ" sz="2400" dirty="0" smtClean="0"/>
              <a:t>, </a:t>
            </a:r>
            <a:r>
              <a:rPr lang="cs-CZ" sz="2400" dirty="0" err="1" smtClean="0"/>
              <a:t>or</a:t>
            </a:r>
            <a:r>
              <a:rPr lang="cs-CZ" sz="2400" dirty="0" smtClean="0"/>
              <a:t> to </a:t>
            </a:r>
            <a:r>
              <a:rPr lang="cs-CZ" sz="2400" dirty="0" err="1" smtClean="0"/>
              <a:t>get</a:t>
            </a:r>
            <a:r>
              <a:rPr lang="cs-CZ" sz="2400" dirty="0" smtClean="0"/>
              <a:t> </a:t>
            </a:r>
            <a:r>
              <a:rPr lang="cs-CZ" sz="2400" dirty="0" err="1" smtClean="0"/>
              <a:t>acquainted</a:t>
            </a:r>
            <a:r>
              <a:rPr lang="cs-CZ" sz="2400" dirty="0" smtClean="0"/>
              <a:t> </a:t>
            </a:r>
            <a:r>
              <a:rPr lang="cs-CZ" sz="2400" dirty="0" err="1" smtClean="0"/>
              <a:t>with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various</a:t>
            </a:r>
            <a:r>
              <a:rPr lang="cs-CZ" sz="2400" dirty="0" smtClean="0"/>
              <a:t> </a:t>
            </a:r>
            <a:r>
              <a:rPr lang="cs-CZ" sz="2400" dirty="0" err="1" smtClean="0"/>
              <a:t>possible</a:t>
            </a:r>
            <a:r>
              <a:rPr lang="cs-CZ" sz="2400" dirty="0" smtClean="0"/>
              <a:t> </a:t>
            </a:r>
            <a:r>
              <a:rPr lang="cs-CZ" sz="2400" dirty="0" err="1" smtClean="0"/>
              <a:t>readings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text.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err="1" smtClean="0"/>
              <a:t>Tools</a:t>
            </a:r>
            <a:r>
              <a:rPr lang="cs-CZ" sz="2400" b="1" dirty="0" smtClean="0"/>
              <a:t>:</a:t>
            </a:r>
            <a:r>
              <a:rPr lang="cs-CZ" sz="2400" dirty="0" smtClean="0"/>
              <a:t> </a:t>
            </a:r>
            <a:r>
              <a:rPr lang="cs-CZ" sz="2400" dirty="0" err="1" smtClean="0"/>
              <a:t>Textual-critical</a:t>
            </a:r>
            <a:r>
              <a:rPr lang="cs-CZ" sz="2400" dirty="0" smtClean="0"/>
              <a:t> </a:t>
            </a:r>
            <a:r>
              <a:rPr lang="cs-CZ" sz="2400" dirty="0" err="1" smtClean="0"/>
              <a:t>apparatus</a:t>
            </a:r>
            <a:r>
              <a:rPr lang="cs-CZ" sz="2400" dirty="0" smtClean="0"/>
              <a:t> in BHS + </a:t>
            </a:r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textual</a:t>
            </a:r>
            <a:r>
              <a:rPr lang="cs-CZ" sz="2400" dirty="0" smtClean="0"/>
              <a:t> </a:t>
            </a:r>
            <a:r>
              <a:rPr lang="cs-CZ" sz="2400" dirty="0" err="1" smtClean="0"/>
              <a:t>observations</a:t>
            </a:r>
            <a:r>
              <a:rPr lang="cs-CZ" sz="2400" dirty="0" smtClean="0"/>
              <a:t> in standard </a:t>
            </a:r>
            <a:r>
              <a:rPr lang="cs-CZ" sz="2400" dirty="0" err="1" smtClean="0"/>
              <a:t>commentaries</a:t>
            </a:r>
            <a:r>
              <a:rPr lang="cs-CZ" sz="2400" dirty="0" smtClean="0"/>
              <a:t>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err="1" smtClean="0"/>
              <a:t>Main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textual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witnesses</a:t>
            </a:r>
            <a:r>
              <a:rPr lang="cs-CZ" sz="2400" b="1" dirty="0" smtClean="0"/>
              <a:t>: </a:t>
            </a:r>
          </a:p>
          <a:p>
            <a:pPr>
              <a:buFontTx/>
              <a:buChar char="-"/>
            </a:pPr>
            <a:r>
              <a:rPr lang="cs-CZ" sz="2400" dirty="0" err="1" smtClean="0"/>
              <a:t>Codex</a:t>
            </a:r>
            <a:r>
              <a:rPr lang="cs-CZ" sz="2400" dirty="0" smtClean="0"/>
              <a:t> </a:t>
            </a:r>
            <a:r>
              <a:rPr lang="cs-CZ" sz="2400" dirty="0" err="1"/>
              <a:t>L</a:t>
            </a:r>
            <a:r>
              <a:rPr lang="cs-CZ" sz="2400" dirty="0" err="1" smtClean="0"/>
              <a:t>eningradensis</a:t>
            </a:r>
            <a:r>
              <a:rPr lang="cs-CZ" sz="2400" dirty="0" smtClean="0"/>
              <a:t> (BHS, BHQ) </a:t>
            </a:r>
          </a:p>
          <a:p>
            <a:pPr>
              <a:buFontTx/>
              <a:buChar char="-"/>
            </a:pPr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Hebrew</a:t>
            </a:r>
            <a:r>
              <a:rPr lang="cs-CZ" sz="2400" dirty="0" smtClean="0"/>
              <a:t> </a:t>
            </a:r>
            <a:r>
              <a:rPr lang="cs-CZ" sz="2400" dirty="0" err="1" smtClean="0"/>
              <a:t>witnesses</a:t>
            </a:r>
            <a:r>
              <a:rPr lang="cs-CZ" sz="2400" dirty="0" smtClean="0"/>
              <a:t>: </a:t>
            </a:r>
            <a:r>
              <a:rPr lang="cs-CZ" sz="2400" dirty="0" err="1" smtClean="0"/>
              <a:t>Samaritan</a:t>
            </a:r>
            <a:r>
              <a:rPr lang="cs-CZ" sz="2400" dirty="0" smtClean="0"/>
              <a:t> Pentateuch, </a:t>
            </a:r>
            <a:r>
              <a:rPr lang="cs-CZ" sz="2400" dirty="0" err="1" smtClean="0"/>
              <a:t>Qumran</a:t>
            </a:r>
            <a:r>
              <a:rPr lang="cs-CZ" sz="2400" dirty="0" smtClean="0"/>
              <a:t> </a:t>
            </a:r>
            <a:r>
              <a:rPr lang="cs-CZ" sz="2400" dirty="0" err="1" smtClean="0"/>
              <a:t>manuscripts</a:t>
            </a:r>
            <a:r>
              <a:rPr lang="cs-CZ" sz="2400" dirty="0" smtClean="0"/>
              <a:t>, </a:t>
            </a:r>
            <a:r>
              <a:rPr lang="cs-CZ" sz="2400" dirty="0" err="1" smtClean="0"/>
              <a:t>etc</a:t>
            </a:r>
            <a:r>
              <a:rPr lang="cs-CZ" sz="2400" dirty="0" smtClean="0"/>
              <a:t>. </a:t>
            </a:r>
          </a:p>
          <a:p>
            <a:pPr>
              <a:buFontTx/>
              <a:buChar char="-"/>
            </a:pPr>
            <a:r>
              <a:rPr lang="cs-CZ" sz="2400" dirty="0" err="1" smtClean="0"/>
              <a:t>Greek</a:t>
            </a:r>
            <a:r>
              <a:rPr lang="cs-CZ" sz="2400" dirty="0" smtClean="0"/>
              <a:t>, Latin and </a:t>
            </a:r>
            <a:r>
              <a:rPr lang="cs-CZ" sz="2400" dirty="0" err="1" smtClean="0"/>
              <a:t>other</a:t>
            </a:r>
            <a:r>
              <a:rPr lang="cs-CZ" sz="2400" dirty="0" smtClean="0"/>
              <a:t> </a:t>
            </a:r>
            <a:r>
              <a:rPr lang="cs-CZ" sz="2400" dirty="0" err="1" smtClean="0"/>
              <a:t>ancient</a:t>
            </a:r>
            <a:r>
              <a:rPr lang="cs-CZ" sz="2400" dirty="0" smtClean="0"/>
              <a:t> </a:t>
            </a:r>
            <a:r>
              <a:rPr lang="cs-CZ" sz="2400" dirty="0" err="1" smtClean="0"/>
              <a:t>versions</a:t>
            </a:r>
            <a:r>
              <a:rPr lang="cs-CZ" sz="2400" dirty="0" smtClean="0"/>
              <a:t>: </a:t>
            </a:r>
            <a:r>
              <a:rPr lang="cs-CZ" sz="2400" dirty="0" err="1" smtClean="0"/>
              <a:t>reconstructing</a:t>
            </a:r>
            <a:r>
              <a:rPr lang="cs-CZ" sz="2400" dirty="0" smtClean="0"/>
              <a:t> </a:t>
            </a:r>
            <a:r>
              <a:rPr lang="cs-CZ" sz="2400" dirty="0" err="1" smtClean="0"/>
              <a:t>their</a:t>
            </a:r>
            <a:r>
              <a:rPr lang="cs-CZ" sz="2400" dirty="0" smtClean="0"/>
              <a:t> </a:t>
            </a:r>
            <a:r>
              <a:rPr lang="cs-CZ" sz="2400" dirty="0" err="1" smtClean="0"/>
              <a:t>Hebrew</a:t>
            </a:r>
            <a:r>
              <a:rPr lang="cs-CZ" sz="2400" dirty="0" smtClean="0"/>
              <a:t> </a:t>
            </a:r>
            <a:r>
              <a:rPr lang="cs-CZ" sz="2400" dirty="0" err="1" smtClean="0"/>
              <a:t>Vorlage</a:t>
            </a:r>
            <a:r>
              <a:rPr lang="cs-CZ" sz="2400" dirty="0" smtClean="0"/>
              <a:t> </a:t>
            </a: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85814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796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err="1" smtClean="0"/>
              <a:t>Textual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criticism</a:t>
            </a:r>
            <a:r>
              <a:rPr lang="cs-CZ" sz="2400" b="1" dirty="0" smtClean="0"/>
              <a:t> 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differences</a:t>
            </a:r>
            <a:r>
              <a:rPr lang="cs-CZ" sz="2400" dirty="0" smtClean="0"/>
              <a:t> are </a:t>
            </a:r>
            <a:r>
              <a:rPr lang="cs-CZ" sz="2400" dirty="0" err="1" smtClean="0"/>
              <a:t>explained</a:t>
            </a:r>
            <a:r>
              <a:rPr lang="cs-CZ" sz="2400" dirty="0" smtClean="0"/>
              <a:t> by: </a:t>
            </a:r>
          </a:p>
          <a:p>
            <a:pPr marL="0" indent="0">
              <a:buNone/>
            </a:pPr>
            <a:endParaRPr lang="cs-CZ" sz="2400" dirty="0" smtClean="0"/>
          </a:p>
          <a:p>
            <a:pPr marL="586719" indent="-586719">
              <a:buAutoNum type="alphaLcParenBoth"/>
            </a:pPr>
            <a:r>
              <a:rPr lang="cs-CZ" sz="2400" dirty="0" err="1" smtClean="0"/>
              <a:t>scribal</a:t>
            </a:r>
            <a:r>
              <a:rPr lang="cs-CZ" sz="2400" dirty="0" smtClean="0"/>
              <a:t> </a:t>
            </a:r>
            <a:r>
              <a:rPr lang="cs-CZ" sz="2400" dirty="0" err="1" smtClean="0"/>
              <a:t>errors</a:t>
            </a:r>
            <a:r>
              <a:rPr lang="cs-CZ" sz="2400" dirty="0" smtClean="0"/>
              <a:t>: </a:t>
            </a:r>
          </a:p>
          <a:p>
            <a:pPr marL="586719" indent="-586719">
              <a:buAutoNum type="alphaLcParenBoth"/>
            </a:pPr>
            <a:r>
              <a:rPr lang="cs-CZ" sz="2400" dirty="0" err="1"/>
              <a:t>c</a:t>
            </a:r>
            <a:r>
              <a:rPr lang="cs-CZ" sz="2400" dirty="0" err="1" smtClean="0"/>
              <a:t>onscious</a:t>
            </a:r>
            <a:r>
              <a:rPr lang="cs-CZ" sz="2400" dirty="0" smtClean="0"/>
              <a:t> </a:t>
            </a:r>
            <a:r>
              <a:rPr lang="cs-CZ" sz="2400" dirty="0" err="1" smtClean="0"/>
              <a:t>changes</a:t>
            </a:r>
            <a:r>
              <a:rPr lang="cs-CZ" sz="2400" dirty="0" smtClean="0"/>
              <a:t> </a:t>
            </a:r>
          </a:p>
          <a:p>
            <a:pPr marL="586719" indent="-586719">
              <a:buAutoNum type="alphaLcParenBoth"/>
            </a:pPr>
            <a:endParaRPr lang="cs-CZ" sz="2400" dirty="0" smtClean="0"/>
          </a:p>
          <a:p>
            <a:pPr>
              <a:buFontTx/>
              <a:buChar char="-"/>
            </a:pPr>
            <a:endParaRPr lang="cs-CZ" sz="2400" dirty="0" smtClean="0"/>
          </a:p>
          <a:p>
            <a:pPr>
              <a:buFontTx/>
              <a:buChar char="-"/>
            </a:pPr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217498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6144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(a) Most </a:t>
            </a:r>
            <a:r>
              <a:rPr lang="cs-CZ" sz="2400" b="1" dirty="0" err="1"/>
              <a:t>frequent</a:t>
            </a:r>
            <a:r>
              <a:rPr lang="cs-CZ" sz="2400" b="1" dirty="0"/>
              <a:t> </a:t>
            </a:r>
            <a:r>
              <a:rPr lang="cs-CZ" sz="2400" b="1" dirty="0" err="1"/>
              <a:t>scribal</a:t>
            </a:r>
            <a:r>
              <a:rPr lang="cs-CZ" sz="2400" b="1" dirty="0"/>
              <a:t> </a:t>
            </a:r>
            <a:r>
              <a:rPr lang="cs-CZ" sz="2400" b="1" dirty="0" err="1"/>
              <a:t>errors</a:t>
            </a:r>
            <a:r>
              <a:rPr lang="cs-CZ" sz="2400" b="1" dirty="0"/>
              <a:t>: </a:t>
            </a:r>
          </a:p>
          <a:p>
            <a:pPr>
              <a:buFontTx/>
              <a:buChar char="-"/>
            </a:pPr>
            <a:r>
              <a:rPr lang="cs-CZ" sz="2400" dirty="0" err="1" smtClean="0"/>
              <a:t>Confusion</a:t>
            </a:r>
            <a:r>
              <a:rPr lang="cs-CZ" sz="2400" dirty="0" smtClean="0"/>
              <a:t> and </a:t>
            </a:r>
            <a:r>
              <a:rPr lang="cs-CZ" sz="2400" dirty="0" err="1" smtClean="0"/>
              <a:t>exchange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/>
              <a:t>consonants</a:t>
            </a:r>
            <a:r>
              <a:rPr lang="cs-CZ" sz="2400" dirty="0"/>
              <a:t> </a:t>
            </a:r>
            <a:endParaRPr lang="en-GB" sz="2400" dirty="0" smtClean="0"/>
          </a:p>
          <a:p>
            <a:pPr>
              <a:buFontTx/>
              <a:buChar char="-"/>
            </a:pPr>
            <a:r>
              <a:rPr lang="en-GB" sz="2400" dirty="0" err="1" smtClean="0"/>
              <a:t>Homoioteleuton</a:t>
            </a:r>
            <a:endParaRPr lang="en-GB" sz="2400" dirty="0" smtClean="0"/>
          </a:p>
          <a:p>
            <a:pPr>
              <a:buFontTx/>
              <a:buChar char="-"/>
            </a:pPr>
            <a:r>
              <a:rPr lang="en-GB" sz="2400" dirty="0" err="1" smtClean="0"/>
              <a:t>Homoioarchon</a:t>
            </a:r>
            <a:endParaRPr lang="cs-CZ" sz="2400" dirty="0"/>
          </a:p>
          <a:p>
            <a:pPr>
              <a:buFontTx/>
              <a:buChar char="-"/>
            </a:pPr>
            <a:r>
              <a:rPr lang="cs-CZ" sz="2400" dirty="0" err="1"/>
              <a:t>Haplography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r>
              <a:rPr lang="cs-CZ" sz="2400" dirty="0" err="1"/>
              <a:t>Metathesis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r>
              <a:rPr lang="cs-CZ" sz="2400" dirty="0" err="1"/>
              <a:t>Different</a:t>
            </a:r>
            <a:r>
              <a:rPr lang="cs-CZ" sz="2400" dirty="0"/>
              <a:t> </a:t>
            </a:r>
            <a:r>
              <a:rPr lang="cs-CZ" sz="2400" dirty="0" err="1"/>
              <a:t>divisions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words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sentences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r>
              <a:rPr lang="cs-CZ" sz="2400" dirty="0" err="1"/>
              <a:t>Dittography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r>
              <a:rPr lang="cs-CZ" sz="2400" dirty="0" err="1"/>
              <a:t>Combining</a:t>
            </a:r>
            <a:r>
              <a:rPr lang="cs-CZ" sz="2400" dirty="0"/>
              <a:t> </a:t>
            </a:r>
            <a:r>
              <a:rPr lang="cs-CZ" sz="2400" dirty="0" err="1"/>
              <a:t>two</a:t>
            </a:r>
            <a:r>
              <a:rPr lang="cs-CZ" sz="2400" dirty="0"/>
              <a:t> </a:t>
            </a:r>
            <a:r>
              <a:rPr lang="cs-CZ" sz="2400" dirty="0" err="1"/>
              <a:t>various</a:t>
            </a:r>
            <a:r>
              <a:rPr lang="cs-CZ" sz="2400" dirty="0"/>
              <a:t> </a:t>
            </a:r>
            <a:r>
              <a:rPr lang="cs-CZ" sz="2400" dirty="0" err="1"/>
              <a:t>readings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r>
              <a:rPr lang="cs-CZ" sz="2400" dirty="0" err="1"/>
              <a:t>Redactional</a:t>
            </a:r>
            <a:r>
              <a:rPr lang="cs-CZ" sz="2400" dirty="0"/>
              <a:t> </a:t>
            </a:r>
            <a:r>
              <a:rPr lang="cs-CZ" sz="2400" dirty="0" err="1"/>
              <a:t>activity</a:t>
            </a:r>
            <a:r>
              <a:rPr lang="cs-CZ" sz="2400" dirty="0"/>
              <a:t> </a:t>
            </a:r>
          </a:p>
          <a:p>
            <a:pPr>
              <a:buFontTx/>
              <a:buChar char="-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9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56144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(b) Most </a:t>
            </a:r>
            <a:r>
              <a:rPr lang="cs-CZ" sz="2400" b="1" dirty="0" err="1" smtClean="0"/>
              <a:t>frequent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conscious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changes</a:t>
            </a:r>
            <a:r>
              <a:rPr lang="cs-CZ" sz="2400" b="1" dirty="0" smtClean="0"/>
              <a:t>: </a:t>
            </a:r>
          </a:p>
          <a:p>
            <a:pPr>
              <a:buFontTx/>
              <a:buChar char="-"/>
            </a:pPr>
            <a:r>
              <a:rPr lang="cs-CZ" sz="2400" dirty="0" err="1" smtClean="0"/>
              <a:t>Language</a:t>
            </a:r>
            <a:r>
              <a:rPr lang="cs-CZ" sz="2400" dirty="0" smtClean="0"/>
              <a:t> </a:t>
            </a:r>
            <a:r>
              <a:rPr lang="cs-CZ" sz="2400" dirty="0" err="1" smtClean="0"/>
              <a:t>corrections</a:t>
            </a:r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err="1" smtClean="0"/>
              <a:t>Contextual</a:t>
            </a:r>
            <a:r>
              <a:rPr lang="cs-CZ" sz="2400" dirty="0" smtClean="0"/>
              <a:t> </a:t>
            </a:r>
            <a:r>
              <a:rPr lang="cs-CZ" sz="2400" dirty="0" err="1" smtClean="0"/>
              <a:t>changes</a:t>
            </a:r>
            <a:r>
              <a:rPr lang="cs-CZ" sz="2400" dirty="0" smtClean="0"/>
              <a:t> </a:t>
            </a:r>
          </a:p>
          <a:p>
            <a:pPr>
              <a:buFontTx/>
              <a:buChar char="-"/>
            </a:pPr>
            <a:r>
              <a:rPr lang="cs-CZ" sz="2400" dirty="0" err="1" smtClean="0"/>
              <a:t>Eufemisms</a:t>
            </a:r>
            <a:r>
              <a:rPr lang="cs-CZ" sz="2400" dirty="0" smtClean="0"/>
              <a:t> </a:t>
            </a:r>
            <a:endParaRPr lang="en-GB" sz="2400" dirty="0" smtClean="0"/>
          </a:p>
          <a:p>
            <a:pPr>
              <a:buFontTx/>
              <a:buChar char="-"/>
            </a:pPr>
            <a:r>
              <a:rPr lang="en-GB" sz="2400" smtClean="0"/>
              <a:t>Glosses </a:t>
            </a:r>
            <a:endParaRPr lang="cs-CZ" sz="2400" dirty="0" smtClean="0"/>
          </a:p>
          <a:p>
            <a:pPr>
              <a:buFontTx/>
              <a:buChar char="-"/>
            </a:pPr>
            <a:r>
              <a:rPr lang="cs-CZ" sz="2400" dirty="0" err="1" smtClean="0"/>
              <a:t>Theological</a:t>
            </a:r>
            <a:r>
              <a:rPr lang="cs-CZ" sz="2400" dirty="0" smtClean="0"/>
              <a:t> </a:t>
            </a:r>
            <a:r>
              <a:rPr lang="cs-CZ" sz="2400" dirty="0" err="1" smtClean="0"/>
              <a:t>changes</a:t>
            </a:r>
            <a:r>
              <a:rPr lang="cs-CZ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136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209</TotalTime>
  <Words>542</Words>
  <Application>Microsoft Office PowerPoint</Application>
  <PresentationFormat>Vlastní</PresentationFormat>
  <Paragraphs>78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24</cp:revision>
  <dcterms:created xsi:type="dcterms:W3CDTF">2017-07-17T18:52:59Z</dcterms:created>
  <dcterms:modified xsi:type="dcterms:W3CDTF">2021-06-10T19:25:11Z</dcterms:modified>
</cp:coreProperties>
</file>