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5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23.02.2019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Supermarket_z_flagami_(ubt)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SuperMarketa</a:t>
            </a:r>
            <a:r>
              <a:rPr lang="cs-CZ" dirty="0"/>
              <a:t> – </a:t>
            </a:r>
            <a:r>
              <a:rPr lang="cs-CZ" dirty="0" err="1"/>
              <a:t>Situation</a:t>
            </a:r>
            <a:r>
              <a:rPr lang="cs-CZ" dirty="0"/>
              <a:t> </a:t>
            </a:r>
            <a:r>
              <a:rPr lang="cs-CZ" dirty="0" err="1"/>
              <a:t>Analysis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Business Simulator</a:t>
            </a:r>
          </a:p>
          <a:p>
            <a:r>
              <a:rPr lang="cs-CZ" dirty="0"/>
              <a:t>Ing. Viktor Vojtko, Ph.D. (2019)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EEC4C9-BE3D-4D05-B76D-BAF8A855A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Case study and </a:t>
            </a:r>
            <a:r>
              <a:rPr lang="cs-CZ" dirty="0" err="1"/>
              <a:t>simulation</a:t>
            </a:r>
            <a:r>
              <a:rPr lang="cs-CZ" dirty="0"/>
              <a:t> </a:t>
            </a:r>
            <a:r>
              <a:rPr lang="cs-CZ" dirty="0" err="1"/>
              <a:t>description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9510EA-12D8-4935-9D7A-DF62AC78A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en-US" dirty="0" err="1"/>
              <a:t>upermarket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Czech Republic</a:t>
            </a:r>
            <a:endParaRPr lang="en-US" dirty="0"/>
          </a:p>
          <a:p>
            <a:r>
              <a:rPr lang="cs-CZ" dirty="0" err="1"/>
              <a:t>One</a:t>
            </a:r>
            <a:r>
              <a:rPr lang="en-US" dirty="0"/>
              <a:t> year of </a:t>
            </a:r>
            <a:r>
              <a:rPr lang="cs-CZ" dirty="0" err="1"/>
              <a:t>operation</a:t>
            </a:r>
            <a:endParaRPr lang="cs-CZ" dirty="0"/>
          </a:p>
          <a:p>
            <a:r>
              <a:rPr lang="cs-CZ" dirty="0"/>
              <a:t>A</a:t>
            </a:r>
            <a:r>
              <a:rPr lang="en-US" dirty="0" err="1"/>
              <a:t>pproximately</a:t>
            </a:r>
            <a:r>
              <a:rPr lang="en-US" dirty="0"/>
              <a:t> </a:t>
            </a:r>
            <a:r>
              <a:rPr lang="cs-CZ" dirty="0"/>
              <a:t>CZK </a:t>
            </a:r>
            <a:r>
              <a:rPr lang="en-US" dirty="0"/>
              <a:t>79 million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en-US" dirty="0"/>
              <a:t>sales and a loss of CZK 3.9 million</a:t>
            </a:r>
            <a:r>
              <a:rPr lang="cs-CZ" dirty="0"/>
              <a:t>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year</a:t>
            </a:r>
            <a:endParaRPr lang="en-US" dirty="0"/>
          </a:p>
          <a:p>
            <a:r>
              <a:rPr lang="cs-CZ" dirty="0"/>
              <a:t>S</a:t>
            </a:r>
            <a:r>
              <a:rPr lang="en-US" dirty="0" err="1"/>
              <a:t>aturated</a:t>
            </a:r>
            <a:r>
              <a:rPr lang="en-US" dirty="0"/>
              <a:t> and highly </a:t>
            </a:r>
            <a:br>
              <a:rPr lang="cs-CZ" dirty="0"/>
            </a:br>
            <a:r>
              <a:rPr lang="en-US" dirty="0"/>
              <a:t>competitive market</a:t>
            </a:r>
          </a:p>
          <a:p>
            <a:r>
              <a:rPr lang="cs-CZ" dirty="0" err="1"/>
              <a:t>Simulation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next</a:t>
            </a:r>
            <a:r>
              <a:rPr lang="cs-CZ" dirty="0"/>
              <a:t> </a:t>
            </a:r>
            <a:br>
              <a:rPr lang="cs-CZ" dirty="0"/>
            </a:br>
            <a:r>
              <a:rPr lang="en-US" dirty="0"/>
              <a:t>5 years of operation, </a:t>
            </a:r>
            <a:br>
              <a:rPr lang="cs-CZ" dirty="0"/>
            </a:br>
            <a:r>
              <a:rPr lang="en-US" dirty="0"/>
              <a:t>decisions </a:t>
            </a:r>
            <a:r>
              <a:rPr lang="cs-CZ" dirty="0" err="1"/>
              <a:t>being</a:t>
            </a:r>
            <a:r>
              <a:rPr lang="cs-CZ" dirty="0"/>
              <a:t> made </a:t>
            </a:r>
            <a:br>
              <a:rPr lang="cs-CZ" dirty="0"/>
            </a:b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en-US" dirty="0"/>
              <a:t> quarters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DC0698-6FF1-40AB-90B8-096D9CBBD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80027A-DF38-4A8B-A6D2-68C5F166F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4B95ECCB-D34A-4A8D-9FB5-935B8DA515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532582" y="3571306"/>
            <a:ext cx="4625830" cy="2981865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2071D845-BD4D-45DD-8376-67CC7BE21B35}"/>
              </a:ext>
            </a:extLst>
          </p:cNvPr>
          <p:cNvSpPr txBox="1"/>
          <p:nvPr/>
        </p:nvSpPr>
        <p:spPr>
          <a:xfrm>
            <a:off x="7662862" y="7368785"/>
            <a:ext cx="30305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>
                <a:hlinkClick r:id="rId3" tooltip="http://commons.wikimedia.org/wiki/File:Supermarket_z_flagami_(ubt).JPG"/>
              </a:rPr>
              <a:t>Tato fotka</a:t>
            </a:r>
            <a:r>
              <a:rPr lang="cs-CZ" sz="900"/>
              <a:t> od autora Neznámý autor s licencí </a:t>
            </a:r>
            <a:r>
              <a:rPr lang="cs-CZ" sz="900">
                <a:hlinkClick r:id="rId4" tooltip="https://creativecommons.org/licenses/by-sa/3.0/"/>
              </a:rPr>
              <a:t>CC BY-SA</a:t>
            </a:r>
            <a:endParaRPr lang="cs-CZ" sz="900"/>
          </a:p>
        </p:txBody>
      </p:sp>
    </p:spTree>
    <p:extLst>
      <p:ext uri="{BB962C8B-B14F-4D97-AF65-F5344CB8AC3E}">
        <p14:creationId xmlns:p14="http://schemas.microsoft.com/office/powerpoint/2010/main" val="1678149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F3919F-765D-40B8-97BE-E7A642763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Operation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simulated</a:t>
            </a:r>
            <a:r>
              <a:rPr lang="cs-CZ" dirty="0"/>
              <a:t> business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8CAB44-E9C3-4985-93E0-9C151502E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244AF5C-BFA9-4663-80E1-F5D87C125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pic>
        <p:nvPicPr>
          <p:cNvPr id="6" name="image3.png">
            <a:extLst>
              <a:ext uri="{FF2B5EF4-FFF2-40B4-BE49-F238E27FC236}">
                <a16:creationId xmlns:a16="http://schemas.microsoft.com/office/drawing/2014/main" id="{133042F0-BCE5-4517-96A6-4827209A989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rcRect l="21741" t="6333" r="22909" b="6912"/>
          <a:stretch>
            <a:fillRect/>
          </a:stretch>
        </p:blipFill>
        <p:spPr>
          <a:xfrm>
            <a:off x="2189369" y="1187450"/>
            <a:ext cx="6314662" cy="5567363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94106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E6BBAA-9FE4-43F5-88DE-E4F190ABF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Situation</a:t>
            </a:r>
            <a:r>
              <a:rPr lang="cs-CZ" dirty="0"/>
              <a:t> </a:t>
            </a:r>
            <a:r>
              <a:rPr lang="cs-CZ" dirty="0" err="1"/>
              <a:t>analysis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34E380F-5484-4091-8DCC-10F2FF9E7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3897745"/>
            <a:ext cx="9623425" cy="2857068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dirty="0"/>
              <a:t>The purpose of situation analysis is to understand how the company works and in </a:t>
            </a:r>
            <a:r>
              <a:rPr lang="cs-CZ" sz="4400" dirty="0" err="1"/>
              <a:t>how</a:t>
            </a:r>
            <a:r>
              <a:rPr lang="cs-CZ" sz="4400" dirty="0"/>
              <a:t> c</a:t>
            </a:r>
            <a:r>
              <a:rPr lang="en-US" sz="4400" dirty="0" err="1"/>
              <a:t>ould</a:t>
            </a:r>
            <a:r>
              <a:rPr lang="en-US" sz="4400" dirty="0"/>
              <a:t> </a:t>
            </a:r>
            <a:r>
              <a:rPr lang="cs-CZ" sz="4400" dirty="0" err="1"/>
              <a:t>it</a:t>
            </a:r>
            <a:r>
              <a:rPr lang="en-US" sz="4400" dirty="0"/>
              <a:t> </a:t>
            </a:r>
            <a:r>
              <a:rPr lang="cs-CZ" sz="4400" dirty="0" err="1"/>
              <a:t>be</a:t>
            </a:r>
            <a:r>
              <a:rPr lang="cs-CZ" sz="4400" dirty="0"/>
              <a:t> </a:t>
            </a:r>
            <a:r>
              <a:rPr lang="cs-CZ" sz="4400" dirty="0" err="1"/>
              <a:t>affected</a:t>
            </a:r>
            <a:r>
              <a:rPr lang="cs-CZ" sz="4400" dirty="0"/>
              <a:t> by </a:t>
            </a:r>
            <a:r>
              <a:rPr lang="cs-CZ" sz="4400" dirty="0" err="1"/>
              <a:t>external</a:t>
            </a:r>
            <a:r>
              <a:rPr lang="cs-CZ" sz="4400" dirty="0"/>
              <a:t> </a:t>
            </a:r>
            <a:r>
              <a:rPr lang="en-US" sz="4400" dirty="0"/>
              <a:t>environment</a:t>
            </a:r>
            <a:r>
              <a:rPr lang="cs-CZ" sz="4400" dirty="0"/>
              <a:t> </a:t>
            </a:r>
            <a:r>
              <a:rPr lang="cs-CZ" sz="4400" dirty="0" err="1"/>
              <a:t>factors</a:t>
            </a:r>
            <a:r>
              <a:rPr lang="en-US" sz="4400" dirty="0"/>
              <a:t>.</a:t>
            </a:r>
            <a:endParaRPr lang="cs-CZ" sz="4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FDFBE3-73C3-4AA1-BE3E-004C14DAC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5CF14F1-C83B-4260-B8FE-AB249039E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pic>
        <p:nvPicPr>
          <p:cNvPr id="6146" name="Picture 2" descr="https://lh5.googleusercontent.com/-VCYo63O_TprM0g3b7pp9-kSsLC1N5XHH2l0yRbMdkHL6oOjp1iVOnHHAJiYDf-D8eWPp8V9vrAIe_Kn7Zs-EK5FlHUQArmcuk8ZK_N59snuJbE5Q-M1zP7Mp_MkBr2Ivo1QgAq-oA">
            <a:extLst>
              <a:ext uri="{FF2B5EF4-FFF2-40B4-BE49-F238E27FC236}">
                <a16:creationId xmlns:a16="http://schemas.microsoft.com/office/drawing/2014/main" id="{F514BCC1-F9B1-4D5C-B71A-822DCD7810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0" y="1690976"/>
            <a:ext cx="30099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60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A3B057-C1AE-46BF-AB5A-FC17107CB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perform the situation analysis</a:t>
            </a:r>
            <a:r>
              <a:rPr lang="cs-CZ" dirty="0"/>
              <a:t>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CCD638-CEF3-4416-86B4-B8805B38F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macro-environment</a:t>
            </a:r>
            <a:endParaRPr lang="cs-CZ" dirty="0"/>
          </a:p>
          <a:p>
            <a:pPr lvl="1"/>
            <a:r>
              <a:rPr lang="cs-CZ" dirty="0"/>
              <a:t>STEP </a:t>
            </a:r>
            <a:r>
              <a:rPr lang="cs-CZ" dirty="0" err="1"/>
              <a:t>analysis</a:t>
            </a:r>
            <a:endParaRPr lang="cs-CZ" dirty="0"/>
          </a:p>
          <a:p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micro-environment</a:t>
            </a:r>
            <a:endParaRPr lang="cs-CZ" dirty="0"/>
          </a:p>
          <a:p>
            <a:pPr lvl="1"/>
            <a:r>
              <a:rPr lang="cs-CZ" dirty="0" err="1"/>
              <a:t>External</a:t>
            </a:r>
            <a:r>
              <a:rPr lang="cs-CZ" dirty="0"/>
              <a:t> </a:t>
            </a:r>
            <a:r>
              <a:rPr lang="cs-CZ" dirty="0" err="1"/>
              <a:t>analysis</a:t>
            </a:r>
            <a:r>
              <a:rPr lang="cs-CZ" dirty="0"/>
              <a:t> - Porter </a:t>
            </a:r>
            <a:r>
              <a:rPr lang="cs-CZ" dirty="0" err="1"/>
              <a:t>five</a:t>
            </a:r>
            <a:r>
              <a:rPr lang="cs-CZ" dirty="0"/>
              <a:t> </a:t>
            </a:r>
            <a:r>
              <a:rPr lang="cs-CZ" dirty="0" err="1"/>
              <a:t>forces</a:t>
            </a:r>
            <a:r>
              <a:rPr lang="cs-CZ" dirty="0"/>
              <a:t> model + </a:t>
            </a:r>
            <a:r>
              <a:rPr lang="cs-CZ" dirty="0" err="1"/>
              <a:t>complements</a:t>
            </a:r>
            <a:r>
              <a:rPr lang="cs-CZ" dirty="0"/>
              <a:t> + public + </a:t>
            </a:r>
            <a:r>
              <a:rPr lang="cs-CZ" dirty="0" err="1"/>
              <a:t>local</a:t>
            </a:r>
            <a:r>
              <a:rPr lang="cs-CZ" dirty="0"/>
              <a:t> </a:t>
            </a:r>
            <a:r>
              <a:rPr lang="cs-CZ" dirty="0" err="1"/>
              <a:t>government</a:t>
            </a:r>
            <a:endParaRPr lang="cs-CZ" dirty="0"/>
          </a:p>
          <a:p>
            <a:pPr lvl="1"/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analysis</a:t>
            </a:r>
            <a:r>
              <a:rPr lang="cs-CZ" dirty="0"/>
              <a:t> -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analysis</a:t>
            </a:r>
            <a:r>
              <a:rPr lang="cs-CZ" dirty="0"/>
              <a:t>, portfolio </a:t>
            </a:r>
            <a:r>
              <a:rPr lang="cs-CZ" dirty="0" err="1"/>
              <a:t>analysis</a:t>
            </a:r>
            <a:r>
              <a:rPr lang="cs-CZ" dirty="0"/>
              <a:t>, </a:t>
            </a:r>
            <a:r>
              <a:rPr lang="cs-CZ" dirty="0" err="1"/>
              <a:t>personnel</a:t>
            </a:r>
            <a:r>
              <a:rPr lang="cs-CZ" dirty="0"/>
              <a:t>, </a:t>
            </a:r>
            <a:r>
              <a:rPr lang="cs-CZ" dirty="0" err="1"/>
              <a:t>processes</a:t>
            </a:r>
            <a:r>
              <a:rPr lang="cs-CZ" dirty="0"/>
              <a:t>, </a:t>
            </a:r>
            <a:r>
              <a:rPr lang="cs-CZ" dirty="0" err="1"/>
              <a:t>capacities</a:t>
            </a:r>
            <a:r>
              <a:rPr lang="cs-CZ" dirty="0"/>
              <a:t>, </a:t>
            </a:r>
            <a:r>
              <a:rPr lang="cs-CZ" dirty="0" err="1"/>
              <a:t>resources</a:t>
            </a:r>
            <a:endParaRPr lang="cs-CZ" dirty="0"/>
          </a:p>
          <a:p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relationships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various</a:t>
            </a:r>
            <a:r>
              <a:rPr lang="cs-CZ" dirty="0"/>
              <a:t> </a:t>
            </a:r>
            <a:r>
              <a:rPr lang="cs-CZ" dirty="0" err="1"/>
              <a:t>factors</a:t>
            </a:r>
            <a:endParaRPr lang="cs-CZ" dirty="0"/>
          </a:p>
          <a:p>
            <a:pPr lvl="1"/>
            <a:r>
              <a:rPr lang="cs-CZ" dirty="0"/>
              <a:t>SWOT </a:t>
            </a:r>
            <a:r>
              <a:rPr lang="cs-CZ" dirty="0" err="1"/>
              <a:t>analysis</a:t>
            </a:r>
            <a:r>
              <a:rPr lang="cs-CZ" dirty="0"/>
              <a:t> (</a:t>
            </a:r>
            <a:r>
              <a:rPr lang="cs-CZ" dirty="0" err="1"/>
              <a:t>strengths</a:t>
            </a:r>
            <a:r>
              <a:rPr lang="cs-CZ" dirty="0"/>
              <a:t>, </a:t>
            </a:r>
            <a:r>
              <a:rPr lang="cs-CZ" dirty="0" err="1"/>
              <a:t>weaknesses</a:t>
            </a:r>
            <a:r>
              <a:rPr lang="cs-CZ" dirty="0"/>
              <a:t>, </a:t>
            </a:r>
            <a:r>
              <a:rPr lang="cs-CZ" dirty="0" err="1"/>
              <a:t>opportunities</a:t>
            </a:r>
            <a:r>
              <a:rPr lang="cs-CZ" dirty="0"/>
              <a:t>, </a:t>
            </a:r>
            <a:r>
              <a:rPr lang="cs-CZ" dirty="0" err="1"/>
              <a:t>threats</a:t>
            </a:r>
            <a:r>
              <a:rPr lang="cs-CZ" dirty="0"/>
              <a:t>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CF405F-7318-4EC0-AD59-E5C6B7DF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DA705C6-5568-4103-8375-F12BCDE37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692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59EF38-BE7B-4295-9338-E9283388F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 </a:t>
            </a:r>
            <a:r>
              <a:rPr lang="cs-CZ" dirty="0" err="1"/>
              <a:t>analysis</a:t>
            </a:r>
            <a:r>
              <a:rPr lang="cs-CZ" dirty="0"/>
              <a:t> (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factors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72C8ADE-52EC-4929-9E7D-FEF94C02D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Guiding</a:t>
            </a:r>
            <a:r>
              <a:rPr lang="cs-CZ" dirty="0"/>
              <a:t> </a:t>
            </a:r>
            <a:r>
              <a:rPr lang="cs-CZ" dirty="0" err="1"/>
              <a:t>questions</a:t>
            </a:r>
            <a:r>
              <a:rPr lang="cs-CZ" dirty="0"/>
              <a:t>:</a:t>
            </a:r>
          </a:p>
          <a:p>
            <a:pPr lvl="1"/>
            <a:r>
              <a:rPr lang="en-US" sz="2400" dirty="0"/>
              <a:t>How is a company performing economically? Where is it in relation to the </a:t>
            </a:r>
            <a:r>
              <a:rPr lang="cs-CZ" sz="2400" dirty="0" err="1"/>
              <a:t>break</a:t>
            </a:r>
            <a:r>
              <a:rPr lang="cs-CZ" sz="2400" dirty="0"/>
              <a:t> </a:t>
            </a:r>
            <a:r>
              <a:rPr lang="cs-CZ" sz="2400" dirty="0" err="1"/>
              <a:t>even</a:t>
            </a:r>
            <a:r>
              <a:rPr lang="cs-CZ" sz="2400" dirty="0"/>
              <a:t> point</a:t>
            </a:r>
            <a:r>
              <a:rPr lang="en-US" sz="2400" dirty="0"/>
              <a:t>?</a:t>
            </a:r>
          </a:p>
          <a:p>
            <a:pPr lvl="1"/>
            <a:r>
              <a:rPr lang="en-US" sz="2400" dirty="0"/>
              <a:t>Does the company have sufficient financial reserves?</a:t>
            </a:r>
          </a:p>
          <a:p>
            <a:pPr lvl="1"/>
            <a:r>
              <a:rPr lang="en-US" sz="2400" dirty="0"/>
              <a:t>How is the company interesting for investors / bankers?</a:t>
            </a:r>
          </a:p>
          <a:p>
            <a:pPr lvl="1"/>
            <a:r>
              <a:rPr lang="en-US" sz="2400" dirty="0"/>
              <a:t>Does the company have sufficient operating capacity?</a:t>
            </a:r>
            <a:endParaRPr lang="cs-CZ" sz="2400" dirty="0"/>
          </a:p>
          <a:p>
            <a:pPr lvl="1"/>
            <a:r>
              <a:rPr lang="en-US" sz="2400" dirty="0"/>
              <a:t>Is the company sufficiently equipped for future development?</a:t>
            </a:r>
          </a:p>
          <a:p>
            <a:pPr lvl="1"/>
            <a:r>
              <a:rPr lang="en-US" sz="2400" dirty="0"/>
              <a:t>What is the position of the company with customers?</a:t>
            </a:r>
          </a:p>
          <a:p>
            <a:pPr lvl="1"/>
            <a:r>
              <a:rPr lang="en-US" sz="2400" dirty="0"/>
              <a:t>What is the company's position with suppliers?</a:t>
            </a:r>
          </a:p>
          <a:p>
            <a:pPr lvl="1"/>
            <a:r>
              <a:rPr lang="en-US" sz="2400" dirty="0"/>
              <a:t>Are the products of the company competitive?</a:t>
            </a:r>
          </a:p>
          <a:p>
            <a:pPr lvl="1"/>
            <a:r>
              <a:rPr lang="en-US" sz="2400" dirty="0"/>
              <a:t>How does the company </a:t>
            </a:r>
            <a:r>
              <a:rPr lang="cs-CZ" sz="2400" dirty="0" err="1"/>
              <a:t>deal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en-US" sz="2400" dirty="0"/>
              <a:t> its risks?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77622E-82BD-4206-812D-C63B70261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6EC0FB8-D926-4267-A6CE-5BBE42E9B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41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13AE25-1820-4478-BFF6-E99EAF9F3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 </a:t>
            </a:r>
            <a:r>
              <a:rPr lang="cs-CZ" dirty="0" err="1"/>
              <a:t>analysis</a:t>
            </a:r>
            <a:r>
              <a:rPr lang="cs-CZ" dirty="0"/>
              <a:t> (</a:t>
            </a:r>
            <a:r>
              <a:rPr lang="cs-CZ" dirty="0" err="1"/>
              <a:t>external</a:t>
            </a:r>
            <a:r>
              <a:rPr lang="cs-CZ" dirty="0"/>
              <a:t> </a:t>
            </a:r>
            <a:r>
              <a:rPr lang="cs-CZ" dirty="0" err="1"/>
              <a:t>factors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C7FE16-0DE6-491D-96D2-93D48F377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Guiding</a:t>
            </a:r>
            <a:r>
              <a:rPr lang="cs-CZ" dirty="0"/>
              <a:t> </a:t>
            </a:r>
            <a:r>
              <a:rPr lang="cs-CZ" dirty="0" err="1"/>
              <a:t>questions</a:t>
            </a:r>
            <a:r>
              <a:rPr lang="cs-CZ" dirty="0"/>
              <a:t>:</a:t>
            </a:r>
          </a:p>
          <a:p>
            <a:pPr lvl="1"/>
            <a:r>
              <a:rPr lang="en-US" sz="2400" dirty="0"/>
              <a:t>Can fluctuations in exchange rates be expected?</a:t>
            </a:r>
          </a:p>
          <a:p>
            <a:pPr lvl="1"/>
            <a:r>
              <a:rPr lang="cs-CZ" sz="2400" dirty="0"/>
              <a:t>Are </a:t>
            </a:r>
            <a:r>
              <a:rPr lang="cs-CZ" sz="2400" dirty="0" err="1"/>
              <a:t>there</a:t>
            </a:r>
            <a:r>
              <a:rPr lang="cs-CZ" sz="2400" dirty="0"/>
              <a:t> </a:t>
            </a:r>
            <a:r>
              <a:rPr lang="cs-CZ" sz="2400" dirty="0" err="1"/>
              <a:t>any</a:t>
            </a:r>
            <a:r>
              <a:rPr lang="cs-CZ" sz="2400" dirty="0"/>
              <a:t> </a:t>
            </a:r>
            <a:r>
              <a:rPr lang="cs-CZ" sz="2400" dirty="0" err="1"/>
              <a:t>expected</a:t>
            </a:r>
            <a:r>
              <a:rPr lang="cs-CZ" sz="2400" dirty="0"/>
              <a:t> c</a:t>
            </a:r>
            <a:r>
              <a:rPr lang="en-US" sz="2400" dirty="0" err="1"/>
              <a:t>hanges</a:t>
            </a:r>
            <a:r>
              <a:rPr lang="en-US" sz="2400" dirty="0"/>
              <a:t> in legislation</a:t>
            </a:r>
            <a:r>
              <a:rPr lang="cs-CZ" sz="2400" dirty="0"/>
              <a:t> / </a:t>
            </a:r>
            <a:r>
              <a:rPr lang="en-US" sz="2400" dirty="0"/>
              <a:t>regulation</a:t>
            </a:r>
            <a:r>
              <a:rPr lang="cs-CZ" sz="2400" dirty="0"/>
              <a:t> in </a:t>
            </a:r>
            <a:r>
              <a:rPr lang="cs-CZ" sz="2400" dirty="0" err="1"/>
              <a:t>relation</a:t>
            </a:r>
            <a:r>
              <a:rPr lang="cs-CZ" sz="2400" dirty="0"/>
              <a:t> to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industry</a:t>
            </a:r>
            <a:r>
              <a:rPr lang="en-US" sz="2400" dirty="0"/>
              <a:t>?</a:t>
            </a:r>
          </a:p>
          <a:p>
            <a:pPr lvl="1"/>
            <a:r>
              <a:rPr lang="en-US" sz="2400" dirty="0"/>
              <a:t>Is it possible to </a:t>
            </a:r>
            <a:r>
              <a:rPr lang="cs-CZ" sz="2400" dirty="0" err="1"/>
              <a:t>expect</a:t>
            </a:r>
            <a:r>
              <a:rPr lang="cs-CZ" sz="2400" dirty="0"/>
              <a:t> </a:t>
            </a:r>
            <a:r>
              <a:rPr lang="cs-CZ" sz="2400" dirty="0" err="1"/>
              <a:t>strenghtening</a:t>
            </a:r>
            <a:r>
              <a:rPr lang="en-US" sz="2400" dirty="0"/>
              <a:t> </a:t>
            </a:r>
            <a:r>
              <a:rPr lang="cs-CZ" sz="2400" dirty="0" err="1"/>
              <a:t>or</a:t>
            </a:r>
            <a:r>
              <a:rPr lang="en-US" sz="2400" dirty="0"/>
              <a:t> weaken</a:t>
            </a:r>
            <a:r>
              <a:rPr lang="cs-CZ" sz="2400" dirty="0" err="1"/>
              <a:t>ing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en-US" sz="2400" dirty="0"/>
              <a:t> competition?</a:t>
            </a:r>
            <a:endParaRPr lang="cs-CZ" sz="2400" dirty="0"/>
          </a:p>
          <a:p>
            <a:pPr lvl="1"/>
            <a:r>
              <a:rPr lang="en-US" sz="2400" dirty="0"/>
              <a:t>Can growth / decrease in demand be expected?</a:t>
            </a:r>
          </a:p>
          <a:p>
            <a:pPr lvl="1"/>
            <a:r>
              <a:rPr lang="en-US" sz="2400" dirty="0"/>
              <a:t>Can changes in supplier prices be expected?</a:t>
            </a:r>
          </a:p>
          <a:p>
            <a:pPr lvl="1"/>
            <a:r>
              <a:rPr lang="en-US" sz="2400" dirty="0"/>
              <a:t>Is there any room on the market for getting more customers?</a:t>
            </a:r>
          </a:p>
          <a:p>
            <a:pPr lvl="1"/>
            <a:r>
              <a:rPr lang="en-US" sz="2400" dirty="0"/>
              <a:t>Are there other opportunities? For example, new technologies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funding</a:t>
            </a:r>
            <a:r>
              <a:rPr lang="cs-CZ" sz="2400" dirty="0"/>
              <a:t> </a:t>
            </a:r>
            <a:r>
              <a:rPr lang="cs-CZ" sz="2400" dirty="0" err="1"/>
              <a:t>schemes</a:t>
            </a:r>
            <a:r>
              <a:rPr lang="cs-CZ" sz="2400" dirty="0"/>
              <a:t>?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AA78F5-3E12-4933-B3FE-E26B9D2FF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5B3F19B-5597-4D72-AB50-04DB58447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940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4265FC-4813-41EC-9A6B-6A2FF8195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SWOT – </a:t>
            </a:r>
            <a:r>
              <a:rPr lang="cs-CZ" dirty="0" err="1"/>
              <a:t>what</a:t>
            </a:r>
            <a:r>
              <a:rPr lang="cs-CZ" dirty="0"/>
              <a:t> to </a:t>
            </a:r>
            <a:r>
              <a:rPr lang="cs-CZ" dirty="0" err="1"/>
              <a:t>watch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838379-20A7-4A58-851C-7CEBEA147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Reliable</a:t>
            </a:r>
            <a:r>
              <a:rPr lang="en-US" dirty="0"/>
              <a:t> data and resources</a:t>
            </a:r>
          </a:p>
          <a:p>
            <a:pPr lvl="1"/>
            <a:r>
              <a:rPr lang="cs-CZ" dirty="0" err="1"/>
              <a:t>Provided</a:t>
            </a:r>
            <a:r>
              <a:rPr lang="cs-CZ" dirty="0"/>
              <a:t> </a:t>
            </a:r>
            <a:r>
              <a:rPr lang="cs-CZ" dirty="0" err="1"/>
              <a:t>materials</a:t>
            </a:r>
            <a:endParaRPr lang="cs-CZ" dirty="0"/>
          </a:p>
          <a:p>
            <a:pPr lvl="1"/>
            <a:r>
              <a:rPr lang="en-US" dirty="0"/>
              <a:t>The Czech Statistical Office, the Czech National Bank, the Ministry of Industry and Trade</a:t>
            </a:r>
          </a:p>
          <a:p>
            <a:r>
              <a:rPr lang="en-US" dirty="0"/>
              <a:t>Everything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done </a:t>
            </a:r>
            <a:r>
              <a:rPr lang="en-US" dirty="0"/>
              <a:t>from the perspective of the company - </a:t>
            </a:r>
            <a:r>
              <a:rPr lang="en-US" dirty="0" err="1"/>
              <a:t>ie</a:t>
            </a:r>
            <a:r>
              <a:rPr lang="en-US" dirty="0"/>
              <a:t> what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expected</a:t>
            </a:r>
            <a:r>
              <a:rPr lang="cs-CZ" dirty="0"/>
              <a:t> </a:t>
            </a:r>
            <a:r>
              <a:rPr lang="cs-CZ" dirty="0" err="1"/>
              <a:t>impact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en-US" dirty="0"/>
              <a:t> different factors, changes, and trends?</a:t>
            </a:r>
          </a:p>
          <a:p>
            <a:r>
              <a:rPr lang="en-US" dirty="0"/>
              <a:t>Specific recommendations for the next step - </a:t>
            </a:r>
            <a:r>
              <a:rPr lang="en-US" dirty="0" err="1"/>
              <a:t>ie</a:t>
            </a:r>
            <a:r>
              <a:rPr lang="en-US" dirty="0"/>
              <a:t> what is the result of the company?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DBD093-E12A-4857-B0EA-EBE50C46B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850438-DD4B-483F-ACF8-7C852A18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25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07DAD1-714C-4A78-92B7-BAE4983B4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Simulation</a:t>
            </a:r>
            <a:r>
              <a:rPr lang="cs-CZ" dirty="0"/>
              <a:t> game </a:t>
            </a:r>
            <a:r>
              <a:rPr lang="cs-CZ" dirty="0" err="1"/>
              <a:t>limitations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AEABCD-3E31-449F-B051-1117F1803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possible</a:t>
            </a:r>
            <a:r>
              <a:rPr lang="cs-CZ" dirty="0"/>
              <a:t> to </a:t>
            </a:r>
            <a:r>
              <a:rPr lang="cs-CZ" dirty="0" err="1"/>
              <a:t>change</a:t>
            </a:r>
            <a:r>
              <a:rPr lang="cs-CZ" dirty="0"/>
              <a:t> </a:t>
            </a:r>
            <a:r>
              <a:rPr lang="cs-CZ" dirty="0" err="1"/>
              <a:t>due</a:t>
            </a:r>
            <a:r>
              <a:rPr lang="cs-CZ" dirty="0"/>
              <a:t> to </a:t>
            </a:r>
            <a:r>
              <a:rPr lang="cs-CZ" dirty="0" err="1"/>
              <a:t>simulation</a:t>
            </a:r>
            <a:r>
              <a:rPr lang="cs-CZ" dirty="0"/>
              <a:t> game </a:t>
            </a:r>
            <a:r>
              <a:rPr lang="cs-CZ" dirty="0" err="1"/>
              <a:t>limitations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Store</a:t>
            </a:r>
            <a:r>
              <a:rPr lang="en-US" dirty="0"/>
              <a:t> layout</a:t>
            </a:r>
            <a:r>
              <a:rPr lang="cs-CZ" dirty="0"/>
              <a:t> </a:t>
            </a:r>
            <a:r>
              <a:rPr lang="cs-CZ" dirty="0" err="1"/>
              <a:t>changes</a:t>
            </a:r>
            <a:r>
              <a:rPr lang="en-US" dirty="0"/>
              <a:t> (number of cash registers, etc.)</a:t>
            </a:r>
          </a:p>
          <a:p>
            <a:pPr lvl="1"/>
            <a:r>
              <a:rPr lang="en-US" dirty="0"/>
              <a:t>Expand the number of stores</a:t>
            </a:r>
          </a:p>
          <a:p>
            <a:pPr lvl="1"/>
            <a:r>
              <a:rPr lang="en-US" dirty="0"/>
              <a:t>Rent the area</a:t>
            </a:r>
          </a:p>
          <a:p>
            <a:pPr lvl="1"/>
            <a:r>
              <a:rPr lang="en-US" dirty="0"/>
              <a:t>Introduce online sales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B43071-2243-4782-BFF5-210045C8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1979471-0581-414E-9641-CA38C283F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pic>
        <p:nvPicPr>
          <p:cNvPr id="6" name="image1.png">
            <a:extLst>
              <a:ext uri="{FF2B5EF4-FFF2-40B4-BE49-F238E27FC236}">
                <a16:creationId xmlns:a16="http://schemas.microsoft.com/office/drawing/2014/main" id="{3A07E1D3-0D45-47C1-8FDE-D736A51DD46F}"/>
              </a:ext>
            </a:extLst>
          </p:cNvPr>
          <p:cNvPicPr/>
          <p:nvPr/>
        </p:nvPicPr>
        <p:blipFill>
          <a:blip r:embed="rId2"/>
          <a:srcRect l="18082" t="23392" r="38258" b="21351"/>
          <a:stretch>
            <a:fillRect/>
          </a:stretch>
        </p:blipFill>
        <p:spPr>
          <a:xfrm>
            <a:off x="5495637" y="3628376"/>
            <a:ext cx="4482897" cy="3126437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66092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59</TotalTime>
  <Words>469</Words>
  <Application>Microsoft Office PowerPoint</Application>
  <PresentationFormat>Vlastní</PresentationFormat>
  <Paragraphs>69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Clara Sans</vt:lpstr>
      <vt:lpstr>JU_OPVVV</vt:lpstr>
      <vt:lpstr>SuperMarketa – Situation Analysis</vt:lpstr>
      <vt:lpstr>Case study and simulation description</vt:lpstr>
      <vt:lpstr>Operation of the simulated business</vt:lpstr>
      <vt:lpstr>Situation analysis</vt:lpstr>
      <vt:lpstr>How to perform the situation analysis?</vt:lpstr>
      <vt:lpstr>SW analysis (internal factors)</vt:lpstr>
      <vt:lpstr>OT analysis (external factors)</vt:lpstr>
      <vt:lpstr>SWOT – what to watch out for?</vt:lpstr>
      <vt:lpstr>Simulation game limitations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Vojtko Viktor</cp:lastModifiedBy>
  <cp:revision>11</cp:revision>
  <dcterms:created xsi:type="dcterms:W3CDTF">2017-07-17T18:52:59Z</dcterms:created>
  <dcterms:modified xsi:type="dcterms:W3CDTF">2019-02-23T12:31:43Z</dcterms:modified>
</cp:coreProperties>
</file>