
<file path=[Content_Types].xml><?xml version="1.0" encoding="utf-8"?>
<Types xmlns="http://schemas.openxmlformats.org/package/2006/content-types">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88" r:id="rId4"/>
    <p:sldId id="259" r:id="rId5"/>
    <p:sldId id="261" r:id="rId6"/>
    <p:sldId id="262" r:id="rId7"/>
    <p:sldId id="263" r:id="rId8"/>
    <p:sldId id="264" r:id="rId9"/>
    <p:sldId id="265" r:id="rId10"/>
    <p:sldId id="266" r:id="rId11"/>
    <p:sldId id="269" r:id="rId12"/>
    <p:sldId id="270" r:id="rId13"/>
    <p:sldId id="272" r:id="rId14"/>
    <p:sldId id="278" r:id="rId15"/>
    <p:sldId id="280" r:id="rId16"/>
    <p:sldId id="275" r:id="rId17"/>
    <p:sldId id="284" r:id="rId18"/>
    <p:sldId id="271" r:id="rId19"/>
    <p:sldId id="277" r:id="rId20"/>
    <p:sldId id="304" r:id="rId21"/>
    <p:sldId id="307" r:id="rId22"/>
    <p:sldId id="286" r:id="rId23"/>
    <p:sldId id="308"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101" d="100"/>
          <a:sy n="101" d="100"/>
        </p:scale>
        <p:origin x="13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257BD-3B22-46A5-94A7-D57F7AD4DDA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C012607-C7BD-464F-8FEF-100AE56A97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3536EAB-FA3A-4564-AC8A-1102945A966E}"/>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5" name="Fußzeilenplatzhalter 4">
            <a:extLst>
              <a:ext uri="{FF2B5EF4-FFF2-40B4-BE49-F238E27FC236}">
                <a16:creationId xmlns:a16="http://schemas.microsoft.com/office/drawing/2014/main" id="{EE629621-C2B3-4FB9-9507-948B0E6932C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43F53CC-B2B6-4D85-916F-CF246938315E}"/>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3262926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3D201-F1AA-408F-9245-7ED6A986116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6FD422C-95A8-4F69-8BEE-17A8DD17DFB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B5048A-133B-4D14-A7CC-1D9F3FB71B14}"/>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5" name="Fußzeilenplatzhalter 4">
            <a:extLst>
              <a:ext uri="{FF2B5EF4-FFF2-40B4-BE49-F238E27FC236}">
                <a16:creationId xmlns:a16="http://schemas.microsoft.com/office/drawing/2014/main" id="{CDE945EC-0C24-41D7-AE57-057BB020E3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0B61005-BF1B-484A-8DAE-6E940FE46C41}"/>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297937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BAAF635-EBF9-410A-929A-FBB0D848B0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B2C2B6A-312E-4FE4-BA4F-2E073D66DCF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05C6C20-CAB2-4EC4-B6AA-5C285729D660}"/>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5" name="Fußzeilenplatzhalter 4">
            <a:extLst>
              <a:ext uri="{FF2B5EF4-FFF2-40B4-BE49-F238E27FC236}">
                <a16:creationId xmlns:a16="http://schemas.microsoft.com/office/drawing/2014/main" id="{10F19A87-F9CC-49AE-BADB-DA00A4B75B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513431A-C06C-4701-B379-D48317DD6BB5}"/>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380420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F330A-339E-4B60-9DBF-4A4EA7419A2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9548FEC-DA68-4FB3-843B-0C764588AB6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D5C51CA-A878-42DF-964A-A30F9140F9E8}"/>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5" name="Fußzeilenplatzhalter 4">
            <a:extLst>
              <a:ext uri="{FF2B5EF4-FFF2-40B4-BE49-F238E27FC236}">
                <a16:creationId xmlns:a16="http://schemas.microsoft.com/office/drawing/2014/main" id="{0CE545BB-E7C9-4C37-B49A-913BA993A33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12C01C-7FDD-4153-B19B-692EA547801B}"/>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110107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40D54-A8EB-477E-9BEB-7142D8A5045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81FDB89-0758-429E-ABD1-A7BBD5FE67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6465690-8FBD-4F84-B2DE-57C1319053F0}"/>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5" name="Fußzeilenplatzhalter 4">
            <a:extLst>
              <a:ext uri="{FF2B5EF4-FFF2-40B4-BE49-F238E27FC236}">
                <a16:creationId xmlns:a16="http://schemas.microsoft.com/office/drawing/2014/main" id="{7954845E-6035-4041-AB72-D50268341BC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074B13-1842-4176-B28D-53AD17FA4A01}"/>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165488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98065-E9BE-4220-B721-55F9C120385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D3C6A49-CBDF-493B-9E50-352B8040293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9C897D3-1E43-4EF8-BBF3-3081149F774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6C473F7-9A77-416C-B985-BB6A54FA77FD}"/>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6" name="Fußzeilenplatzhalter 5">
            <a:extLst>
              <a:ext uri="{FF2B5EF4-FFF2-40B4-BE49-F238E27FC236}">
                <a16:creationId xmlns:a16="http://schemas.microsoft.com/office/drawing/2014/main" id="{BEBA1F16-048F-4A1A-8662-8B0397C5AA3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E9E1CF-EC3A-45B2-95B7-63F34EE38F84}"/>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102629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3B219-2D83-490C-821F-902CF38AB30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5780817-CB82-4968-9C81-6568B95DD0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9983DD6-2745-4814-9E09-1BB1D3A64F9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A11F5DC-6E76-42A5-B4D7-00893DD98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B0EFA14-E5FD-4071-B166-8E9FC50443D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386A1F2-F5CE-41D4-97C7-8E8705CF0B72}"/>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8" name="Fußzeilenplatzhalter 7">
            <a:extLst>
              <a:ext uri="{FF2B5EF4-FFF2-40B4-BE49-F238E27FC236}">
                <a16:creationId xmlns:a16="http://schemas.microsoft.com/office/drawing/2014/main" id="{0FA7521D-2C9B-4A34-99B4-E1D3ADAF1DF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D1D5F63-C38E-4D4C-93D5-9F7EB756C185}"/>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59316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29012-BAB8-443B-9F8B-4ABD1090D98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A94FFD1-D120-446F-B79B-5EFF3EFF9C73}"/>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4" name="Fußzeilenplatzhalter 3">
            <a:extLst>
              <a:ext uri="{FF2B5EF4-FFF2-40B4-BE49-F238E27FC236}">
                <a16:creationId xmlns:a16="http://schemas.microsoft.com/office/drawing/2014/main" id="{01B266D8-7FEF-4436-B173-AEAE3778019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253D134-9F22-4D3E-8484-945B3A662E7A}"/>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321307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E51486D-2FF4-4F16-838F-622D131825A8}"/>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3" name="Fußzeilenplatzhalter 2">
            <a:extLst>
              <a:ext uri="{FF2B5EF4-FFF2-40B4-BE49-F238E27FC236}">
                <a16:creationId xmlns:a16="http://schemas.microsoft.com/office/drawing/2014/main" id="{D338B3D7-6554-4924-BD52-F8E8448596B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E2D077C-67B4-46BA-9090-C7D7C30A1FAC}"/>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759327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ABF2F-9316-4DB6-BA26-181E6BAB9F3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070BC3F-856B-4100-BB22-6D42F2459B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8286A91-415D-4C0A-94EE-F019CA8C6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31377EC-172A-4FD3-975E-2BE814C2B97F}"/>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6" name="Fußzeilenplatzhalter 5">
            <a:extLst>
              <a:ext uri="{FF2B5EF4-FFF2-40B4-BE49-F238E27FC236}">
                <a16:creationId xmlns:a16="http://schemas.microsoft.com/office/drawing/2014/main" id="{E51940F2-26A1-4575-BDE0-AEE6ACC19F3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0AF397-23A7-4DE3-8EF3-4E7DB1255703}"/>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267442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55C2-4D77-46E2-9A86-3E25BA27509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76739E1-643C-4214-96D3-F07BAEC7E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7A2A676-9974-48E0-959D-9A71504DC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DEBA5DC-AC71-49F6-8A4D-27D09C569DDB}"/>
              </a:ext>
            </a:extLst>
          </p:cNvPr>
          <p:cNvSpPr>
            <a:spLocks noGrp="1"/>
          </p:cNvSpPr>
          <p:nvPr>
            <p:ph type="dt" sz="half" idx="10"/>
          </p:nvPr>
        </p:nvSpPr>
        <p:spPr/>
        <p:txBody>
          <a:bodyPr/>
          <a:lstStyle/>
          <a:p>
            <a:fld id="{A292411E-1833-4131-8817-96443740590B}" type="datetimeFigureOut">
              <a:rPr lang="de-DE" smtClean="0"/>
              <a:t>06.05.2020</a:t>
            </a:fld>
            <a:endParaRPr lang="de-DE"/>
          </a:p>
        </p:txBody>
      </p:sp>
      <p:sp>
        <p:nvSpPr>
          <p:cNvPr id="6" name="Fußzeilenplatzhalter 5">
            <a:extLst>
              <a:ext uri="{FF2B5EF4-FFF2-40B4-BE49-F238E27FC236}">
                <a16:creationId xmlns:a16="http://schemas.microsoft.com/office/drawing/2014/main" id="{E26DD752-CF5C-42E8-A7EB-4757EBA2343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5B5DC19-FB44-4990-8711-6898F337BAC0}"/>
              </a:ext>
            </a:extLst>
          </p:cNvPr>
          <p:cNvSpPr>
            <a:spLocks noGrp="1"/>
          </p:cNvSpPr>
          <p:nvPr>
            <p:ph type="sldNum" sz="quarter" idx="12"/>
          </p:nvPr>
        </p:nvSpPr>
        <p:spPr/>
        <p:txBody>
          <a:bodyPr/>
          <a:lstStyle/>
          <a:p>
            <a:fld id="{BA02BDE5-AC54-46D5-A2D9-DC9C575E8C05}" type="slidenum">
              <a:rPr lang="de-DE" smtClean="0"/>
              <a:t>‹Nr.›</a:t>
            </a:fld>
            <a:endParaRPr lang="de-DE"/>
          </a:p>
        </p:txBody>
      </p:sp>
    </p:spTree>
    <p:extLst>
      <p:ext uri="{BB962C8B-B14F-4D97-AF65-F5344CB8AC3E}">
        <p14:creationId xmlns:p14="http://schemas.microsoft.com/office/powerpoint/2010/main" val="123355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3AE7404-5685-4503-A0DF-B108B98EF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D318B02-9167-4DF3-9D7D-A6D9D0178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EE5807-B6A2-48B7-91B1-F493D7484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2411E-1833-4131-8817-96443740590B}" type="datetimeFigureOut">
              <a:rPr lang="de-DE" smtClean="0"/>
              <a:t>06.05.2020</a:t>
            </a:fld>
            <a:endParaRPr lang="de-DE"/>
          </a:p>
        </p:txBody>
      </p:sp>
      <p:sp>
        <p:nvSpPr>
          <p:cNvPr id="5" name="Fußzeilenplatzhalter 4">
            <a:extLst>
              <a:ext uri="{FF2B5EF4-FFF2-40B4-BE49-F238E27FC236}">
                <a16:creationId xmlns:a16="http://schemas.microsoft.com/office/drawing/2014/main" id="{73C182A8-5E0D-4D20-9748-74D28E3F4B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BACB666-F09F-4F01-8F92-ABC3EC2C1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2BDE5-AC54-46D5-A2D9-DC9C575E8C05}" type="slidenum">
              <a:rPr lang="de-DE" smtClean="0"/>
              <a:t>‹Nr.›</a:t>
            </a:fld>
            <a:endParaRPr lang="de-DE"/>
          </a:p>
        </p:txBody>
      </p:sp>
    </p:spTree>
    <p:extLst>
      <p:ext uri="{BB962C8B-B14F-4D97-AF65-F5344CB8AC3E}">
        <p14:creationId xmlns:p14="http://schemas.microsoft.com/office/powerpoint/2010/main" val="2947816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NlpPXDcY7t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file:///E:\mail\dereferrer"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6A279-D769-4A13-8BA5-624B1F9CAAD8}"/>
              </a:ext>
            </a:extLst>
          </p:cNvPr>
          <p:cNvSpPr>
            <a:spLocks noGrp="1"/>
          </p:cNvSpPr>
          <p:nvPr>
            <p:ph type="ctrTitle"/>
          </p:nvPr>
        </p:nvSpPr>
        <p:spPr>
          <a:xfrm>
            <a:off x="1222248" y="619443"/>
            <a:ext cx="9144000" cy="1730565"/>
          </a:xfrm>
        </p:spPr>
        <p:txBody>
          <a:bodyPr>
            <a:normAutofit/>
          </a:bodyPr>
          <a:lstStyle/>
          <a:p>
            <a:r>
              <a:rPr lang="de-DE" sz="3600" b="1" dirty="0"/>
              <a:t>Die deutschen Standardvarietäten</a:t>
            </a:r>
            <a:endParaRPr lang="de-DE" sz="3600" dirty="0"/>
          </a:p>
        </p:txBody>
      </p:sp>
      <p:sp>
        <p:nvSpPr>
          <p:cNvPr id="3" name="Untertitel 2">
            <a:extLst>
              <a:ext uri="{FF2B5EF4-FFF2-40B4-BE49-F238E27FC236}">
                <a16:creationId xmlns:a16="http://schemas.microsoft.com/office/drawing/2014/main" id="{0338D298-6AAF-4FC9-8FD6-89CDEE67D86D}"/>
              </a:ext>
            </a:extLst>
          </p:cNvPr>
          <p:cNvSpPr>
            <a:spLocks noGrp="1"/>
          </p:cNvSpPr>
          <p:nvPr>
            <p:ph type="subTitle" idx="1"/>
          </p:nvPr>
        </p:nvSpPr>
        <p:spPr>
          <a:xfrm>
            <a:off x="1609344" y="3089974"/>
            <a:ext cx="9144000" cy="1655762"/>
          </a:xfrm>
        </p:spPr>
        <p:txBody>
          <a:bodyPr/>
          <a:lstStyle/>
          <a:p>
            <a:r>
              <a:rPr lang="de-DE" b="1" cap="small" dirty="0"/>
              <a:t>Block IV:</a:t>
            </a:r>
          </a:p>
          <a:p>
            <a:r>
              <a:rPr lang="de-DE" b="1" dirty="0"/>
              <a:t>Standardvarietäten im täglichen Sprachgebrauch</a:t>
            </a:r>
          </a:p>
          <a:p>
            <a:endParaRPr lang="de-DE" b="1" dirty="0"/>
          </a:p>
          <a:p>
            <a:endParaRPr lang="de-DE" b="1" dirty="0"/>
          </a:p>
          <a:p>
            <a:endParaRPr lang="de-DE" dirty="0"/>
          </a:p>
        </p:txBody>
      </p:sp>
      <p:sp>
        <p:nvSpPr>
          <p:cNvPr id="4" name="Textfeld 3">
            <a:extLst>
              <a:ext uri="{FF2B5EF4-FFF2-40B4-BE49-F238E27FC236}">
                <a16:creationId xmlns:a16="http://schemas.microsoft.com/office/drawing/2014/main" id="{C9847D07-2656-4F27-8438-AACB9A443B47}"/>
              </a:ext>
            </a:extLst>
          </p:cNvPr>
          <p:cNvSpPr txBox="1"/>
          <p:nvPr/>
        </p:nvSpPr>
        <p:spPr>
          <a:xfrm>
            <a:off x="1609344" y="5257800"/>
            <a:ext cx="3104824" cy="830997"/>
          </a:xfrm>
          <a:prstGeom prst="rect">
            <a:avLst/>
          </a:prstGeom>
          <a:noFill/>
        </p:spPr>
        <p:txBody>
          <a:bodyPr wrap="none" rtlCol="0">
            <a:spAutoFit/>
          </a:bodyPr>
          <a:lstStyle/>
          <a:p>
            <a:r>
              <a:rPr lang="de-DE" sz="1600" dirty="0"/>
              <a:t>Dr. Christine Pretzl</a:t>
            </a:r>
          </a:p>
          <a:p>
            <a:r>
              <a:rPr lang="de-DE" sz="1600" dirty="0"/>
              <a:t>Südböhmische Universität Budweis</a:t>
            </a:r>
          </a:p>
          <a:p>
            <a:r>
              <a:rPr lang="de-DE" sz="1600" dirty="0"/>
              <a:t>Sommersemester 2020</a:t>
            </a:r>
          </a:p>
        </p:txBody>
      </p:sp>
    </p:spTree>
    <p:extLst>
      <p:ext uri="{BB962C8B-B14F-4D97-AF65-F5344CB8AC3E}">
        <p14:creationId xmlns:p14="http://schemas.microsoft.com/office/powerpoint/2010/main" val="3344006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672F9A0-FCA1-4647-A9D4-ECE451C1F4CD}"/>
              </a:ext>
            </a:extLst>
          </p:cNvPr>
          <p:cNvSpPr/>
          <p:nvPr/>
        </p:nvSpPr>
        <p:spPr>
          <a:xfrm>
            <a:off x="760476" y="691789"/>
            <a:ext cx="10671048" cy="5232202"/>
          </a:xfrm>
          <a:prstGeom prst="rect">
            <a:avLst/>
          </a:prstGeom>
        </p:spPr>
        <p:txBody>
          <a:bodyPr wrap="square">
            <a:spAutoFit/>
          </a:bodyPr>
          <a:lstStyle/>
          <a:p>
            <a:pPr>
              <a:defRPr/>
            </a:pPr>
            <a:endParaRPr lang="de-DE" sz="1400" dirty="0"/>
          </a:p>
          <a:p>
            <a:pPr>
              <a:defRPr/>
            </a:pPr>
            <a:r>
              <a:rPr lang="de-DE" sz="1400" dirty="0"/>
              <a:t>     </a:t>
            </a:r>
            <a:r>
              <a:rPr lang="de-DE" sz="1400" b="1" dirty="0"/>
              <a:t>Wichtig</a:t>
            </a:r>
            <a:r>
              <a:rPr lang="de-DE" sz="1400" dirty="0"/>
              <a:t>:	    „Die mündliche Kommunikation stellt eine eigenständige Form der Verständigung dar, die zur Erfüllung </a:t>
            </a:r>
          </a:p>
          <a:p>
            <a:pPr>
              <a:defRPr/>
            </a:pPr>
            <a:r>
              <a:rPr lang="de-DE" sz="1400" dirty="0"/>
              <a:t>     	     ihrer Zwecke in bestimmten Teilbereichen über spezifische sprachliche und kommunikative Mittel verfügt“.  </a:t>
            </a:r>
            <a:r>
              <a:rPr lang="de-DE" sz="1200" dirty="0"/>
              <a:t>(S. 1182)</a:t>
            </a:r>
          </a:p>
          <a:p>
            <a:pPr>
              <a:defRPr/>
            </a:pPr>
            <a:endParaRPr lang="de-DE" sz="1200" dirty="0"/>
          </a:p>
          <a:p>
            <a:pPr>
              <a:defRPr/>
            </a:pPr>
            <a:endParaRPr lang="de-DE" sz="1400" dirty="0"/>
          </a:p>
          <a:p>
            <a:pPr>
              <a:defRPr/>
            </a:pPr>
            <a:endParaRPr lang="de-DE" sz="1400" dirty="0"/>
          </a:p>
          <a:p>
            <a:pPr>
              <a:defRPr/>
            </a:pPr>
            <a:r>
              <a:rPr lang="de-DE" sz="1400" dirty="0"/>
              <a:t>    </a:t>
            </a:r>
            <a:r>
              <a:rPr lang="de-DE" sz="1400" b="1" dirty="0"/>
              <a:t> Dabei</a:t>
            </a:r>
            <a:r>
              <a:rPr lang="de-DE" sz="1400" dirty="0"/>
              <a:t>:           Traditionelle Grammatik ist vor allem eine „Grammatik der Schriftsprache“. </a:t>
            </a:r>
          </a:p>
          <a:p>
            <a:pPr>
              <a:defRPr/>
            </a:pPr>
            <a:r>
              <a:rPr lang="de-DE" sz="1400" dirty="0"/>
              <a:t>    	    (Sprachbewusstsein ist schriftsprachlich geprägt und dominiert.</a:t>
            </a:r>
          </a:p>
          <a:p>
            <a:pPr>
              <a:defRPr/>
            </a:pPr>
            <a:r>
              <a:rPr lang="de-DE" sz="1400" dirty="0"/>
              <a:t>	     ==&gt;   Schwierigkeit, gesprochene Sprache zu erfassen und zu analysieren)</a:t>
            </a:r>
          </a:p>
          <a:p>
            <a:pPr>
              <a:defRPr/>
            </a:pPr>
            <a:endParaRPr lang="de-DE" sz="1400" dirty="0"/>
          </a:p>
          <a:p>
            <a:pPr lvl="1">
              <a:defRPr/>
            </a:pPr>
            <a:r>
              <a:rPr lang="de-DE" sz="1400" dirty="0">
                <a:sym typeface="Wingdings" pitchFamily="2" charset="2"/>
              </a:rPr>
              <a:t>		Daraus resultiert das Paradoxon, dass</a:t>
            </a:r>
          </a:p>
          <a:p>
            <a:pPr lvl="1">
              <a:defRPr/>
            </a:pPr>
            <a:r>
              <a:rPr lang="de-DE" sz="1400" dirty="0">
                <a:sym typeface="Wingdings" pitchFamily="2" charset="2"/>
              </a:rPr>
              <a:t>     		Analyse- und Beschreibungskategorien von Sprache stets</a:t>
            </a:r>
          </a:p>
          <a:p>
            <a:pPr>
              <a:defRPr/>
            </a:pPr>
            <a:r>
              <a:rPr lang="de-DE" sz="1400" dirty="0">
                <a:sym typeface="Wingdings" pitchFamily="2" charset="2"/>
              </a:rPr>
              <a:t>               		auf die Schriftsprache ausgerichtet sind</a:t>
            </a:r>
          </a:p>
          <a:p>
            <a:pPr>
              <a:defRPr/>
            </a:pPr>
            <a:r>
              <a:rPr lang="de-DE" sz="1400" dirty="0">
                <a:sym typeface="Wingdings" pitchFamily="2" charset="2"/>
              </a:rPr>
              <a:t>                		 (= Grundlage für das Verständnis auch von gesprochener Sprache!)</a:t>
            </a:r>
          </a:p>
          <a:p>
            <a:pPr>
              <a:defRPr/>
            </a:pPr>
            <a:endParaRPr lang="de-DE" sz="1400" dirty="0">
              <a:sym typeface="Wingdings" pitchFamily="2" charset="2"/>
            </a:endParaRPr>
          </a:p>
          <a:p>
            <a:pPr>
              <a:defRPr/>
            </a:pPr>
            <a:endParaRPr lang="de-DE" sz="1400" dirty="0">
              <a:sym typeface="Wingdings" pitchFamily="2" charset="2"/>
            </a:endParaRPr>
          </a:p>
          <a:p>
            <a:pPr>
              <a:defRPr/>
            </a:pPr>
            <a:endParaRPr lang="de-DE" sz="1400" dirty="0">
              <a:sym typeface="Wingdings" pitchFamily="2" charset="2"/>
            </a:endParaRPr>
          </a:p>
          <a:p>
            <a:pPr marL="285750" indent="-285750">
              <a:buFont typeface="Wingdings" panose="05000000000000000000" pitchFamily="2" charset="2"/>
              <a:buChar char="è"/>
              <a:defRPr/>
            </a:pPr>
            <a:r>
              <a:rPr lang="de-DE" sz="1400" b="1" dirty="0">
                <a:sym typeface="Wingdings" pitchFamily="2" charset="2"/>
              </a:rPr>
              <a:t>Fazit: 	</a:t>
            </a:r>
            <a:r>
              <a:rPr lang="de-DE" sz="1400" dirty="0">
                <a:sym typeface="Wingdings" pitchFamily="2" charset="2"/>
              </a:rPr>
              <a:t>„Entsprechend den mannigfachen Zwecken, zu denen gesprochene Sprache verwendet wird, ist sie vielfältig diversifiziert und</a:t>
            </a:r>
          </a:p>
          <a:p>
            <a:pPr>
              <a:defRPr/>
            </a:pPr>
            <a:r>
              <a:rPr lang="de-DE" sz="1400" dirty="0">
                <a:sym typeface="Wingdings" pitchFamily="2" charset="2"/>
              </a:rPr>
              <a:t>	variantenreich. Die Vielfalt und Varianz der gesprochenen Sprache hat gelegentlich dazu geführt, gesprochene Sprache </a:t>
            </a:r>
          </a:p>
          <a:p>
            <a:pPr>
              <a:defRPr/>
            </a:pPr>
            <a:r>
              <a:rPr lang="de-DE" sz="1400" dirty="0">
                <a:sym typeface="Wingdings" pitchFamily="2" charset="2"/>
              </a:rPr>
              <a:t>	als ein Phänomen anzusehen, das regellos und chaotisch ist – und das sich damit letztlich auch einer wissenschaftlichen</a:t>
            </a:r>
          </a:p>
          <a:p>
            <a:pPr>
              <a:defRPr/>
            </a:pPr>
            <a:r>
              <a:rPr lang="de-DE" sz="1400" dirty="0">
                <a:sym typeface="Wingdings" pitchFamily="2" charset="2"/>
              </a:rPr>
              <a:t>	Erfassung entzieht.</a:t>
            </a:r>
          </a:p>
          <a:p>
            <a:pPr>
              <a:defRPr/>
            </a:pPr>
            <a:r>
              <a:rPr lang="de-DE" sz="1400" dirty="0">
                <a:sym typeface="Wingdings" pitchFamily="2" charset="2"/>
              </a:rPr>
              <a:t>	Die Untersuchung der letzten Jahrzehnte hat aber gezeigt, dass gesprochene Sprache in keinem Bereich ungeregelt ist und</a:t>
            </a:r>
          </a:p>
          <a:p>
            <a:pPr>
              <a:defRPr/>
            </a:pPr>
            <a:r>
              <a:rPr lang="de-DE" sz="1400" dirty="0">
                <a:sym typeface="Wingdings" pitchFamily="2" charset="2"/>
              </a:rPr>
              <a:t>	dass mündliche Kommunikation nicht weniger regelgeleitet ist als schriftliche. Allerding sind die Regeln der gesprochenen</a:t>
            </a:r>
          </a:p>
          <a:p>
            <a:pPr>
              <a:defRPr/>
            </a:pPr>
            <a:r>
              <a:rPr lang="de-DE" sz="1400" dirty="0">
                <a:sym typeface="Wingdings" pitchFamily="2" charset="2"/>
              </a:rPr>
              <a:t>	Sprache vielfältiger, diversifizierter und in ihrer Reichweite beschränkter.“ </a:t>
            </a:r>
            <a:r>
              <a:rPr lang="de-DE" sz="1200" dirty="0">
                <a:sym typeface="Wingdings" pitchFamily="2" charset="2"/>
              </a:rPr>
              <a:t>(S. 1256).</a:t>
            </a:r>
            <a:endParaRPr lang="de-DE" sz="1200" dirty="0"/>
          </a:p>
        </p:txBody>
      </p:sp>
    </p:spTree>
    <p:extLst>
      <p:ext uri="{BB962C8B-B14F-4D97-AF65-F5344CB8AC3E}">
        <p14:creationId xmlns:p14="http://schemas.microsoft.com/office/powerpoint/2010/main" val="3781114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BA85A65-97CF-4068-8E98-EEFD75AC335C}"/>
              </a:ext>
            </a:extLst>
          </p:cNvPr>
          <p:cNvSpPr/>
          <p:nvPr/>
        </p:nvSpPr>
        <p:spPr>
          <a:xfrm>
            <a:off x="985023" y="603475"/>
            <a:ext cx="8114371" cy="4031873"/>
          </a:xfrm>
          <a:prstGeom prst="rect">
            <a:avLst/>
          </a:prstGeom>
        </p:spPr>
        <p:txBody>
          <a:bodyPr wrap="square">
            <a:spAutoFit/>
          </a:bodyPr>
          <a:lstStyle/>
          <a:p>
            <a:r>
              <a:rPr lang="de-DE" altLang="de-DE" b="1" dirty="0"/>
              <a:t>3. Das Verhältnis von gesprochener und geschriebener Sprache</a:t>
            </a:r>
          </a:p>
          <a:p>
            <a:endParaRPr lang="de-DE" altLang="de-DE" sz="1400" dirty="0"/>
          </a:p>
          <a:p>
            <a:endParaRPr lang="de-DE" altLang="de-DE" sz="1400" dirty="0"/>
          </a:p>
          <a:p>
            <a:endParaRPr lang="de-DE" altLang="de-DE" sz="1400" dirty="0"/>
          </a:p>
          <a:p>
            <a:pPr>
              <a:buFont typeface="Arial" panose="020B0604020202020204" pitchFamily="34" charset="0"/>
              <a:buChar char="•"/>
            </a:pPr>
            <a:r>
              <a:rPr lang="de-DE" altLang="de-DE" sz="1400" dirty="0"/>
              <a:t>   Mündlichkeit und Schriftlichkeit haben weitgehend unterschiedliche</a:t>
            </a:r>
          </a:p>
          <a:p>
            <a:r>
              <a:rPr lang="de-DE" altLang="de-DE" sz="1400" dirty="0"/>
              <a:t>     Domänen und Funktionen.</a:t>
            </a:r>
          </a:p>
          <a:p>
            <a:endParaRPr lang="de-DE" altLang="de-DE" sz="1400" dirty="0"/>
          </a:p>
          <a:p>
            <a:pPr>
              <a:buFont typeface="Arial" panose="020B0604020202020204" pitchFamily="34" charset="0"/>
              <a:buChar char="•"/>
            </a:pPr>
            <a:endParaRPr lang="de-DE" altLang="de-DE" sz="1400" dirty="0"/>
          </a:p>
          <a:p>
            <a:pPr>
              <a:buFont typeface="Arial" panose="020B0604020202020204" pitchFamily="34" charset="0"/>
              <a:buChar char="•"/>
            </a:pPr>
            <a:r>
              <a:rPr lang="de-DE" altLang="de-DE" sz="1400" dirty="0"/>
              <a:t>   Individual- wie menschheitsgeschichtlich: Mündlichkeit primär!</a:t>
            </a:r>
          </a:p>
          <a:p>
            <a:pPr>
              <a:buFont typeface="Arial" panose="020B0604020202020204" pitchFamily="34" charset="0"/>
              <a:buChar char="•"/>
            </a:pPr>
            <a:endParaRPr lang="de-DE" altLang="de-DE" sz="1400" dirty="0"/>
          </a:p>
          <a:p>
            <a:pPr>
              <a:buFont typeface="Arial" panose="020B0604020202020204" pitchFamily="34" charset="0"/>
              <a:buChar char="•"/>
            </a:pPr>
            <a:endParaRPr lang="de-DE" altLang="de-DE" sz="1400" dirty="0"/>
          </a:p>
          <a:p>
            <a:pPr>
              <a:buFont typeface="Arial" panose="020B0604020202020204" pitchFamily="34" charset="0"/>
              <a:buChar char="•"/>
            </a:pPr>
            <a:r>
              <a:rPr lang="de-DE" altLang="de-DE" sz="1400" dirty="0"/>
              <a:t>   Deutliche Unterscheidung in Hinblick auf Normierung und </a:t>
            </a:r>
            <a:r>
              <a:rPr lang="de-DE" altLang="de-DE" sz="1400" dirty="0" err="1"/>
              <a:t>Normierbarkeit</a:t>
            </a:r>
            <a:r>
              <a:rPr lang="de-DE" altLang="de-DE" sz="1400" dirty="0"/>
              <a:t>:</a:t>
            </a:r>
          </a:p>
          <a:p>
            <a:r>
              <a:rPr lang="de-DE" altLang="de-DE" sz="1400" dirty="0"/>
              <a:t>    </a:t>
            </a:r>
          </a:p>
          <a:p>
            <a:r>
              <a:rPr lang="de-DE" altLang="de-DE" sz="1400" dirty="0"/>
              <a:t>    Schriftsprache: </a:t>
            </a:r>
          </a:p>
          <a:p>
            <a:r>
              <a:rPr lang="de-DE" altLang="de-DE" sz="1400" dirty="0"/>
              <a:t>    Normierungen betreffen Orthografie, Interpunktion und Grammatik</a:t>
            </a:r>
          </a:p>
          <a:p>
            <a:endParaRPr lang="de-DE" altLang="de-DE" sz="1400" dirty="0"/>
          </a:p>
          <a:p>
            <a:r>
              <a:rPr lang="de-DE" altLang="de-DE" sz="1400" dirty="0"/>
              <a:t>    Gesprochene Sprache: </a:t>
            </a:r>
          </a:p>
          <a:p>
            <a:r>
              <a:rPr lang="de-DE" altLang="de-DE" sz="1400" dirty="0"/>
              <a:t>    Anpassungsfähigkeit und Variantenreichtum</a:t>
            </a:r>
          </a:p>
        </p:txBody>
      </p:sp>
    </p:spTree>
    <p:extLst>
      <p:ext uri="{BB962C8B-B14F-4D97-AF65-F5344CB8AC3E}">
        <p14:creationId xmlns:p14="http://schemas.microsoft.com/office/powerpoint/2010/main" val="2481892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57026-8B2D-4897-8F26-FB7B437185A0}"/>
              </a:ext>
            </a:extLst>
          </p:cNvPr>
          <p:cNvSpPr/>
          <p:nvPr/>
        </p:nvSpPr>
        <p:spPr>
          <a:xfrm>
            <a:off x="617033" y="375098"/>
            <a:ext cx="10322313" cy="3385542"/>
          </a:xfrm>
          <a:prstGeom prst="rect">
            <a:avLst/>
          </a:prstGeom>
        </p:spPr>
        <p:txBody>
          <a:bodyPr wrap="square">
            <a:spAutoFit/>
          </a:bodyPr>
          <a:lstStyle/>
          <a:p>
            <a:pPr>
              <a:defRPr/>
            </a:pPr>
            <a:r>
              <a:rPr lang="de-DE" sz="1400" b="1" dirty="0">
                <a:latin typeface="Aharoni" pitchFamily="2" charset="-79"/>
                <a:cs typeface="Aharoni" pitchFamily="2" charset="-79"/>
              </a:rPr>
              <a:t>Mathilde Hennig: Grammatik der gesprochenen Sprache in Theorie und Praxis. Kassel 2006.</a:t>
            </a:r>
          </a:p>
          <a:p>
            <a:pPr>
              <a:defRPr/>
            </a:pPr>
            <a:endParaRPr lang="de-DE" sz="1600" b="1" dirty="0">
              <a:latin typeface="Aharoni" pitchFamily="2" charset="-79"/>
              <a:cs typeface="Aharoni" pitchFamily="2" charset="-79"/>
            </a:endParaRPr>
          </a:p>
          <a:p>
            <a:pPr>
              <a:defRPr/>
            </a:pPr>
            <a:endParaRPr lang="de-DE" sz="1600" b="1" dirty="0">
              <a:cs typeface="Aharoni" pitchFamily="2" charset="-79"/>
            </a:endParaRPr>
          </a:p>
          <a:p>
            <a:pPr>
              <a:buFont typeface="Wingdings" pitchFamily="2" charset="2"/>
              <a:buChar char="à"/>
              <a:defRPr/>
            </a:pPr>
            <a:r>
              <a:rPr lang="de-DE" sz="1400" b="1" dirty="0">
                <a:cs typeface="Aharoni" pitchFamily="2" charset="-79"/>
              </a:rPr>
              <a:t>Grammatik der gesprochenen Sprache: Theorie</a:t>
            </a:r>
          </a:p>
          <a:p>
            <a:pPr>
              <a:defRPr/>
            </a:pPr>
            <a:endParaRPr lang="de-DE" sz="1400" b="1" dirty="0">
              <a:cs typeface="Aharoni" pitchFamily="2" charset="-79"/>
            </a:endParaRPr>
          </a:p>
          <a:p>
            <a:pPr marL="342900" indent="-342900">
              <a:defRPr/>
            </a:pPr>
            <a:r>
              <a:rPr lang="de-DE" sz="1400" b="1" dirty="0">
                <a:cs typeface="Aharoni" pitchFamily="2" charset="-79"/>
              </a:rPr>
              <a:t>Voraussetzungen</a:t>
            </a:r>
          </a:p>
          <a:p>
            <a:pPr marL="342900" indent="-342900">
              <a:defRPr/>
            </a:pPr>
            <a:endParaRPr lang="de-DE" sz="1400" b="1" dirty="0">
              <a:cs typeface="Aharoni" pitchFamily="2" charset="-79"/>
            </a:endParaRPr>
          </a:p>
          <a:p>
            <a:pPr marL="342900" indent="-342900">
              <a:defRPr/>
            </a:pPr>
            <a:r>
              <a:rPr lang="de-DE" sz="1400" b="1" dirty="0">
                <a:cs typeface="Aharoni" pitchFamily="2" charset="-79"/>
              </a:rPr>
              <a:t>-       Sprache, Schrift und </a:t>
            </a:r>
            <a:r>
              <a:rPr lang="de-DE" sz="1400" b="1" dirty="0" err="1">
                <a:cs typeface="Aharoni" pitchFamily="2" charset="-79"/>
              </a:rPr>
              <a:t>Skriptizismus</a:t>
            </a:r>
            <a:endParaRPr lang="de-DE" sz="1400" b="1" dirty="0">
              <a:cs typeface="Aharoni" pitchFamily="2" charset="-79"/>
            </a:endParaRPr>
          </a:p>
          <a:p>
            <a:pPr>
              <a:defRPr/>
            </a:pPr>
            <a:r>
              <a:rPr lang="de-DE" sz="1400" dirty="0">
                <a:cs typeface="Aharoni" pitchFamily="2" charset="-79"/>
              </a:rPr>
              <a:t>          (Zum Verhältnis von Sprache und Schrift: </a:t>
            </a:r>
          </a:p>
          <a:p>
            <a:pPr>
              <a:defRPr/>
            </a:pPr>
            <a:r>
              <a:rPr lang="de-DE" sz="1400" dirty="0">
                <a:cs typeface="Aharoni" pitchFamily="2" charset="-79"/>
              </a:rPr>
              <a:t>          „Am Anfang war die Sprache, dann kam die Schrift“, </a:t>
            </a:r>
            <a:r>
              <a:rPr lang="de-DE" sz="1200" dirty="0">
                <a:cs typeface="Aharoni" pitchFamily="2" charset="-79"/>
              </a:rPr>
              <a:t>S. 16</a:t>
            </a:r>
            <a:r>
              <a:rPr lang="de-DE" sz="1400" dirty="0">
                <a:cs typeface="Aharoni" pitchFamily="2" charset="-79"/>
              </a:rPr>
              <a:t>)</a:t>
            </a:r>
          </a:p>
          <a:p>
            <a:pPr>
              <a:defRPr/>
            </a:pPr>
            <a:endParaRPr lang="de-DE" sz="1400" b="1" dirty="0">
              <a:cs typeface="Aharoni" pitchFamily="2" charset="-79"/>
            </a:endParaRPr>
          </a:p>
          <a:p>
            <a:pPr>
              <a:defRPr/>
            </a:pPr>
            <a:endParaRPr lang="de-DE" sz="1400" b="1" dirty="0">
              <a:cs typeface="Aharoni" pitchFamily="2" charset="-79"/>
            </a:endParaRPr>
          </a:p>
          <a:p>
            <a:pPr>
              <a:defRPr/>
            </a:pPr>
            <a:r>
              <a:rPr lang="de-DE" sz="1400" b="1" dirty="0">
                <a:cs typeface="Aharoni" pitchFamily="2" charset="-79"/>
              </a:rPr>
              <a:t>-        Ansätze zu einer Theorie der gesprochenen Sprache</a:t>
            </a:r>
          </a:p>
          <a:p>
            <a:pPr>
              <a:defRPr/>
            </a:pPr>
            <a:r>
              <a:rPr lang="de-DE" sz="1400" dirty="0">
                <a:cs typeface="Aharoni" pitchFamily="2" charset="-79"/>
              </a:rPr>
              <a:t>         (Braucht die gesprochene Sprache eine Theorie?:</a:t>
            </a:r>
          </a:p>
          <a:p>
            <a:pPr>
              <a:defRPr/>
            </a:pPr>
            <a:r>
              <a:rPr lang="de-DE" sz="1400" dirty="0">
                <a:cs typeface="Aharoni" pitchFamily="2" charset="-79"/>
              </a:rPr>
              <a:t>           „(D)</a:t>
            </a:r>
            <a:r>
              <a:rPr lang="de-DE" sz="1400" dirty="0" err="1">
                <a:cs typeface="Aharoni" pitchFamily="2" charset="-79"/>
              </a:rPr>
              <a:t>ie</a:t>
            </a:r>
            <a:r>
              <a:rPr lang="de-DE" sz="1400" dirty="0">
                <a:cs typeface="Aharoni" pitchFamily="2" charset="-79"/>
              </a:rPr>
              <a:t> Notwendigkeit einer Theorie ergibt sich unmittelbar aus der ursprünglich bewusst theoriearmen empirischen Praxis“, </a:t>
            </a:r>
            <a:r>
              <a:rPr lang="de-DE" sz="1200" dirty="0">
                <a:cs typeface="Aharoni" pitchFamily="2" charset="-79"/>
              </a:rPr>
              <a:t>S. 42</a:t>
            </a:r>
            <a:r>
              <a:rPr lang="de-DE" sz="1400" dirty="0">
                <a:cs typeface="Aharoni" pitchFamily="2" charset="-79"/>
              </a:rPr>
              <a:t>)</a:t>
            </a:r>
          </a:p>
        </p:txBody>
      </p:sp>
      <p:sp>
        <p:nvSpPr>
          <p:cNvPr id="3" name="Rechteck 2">
            <a:extLst>
              <a:ext uri="{FF2B5EF4-FFF2-40B4-BE49-F238E27FC236}">
                <a16:creationId xmlns:a16="http://schemas.microsoft.com/office/drawing/2014/main" id="{470C21D8-1623-464D-B9C7-236C3E99FBFE}"/>
              </a:ext>
            </a:extLst>
          </p:cNvPr>
          <p:cNvSpPr/>
          <p:nvPr/>
        </p:nvSpPr>
        <p:spPr>
          <a:xfrm>
            <a:off x="687658" y="4088011"/>
            <a:ext cx="10233103" cy="2492990"/>
          </a:xfrm>
          <a:prstGeom prst="rect">
            <a:avLst/>
          </a:prstGeom>
        </p:spPr>
        <p:txBody>
          <a:bodyPr wrap="square">
            <a:spAutoFit/>
          </a:bodyPr>
          <a:lstStyle/>
          <a:p>
            <a:endParaRPr lang="de-DE" altLang="de-DE" sz="1400" b="1" dirty="0">
              <a:latin typeface="Aharoni" panose="02010803020104030203" pitchFamily="2" charset="-79"/>
              <a:cs typeface="Aharoni" panose="02010803020104030203" pitchFamily="2" charset="-79"/>
            </a:endParaRPr>
          </a:p>
          <a:p>
            <a:r>
              <a:rPr lang="de-DE" altLang="de-DE" sz="1400" b="1" dirty="0">
                <a:latin typeface="Aharoni" panose="02010803020104030203" pitchFamily="2" charset="-79"/>
                <a:cs typeface="Aharoni" panose="02010803020104030203" pitchFamily="2" charset="-79"/>
              </a:rPr>
              <a:t>Christa Dürscheid: Einführung in die Schriftlinguistik. 4. Aufl. Göttingen 2012.</a:t>
            </a:r>
          </a:p>
          <a:p>
            <a:endParaRPr lang="de-DE" altLang="de-DE" sz="1600" b="1" dirty="0">
              <a:latin typeface="Aharoni" panose="02010803020104030203" pitchFamily="2" charset="-79"/>
              <a:cs typeface="Aharoni" panose="02010803020104030203" pitchFamily="2" charset="-79"/>
            </a:endParaRPr>
          </a:p>
          <a:p>
            <a:endParaRPr lang="de-DE" altLang="de-DE" sz="1400" b="1" dirty="0">
              <a:cs typeface="Aharoni" panose="02010803020104030203" pitchFamily="2" charset="-79"/>
            </a:endParaRPr>
          </a:p>
          <a:p>
            <a:r>
              <a:rPr lang="de-DE" altLang="de-DE" sz="1400" dirty="0">
                <a:cs typeface="Aharoni" panose="02010803020104030203" pitchFamily="2" charset="-79"/>
              </a:rPr>
              <a:t>„Die Disziplin, die sich explizit mit geschriebener Sprache  unter verschiedenen Aspekten befasst, ist die Schriftlichkeitsforschung.“ </a:t>
            </a:r>
            <a:r>
              <a:rPr lang="de-DE" altLang="de-DE" sz="1200" dirty="0">
                <a:cs typeface="Aharoni" panose="02010803020104030203" pitchFamily="2" charset="-79"/>
              </a:rPr>
              <a:t>(S. 19) </a:t>
            </a:r>
          </a:p>
          <a:p>
            <a:endParaRPr lang="de-DE" altLang="de-DE" sz="1400" dirty="0">
              <a:cs typeface="Aharoni" panose="02010803020104030203" pitchFamily="2" charset="-79"/>
            </a:endParaRPr>
          </a:p>
          <a:p>
            <a:endParaRPr lang="de-DE" altLang="de-DE" sz="1400" dirty="0">
              <a:cs typeface="Aharoni" panose="02010803020104030203" pitchFamily="2" charset="-79"/>
            </a:endParaRPr>
          </a:p>
          <a:p>
            <a:r>
              <a:rPr lang="de-DE" altLang="de-DE" sz="1400" dirty="0">
                <a:cs typeface="Aharoni" panose="02010803020104030203" pitchFamily="2" charset="-79"/>
              </a:rPr>
              <a:t>„Es bleibt festzuhalten:</a:t>
            </a:r>
          </a:p>
          <a:p>
            <a:r>
              <a:rPr lang="de-DE" altLang="de-DE" sz="1400" dirty="0">
                <a:cs typeface="Aharoni" panose="02010803020104030203" pitchFamily="2" charset="-79"/>
              </a:rPr>
              <a:t>Zwischen gesprochener und geschriebener Sprache treten systematische Unterschiede auf, es gibt aber auch wichtige Gemeinsamkeiten. Diese fallen erst dann ins Gewicht, wenn nicht ausschließlich  prototypische, sondern auch randständige Äußerungsformen betrachtet werden.“ </a:t>
            </a:r>
            <a:r>
              <a:rPr lang="de-DE" altLang="de-DE" sz="1200" dirty="0">
                <a:cs typeface="Aharoni" panose="02010803020104030203" pitchFamily="2" charset="-79"/>
              </a:rPr>
              <a:t>(S. 34) </a:t>
            </a:r>
          </a:p>
        </p:txBody>
      </p:sp>
    </p:spTree>
    <p:extLst>
      <p:ext uri="{BB962C8B-B14F-4D97-AF65-F5344CB8AC3E}">
        <p14:creationId xmlns:p14="http://schemas.microsoft.com/office/powerpoint/2010/main" val="329601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4FCDB6-2D3B-4824-BDA0-F89986F68B4B}"/>
              </a:ext>
            </a:extLst>
          </p:cNvPr>
          <p:cNvSpPr/>
          <p:nvPr/>
        </p:nvSpPr>
        <p:spPr>
          <a:xfrm>
            <a:off x="1263804" y="345819"/>
            <a:ext cx="9285250" cy="4862870"/>
          </a:xfrm>
          <a:prstGeom prst="rect">
            <a:avLst/>
          </a:prstGeom>
        </p:spPr>
        <p:txBody>
          <a:bodyPr wrap="square">
            <a:spAutoFit/>
          </a:bodyPr>
          <a:lstStyle/>
          <a:p>
            <a:pPr>
              <a:defRPr/>
            </a:pPr>
            <a:r>
              <a:rPr lang="de-DE" sz="1400" dirty="0">
                <a:latin typeface="Aharoni" pitchFamily="2" charset="-79"/>
                <a:cs typeface="Aharoni" pitchFamily="2" charset="-79"/>
              </a:rPr>
              <a:t>Peter Koch und Wulf </a:t>
            </a:r>
            <a:r>
              <a:rPr lang="de-DE" sz="1400" dirty="0" err="1">
                <a:latin typeface="Aharoni" pitchFamily="2" charset="-79"/>
                <a:cs typeface="Aharoni" pitchFamily="2" charset="-79"/>
              </a:rPr>
              <a:t>Oesterreicher</a:t>
            </a:r>
            <a:r>
              <a:rPr lang="de-DE" sz="1400" dirty="0">
                <a:latin typeface="Aharoni" pitchFamily="2" charset="-79"/>
                <a:cs typeface="Aharoni" pitchFamily="2" charset="-79"/>
              </a:rPr>
              <a:t>:</a:t>
            </a:r>
          </a:p>
          <a:p>
            <a:pPr>
              <a:defRPr/>
            </a:pPr>
            <a:r>
              <a:rPr lang="de-DE" sz="1400" b="1" dirty="0">
                <a:latin typeface="Aharoni" pitchFamily="2" charset="-79"/>
                <a:cs typeface="Aharoni" pitchFamily="2" charset="-79"/>
              </a:rPr>
              <a:t>Sprache der Nähe – Sprache der Distanz.</a:t>
            </a:r>
          </a:p>
          <a:p>
            <a:pPr>
              <a:defRPr/>
            </a:pPr>
            <a:r>
              <a:rPr lang="de-DE" sz="1400" dirty="0">
                <a:latin typeface="Aharoni" pitchFamily="2" charset="-79"/>
                <a:cs typeface="Aharoni" pitchFamily="2" charset="-79"/>
              </a:rPr>
              <a:t>Mündlichkeit und Schriftlichkeit im Spannungsfeld von Sprachtheorie und Sprachgeschichte</a:t>
            </a:r>
          </a:p>
          <a:p>
            <a:pPr>
              <a:defRPr/>
            </a:pPr>
            <a:r>
              <a:rPr lang="de-DE" sz="1200" dirty="0">
                <a:latin typeface="Aharoni" pitchFamily="2" charset="-79"/>
                <a:cs typeface="Aharoni" pitchFamily="2" charset="-79"/>
              </a:rPr>
              <a:t>(Romanistisches Jahrbuch, Bd. 36 (1985), S. 15-43)</a:t>
            </a:r>
          </a:p>
          <a:p>
            <a:pPr>
              <a:defRPr/>
            </a:pPr>
            <a:endParaRPr lang="de-DE" sz="2400" dirty="0">
              <a:latin typeface="Cambria" pitchFamily="18" charset="0"/>
            </a:endParaRPr>
          </a:p>
          <a:p>
            <a:pPr>
              <a:defRPr/>
            </a:pPr>
            <a:endParaRPr lang="de-DE" sz="2400" dirty="0">
              <a:latin typeface="Cambria" pitchFamily="18" charset="0"/>
            </a:endParaRPr>
          </a:p>
          <a:p>
            <a:pPr>
              <a:defRPr/>
            </a:pPr>
            <a:r>
              <a:rPr lang="de-DE" sz="1400" b="1" dirty="0"/>
              <a:t>„Das Verhältnis von gesprochener und geschriebener Sprache, von Mündlichkeit und Schriftlichkeit, ist zu einem zentralen Gegenstand linguistischer Forschung geworden.“ </a:t>
            </a:r>
          </a:p>
          <a:p>
            <a:pPr>
              <a:defRPr/>
            </a:pPr>
            <a:r>
              <a:rPr lang="de-DE" sz="1200" dirty="0"/>
              <a:t>(S. 15)</a:t>
            </a:r>
          </a:p>
          <a:p>
            <a:pPr>
              <a:defRPr/>
            </a:pPr>
            <a:endParaRPr lang="de-DE" sz="1400" b="1" dirty="0"/>
          </a:p>
          <a:p>
            <a:pPr>
              <a:defRPr/>
            </a:pPr>
            <a:endParaRPr lang="de-DE" sz="1400" b="1" dirty="0"/>
          </a:p>
          <a:p>
            <a:pPr>
              <a:buFont typeface="Wingdings" pitchFamily="2" charset="2"/>
              <a:buChar char="à"/>
              <a:defRPr/>
            </a:pPr>
            <a:r>
              <a:rPr lang="de-DE" sz="1400" b="1" dirty="0"/>
              <a:t>   Gesprochene/geschriebene Sprache: Medium und Konzeption</a:t>
            </a:r>
          </a:p>
          <a:p>
            <a:pPr marL="342900" indent="-342900">
              <a:defRPr/>
            </a:pPr>
            <a:r>
              <a:rPr lang="de-DE" sz="1400" dirty="0"/>
              <a:t>       „Einerseits kann man im Bereich des </a:t>
            </a:r>
            <a:r>
              <a:rPr lang="de-DE" sz="1400" i="1" dirty="0"/>
              <a:t>Mediums</a:t>
            </a:r>
            <a:r>
              <a:rPr lang="de-DE" sz="1400" dirty="0"/>
              <a:t> den </a:t>
            </a:r>
            <a:r>
              <a:rPr lang="de-DE" sz="1400" i="1" dirty="0"/>
              <a:t>phonischen</a:t>
            </a:r>
            <a:r>
              <a:rPr lang="de-DE" sz="1400" dirty="0"/>
              <a:t> und den</a:t>
            </a:r>
          </a:p>
          <a:p>
            <a:pPr marL="342900" indent="-342900">
              <a:defRPr/>
            </a:pPr>
            <a:r>
              <a:rPr lang="de-DE" sz="1400" dirty="0"/>
              <a:t>         </a:t>
            </a:r>
            <a:r>
              <a:rPr lang="de-DE" sz="1400" i="1" dirty="0"/>
              <a:t>graphischen Kode </a:t>
            </a:r>
            <a:r>
              <a:rPr lang="de-DE" sz="1400" dirty="0"/>
              <a:t>als die beiden Realisierungsformen für sprachliche   </a:t>
            </a:r>
          </a:p>
          <a:p>
            <a:pPr marL="342900" indent="-342900">
              <a:defRPr/>
            </a:pPr>
            <a:r>
              <a:rPr lang="de-DE" sz="1400" dirty="0"/>
              <a:t>         Äußerungen unterscheiden.</a:t>
            </a:r>
          </a:p>
          <a:p>
            <a:pPr marL="342900" indent="-342900">
              <a:defRPr/>
            </a:pPr>
            <a:r>
              <a:rPr lang="de-DE" sz="1400" dirty="0"/>
              <a:t>         Andererseits lassen sich hinsichtlich der kommunikativen Strategien, </a:t>
            </a:r>
          </a:p>
          <a:p>
            <a:pPr marL="342900" indent="-342900">
              <a:defRPr/>
            </a:pPr>
            <a:r>
              <a:rPr lang="de-DE" sz="1400" dirty="0"/>
              <a:t>         der  </a:t>
            </a:r>
            <a:r>
              <a:rPr lang="de-DE" sz="1400" i="1" dirty="0"/>
              <a:t>Konzeption</a:t>
            </a:r>
            <a:r>
              <a:rPr lang="de-DE" sz="1400" dirty="0"/>
              <a:t> sprachlicher Äußerungen, idealtypisch die beiden Modi</a:t>
            </a:r>
          </a:p>
          <a:p>
            <a:pPr marL="342900" indent="-342900">
              <a:defRPr/>
            </a:pPr>
            <a:r>
              <a:rPr lang="de-DE" sz="1400" dirty="0"/>
              <a:t>         </a:t>
            </a:r>
            <a:r>
              <a:rPr lang="de-DE" sz="1400" i="1" dirty="0"/>
              <a:t>gesprochen</a:t>
            </a:r>
            <a:r>
              <a:rPr lang="de-DE" sz="1400" dirty="0"/>
              <a:t> und </a:t>
            </a:r>
            <a:r>
              <a:rPr lang="de-DE" sz="1400" i="1" dirty="0"/>
              <a:t>geschrieben</a:t>
            </a:r>
            <a:r>
              <a:rPr lang="de-DE" sz="1400" dirty="0"/>
              <a:t> unterscheiden.“ (S. 17)</a:t>
            </a:r>
            <a:endParaRPr lang="de-DE" sz="1400" b="1" dirty="0"/>
          </a:p>
          <a:p>
            <a:pPr>
              <a:buFont typeface="Wingdings" pitchFamily="2" charset="2"/>
              <a:buChar char="à"/>
              <a:defRPr/>
            </a:pPr>
            <a:endParaRPr lang="de-DE" sz="1400" b="1" dirty="0"/>
          </a:p>
          <a:p>
            <a:pPr>
              <a:buFont typeface="Wingdings" pitchFamily="2" charset="2"/>
              <a:buChar char="à"/>
              <a:defRPr/>
            </a:pPr>
            <a:r>
              <a:rPr lang="de-DE" sz="1400" b="1" dirty="0"/>
              <a:t>   Gesprochene und geschriebene Sprache: universale und </a:t>
            </a:r>
          </a:p>
          <a:p>
            <a:pPr>
              <a:defRPr/>
            </a:pPr>
            <a:r>
              <a:rPr lang="de-DE" sz="1400" b="1" dirty="0"/>
              <a:t>        einzelsprachliche Merkmale</a:t>
            </a:r>
          </a:p>
        </p:txBody>
      </p:sp>
    </p:spTree>
    <p:extLst>
      <p:ext uri="{BB962C8B-B14F-4D97-AF65-F5344CB8AC3E}">
        <p14:creationId xmlns:p14="http://schemas.microsoft.com/office/powerpoint/2010/main" val="310909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7CEFADB-F309-4929-9DF2-C9A35B2B4E6A}"/>
              </a:ext>
            </a:extLst>
          </p:cNvPr>
          <p:cNvSpPr/>
          <p:nvPr/>
        </p:nvSpPr>
        <p:spPr>
          <a:xfrm>
            <a:off x="1174593" y="680412"/>
            <a:ext cx="10188499" cy="6032421"/>
          </a:xfrm>
          <a:prstGeom prst="rect">
            <a:avLst/>
          </a:prstGeom>
        </p:spPr>
        <p:txBody>
          <a:bodyPr wrap="square">
            <a:spAutoFit/>
          </a:bodyPr>
          <a:lstStyle/>
          <a:p>
            <a:r>
              <a:rPr lang="de-DE" altLang="de-DE" sz="1600" b="1" dirty="0"/>
              <a:t>Nähe – Distanz:</a:t>
            </a:r>
          </a:p>
          <a:p>
            <a:r>
              <a:rPr lang="de-DE" altLang="de-DE" sz="1600" b="1" dirty="0"/>
              <a:t>Kommunikationsbedingungen und </a:t>
            </a:r>
            <a:r>
              <a:rPr lang="de-DE" altLang="de-DE" sz="1600" b="1" dirty="0" err="1"/>
              <a:t>Versprachlichungsstrategien</a:t>
            </a:r>
            <a:endParaRPr lang="de-DE" altLang="de-DE" sz="1600" b="1" dirty="0"/>
          </a:p>
          <a:p>
            <a:endParaRPr lang="de-DE" altLang="de-DE" sz="1400" dirty="0"/>
          </a:p>
          <a:p>
            <a:endParaRPr lang="de-DE" altLang="de-DE" sz="1400" dirty="0"/>
          </a:p>
          <a:p>
            <a:r>
              <a:rPr lang="de-DE" altLang="de-DE" sz="1400" dirty="0"/>
              <a:t>„Typisierend lassen sich […] in extremer Mündlichkeit gegenüber extremer Schriftlichkeit folgende</a:t>
            </a:r>
          </a:p>
          <a:p>
            <a:r>
              <a:rPr lang="de-DE" altLang="de-DE" sz="1400" dirty="0"/>
              <a:t>  K o m </a:t>
            </a:r>
            <a:r>
              <a:rPr lang="de-DE" altLang="de-DE" sz="1400" dirty="0" err="1"/>
              <a:t>m</a:t>
            </a:r>
            <a:r>
              <a:rPr lang="de-DE" altLang="de-DE" sz="1400" dirty="0"/>
              <a:t> u n i k a t i o n s b e d i n g u n g e n  bestimmen, deren Zusammenwirken unterschiedliche </a:t>
            </a:r>
          </a:p>
          <a:p>
            <a:r>
              <a:rPr lang="de-DE" altLang="de-DE" sz="1400" dirty="0"/>
              <a:t>  R e d e k o n s t e l </a:t>
            </a:r>
            <a:r>
              <a:rPr lang="de-DE" altLang="de-DE" sz="1400" dirty="0" err="1"/>
              <a:t>l</a:t>
            </a:r>
            <a:r>
              <a:rPr lang="de-DE" altLang="de-DE" sz="1400" dirty="0"/>
              <a:t> a t i o n s t y p e n  ergibt“ </a:t>
            </a:r>
            <a:r>
              <a:rPr lang="de-DE" altLang="de-DE" sz="1200" dirty="0"/>
              <a:t>(S. 19):</a:t>
            </a:r>
          </a:p>
          <a:p>
            <a:endParaRPr lang="de-DE" altLang="de-DE" sz="1400" dirty="0"/>
          </a:p>
          <a:p>
            <a:endParaRPr lang="de-DE" altLang="de-DE" sz="1400" dirty="0"/>
          </a:p>
          <a:p>
            <a:pPr>
              <a:buFontTx/>
              <a:buChar char="-"/>
            </a:pPr>
            <a:r>
              <a:rPr lang="de-DE" altLang="de-DE" sz="1400" dirty="0"/>
              <a:t>     Dialogizität  			</a:t>
            </a:r>
            <a:r>
              <a:rPr lang="de-DE" altLang="de-DE" sz="1400" dirty="0">
                <a:sym typeface="Wingdings" panose="05000000000000000000" pitchFamily="2" charset="2"/>
              </a:rPr>
              <a:t> </a:t>
            </a:r>
            <a:r>
              <a:rPr lang="de-DE" altLang="de-DE" sz="1400" dirty="0"/>
              <a:t> 		Monologizität</a:t>
            </a:r>
          </a:p>
          <a:p>
            <a:endParaRPr lang="de-DE" altLang="de-DE" sz="1400" dirty="0"/>
          </a:p>
          <a:p>
            <a:pPr>
              <a:buFontTx/>
              <a:buChar char="-"/>
            </a:pPr>
            <a:r>
              <a:rPr lang="de-DE" altLang="de-DE" sz="1400" dirty="0"/>
              <a:t>     Verzahnung von Produktion und Rezeption </a:t>
            </a:r>
          </a:p>
          <a:p>
            <a:r>
              <a:rPr lang="de-DE" altLang="de-DE" sz="1400" dirty="0"/>
              <a:t>      (‚Rückkopplung‘)			 </a:t>
            </a:r>
            <a:r>
              <a:rPr lang="de-DE" altLang="de-DE" sz="1400" dirty="0">
                <a:sym typeface="Wingdings" panose="05000000000000000000" pitchFamily="2" charset="2"/>
              </a:rPr>
              <a:t></a:t>
            </a:r>
            <a:r>
              <a:rPr lang="de-DE" altLang="de-DE" sz="1400" dirty="0"/>
              <a:t> 		 ‚Abkopplung‘ von Produktion und Rezeption</a:t>
            </a:r>
          </a:p>
          <a:p>
            <a:r>
              <a:rPr lang="de-DE" altLang="de-DE" sz="1400" dirty="0"/>
              <a:t>    						</a:t>
            </a:r>
          </a:p>
          <a:p>
            <a:pPr marL="285750" indent="-285750">
              <a:buFontTx/>
              <a:buChar char="-"/>
            </a:pPr>
            <a:r>
              <a:rPr lang="de-DE" altLang="de-DE" sz="1400" dirty="0"/>
              <a:t>face-</a:t>
            </a:r>
            <a:r>
              <a:rPr lang="de-DE" altLang="de-DE" sz="1400" dirty="0" err="1"/>
              <a:t>to</a:t>
            </a:r>
            <a:r>
              <a:rPr lang="de-DE" altLang="de-DE" sz="1400" dirty="0"/>
              <a:t>-face-Interaktion     		</a:t>
            </a:r>
            <a:r>
              <a:rPr lang="de-DE" altLang="de-DE" sz="1400" dirty="0">
                <a:sym typeface="Wingdings" panose="05000000000000000000" pitchFamily="2" charset="2"/>
              </a:rPr>
              <a:t>   		</a:t>
            </a:r>
            <a:r>
              <a:rPr lang="de-DE" altLang="de-DE" sz="1400" dirty="0"/>
              <a:t>anonyme Instanz</a:t>
            </a:r>
          </a:p>
          <a:p>
            <a:endParaRPr lang="de-DE" altLang="de-DE" sz="1400" dirty="0"/>
          </a:p>
          <a:p>
            <a:pPr>
              <a:buFontTx/>
              <a:buChar char="-"/>
            </a:pPr>
            <a:r>
              <a:rPr lang="de-DE" altLang="de-DE" sz="1400" dirty="0"/>
              <a:t>     Spontaneität   			</a:t>
            </a:r>
            <a:r>
              <a:rPr lang="de-DE" altLang="de-DE" sz="1400" dirty="0">
                <a:sym typeface="Wingdings" panose="05000000000000000000" pitchFamily="2" charset="2"/>
              </a:rPr>
              <a:t>   		Reflektiertheit</a:t>
            </a:r>
          </a:p>
          <a:p>
            <a:pPr lvl="1"/>
            <a:endParaRPr lang="de-DE" altLang="de-DE" sz="1400" dirty="0"/>
          </a:p>
          <a:p>
            <a:pPr lvl="1"/>
            <a:endParaRPr lang="de-DE" altLang="de-DE" sz="1400" dirty="0"/>
          </a:p>
          <a:p>
            <a:r>
              <a:rPr lang="de-DE" altLang="de-DE" sz="1400" dirty="0"/>
              <a:t>Dabei: Kontinuum </a:t>
            </a:r>
            <a:r>
              <a:rPr lang="de-DE" altLang="de-DE" sz="1400" b="1" dirty="0"/>
              <a:t>nicht </a:t>
            </a:r>
            <a:r>
              <a:rPr lang="de-DE" altLang="de-DE" sz="1400" dirty="0"/>
              <a:t>linear, vielmehr:  Mehrdimensionalität zwischen zwei Polen </a:t>
            </a:r>
          </a:p>
          <a:p>
            <a:endParaRPr lang="de-DE" altLang="de-DE" sz="1400" dirty="0"/>
          </a:p>
          <a:p>
            <a:endParaRPr lang="de-DE" altLang="de-DE" sz="1400" dirty="0"/>
          </a:p>
          <a:p>
            <a:r>
              <a:rPr lang="de-DE" altLang="de-DE" sz="1400" dirty="0"/>
              <a:t>Charakteristika des Pols ‚gesprochen‘ in Verbindung mit entsprechender Kommunikationsform:  </a:t>
            </a:r>
            <a:r>
              <a:rPr lang="de-DE" altLang="de-DE" sz="1400" b="1" dirty="0"/>
              <a:t>Sprache der Nähe</a:t>
            </a:r>
          </a:p>
          <a:p>
            <a:endParaRPr lang="de-DE" altLang="de-DE" sz="1400" b="1" dirty="0"/>
          </a:p>
          <a:p>
            <a:r>
              <a:rPr lang="de-DE" altLang="de-DE" sz="1400" dirty="0"/>
              <a:t>Charakteristika des Pols ‚geschrieben‘  in Verbindung mit entsprechender Kommunikationsform: </a:t>
            </a:r>
            <a:r>
              <a:rPr lang="de-DE" altLang="de-DE" sz="1400" b="1" dirty="0"/>
              <a:t>Sprache der Distanz</a:t>
            </a:r>
          </a:p>
          <a:p>
            <a:endParaRPr lang="de-DE" altLang="de-DE" dirty="0">
              <a:latin typeface="Cambria" panose="02040503050406030204" pitchFamily="18" charset="0"/>
            </a:endParaRPr>
          </a:p>
        </p:txBody>
      </p:sp>
    </p:spTree>
    <p:extLst>
      <p:ext uri="{BB962C8B-B14F-4D97-AF65-F5344CB8AC3E}">
        <p14:creationId xmlns:p14="http://schemas.microsoft.com/office/powerpoint/2010/main" val="337393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2DD27C5-B642-41BA-BE27-596610943E27}"/>
              </a:ext>
            </a:extLst>
          </p:cNvPr>
          <p:cNvSpPr/>
          <p:nvPr/>
        </p:nvSpPr>
        <p:spPr>
          <a:xfrm>
            <a:off x="1812518" y="773859"/>
            <a:ext cx="4482317" cy="338554"/>
          </a:xfrm>
          <a:prstGeom prst="rect">
            <a:avLst/>
          </a:prstGeom>
        </p:spPr>
        <p:txBody>
          <a:bodyPr wrap="none">
            <a:spAutoFit/>
          </a:bodyPr>
          <a:lstStyle/>
          <a:p>
            <a:r>
              <a:rPr lang="de-DE" altLang="de-DE" sz="1600" b="1" dirty="0"/>
              <a:t>*</a:t>
            </a:r>
            <a:r>
              <a:rPr lang="de-DE" altLang="de-DE" sz="1600" dirty="0"/>
              <a:t>      Konzeptionelle Mündlichkeit und Schriftlichkeit</a:t>
            </a:r>
            <a:endParaRPr lang="de-DE" sz="1600" dirty="0"/>
          </a:p>
        </p:txBody>
      </p:sp>
      <p:pic>
        <p:nvPicPr>
          <p:cNvPr id="3" name="Picture 3">
            <a:extLst>
              <a:ext uri="{FF2B5EF4-FFF2-40B4-BE49-F238E27FC236}">
                <a16:creationId xmlns:a16="http://schemas.microsoft.com/office/drawing/2014/main" id="{0F7E0CA9-AF4B-4768-8AD4-A36DB9B73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824" y="1532440"/>
            <a:ext cx="4821045" cy="143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A9454C03-E1D1-4A99-954E-463EA84BF9E9}"/>
              </a:ext>
            </a:extLst>
          </p:cNvPr>
          <p:cNvSpPr/>
          <p:nvPr/>
        </p:nvSpPr>
        <p:spPr>
          <a:xfrm>
            <a:off x="1812518" y="3429000"/>
            <a:ext cx="9015316" cy="2428806"/>
          </a:xfrm>
          <a:prstGeom prst="rect">
            <a:avLst/>
          </a:prstGeom>
        </p:spPr>
        <p:txBody>
          <a:bodyPr wrap="square">
            <a:spAutoFit/>
          </a:bodyPr>
          <a:lstStyle/>
          <a:p>
            <a:r>
              <a:rPr lang="de-DE" altLang="de-DE" sz="1400" b="1" dirty="0"/>
              <a:t>*</a:t>
            </a:r>
            <a:r>
              <a:rPr lang="de-DE" altLang="de-DE" sz="1400" dirty="0"/>
              <a:t>    Beruhen gesprochene und geschriebene Sprache auf demselben Sprachsystem?</a:t>
            </a:r>
          </a:p>
          <a:p>
            <a:r>
              <a:rPr lang="de-DE" altLang="de-DE" sz="1400" dirty="0">
                <a:sym typeface="Wingdings" panose="05000000000000000000" pitchFamily="2" charset="2"/>
              </a:rPr>
              <a:t>      Frage schwer zu beantworten, denn:</a:t>
            </a:r>
          </a:p>
          <a:p>
            <a:endParaRPr lang="de-DE" altLang="de-DE" sz="1400" dirty="0">
              <a:sym typeface="Wingdings" panose="05000000000000000000" pitchFamily="2" charset="2"/>
            </a:endParaRPr>
          </a:p>
          <a:p>
            <a:pPr>
              <a:buFontTx/>
              <a:buChar char="-"/>
            </a:pPr>
            <a:r>
              <a:rPr lang="de-DE" altLang="de-DE" sz="1400" dirty="0">
                <a:sym typeface="Wingdings" panose="05000000000000000000" pitchFamily="2" charset="2"/>
              </a:rPr>
              <a:t>   Sprachsystem (‚</a:t>
            </a:r>
            <a:r>
              <a:rPr lang="de-DE" altLang="de-DE" sz="1400" dirty="0" err="1">
                <a:sym typeface="Wingdings" panose="05000000000000000000" pitchFamily="2" charset="2"/>
              </a:rPr>
              <a:t>langue</a:t>
            </a:r>
            <a:r>
              <a:rPr lang="de-DE" altLang="de-DE" sz="1400" dirty="0">
                <a:sym typeface="Wingdings" panose="05000000000000000000" pitchFamily="2" charset="2"/>
              </a:rPr>
              <a:t>‘) = „das Wesentliche einer natürlichen Sprache“? </a:t>
            </a:r>
          </a:p>
          <a:p>
            <a:r>
              <a:rPr lang="de-DE" altLang="de-DE" sz="1400" dirty="0">
                <a:sym typeface="Wingdings" panose="05000000000000000000" pitchFamily="2" charset="2"/>
              </a:rPr>
              <a:t>    (kann für die gesprochene Sprache in Frage gestellt werden)</a:t>
            </a:r>
          </a:p>
          <a:p>
            <a:pPr>
              <a:lnSpc>
                <a:spcPct val="150000"/>
              </a:lnSpc>
              <a:buFontTx/>
              <a:buChar char="-"/>
            </a:pPr>
            <a:r>
              <a:rPr lang="de-DE" altLang="de-DE" sz="1400" dirty="0">
                <a:sym typeface="Wingdings" panose="05000000000000000000" pitchFamily="2" charset="2"/>
              </a:rPr>
              <a:t>   Je eigene Teilsysteme (Interpunktion &lt;-&gt; Prosodie)</a:t>
            </a:r>
          </a:p>
          <a:p>
            <a:pPr>
              <a:buFontTx/>
              <a:buChar char="-"/>
            </a:pPr>
            <a:r>
              <a:rPr lang="de-DE" altLang="de-DE" sz="1400" dirty="0">
                <a:sym typeface="Wingdings" panose="05000000000000000000" pitchFamily="2" charset="2"/>
              </a:rPr>
              <a:t>   Heterogenität mündlicher und schriftlicher Textformen</a:t>
            </a:r>
          </a:p>
          <a:p>
            <a:r>
              <a:rPr lang="de-DE" altLang="de-DE" sz="1400" dirty="0">
                <a:sym typeface="Wingdings" panose="05000000000000000000" pitchFamily="2" charset="2"/>
              </a:rPr>
              <a:t>    (Unterschiede zwischen Textsorten innerhalb eines Mediums mitunter größer als die</a:t>
            </a:r>
          </a:p>
          <a:p>
            <a:r>
              <a:rPr lang="de-DE" altLang="de-DE" sz="1400" dirty="0">
                <a:sym typeface="Wingdings" panose="05000000000000000000" pitchFamily="2" charset="2"/>
              </a:rPr>
              <a:t>     medialen Unterschiede bei gleichen Textsorten)</a:t>
            </a:r>
          </a:p>
          <a:p>
            <a:pPr>
              <a:lnSpc>
                <a:spcPct val="150000"/>
              </a:lnSpc>
            </a:pPr>
            <a:r>
              <a:rPr lang="de-DE" altLang="de-DE" sz="1400" dirty="0">
                <a:sym typeface="Wingdings" panose="05000000000000000000" pitchFamily="2" charset="2"/>
              </a:rPr>
              <a:t>-   </a:t>
            </a:r>
            <a:r>
              <a:rPr lang="de-DE" altLang="de-DE" sz="1400" dirty="0" err="1">
                <a:sym typeface="Wingdings" panose="05000000000000000000" pitchFamily="2" charset="2"/>
              </a:rPr>
              <a:t>Gesprochensprachliche</a:t>
            </a:r>
            <a:r>
              <a:rPr lang="de-DE" altLang="de-DE" sz="1400" dirty="0">
                <a:sym typeface="Wingdings" panose="05000000000000000000" pitchFamily="2" charset="2"/>
              </a:rPr>
              <a:t> Elemente in geschriebenen Medien</a:t>
            </a:r>
            <a:endParaRPr lang="de-DE" altLang="de-DE" sz="1400" dirty="0"/>
          </a:p>
        </p:txBody>
      </p:sp>
    </p:spTree>
    <p:extLst>
      <p:ext uri="{BB962C8B-B14F-4D97-AF65-F5344CB8AC3E}">
        <p14:creationId xmlns:p14="http://schemas.microsoft.com/office/powerpoint/2010/main" val="103572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B003ED0-04A8-4FDE-94A0-E0432A51486A}"/>
              </a:ext>
            </a:extLst>
          </p:cNvPr>
          <p:cNvPicPr>
            <a:picLocks noChangeAspect="1"/>
          </p:cNvPicPr>
          <p:nvPr/>
        </p:nvPicPr>
        <p:blipFill>
          <a:blip r:embed="rId2"/>
          <a:stretch>
            <a:fillRect/>
          </a:stretch>
        </p:blipFill>
        <p:spPr>
          <a:xfrm>
            <a:off x="1401143" y="1426459"/>
            <a:ext cx="8675286" cy="3434705"/>
          </a:xfrm>
          <a:prstGeom prst="rect">
            <a:avLst/>
          </a:prstGeom>
        </p:spPr>
      </p:pic>
      <p:sp>
        <p:nvSpPr>
          <p:cNvPr id="3" name="Rechteck 2">
            <a:extLst>
              <a:ext uri="{FF2B5EF4-FFF2-40B4-BE49-F238E27FC236}">
                <a16:creationId xmlns:a16="http://schemas.microsoft.com/office/drawing/2014/main" id="{C04E49AA-BD90-494D-B7F9-66A80DA5E687}"/>
              </a:ext>
            </a:extLst>
          </p:cNvPr>
          <p:cNvSpPr/>
          <p:nvPr/>
        </p:nvSpPr>
        <p:spPr>
          <a:xfrm>
            <a:off x="2844636" y="5251554"/>
            <a:ext cx="4963859" cy="646331"/>
          </a:xfrm>
          <a:prstGeom prst="rect">
            <a:avLst/>
          </a:prstGeom>
        </p:spPr>
        <p:txBody>
          <a:bodyPr wrap="none">
            <a:spAutoFit/>
          </a:bodyPr>
          <a:lstStyle/>
          <a:p>
            <a:r>
              <a:rPr lang="de-DE" dirty="0">
                <a:hlinkClick r:id="rId3"/>
              </a:rPr>
              <a:t>https://www.youtube.com/watch?v=NlpPXDcY7tM</a:t>
            </a:r>
            <a:endParaRPr lang="de-DE" dirty="0"/>
          </a:p>
          <a:p>
            <a:endParaRPr lang="de-DE" dirty="0"/>
          </a:p>
        </p:txBody>
      </p:sp>
      <p:sp>
        <p:nvSpPr>
          <p:cNvPr id="4" name="Textfeld 3">
            <a:extLst>
              <a:ext uri="{FF2B5EF4-FFF2-40B4-BE49-F238E27FC236}">
                <a16:creationId xmlns:a16="http://schemas.microsoft.com/office/drawing/2014/main" id="{F38E7458-5716-4FB4-8860-C6D68D55DC85}"/>
              </a:ext>
            </a:extLst>
          </p:cNvPr>
          <p:cNvSpPr txBox="1"/>
          <p:nvPr/>
        </p:nvSpPr>
        <p:spPr>
          <a:xfrm flipH="1">
            <a:off x="1225296" y="621792"/>
            <a:ext cx="7232904" cy="369332"/>
          </a:xfrm>
          <a:prstGeom prst="rect">
            <a:avLst/>
          </a:prstGeom>
          <a:noFill/>
        </p:spPr>
        <p:txBody>
          <a:bodyPr wrap="square" rtlCol="0">
            <a:spAutoFit/>
          </a:bodyPr>
          <a:lstStyle/>
          <a:p>
            <a:r>
              <a:rPr lang="de-DE" sz="1400" dirty="0">
                <a:latin typeface="Aharoni" panose="02010803020104030203" pitchFamily="2" charset="-79"/>
                <a:cs typeface="Aharoni" panose="02010803020104030203" pitchFamily="2" charset="-79"/>
              </a:rPr>
              <a:t>BEISPIEL A</a:t>
            </a:r>
            <a:r>
              <a:rPr lang="de-DE" dirty="0"/>
              <a:t>: </a:t>
            </a:r>
            <a:r>
              <a:rPr lang="de-DE" sz="1400" b="1" dirty="0"/>
              <a:t>Gesprochener Text eines konzeptionell</a:t>
            </a:r>
            <a:r>
              <a:rPr lang="de-DE" sz="1400" dirty="0"/>
              <a:t> </a:t>
            </a:r>
            <a:r>
              <a:rPr lang="de-DE" sz="1400" b="1" dirty="0"/>
              <a:t>schriftlichen Textes</a:t>
            </a:r>
          </a:p>
        </p:txBody>
      </p:sp>
    </p:spTree>
    <p:extLst>
      <p:ext uri="{BB962C8B-B14F-4D97-AF65-F5344CB8AC3E}">
        <p14:creationId xmlns:p14="http://schemas.microsoft.com/office/powerpoint/2010/main" val="117890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gesschau_vom_28.11.1973">
            <a:hlinkClick r:id="" action="ppaction://media"/>
            <a:extLst>
              <a:ext uri="{FF2B5EF4-FFF2-40B4-BE49-F238E27FC236}">
                <a16:creationId xmlns:a16="http://schemas.microsoft.com/office/drawing/2014/main" id="{652C7AC0-12FF-4AA6-A01F-F5C9821F58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2418" y="484598"/>
            <a:ext cx="6247548" cy="4685661"/>
          </a:xfrm>
          <a:prstGeom prst="rect">
            <a:avLst/>
          </a:prstGeom>
        </p:spPr>
      </p:pic>
      <p:sp>
        <p:nvSpPr>
          <p:cNvPr id="3" name="Textfeld 2">
            <a:extLst>
              <a:ext uri="{FF2B5EF4-FFF2-40B4-BE49-F238E27FC236}">
                <a16:creationId xmlns:a16="http://schemas.microsoft.com/office/drawing/2014/main" id="{87089A0B-A25A-410F-AE11-2A1D63F4693F}"/>
              </a:ext>
            </a:extLst>
          </p:cNvPr>
          <p:cNvSpPr txBox="1"/>
          <p:nvPr/>
        </p:nvSpPr>
        <p:spPr>
          <a:xfrm>
            <a:off x="2402418" y="5732647"/>
            <a:ext cx="6910674" cy="523220"/>
          </a:xfrm>
          <a:prstGeom prst="rect">
            <a:avLst/>
          </a:prstGeom>
          <a:noFill/>
        </p:spPr>
        <p:txBody>
          <a:bodyPr wrap="none" rtlCol="0">
            <a:spAutoFit/>
          </a:bodyPr>
          <a:lstStyle/>
          <a:p>
            <a:r>
              <a:rPr lang="de-DE" sz="1400" dirty="0"/>
              <a:t>Klicken Sie zum Abspielen des Videos in die Grafik links unten.</a:t>
            </a:r>
          </a:p>
          <a:p>
            <a:r>
              <a:rPr lang="de-DE" sz="1400" dirty="0"/>
              <a:t>Beachten Sie hier das wörtliche Ablesen der Nachrichten von dem schriftlich fixierten Text! </a:t>
            </a:r>
          </a:p>
        </p:txBody>
      </p:sp>
    </p:spTree>
    <p:extLst>
      <p:ext uri="{BB962C8B-B14F-4D97-AF65-F5344CB8AC3E}">
        <p14:creationId xmlns:p14="http://schemas.microsoft.com/office/powerpoint/2010/main" val="16329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82AC7D9-E531-41D5-9FEE-69749C7F0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268413"/>
            <a:ext cx="6980237"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F94AE2C7-2C72-4F26-8C32-817348FDC045}"/>
              </a:ext>
            </a:extLst>
          </p:cNvPr>
          <p:cNvSpPr txBox="1"/>
          <p:nvPr/>
        </p:nvSpPr>
        <p:spPr>
          <a:xfrm>
            <a:off x="827088" y="633412"/>
            <a:ext cx="5353517" cy="307777"/>
          </a:xfrm>
          <a:prstGeom prst="rect">
            <a:avLst/>
          </a:prstGeom>
          <a:noFill/>
        </p:spPr>
        <p:txBody>
          <a:bodyPr wrap="none" rtlCol="0">
            <a:spAutoFit/>
          </a:bodyPr>
          <a:lstStyle/>
          <a:p>
            <a:r>
              <a:rPr lang="de-DE" sz="1400" dirty="0">
                <a:latin typeface="Aharoni" panose="02010803020104030203" pitchFamily="2" charset="-79"/>
                <a:cs typeface="Aharoni" panose="02010803020104030203" pitchFamily="2" charset="-79"/>
              </a:rPr>
              <a:t>Beispiel B</a:t>
            </a:r>
            <a:r>
              <a:rPr lang="de-DE" sz="1400" dirty="0"/>
              <a:t>: </a:t>
            </a:r>
            <a:r>
              <a:rPr lang="de-DE" sz="1400" b="1" dirty="0"/>
              <a:t>Verschrifteter Text eines konzeptionell mündlichen Textes</a:t>
            </a:r>
          </a:p>
        </p:txBody>
      </p:sp>
    </p:spTree>
    <p:extLst>
      <p:ext uri="{BB962C8B-B14F-4D97-AF65-F5344CB8AC3E}">
        <p14:creationId xmlns:p14="http://schemas.microsoft.com/office/powerpoint/2010/main" val="780701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C07B3B4-EC23-4584-9DA8-9B36D717CC54}"/>
              </a:ext>
            </a:extLst>
          </p:cNvPr>
          <p:cNvSpPr/>
          <p:nvPr/>
        </p:nvSpPr>
        <p:spPr>
          <a:xfrm>
            <a:off x="1447800" y="1049983"/>
            <a:ext cx="6096000" cy="2462213"/>
          </a:xfrm>
          <a:prstGeom prst="rect">
            <a:avLst/>
          </a:prstGeom>
        </p:spPr>
        <p:txBody>
          <a:bodyPr>
            <a:spAutoFit/>
          </a:bodyPr>
          <a:lstStyle/>
          <a:p>
            <a:endParaRPr lang="de-DE" altLang="de-DE" sz="1600" b="1" dirty="0"/>
          </a:p>
          <a:p>
            <a:endParaRPr lang="de-DE" altLang="de-DE" sz="1600" b="1" dirty="0"/>
          </a:p>
          <a:p>
            <a:endParaRPr lang="de-DE" altLang="de-DE" sz="1600" b="1" dirty="0"/>
          </a:p>
          <a:p>
            <a:r>
              <a:rPr lang="de-DE" altLang="de-DE" sz="1600" b="1" dirty="0">
                <a:solidFill>
                  <a:srgbClr val="00B050"/>
                </a:solidFill>
                <a:sym typeface="Wingdings" panose="05000000000000000000" pitchFamily="2" charset="2"/>
              </a:rPr>
              <a:t>Textarbeit:</a:t>
            </a:r>
            <a:endParaRPr lang="cs-CZ" altLang="de-DE" sz="1600" b="1" dirty="0">
              <a:solidFill>
                <a:srgbClr val="00B050"/>
              </a:solidFill>
              <a:sym typeface="Wingdings" panose="05000000000000000000" pitchFamily="2" charset="2"/>
            </a:endParaRPr>
          </a:p>
          <a:p>
            <a:endParaRPr lang="de-DE" altLang="de-DE" sz="1600" b="1" dirty="0">
              <a:sym typeface="Wingdings" panose="05000000000000000000" pitchFamily="2" charset="2"/>
            </a:endParaRPr>
          </a:p>
          <a:p>
            <a:r>
              <a:rPr lang="cs-CZ" altLang="de-DE" sz="1400" dirty="0">
                <a:sym typeface="Wingdings" panose="05000000000000000000" pitchFamily="2" charset="2"/>
              </a:rPr>
              <a:t>1.    In welcher Reihenfolge lassen sich die</a:t>
            </a:r>
            <a:r>
              <a:rPr lang="de-DE" altLang="de-DE" sz="1400" dirty="0">
                <a:sym typeface="Wingdings" panose="05000000000000000000" pitchFamily="2" charset="2"/>
              </a:rPr>
              <a:t> folgenden</a:t>
            </a:r>
            <a:r>
              <a:rPr lang="cs-CZ" altLang="de-DE" sz="1400" dirty="0">
                <a:sym typeface="Wingdings" panose="05000000000000000000" pitchFamily="2" charset="2"/>
              </a:rPr>
              <a:t> E-Mails </a:t>
            </a:r>
            <a:r>
              <a:rPr lang="de-DE" altLang="de-DE" sz="1400" dirty="0">
                <a:sym typeface="Wingdings" panose="05000000000000000000" pitchFamily="2" charset="2"/>
              </a:rPr>
              <a:t>(I – IV)</a:t>
            </a:r>
            <a:endParaRPr lang="cs-CZ" altLang="de-DE" sz="1400" dirty="0">
              <a:sym typeface="Wingdings" panose="05000000000000000000" pitchFamily="2" charset="2"/>
            </a:endParaRPr>
          </a:p>
          <a:p>
            <a:r>
              <a:rPr lang="cs-CZ" altLang="de-DE" sz="1400" dirty="0">
                <a:sym typeface="Wingdings" panose="05000000000000000000" pitchFamily="2" charset="2"/>
              </a:rPr>
              <a:t>       bez</a:t>
            </a:r>
            <a:r>
              <a:rPr lang="de-DE" altLang="de-DE" sz="1400" dirty="0">
                <a:sym typeface="Wingdings" panose="05000000000000000000" pitchFamily="2" charset="2"/>
              </a:rPr>
              <a:t>ü</a:t>
            </a:r>
            <a:r>
              <a:rPr lang="cs-CZ" altLang="de-DE" sz="1400" dirty="0">
                <a:sym typeface="Wingdings" panose="05000000000000000000" pitchFamily="2" charset="2"/>
              </a:rPr>
              <a:t>glich N</a:t>
            </a:r>
            <a:r>
              <a:rPr lang="de-DE" altLang="de-DE" sz="1400" dirty="0">
                <a:sym typeface="Wingdings" panose="05000000000000000000" pitchFamily="2" charset="2"/>
              </a:rPr>
              <a:t>ä</a:t>
            </a:r>
            <a:r>
              <a:rPr lang="cs-CZ" altLang="de-DE" sz="1400" dirty="0">
                <a:sym typeface="Wingdings" panose="05000000000000000000" pitchFamily="2" charset="2"/>
              </a:rPr>
              <a:t>he und Distanz zwischen den Kommunizierenden anordnen ?</a:t>
            </a:r>
          </a:p>
          <a:p>
            <a:endParaRPr lang="cs-CZ" altLang="de-DE" sz="1400" dirty="0">
              <a:sym typeface="Wingdings" panose="05000000000000000000" pitchFamily="2" charset="2"/>
            </a:endParaRPr>
          </a:p>
          <a:p>
            <a:r>
              <a:rPr lang="cs-CZ" altLang="de-DE" sz="1400" dirty="0">
                <a:sym typeface="Wingdings" panose="05000000000000000000" pitchFamily="2" charset="2"/>
              </a:rPr>
              <a:t>2.    Welche Gr</a:t>
            </a:r>
            <a:r>
              <a:rPr lang="de-DE" altLang="de-DE" sz="1400" dirty="0">
                <a:sym typeface="Wingdings" panose="05000000000000000000" pitchFamily="2" charset="2"/>
              </a:rPr>
              <a:t>ü</a:t>
            </a:r>
            <a:r>
              <a:rPr lang="cs-CZ" altLang="de-DE" sz="1400" dirty="0">
                <a:sym typeface="Wingdings" panose="05000000000000000000" pitchFamily="2" charset="2"/>
              </a:rPr>
              <a:t>nde lassen sich hier</a:t>
            </a:r>
            <a:r>
              <a:rPr lang="de-DE" altLang="de-DE" sz="1400" dirty="0">
                <a:sym typeface="Wingdings" panose="05000000000000000000" pitchFamily="2" charset="2"/>
              </a:rPr>
              <a:t>für</a:t>
            </a:r>
            <a:r>
              <a:rPr lang="cs-CZ" altLang="de-DE" sz="1400" dirty="0">
                <a:sym typeface="Wingdings" panose="05000000000000000000" pitchFamily="2" charset="2"/>
              </a:rPr>
              <a:t> finden?</a:t>
            </a:r>
          </a:p>
          <a:p>
            <a:pPr>
              <a:buFont typeface="Wingdings" panose="05000000000000000000" pitchFamily="2" charset="2"/>
              <a:buChar char="à"/>
            </a:pPr>
            <a:endParaRPr lang="de-DE" altLang="de-DE" dirty="0">
              <a:latin typeface="Cambria" panose="02040503050406030204" pitchFamily="18" charset="0"/>
              <a:sym typeface="Wingdings" panose="05000000000000000000" pitchFamily="2" charset="2"/>
            </a:endParaRPr>
          </a:p>
        </p:txBody>
      </p:sp>
    </p:spTree>
    <p:extLst>
      <p:ext uri="{BB962C8B-B14F-4D97-AF65-F5344CB8AC3E}">
        <p14:creationId xmlns:p14="http://schemas.microsoft.com/office/powerpoint/2010/main" val="3898565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A1B5C3A-E3FF-4412-A437-E6C74BBE9694}"/>
              </a:ext>
            </a:extLst>
          </p:cNvPr>
          <p:cNvSpPr txBox="1"/>
          <p:nvPr/>
        </p:nvSpPr>
        <p:spPr>
          <a:xfrm>
            <a:off x="2769489" y="2546223"/>
            <a:ext cx="4985660" cy="461665"/>
          </a:xfrm>
          <a:prstGeom prst="rect">
            <a:avLst/>
          </a:prstGeom>
          <a:noFill/>
        </p:spPr>
        <p:txBody>
          <a:bodyPr wrap="none" rtlCol="0">
            <a:spAutoFit/>
          </a:bodyPr>
          <a:lstStyle/>
          <a:p>
            <a:r>
              <a:rPr lang="de-DE" sz="2400" dirty="0">
                <a:latin typeface="Aharoni" panose="02010803020104030203" pitchFamily="2" charset="-79"/>
                <a:cs typeface="Aharoni" panose="02010803020104030203" pitchFamily="2" charset="-79"/>
              </a:rPr>
              <a:t>2. Mündlichkeit und Schriftlichkeit</a:t>
            </a:r>
          </a:p>
        </p:txBody>
      </p:sp>
    </p:spTree>
    <p:extLst>
      <p:ext uri="{BB962C8B-B14F-4D97-AF65-F5344CB8AC3E}">
        <p14:creationId xmlns:p14="http://schemas.microsoft.com/office/powerpoint/2010/main" val="2161219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AAEFBC3-1375-4FCF-BFDB-417790DA2E7D}"/>
              </a:ext>
            </a:extLst>
          </p:cNvPr>
          <p:cNvSpPr/>
          <p:nvPr/>
        </p:nvSpPr>
        <p:spPr>
          <a:xfrm>
            <a:off x="657225" y="164869"/>
            <a:ext cx="10877550" cy="6727291"/>
          </a:xfrm>
          <a:prstGeom prst="rect">
            <a:avLst/>
          </a:prstGeom>
        </p:spPr>
        <p:txBody>
          <a:bodyPr wrap="square">
            <a:spAutoFit/>
          </a:bodyPr>
          <a:lstStyle/>
          <a:p>
            <a:pPr>
              <a:lnSpc>
                <a:spcPct val="115000"/>
              </a:lnSpc>
              <a:spcAft>
                <a:spcPts val="0"/>
              </a:spcAft>
            </a:pPr>
            <a:r>
              <a:rPr lang="en-US" sz="1600" b="1" dirty="0">
                <a:solidFill>
                  <a:srgbClr val="000000"/>
                </a:solidFill>
                <a:ea typeface="Times New Roman" panose="02020603050405020304" pitchFamily="18" charset="0"/>
                <a:cs typeface="Times New Roman" panose="02020603050405020304" pitchFamily="18" charset="0"/>
              </a:rPr>
              <a:t>I.</a:t>
            </a:r>
            <a:endParaRPr lang="de-DE" sz="1600" dirty="0">
              <a:ea typeface="Calibri" panose="020F0502020204030204" pitchFamily="34" charset="0"/>
              <a:cs typeface="Times New Roman" panose="02020603050405020304" pitchFamily="18" charset="0"/>
            </a:endParaRPr>
          </a:p>
          <a:p>
            <a:pPr>
              <a:lnSpc>
                <a:spcPct val="115000"/>
              </a:lnSpc>
              <a:spcAft>
                <a:spcPts val="0"/>
              </a:spcAft>
            </a:pPr>
            <a:r>
              <a:rPr lang="en-US" sz="1400" b="1" dirty="0">
                <a:solidFill>
                  <a:srgbClr val="000000"/>
                </a:solidFill>
                <a:ea typeface="Times New Roman" panose="02020603050405020304" pitchFamily="18" charset="0"/>
                <a:cs typeface="Times New Roman" panose="02020603050405020304" pitchFamily="18" charset="0"/>
              </a:rPr>
              <a:t> </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en-US" sz="1400" dirty="0">
                <a:solidFill>
                  <a:srgbClr val="000000"/>
                </a:solidFill>
                <a:ea typeface="Times New Roman" panose="02020603050405020304" pitchFamily="18" charset="0"/>
                <a:cs typeface="Times New Roman" panose="02020603050405020304" pitchFamily="18" charset="0"/>
              </a:rPr>
              <a:t>Hello again, Mr. Pink!</a:t>
            </a:r>
            <a:endParaRPr lang="de-DE" sz="1400" dirty="0">
              <a:ea typeface="Calibri" panose="020F0502020204030204" pitchFamily="34" charset="0"/>
              <a:cs typeface="Times New Roman" panose="02020603050405020304" pitchFamily="18" charset="0"/>
            </a:endParaRPr>
          </a:p>
          <a:p>
            <a:pPr>
              <a:lnSpc>
                <a:spcPct val="115000"/>
              </a:lnSpc>
              <a:spcAft>
                <a:spcPts val="0"/>
              </a:spcAft>
            </a:pPr>
            <a:endParaRPr lang="en-US" sz="1400" dirty="0">
              <a:solidFill>
                <a:srgbClr val="000000"/>
              </a:solidFill>
              <a:ea typeface="Times New Roman" panose="02020603050405020304" pitchFamily="18"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Na wie </a:t>
            </a:r>
            <a:r>
              <a:rPr lang="de-DE" sz="1400" dirty="0" err="1">
                <a:solidFill>
                  <a:srgbClr val="000000"/>
                </a:solidFill>
                <a:ea typeface="Times New Roman" panose="02020603050405020304" pitchFamily="18" charset="0"/>
                <a:cs typeface="Times New Roman" panose="02020603050405020304" pitchFamily="18" charset="0"/>
              </a:rPr>
              <a:t>isses</a:t>
            </a:r>
            <a:r>
              <a:rPr lang="de-DE" sz="1400" dirty="0">
                <a:solidFill>
                  <a:srgbClr val="000000"/>
                </a:solidFill>
                <a:ea typeface="Times New Roman" panose="02020603050405020304" pitchFamily="18" charset="0"/>
                <a:cs typeface="Times New Roman" panose="02020603050405020304" pitchFamily="18" charset="0"/>
              </a:rPr>
              <a:t> und wie läufts- bitte entschuldige die ätzende Frage- mit der BA- Arbeit?^^</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Nur kurz nochmal: Ist der Artikel über euch schon erschienen oder kommt der noch bzw. in welcher Zeitschrift gleich wieder?</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a:t>
            </a:r>
            <a:r>
              <a:rPr lang="de-DE" sz="1400" dirty="0" err="1">
                <a:solidFill>
                  <a:srgbClr val="000000"/>
                </a:solidFill>
                <a:ea typeface="Times New Roman" panose="02020603050405020304" pitchFamily="18" charset="0"/>
                <a:cs typeface="Times New Roman" panose="02020603050405020304" pitchFamily="18" charset="0"/>
              </a:rPr>
              <a:t>Habs</a:t>
            </a:r>
            <a:r>
              <a:rPr lang="de-DE" sz="1400" dirty="0">
                <a:solidFill>
                  <a:srgbClr val="000000"/>
                </a:solidFill>
                <a:ea typeface="Times New Roman" panose="02020603050405020304" pitchFamily="18" charset="0"/>
                <a:cs typeface="Times New Roman" panose="02020603050405020304" pitchFamily="18" charset="0"/>
              </a:rPr>
              <a:t> in der Eile nicht behalten...) Weil wenn was </a:t>
            </a:r>
            <a:r>
              <a:rPr lang="de-DE" sz="1400" dirty="0" err="1">
                <a:solidFill>
                  <a:srgbClr val="000000"/>
                </a:solidFill>
                <a:ea typeface="Times New Roman" panose="02020603050405020304" pitchFamily="18" charset="0"/>
                <a:cs typeface="Times New Roman" panose="02020603050405020304" pitchFamily="18" charset="0"/>
              </a:rPr>
              <a:t>gescheits</a:t>
            </a:r>
            <a:r>
              <a:rPr lang="de-DE" sz="1400" dirty="0">
                <a:solidFill>
                  <a:srgbClr val="000000"/>
                </a:solidFill>
                <a:ea typeface="Times New Roman" panose="02020603050405020304" pitchFamily="18" charset="0"/>
                <a:cs typeface="Times New Roman" panose="02020603050405020304" pitchFamily="18" charset="0"/>
              </a:rPr>
              <a:t> drin steht muss ich mir des </a:t>
            </a:r>
            <a:r>
              <a:rPr lang="de-DE" sz="1400" dirty="0" err="1">
                <a:solidFill>
                  <a:srgbClr val="000000"/>
                </a:solidFill>
                <a:ea typeface="Times New Roman" panose="02020603050405020304" pitchFamily="18" charset="0"/>
                <a:cs typeface="Times New Roman" panose="02020603050405020304" pitchFamily="18" charset="0"/>
              </a:rPr>
              <a:t>Bladl</a:t>
            </a:r>
            <a:r>
              <a:rPr lang="de-DE" sz="1400" dirty="0">
                <a:solidFill>
                  <a:srgbClr val="000000"/>
                </a:solidFill>
                <a:ea typeface="Times New Roman" panose="02020603050405020304" pitchFamily="18" charset="0"/>
                <a:cs typeface="Times New Roman" panose="02020603050405020304" pitchFamily="18" charset="0"/>
              </a:rPr>
              <a:t>' ja schon holen!:)</a:t>
            </a:r>
            <a:endParaRPr lang="de-DE" sz="1400" dirty="0">
              <a:ea typeface="Calibri" panose="020F0502020204030204" pitchFamily="34" charset="0"/>
              <a:cs typeface="Times New Roman" panose="02020603050405020304" pitchFamily="18" charset="0"/>
            </a:endParaRPr>
          </a:p>
          <a:p>
            <a:pPr>
              <a:lnSpc>
                <a:spcPct val="115000"/>
              </a:lnSpc>
              <a:spcAft>
                <a:spcPts val="0"/>
              </a:spcAft>
            </a:pPr>
            <a:endParaRPr lang="de-DE" sz="1400" dirty="0">
              <a:solidFill>
                <a:srgbClr val="000000"/>
              </a:solidFill>
              <a:ea typeface="Times New Roman" panose="02020603050405020304" pitchFamily="18"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Liebe </a:t>
            </a:r>
            <a:r>
              <a:rPr lang="de-DE" sz="1400" dirty="0" err="1">
                <a:solidFill>
                  <a:srgbClr val="000000"/>
                </a:solidFill>
                <a:ea typeface="Times New Roman" panose="02020603050405020304" pitchFamily="18" charset="0"/>
                <a:cs typeface="Times New Roman" panose="02020603050405020304" pitchFamily="18" charset="0"/>
              </a:rPr>
              <a:t>Grüsse</a:t>
            </a:r>
            <a:r>
              <a:rPr lang="de-DE" sz="1400" dirty="0">
                <a:solidFill>
                  <a:srgbClr val="000000"/>
                </a:solidFill>
                <a:ea typeface="Times New Roman" panose="02020603050405020304" pitchFamily="18" charset="0"/>
                <a:cs typeface="Times New Roman" panose="02020603050405020304" pitchFamily="18" charset="0"/>
              </a:rPr>
              <a:t> vom Galgenberg und noch gute Nerven,</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 Flo</a:t>
            </a:r>
            <a:endParaRPr lang="de-DE" sz="1400" dirty="0">
              <a:ea typeface="Calibri" panose="020F0502020204030204" pitchFamily="34" charset="0"/>
              <a:cs typeface="Times New Roman" panose="02020603050405020304" pitchFamily="18" charset="0"/>
            </a:endParaRPr>
          </a:p>
          <a:p>
            <a:pPr>
              <a:lnSpc>
                <a:spcPct val="115000"/>
              </a:lnSpc>
              <a:spcAft>
                <a:spcPts val="1000"/>
              </a:spcAft>
            </a:pPr>
            <a:r>
              <a:rPr lang="de-DE" sz="1400" dirty="0">
                <a:ea typeface="Calibri" panose="020F0502020204030204" pitchFamily="34" charset="0"/>
                <a:cs typeface="Times New Roman" panose="02020603050405020304" pitchFamily="18" charset="0"/>
              </a:rPr>
              <a:t>  </a:t>
            </a:r>
          </a:p>
          <a:p>
            <a:pPr>
              <a:lnSpc>
                <a:spcPct val="115000"/>
              </a:lnSpc>
              <a:spcAft>
                <a:spcPts val="1000"/>
              </a:spcAft>
            </a:pPr>
            <a:endParaRPr lang="de-DE" sz="1400" dirty="0">
              <a:ea typeface="Calibri" panose="020F0502020204030204" pitchFamily="34" charset="0"/>
              <a:cs typeface="Times New Roman" panose="02020603050405020304" pitchFamily="18" charset="0"/>
            </a:endParaRPr>
          </a:p>
          <a:p>
            <a:pPr>
              <a:lnSpc>
                <a:spcPct val="115000"/>
              </a:lnSpc>
              <a:spcAft>
                <a:spcPts val="1000"/>
              </a:spcAft>
            </a:pPr>
            <a:r>
              <a:rPr lang="de-DE" sz="1600" b="1" dirty="0">
                <a:ea typeface="Calibri" panose="020F0502020204030204" pitchFamily="34" charset="0"/>
                <a:cs typeface="Times New Roman" panose="02020603050405020304" pitchFamily="18" charset="0"/>
              </a:rPr>
              <a:t>II.</a:t>
            </a:r>
            <a:endParaRPr lang="de-DE" sz="16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Diese Information betrifft Studierende in allen Studiengängen (Lehramt, Bachelor, Master)!</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 </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Studierende, die im Sommersemester 2014 Modulprüfungen in den Vertiefungs- oder Aufbaumodulen erstmals, als Nachhol- oder Wiederholungsprüfung ablegen wollen, werden gebeten, sich im Lauf der Woche vom 5.5.2014 bis 10.5.2014 in GRIPS dazu voranzumelden. Die Anmeldung dient der Organisation der Prüfungen und der Einrichtung von Prüfungsangeboten in </a:t>
            </a:r>
            <a:r>
              <a:rPr lang="de-DE" sz="1400" dirty="0" err="1">
                <a:solidFill>
                  <a:srgbClr val="000000"/>
                </a:solidFill>
                <a:ea typeface="Times New Roman" panose="02020603050405020304" pitchFamily="18" charset="0"/>
                <a:cs typeface="Times New Roman" panose="02020603050405020304" pitchFamily="18" charset="0"/>
              </a:rPr>
              <a:t>FlexNow</a:t>
            </a:r>
            <a:r>
              <a:rPr lang="de-DE" sz="1400" dirty="0">
                <a:solidFill>
                  <a:srgbClr val="000000"/>
                </a:solidFill>
                <a:ea typeface="Times New Roman" panose="02020603050405020304" pitchFamily="18" charset="0"/>
                <a:cs typeface="Times New Roman" panose="02020603050405020304" pitchFamily="18" charset="0"/>
              </a:rPr>
              <a:t>. Sie ersetzt nicht die noch vorzunehmende Anmeldung in </a:t>
            </a:r>
            <a:r>
              <a:rPr lang="de-DE" sz="1400" dirty="0" err="1">
                <a:solidFill>
                  <a:srgbClr val="000000"/>
                </a:solidFill>
                <a:ea typeface="Times New Roman" panose="02020603050405020304" pitchFamily="18" charset="0"/>
                <a:cs typeface="Times New Roman" panose="02020603050405020304" pitchFamily="18" charset="0"/>
              </a:rPr>
              <a:t>FlexNow</a:t>
            </a:r>
            <a:r>
              <a:rPr lang="de-DE" sz="1400" dirty="0">
                <a:solidFill>
                  <a:srgbClr val="000000"/>
                </a:solidFill>
                <a:ea typeface="Times New Roman" panose="02020603050405020304" pitchFamily="18" charset="0"/>
                <a:cs typeface="Times New Roman" panose="02020603050405020304" pitchFamily="18" charset="0"/>
              </a:rPr>
              <a:t>.</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solidFill>
                  <a:srgbClr val="000000"/>
                </a:solidFill>
                <a:ea typeface="Times New Roman" panose="02020603050405020304" pitchFamily="18" charset="0"/>
                <a:cs typeface="Times New Roman" panose="02020603050405020304" pitchFamily="18" charset="0"/>
              </a:rPr>
              <a:t>Die Anmeldung erfolgt in zwei GRIPS-Kursräumen im Verzeichnis </a:t>
            </a:r>
            <a:r>
              <a:rPr lang="de-DE" sz="1400" u="sng" dirty="0">
                <a:solidFill>
                  <a:srgbClr val="0000FF"/>
                </a:solidFill>
                <a:ea typeface="Times New Roman" panose="02020603050405020304" pitchFamily="18" charset="0"/>
                <a:cs typeface="Times New Roman" panose="02020603050405020304" pitchFamily="18" charset="0"/>
                <a:hlinkClick r:id="rId2"/>
              </a:rPr>
              <a:t>https://elearning.uni-regensburg.de/course/category.php?id=271</a:t>
            </a:r>
            <a:r>
              <a:rPr lang="de-DE" sz="1400" dirty="0">
                <a:solidFill>
                  <a:srgbClr val="000000"/>
                </a:solidFill>
                <a:ea typeface="Times New Roman" panose="02020603050405020304" pitchFamily="18" charset="0"/>
                <a:cs typeface="Times New Roman" panose="02020603050405020304" pitchFamily="18" charset="0"/>
              </a:rPr>
              <a:t>. Bitte machen Sie alle erforderlichen Angaben; sie helfen vor allem bei der Organisation der mündlichen Modulprüfungen. Sie können einen Prüferwunsch äußern. Ob er sich erfüllen lässt, hängt von der Auslastung der Prüfenden ab. Die Registrierung ist bis zum 10.5. (einschließlich) möglich. Ab dem 14.5. ist auf GRIPS die Einteilung der mündlichen Prüfungen sichtbar. Die Kandidatinnen und Kandidaten werden dann vom jeweiligen Prüfenden über das weitere Vorgehen informiert. In der Regel suchen Sie aber eine Prüfungsberatung in der Zeit bis zum 14.6. auf, um die Modalitäten der Prüfung zu klären. […]</a:t>
            </a:r>
            <a:endParaRPr lang="de-DE"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972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67540B3-FE35-4188-B5A1-2AF34530A19D}"/>
              </a:ext>
            </a:extLst>
          </p:cNvPr>
          <p:cNvSpPr/>
          <p:nvPr/>
        </p:nvSpPr>
        <p:spPr>
          <a:xfrm>
            <a:off x="514350" y="191975"/>
            <a:ext cx="11163300" cy="6253315"/>
          </a:xfrm>
          <a:prstGeom prst="rect">
            <a:avLst/>
          </a:prstGeom>
        </p:spPr>
        <p:txBody>
          <a:bodyPr wrap="square">
            <a:spAutoFit/>
          </a:bodyPr>
          <a:lstStyle/>
          <a:p>
            <a:pPr>
              <a:lnSpc>
                <a:spcPct val="115000"/>
              </a:lnSpc>
              <a:spcAft>
                <a:spcPts val="1000"/>
              </a:spcAft>
            </a:pPr>
            <a:r>
              <a:rPr lang="de-DE" sz="1600" b="1" dirty="0">
                <a:solidFill>
                  <a:srgbClr val="000000"/>
                </a:solidFill>
                <a:ea typeface="Times New Roman" panose="02020603050405020304" pitchFamily="18" charset="0"/>
                <a:cs typeface="Segoe UI" panose="020B0502040204020203" pitchFamily="34" charset="0"/>
              </a:rPr>
              <a:t>III.</a:t>
            </a:r>
            <a:endParaRPr lang="de-DE" sz="1600" dirty="0">
              <a:ea typeface="Calibri" panose="020F0502020204030204" pitchFamily="34" charset="0"/>
              <a:cs typeface="Times New Roman" panose="02020603050405020304" pitchFamily="18" charset="0"/>
            </a:endParaRPr>
          </a:p>
          <a:p>
            <a:pPr>
              <a:lnSpc>
                <a:spcPct val="115000"/>
              </a:lnSpc>
              <a:spcAft>
                <a:spcPts val="1000"/>
              </a:spcAft>
            </a:pPr>
            <a:r>
              <a:rPr lang="de-DE" sz="1400" dirty="0">
                <a:solidFill>
                  <a:srgbClr val="000000"/>
                </a:solidFill>
                <a:ea typeface="Calibri" panose="020F0502020204030204" pitchFamily="34" charset="0"/>
                <a:cs typeface="Times New Roman" panose="02020603050405020304" pitchFamily="18" charset="0"/>
              </a:rPr>
              <a:t>Hallo ihr Lieben!</a:t>
            </a:r>
            <a:br>
              <a:rPr lang="de-DE" sz="1400" dirty="0">
                <a:solidFill>
                  <a:srgbClr val="000000"/>
                </a:solidFill>
                <a:ea typeface="Calibri" panose="020F0502020204030204" pitchFamily="34" charset="0"/>
                <a:cs typeface="Times New Roman" panose="02020603050405020304" pitchFamily="18" charset="0"/>
              </a:rPr>
            </a:br>
            <a:r>
              <a:rPr lang="de-DE" sz="1400" dirty="0">
                <a:solidFill>
                  <a:srgbClr val="000000"/>
                </a:solidFill>
                <a:ea typeface="Calibri" panose="020F0502020204030204" pitchFamily="34" charset="0"/>
                <a:cs typeface="Times New Roman" panose="02020603050405020304" pitchFamily="18" charset="0"/>
              </a:rPr>
              <a:t>Also wir sollten ja erst einen theoretischen Teil machen, in dem</a:t>
            </a:r>
            <a:br>
              <a:rPr lang="de-DE" sz="1400" dirty="0">
                <a:solidFill>
                  <a:srgbClr val="000000"/>
                </a:solidFill>
                <a:ea typeface="Calibri" panose="020F0502020204030204" pitchFamily="34" charset="0"/>
                <a:cs typeface="Times New Roman" panose="02020603050405020304" pitchFamily="18" charset="0"/>
              </a:rPr>
            </a:br>
            <a:r>
              <a:rPr lang="de-DE" sz="1400" dirty="0">
                <a:solidFill>
                  <a:srgbClr val="000000"/>
                </a:solidFill>
                <a:ea typeface="Calibri" panose="020F0502020204030204" pitchFamily="34" charset="0"/>
                <a:cs typeface="Times New Roman" panose="02020603050405020304" pitchFamily="18" charset="0"/>
              </a:rPr>
              <a:t>Wir auf </a:t>
            </a:r>
            <a:r>
              <a:rPr lang="de-DE" sz="1400" dirty="0" err="1">
                <a:solidFill>
                  <a:srgbClr val="000000"/>
                </a:solidFill>
                <a:ea typeface="Calibri" panose="020F0502020204030204" pitchFamily="34" charset="0"/>
                <a:cs typeface="Times New Roman" panose="02020603050405020304" pitchFamily="18" charset="0"/>
              </a:rPr>
              <a:t>mündlichkeit</a:t>
            </a:r>
            <a:r>
              <a:rPr lang="de-DE" sz="1400" dirty="0">
                <a:solidFill>
                  <a:srgbClr val="000000"/>
                </a:solidFill>
                <a:ea typeface="Calibri" panose="020F0502020204030204" pitchFamily="34" charset="0"/>
                <a:cs typeface="Times New Roman" panose="02020603050405020304" pitchFamily="18" charset="0"/>
              </a:rPr>
              <a:t> und </a:t>
            </a:r>
            <a:r>
              <a:rPr lang="de-DE" sz="1400" dirty="0" err="1">
                <a:solidFill>
                  <a:srgbClr val="000000"/>
                </a:solidFill>
                <a:ea typeface="Calibri" panose="020F0502020204030204" pitchFamily="34" charset="0"/>
                <a:cs typeface="Times New Roman" panose="02020603050405020304" pitchFamily="18" charset="0"/>
              </a:rPr>
              <a:t>schriftlichkeit</a:t>
            </a:r>
            <a:r>
              <a:rPr lang="de-DE" sz="1400" dirty="0">
                <a:solidFill>
                  <a:srgbClr val="000000"/>
                </a:solidFill>
                <a:ea typeface="Calibri" panose="020F0502020204030204" pitchFamily="34" charset="0"/>
                <a:cs typeface="Times New Roman" panose="02020603050405020304" pitchFamily="18" charset="0"/>
              </a:rPr>
              <a:t> eingehen oder? Also </a:t>
            </a:r>
            <a:r>
              <a:rPr lang="de-DE" sz="1400" dirty="0" err="1">
                <a:solidFill>
                  <a:srgbClr val="000000"/>
                </a:solidFill>
                <a:ea typeface="Calibri" panose="020F0502020204030204" pitchFamily="34" charset="0"/>
                <a:cs typeface="Times New Roman" panose="02020603050405020304" pitchFamily="18" charset="0"/>
              </a:rPr>
              <a:t>zB</a:t>
            </a:r>
            <a:r>
              <a:rPr lang="de-DE" sz="1400" dirty="0">
                <a:solidFill>
                  <a:srgbClr val="000000"/>
                </a:solidFill>
                <a:ea typeface="Calibri" panose="020F0502020204030204" pitchFamily="34" charset="0"/>
                <a:cs typeface="Times New Roman" panose="02020603050405020304" pitchFamily="18" charset="0"/>
              </a:rPr>
              <a:t> die Charakteristika, Besonderheiten usw. Und danach werden die beiden Aspekte</a:t>
            </a:r>
            <a:br>
              <a:rPr lang="de-DE" sz="1400" dirty="0">
                <a:solidFill>
                  <a:srgbClr val="000000"/>
                </a:solidFill>
                <a:ea typeface="Calibri" panose="020F0502020204030204" pitchFamily="34" charset="0"/>
                <a:cs typeface="Times New Roman" panose="02020603050405020304" pitchFamily="18" charset="0"/>
              </a:rPr>
            </a:br>
            <a:r>
              <a:rPr lang="de-DE" sz="1400" dirty="0">
                <a:solidFill>
                  <a:srgbClr val="000000"/>
                </a:solidFill>
                <a:ea typeface="Calibri" panose="020F0502020204030204" pitchFamily="34" charset="0"/>
                <a:cs typeface="Times New Roman" panose="02020603050405020304" pitchFamily="18" charset="0"/>
              </a:rPr>
              <a:t>anhand von verschiedenen Sorten von Texten besprochen. Das hab ich ja richtig verstanden oder? Dann schaut einfach jeder mal nach Texten über mündliche oder schriftliche Konzeptionen und dann teilen wir uns auf, wer ne Mail, SMS, Blog, Chat etc. Formuliert und mit den anderen Studenten bespricht innerhalb einer Gruppenarbeit. </a:t>
            </a:r>
            <a:br>
              <a:rPr lang="de-DE" sz="1400" dirty="0">
                <a:solidFill>
                  <a:srgbClr val="000000"/>
                </a:solidFill>
                <a:ea typeface="Calibri" panose="020F0502020204030204" pitchFamily="34" charset="0"/>
                <a:cs typeface="Times New Roman" panose="02020603050405020304" pitchFamily="18" charset="0"/>
              </a:rPr>
            </a:br>
            <a:r>
              <a:rPr lang="de-DE" sz="1400" dirty="0">
                <a:solidFill>
                  <a:srgbClr val="000000"/>
                </a:solidFill>
                <a:ea typeface="Calibri" panose="020F0502020204030204" pitchFamily="34" charset="0"/>
                <a:cs typeface="Times New Roman" panose="02020603050405020304" pitchFamily="18" charset="0"/>
              </a:rPr>
              <a:t>Wollen wir das so machen? Weil ich glaub, dass es spezifisch zu den einzelnen Sparten wie SMS, Email etc. Keine Literatur gibt, ich hab zumindest nicht</a:t>
            </a:r>
            <a:br>
              <a:rPr lang="de-DE" sz="1400" dirty="0">
                <a:solidFill>
                  <a:srgbClr val="000000"/>
                </a:solidFill>
                <a:ea typeface="Calibri" panose="020F0502020204030204" pitchFamily="34" charset="0"/>
                <a:cs typeface="Times New Roman" panose="02020603050405020304" pitchFamily="18" charset="0"/>
              </a:rPr>
            </a:br>
            <a:r>
              <a:rPr lang="de-DE" sz="1400" dirty="0">
                <a:solidFill>
                  <a:srgbClr val="000000"/>
                </a:solidFill>
                <a:ea typeface="Calibri" panose="020F0502020204030204" pitchFamily="34" charset="0"/>
                <a:cs typeface="Times New Roman" panose="02020603050405020304" pitchFamily="18" charset="0"/>
              </a:rPr>
              <a:t>wirklich was gefunden </a:t>
            </a:r>
            <a:r>
              <a:rPr lang="de-DE" sz="1400" dirty="0" err="1">
                <a:solidFill>
                  <a:srgbClr val="000000"/>
                </a:solidFill>
                <a:ea typeface="Calibri" panose="020F0502020204030204" pitchFamily="34" charset="0"/>
                <a:cs typeface="Times New Roman" panose="02020603050405020304" pitchFamily="18" charset="0"/>
              </a:rPr>
              <a:t>iWie</a:t>
            </a:r>
            <a:r>
              <a:rPr lang="de-DE" sz="1400" dirty="0">
                <a:solidFill>
                  <a:srgbClr val="000000"/>
                </a:solidFill>
                <a:ea typeface="Calibri" panose="020F0502020204030204" pitchFamily="34" charset="0"/>
                <a:cs typeface="Times New Roman" panose="02020603050405020304" pitchFamily="18" charset="0"/>
              </a:rPr>
              <a:t>...^^ </a:t>
            </a:r>
            <a:br>
              <a:rPr lang="de-DE" sz="1400" dirty="0">
                <a:solidFill>
                  <a:srgbClr val="000000"/>
                </a:solidFill>
                <a:ea typeface="Calibri" panose="020F0502020204030204" pitchFamily="34" charset="0"/>
                <a:cs typeface="Times New Roman" panose="02020603050405020304" pitchFamily="18" charset="0"/>
              </a:rPr>
            </a:br>
            <a:endParaRPr lang="de-DE" sz="1400" dirty="0">
              <a:solidFill>
                <a:srgbClr val="000000"/>
              </a:solidFill>
              <a:ea typeface="Calibri" panose="020F0502020204030204" pitchFamily="34" charset="0"/>
              <a:cs typeface="Times New Roman" panose="02020603050405020304" pitchFamily="18" charset="0"/>
            </a:endParaRPr>
          </a:p>
          <a:p>
            <a:pPr>
              <a:lnSpc>
                <a:spcPct val="115000"/>
              </a:lnSpc>
              <a:spcAft>
                <a:spcPts val="1000"/>
              </a:spcAft>
            </a:pPr>
            <a:r>
              <a:rPr lang="de-DE" sz="1400" dirty="0" err="1">
                <a:solidFill>
                  <a:srgbClr val="000000"/>
                </a:solidFill>
                <a:ea typeface="Calibri" panose="020F0502020204030204" pitchFamily="34" charset="0"/>
                <a:cs typeface="Times New Roman" panose="02020603050405020304" pitchFamily="18" charset="0"/>
              </a:rPr>
              <a:t>Lg</a:t>
            </a:r>
            <a:r>
              <a:rPr lang="de-DE" sz="1400" dirty="0">
                <a:solidFill>
                  <a:srgbClr val="000000"/>
                </a:solidFill>
                <a:ea typeface="Calibri" panose="020F0502020204030204" pitchFamily="34" charset="0"/>
                <a:cs typeface="Times New Roman" panose="02020603050405020304" pitchFamily="18" charset="0"/>
              </a:rPr>
              <a:t> Anna</a:t>
            </a:r>
            <a:endParaRPr lang="de-DE" sz="1400" dirty="0">
              <a:ea typeface="Calibri" panose="020F0502020204030204" pitchFamily="34" charset="0"/>
              <a:cs typeface="Times New Roman" panose="02020603050405020304" pitchFamily="18" charset="0"/>
            </a:endParaRPr>
          </a:p>
          <a:p>
            <a:pPr>
              <a:lnSpc>
                <a:spcPct val="115000"/>
              </a:lnSpc>
              <a:spcAft>
                <a:spcPts val="1000"/>
              </a:spcAft>
            </a:pPr>
            <a:r>
              <a:rPr lang="de-DE" sz="1400" dirty="0">
                <a:solidFill>
                  <a:srgbClr val="000000"/>
                </a:solidFill>
                <a:ea typeface="Times New Roman" panose="02020603050405020304" pitchFamily="18" charset="0"/>
                <a:cs typeface="Times New Roman" panose="02020603050405020304" pitchFamily="18" charset="0"/>
              </a:rPr>
              <a:t> </a:t>
            </a:r>
            <a:endParaRPr lang="de-DE" sz="1400" dirty="0">
              <a:ea typeface="Calibri" panose="020F0502020204030204" pitchFamily="34" charset="0"/>
              <a:cs typeface="Times New Roman" panose="02020603050405020304" pitchFamily="18" charset="0"/>
            </a:endParaRPr>
          </a:p>
          <a:p>
            <a:pPr>
              <a:lnSpc>
                <a:spcPct val="115000"/>
              </a:lnSpc>
              <a:spcAft>
                <a:spcPts val="1000"/>
              </a:spcAft>
            </a:pPr>
            <a:r>
              <a:rPr lang="de-DE" sz="1600" b="1" dirty="0">
                <a:ea typeface="Calibri" panose="020F0502020204030204" pitchFamily="34" charset="0"/>
                <a:cs typeface="Times New Roman" panose="02020603050405020304" pitchFamily="18" charset="0"/>
              </a:rPr>
              <a:t>IV.</a:t>
            </a:r>
            <a:endParaRPr lang="de-DE" sz="1600" dirty="0">
              <a:ea typeface="Calibri" panose="020F0502020204030204" pitchFamily="34" charset="0"/>
              <a:cs typeface="Times New Roman" panose="02020603050405020304" pitchFamily="18" charset="0"/>
            </a:endParaRPr>
          </a:p>
          <a:p>
            <a:pPr>
              <a:lnSpc>
                <a:spcPct val="115000"/>
              </a:lnSpc>
              <a:spcAft>
                <a:spcPts val="0"/>
              </a:spcAft>
            </a:pPr>
            <a:r>
              <a:rPr lang="de-DE" sz="1400" dirty="0">
                <a:ea typeface="Times New Roman" panose="02020603050405020304" pitchFamily="18" charset="0"/>
                <a:cs typeface="Times New Roman" panose="02020603050405020304" pitchFamily="18" charset="0"/>
              </a:rPr>
              <a:t>Sehr geehrte Damen und Herren,</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ea typeface="Times New Roman" panose="02020603050405020304" pitchFamily="18" charset="0"/>
                <a:cs typeface="Times New Roman" panose="02020603050405020304" pitchFamily="18" charset="0"/>
              </a:rPr>
              <a:t> </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ea typeface="Times New Roman" panose="02020603050405020304" pitchFamily="18" charset="0"/>
                <a:cs typeface="Times New Roman" panose="02020603050405020304" pitchFamily="18" charset="0"/>
              </a:rPr>
              <a:t>Sie haben sich für meine Sprechstunde am 12.5. schon auf der Liste an meiner Tür eingetragen. Ich habe leider aus dienstlichen Gründen den Sprechstundentermin kurzfristig verlegen müssen. Vielleicht haben Sie ja aber die Möglichkeit, in der Zeit zwischen 16 und 18 Uhr am gleichen Tag zu kommen. Sonst stehe ich Ihnen gerne wieder am 19.5. zur üblichen Zeit zur Verfügung.</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ea typeface="Times New Roman" panose="02020603050405020304" pitchFamily="18" charset="0"/>
                <a:cs typeface="Times New Roman" panose="02020603050405020304" pitchFamily="18" charset="0"/>
              </a:rPr>
              <a:t>Ich bitte die Umstände zu entschuldigen, die Ihnen daraus vielleicht entstanden sind.</a:t>
            </a:r>
            <a:endParaRPr lang="de-DE" sz="1400" dirty="0">
              <a:ea typeface="Calibri" panose="020F0502020204030204" pitchFamily="34" charset="0"/>
              <a:cs typeface="Times New Roman" panose="02020603050405020304" pitchFamily="18" charset="0"/>
            </a:endParaRPr>
          </a:p>
          <a:p>
            <a:pPr>
              <a:lnSpc>
                <a:spcPct val="115000"/>
              </a:lnSpc>
              <a:spcAft>
                <a:spcPts val="0"/>
              </a:spcAft>
            </a:pPr>
            <a:r>
              <a:rPr lang="de-DE" sz="1400" dirty="0">
                <a:ea typeface="Times New Roman" panose="02020603050405020304" pitchFamily="18" charset="0"/>
                <a:cs typeface="Times New Roman" panose="02020603050405020304" pitchFamily="18" charset="0"/>
              </a:rPr>
              <a:t> </a:t>
            </a:r>
            <a:endParaRPr lang="de-DE" sz="1400" dirty="0">
              <a:ea typeface="Calibri" panose="020F0502020204030204" pitchFamily="34" charset="0"/>
              <a:cs typeface="Times New Roman" panose="02020603050405020304" pitchFamily="18" charset="0"/>
            </a:endParaRPr>
          </a:p>
          <a:p>
            <a:pPr>
              <a:lnSpc>
                <a:spcPct val="115000"/>
              </a:lnSpc>
              <a:spcAft>
                <a:spcPts val="75"/>
              </a:spcAft>
            </a:pPr>
            <a:r>
              <a:rPr lang="de-DE" sz="1400" dirty="0">
                <a:ea typeface="Times New Roman" panose="02020603050405020304" pitchFamily="18" charset="0"/>
                <a:cs typeface="Times New Roman" panose="02020603050405020304" pitchFamily="18" charset="0"/>
              </a:rPr>
              <a:t>Mit freundlichen Grüßen</a:t>
            </a:r>
            <a:endParaRPr lang="de-DE" sz="1400" dirty="0">
              <a:ea typeface="Calibri" panose="020F0502020204030204" pitchFamily="34" charset="0"/>
              <a:cs typeface="Times New Roman" panose="02020603050405020304" pitchFamily="18" charset="0"/>
            </a:endParaRPr>
          </a:p>
          <a:p>
            <a:pPr>
              <a:lnSpc>
                <a:spcPct val="115000"/>
              </a:lnSpc>
              <a:spcAft>
                <a:spcPts val="75"/>
              </a:spcAft>
            </a:pPr>
            <a:r>
              <a:rPr lang="de-DE" sz="1400" dirty="0">
                <a:ea typeface="Times New Roman" panose="02020603050405020304" pitchFamily="18" charset="0"/>
                <a:cs typeface="Times New Roman" panose="02020603050405020304" pitchFamily="18" charset="0"/>
              </a:rPr>
              <a:t>Dieter </a:t>
            </a:r>
            <a:r>
              <a:rPr lang="de-DE" sz="1400" dirty="0" err="1">
                <a:ea typeface="Times New Roman" panose="02020603050405020304" pitchFamily="18" charset="0"/>
                <a:cs typeface="Times New Roman" panose="02020603050405020304" pitchFamily="18" charset="0"/>
              </a:rPr>
              <a:t>Weiss</a:t>
            </a:r>
            <a:endParaRPr lang="de-DE"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25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0548922-4E17-466D-965E-80AEF1417749}"/>
              </a:ext>
            </a:extLst>
          </p:cNvPr>
          <p:cNvSpPr txBox="1"/>
          <p:nvPr/>
        </p:nvSpPr>
        <p:spPr>
          <a:xfrm>
            <a:off x="1179576" y="1024128"/>
            <a:ext cx="9176102" cy="4524315"/>
          </a:xfrm>
          <a:prstGeom prst="rect">
            <a:avLst/>
          </a:prstGeom>
          <a:noFill/>
        </p:spPr>
        <p:txBody>
          <a:bodyPr wrap="none" rtlCol="0">
            <a:spAutoFit/>
          </a:bodyPr>
          <a:lstStyle/>
          <a:p>
            <a:r>
              <a:rPr lang="de-DE" dirty="0">
                <a:latin typeface="Aharoni" panose="02010803020104030203" pitchFamily="2" charset="-79"/>
                <a:cs typeface="Aharoni" panose="02010803020104030203" pitchFamily="2" charset="-79"/>
              </a:rPr>
              <a:t>FAZIT</a:t>
            </a:r>
          </a:p>
          <a:p>
            <a:endParaRPr lang="de-DE" dirty="0">
              <a:latin typeface="Aharoni" panose="02010803020104030203" pitchFamily="2" charset="-79"/>
              <a:cs typeface="Aharoni" panose="02010803020104030203" pitchFamily="2" charset="-79"/>
            </a:endParaRPr>
          </a:p>
          <a:p>
            <a:endParaRPr lang="de-DE" dirty="0">
              <a:cs typeface="Aharoni" panose="02010803020104030203" pitchFamily="2" charset="-79"/>
            </a:endParaRPr>
          </a:p>
          <a:p>
            <a:pPr marL="285750" indent="-285750">
              <a:buFont typeface="Wingdings" panose="05000000000000000000" pitchFamily="2" charset="2"/>
              <a:buChar char="à"/>
            </a:pPr>
            <a:r>
              <a:rPr lang="de-DE" sz="1600" dirty="0">
                <a:cs typeface="Aharoni" panose="02010803020104030203" pitchFamily="2" charset="-79"/>
                <a:sym typeface="Wingdings" panose="05000000000000000000" pitchFamily="2" charset="2"/>
              </a:rPr>
              <a:t>Jeder gesprochene Text steht in unmittelbarer Verbindung mit dem situativen Kontext seiner Produktion.</a:t>
            </a:r>
          </a:p>
          <a:p>
            <a:pPr marL="285750" indent="-285750">
              <a:buFont typeface="Wingdings" panose="05000000000000000000" pitchFamily="2" charset="2"/>
              <a:buChar char="à"/>
            </a:pPr>
            <a:endParaRPr lang="de-DE" sz="1600" dirty="0">
              <a:cs typeface="Aharoni" panose="02010803020104030203" pitchFamily="2" charset="-79"/>
              <a:sym typeface="Wingdings" panose="05000000000000000000" pitchFamily="2" charset="2"/>
            </a:endParaRPr>
          </a:p>
          <a:p>
            <a:pPr marL="285750" indent="-285750">
              <a:buFont typeface="Wingdings" panose="05000000000000000000" pitchFamily="2" charset="2"/>
              <a:buChar char="à"/>
            </a:pPr>
            <a:endParaRPr lang="de-DE" sz="1600" dirty="0">
              <a:cs typeface="Aharoni" panose="02010803020104030203" pitchFamily="2" charset="-79"/>
              <a:sym typeface="Wingdings" panose="05000000000000000000" pitchFamily="2" charset="2"/>
            </a:endParaRPr>
          </a:p>
          <a:p>
            <a:pPr marL="285750" indent="-285750">
              <a:buFont typeface="Wingdings" panose="05000000000000000000" pitchFamily="2" charset="2"/>
              <a:buChar char="à"/>
            </a:pPr>
            <a:r>
              <a:rPr lang="de-DE" sz="1600" dirty="0">
                <a:cs typeface="Aharoni" panose="02010803020104030203" pitchFamily="2" charset="-79"/>
                <a:sym typeface="Wingdings" panose="05000000000000000000" pitchFamily="2" charset="2"/>
              </a:rPr>
              <a:t>Damit unterliegt jedes Gespräch bestimmten Anforderungen an die deutsche Standardvarietät.</a:t>
            </a:r>
          </a:p>
          <a:p>
            <a:pPr marL="285750" indent="-285750">
              <a:buFont typeface="Wingdings" panose="05000000000000000000" pitchFamily="2" charset="2"/>
              <a:buChar char="à"/>
            </a:pPr>
            <a:endParaRPr lang="de-DE" sz="1600" dirty="0">
              <a:cs typeface="Aharoni" panose="02010803020104030203" pitchFamily="2" charset="-79"/>
              <a:sym typeface="Wingdings" panose="05000000000000000000" pitchFamily="2" charset="2"/>
            </a:endParaRPr>
          </a:p>
          <a:p>
            <a:pPr lvl="1"/>
            <a:r>
              <a:rPr lang="de-DE" sz="1600" dirty="0">
                <a:cs typeface="Aharoni" panose="02010803020104030203" pitchFamily="2" charset="-79"/>
                <a:sym typeface="Wingdings" panose="05000000000000000000" pitchFamily="2" charset="2"/>
              </a:rPr>
              <a:t>	</a:t>
            </a:r>
            <a:r>
              <a:rPr lang="de-DE" sz="1400" b="1" dirty="0">
                <a:cs typeface="Aharoni" panose="02010803020104030203" pitchFamily="2" charset="-79"/>
                <a:sym typeface="Wingdings" panose="05000000000000000000" pitchFamily="2" charset="2"/>
              </a:rPr>
              <a:t>Beispiele</a:t>
            </a:r>
            <a:r>
              <a:rPr lang="de-DE" sz="1400" dirty="0">
                <a:cs typeface="Aharoni" panose="02010803020104030203" pitchFamily="2" charset="-79"/>
                <a:sym typeface="Wingdings" panose="05000000000000000000" pitchFamily="2" charset="2"/>
              </a:rPr>
              <a:t>: Eine Besprechung mit Ihrem Dozenten wird stets von einem höflichen Stil begleitet sein und </a:t>
            </a:r>
          </a:p>
          <a:p>
            <a:pPr lvl="1"/>
            <a:r>
              <a:rPr lang="de-DE" sz="1400" dirty="0">
                <a:cs typeface="Aharoni" panose="02010803020104030203" pitchFamily="2" charset="-79"/>
                <a:sym typeface="Wingdings" panose="05000000000000000000" pitchFamily="2" charset="2"/>
              </a:rPr>
              <a:t>	                   keine Elemente von Umgangs- oder Jugendsprache enthalten.</a:t>
            </a:r>
          </a:p>
          <a:p>
            <a:pPr lvl="1"/>
            <a:endParaRPr lang="de-DE" sz="1400" dirty="0">
              <a:cs typeface="Aharoni" panose="02010803020104030203" pitchFamily="2" charset="-79"/>
              <a:sym typeface="Wingdings" panose="05000000000000000000" pitchFamily="2" charset="2"/>
            </a:endParaRPr>
          </a:p>
          <a:p>
            <a:pPr lvl="1"/>
            <a:r>
              <a:rPr lang="de-DE" sz="1400" dirty="0">
                <a:cs typeface="Aharoni" panose="02010803020104030203" pitchFamily="2" charset="-79"/>
                <a:sym typeface="Wingdings" panose="05000000000000000000" pitchFamily="2" charset="2"/>
              </a:rPr>
              <a:t>	                   Bei einer lockeren Unterhaltung unter Freunden ist es nicht angemessen, sich einer komplizierten</a:t>
            </a:r>
          </a:p>
          <a:p>
            <a:pPr lvl="1"/>
            <a:r>
              <a:rPr lang="de-DE" sz="1400" dirty="0">
                <a:cs typeface="Aharoni" panose="02010803020104030203" pitchFamily="2" charset="-79"/>
                <a:sym typeface="Wingdings" panose="05000000000000000000" pitchFamily="2" charset="2"/>
              </a:rPr>
              <a:t>  	                   Ausdrucksweise zu bedienen und einen affektierten Stil zu pflegen.</a:t>
            </a:r>
          </a:p>
          <a:p>
            <a:pPr lvl="1"/>
            <a:r>
              <a:rPr lang="de-DE" sz="1400" dirty="0">
                <a:cs typeface="Aharoni" panose="02010803020104030203" pitchFamily="2" charset="-79"/>
                <a:sym typeface="Wingdings" panose="05000000000000000000" pitchFamily="2" charset="2"/>
              </a:rPr>
              <a:t>	                     </a:t>
            </a:r>
          </a:p>
          <a:p>
            <a:pPr marL="285750" indent="-285750">
              <a:buFont typeface="Wingdings" panose="05000000000000000000" pitchFamily="2" charset="2"/>
              <a:buChar char="à"/>
            </a:pPr>
            <a:endParaRPr lang="de-DE" sz="1600" dirty="0">
              <a:cs typeface="Aharoni" panose="02010803020104030203" pitchFamily="2" charset="-79"/>
              <a:sym typeface="Wingdings" panose="05000000000000000000" pitchFamily="2" charset="2"/>
            </a:endParaRPr>
          </a:p>
          <a:p>
            <a:pPr marL="285750" indent="-285750">
              <a:buFont typeface="Wingdings" panose="05000000000000000000" pitchFamily="2" charset="2"/>
              <a:buChar char="à"/>
            </a:pPr>
            <a:endParaRPr lang="de-DE" sz="1600" dirty="0">
              <a:cs typeface="Aharoni" panose="02010803020104030203" pitchFamily="2" charset="-79"/>
            </a:endParaRPr>
          </a:p>
          <a:p>
            <a:endParaRPr lang="de-DE" dirty="0"/>
          </a:p>
          <a:p>
            <a:endParaRPr lang="de-DE" dirty="0"/>
          </a:p>
        </p:txBody>
      </p:sp>
    </p:spTree>
    <p:extLst>
      <p:ext uri="{BB962C8B-B14F-4D97-AF65-F5344CB8AC3E}">
        <p14:creationId xmlns:p14="http://schemas.microsoft.com/office/powerpoint/2010/main" val="252426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F61CF3-E1B9-4D32-99C6-F6FB2C856BE3}"/>
              </a:ext>
            </a:extLst>
          </p:cNvPr>
          <p:cNvSpPr txBox="1"/>
          <p:nvPr/>
        </p:nvSpPr>
        <p:spPr>
          <a:xfrm>
            <a:off x="1171956" y="366522"/>
            <a:ext cx="8169737" cy="6771084"/>
          </a:xfrm>
          <a:prstGeom prst="rect">
            <a:avLst/>
          </a:prstGeom>
          <a:noFill/>
        </p:spPr>
        <p:txBody>
          <a:bodyPr wrap="none" rtlCol="0">
            <a:spAutoFit/>
          </a:bodyPr>
          <a:lstStyle/>
          <a:p>
            <a:r>
              <a:rPr lang="de-DE" dirty="0">
                <a:latin typeface="Algerian" panose="04020705040A02060702" pitchFamily="82" charset="0"/>
              </a:rPr>
              <a:t>LITERATUR</a:t>
            </a:r>
          </a:p>
          <a:p>
            <a:endParaRPr lang="de-DE" dirty="0">
              <a:latin typeface="Algerian" panose="04020705040A02060702" pitchFamily="82" charset="0"/>
            </a:endParaRPr>
          </a:p>
          <a:p>
            <a:endParaRPr lang="de-DE" dirty="0">
              <a:latin typeface="Algerian" panose="04020705040A02060702" pitchFamily="82" charset="0"/>
            </a:endParaRPr>
          </a:p>
          <a:p>
            <a:endParaRPr lang="de-DE" sz="1400" dirty="0">
              <a:latin typeface="Algerian" panose="04020705040A02060702" pitchFamily="82" charset="0"/>
            </a:endParaRPr>
          </a:p>
          <a:p>
            <a:pPr marL="285750" indent="-285750">
              <a:buFontTx/>
              <a:buChar char="-"/>
            </a:pPr>
            <a:r>
              <a:rPr lang="de-DE" sz="1400" dirty="0" err="1"/>
              <a:t>Adamzik</a:t>
            </a:r>
            <a:r>
              <a:rPr lang="de-DE" sz="1400" dirty="0"/>
              <a:t>, Kirsten (2004):  Sprache: Wege zum Verstehen. 2. Auflage. Tübingen und Basel.</a:t>
            </a:r>
          </a:p>
          <a:p>
            <a:pPr marL="285750" indent="-285750">
              <a:buFontTx/>
              <a:buChar char="-"/>
            </a:pPr>
            <a:endParaRPr lang="de-DE" sz="1400" dirty="0"/>
          </a:p>
          <a:p>
            <a:pPr marL="285750" indent="-285750">
              <a:buFontTx/>
              <a:buChar char="-"/>
            </a:pPr>
            <a:r>
              <a:rPr lang="de-DE" sz="1400" dirty="0">
                <a:cs typeface="Aharoni" pitchFamily="2" charset="-79"/>
              </a:rPr>
              <a:t>Dürscheid, Christa (2012): </a:t>
            </a:r>
            <a:r>
              <a:rPr lang="de-DE" altLang="de-DE" sz="1400" dirty="0">
                <a:cs typeface="Aharoni" panose="02010803020104030203" pitchFamily="2" charset="-79"/>
              </a:rPr>
              <a:t> Einführung in die Schriftlinguistik. 4. Auflage. Göttingen.</a:t>
            </a:r>
          </a:p>
          <a:p>
            <a:pPr marL="285750" indent="-285750">
              <a:buFontTx/>
              <a:buChar char="-"/>
            </a:pPr>
            <a:endParaRPr lang="de-DE" altLang="de-DE" sz="1400" dirty="0">
              <a:cs typeface="Aharoni" panose="02010803020104030203" pitchFamily="2" charset="-79"/>
            </a:endParaRPr>
          </a:p>
          <a:p>
            <a:pPr marL="285750" indent="-285750">
              <a:buFontTx/>
              <a:buChar char="-"/>
            </a:pPr>
            <a:r>
              <a:rPr lang="de-DE" altLang="de-DE" sz="1400" dirty="0" err="1">
                <a:cs typeface="Aharoni" panose="02010803020104030203" pitchFamily="2" charset="-79"/>
              </a:rPr>
              <a:t>Fiehler</a:t>
            </a:r>
            <a:r>
              <a:rPr lang="de-DE" altLang="de-DE" sz="1400" dirty="0">
                <a:cs typeface="Aharoni" panose="02010803020104030203" pitchFamily="2" charset="-79"/>
              </a:rPr>
              <a:t>, Reinhard (2016): </a:t>
            </a:r>
            <a:r>
              <a:rPr lang="de-DE" sz="1400" dirty="0">
                <a:cs typeface="Aharoni" pitchFamily="2" charset="-79"/>
              </a:rPr>
              <a:t>Gesprochene Sprache. In: DUDEN. Die Grammatik. 9., vollständig</a:t>
            </a:r>
          </a:p>
          <a:p>
            <a:r>
              <a:rPr lang="de-DE" sz="1400" dirty="0">
                <a:cs typeface="Aharoni" pitchFamily="2" charset="-79"/>
              </a:rPr>
              <a:t>	überarbeitete und aktualisierte Auflage. Berlin, S. 1181–1260.</a:t>
            </a:r>
          </a:p>
          <a:p>
            <a:pPr marL="285750" indent="-285750">
              <a:buFontTx/>
              <a:buChar char="-"/>
            </a:pPr>
            <a:endParaRPr lang="de-DE" altLang="de-DE" sz="1400" dirty="0">
              <a:cs typeface="Aharoni" panose="02010803020104030203" pitchFamily="2" charset="-79"/>
            </a:endParaRPr>
          </a:p>
          <a:p>
            <a:pPr marL="285750" indent="-285750">
              <a:buFontTx/>
              <a:buChar char="-"/>
            </a:pPr>
            <a:r>
              <a:rPr lang="de-DE" sz="1400" dirty="0">
                <a:cs typeface="Aharoni" pitchFamily="2" charset="-79"/>
              </a:rPr>
              <a:t>Hennig, Mathilde (2006): Grammatik der gesprochenen Sprache in Theorie und Praxis. Kassel.</a:t>
            </a:r>
          </a:p>
          <a:p>
            <a:pPr marL="285750" indent="-285750">
              <a:buFontTx/>
              <a:buChar char="-"/>
            </a:pPr>
            <a:endParaRPr lang="de-DE" sz="1400" dirty="0">
              <a:cs typeface="Aharoni" pitchFamily="2" charset="-79"/>
            </a:endParaRPr>
          </a:p>
          <a:p>
            <a:pPr marL="285750" indent="-285750">
              <a:buFontTx/>
              <a:buChar char="-"/>
            </a:pPr>
            <a:r>
              <a:rPr lang="de-DE" sz="1400" dirty="0">
                <a:cs typeface="Aharoni" pitchFamily="2" charset="-79"/>
              </a:rPr>
              <a:t>Koch, Peter / </a:t>
            </a:r>
            <a:r>
              <a:rPr lang="de-DE" sz="1400" dirty="0" err="1">
                <a:cs typeface="Aharoni" pitchFamily="2" charset="-79"/>
              </a:rPr>
              <a:t>Oesterreicher</a:t>
            </a:r>
            <a:r>
              <a:rPr lang="de-DE" sz="1400" dirty="0">
                <a:cs typeface="Aharoni" pitchFamily="2" charset="-79"/>
              </a:rPr>
              <a:t>, Wulf (1985): Sprache der Nähe – Sprache der Distanz.</a:t>
            </a:r>
          </a:p>
          <a:p>
            <a:r>
              <a:rPr lang="de-DE" sz="1400" dirty="0">
                <a:cs typeface="Aharoni" pitchFamily="2" charset="-79"/>
              </a:rPr>
              <a:t>	Mündlichkeit und Schriftlichkeit im Spannungsfeld von Sprachtheorie und Sprachgeschichte.</a:t>
            </a:r>
          </a:p>
          <a:p>
            <a:r>
              <a:rPr lang="de-DE" sz="1400" dirty="0">
                <a:cs typeface="Aharoni" pitchFamily="2" charset="-79"/>
              </a:rPr>
              <a:t>	In: Romanistisches Jahrbuch, Bd. 36, S. 15–43.</a:t>
            </a:r>
          </a:p>
          <a:p>
            <a:endParaRPr lang="de-DE" sz="1400" dirty="0">
              <a:cs typeface="Aharoni" pitchFamily="2" charset="-79"/>
            </a:endParaRPr>
          </a:p>
          <a:p>
            <a:pPr marL="285750" indent="-285750">
              <a:buFontTx/>
              <a:buChar char="-"/>
            </a:pPr>
            <a:r>
              <a:rPr lang="de-DE" sz="1400" dirty="0">
                <a:cs typeface="Aharoni" pitchFamily="2" charset="-79"/>
              </a:rPr>
              <a:t>Koch, Peter  </a:t>
            </a:r>
            <a:r>
              <a:rPr lang="de-DE" sz="1400" dirty="0" err="1">
                <a:cs typeface="Aharoni" pitchFamily="2" charset="-79"/>
              </a:rPr>
              <a:t>Oesterreicher</a:t>
            </a:r>
            <a:r>
              <a:rPr lang="de-DE" sz="1400" dirty="0">
                <a:cs typeface="Aharoni" pitchFamily="2" charset="-79"/>
              </a:rPr>
              <a:t>, Wulf (2008): Mündlichkeit und Schriftlichkeit von Texten. In: </a:t>
            </a:r>
            <a:r>
              <a:rPr lang="de-DE" sz="1400" dirty="0"/>
              <a:t>Nina </a:t>
            </a:r>
            <a:r>
              <a:rPr lang="de-DE" sz="1400" dirty="0" err="1"/>
              <a:t>Janich</a:t>
            </a:r>
            <a:r>
              <a:rPr lang="de-DE" sz="1400" dirty="0"/>
              <a:t> (</a:t>
            </a:r>
            <a:r>
              <a:rPr lang="de-DE" sz="1400" dirty="0" err="1"/>
              <a:t>Hg</a:t>
            </a:r>
            <a:r>
              <a:rPr lang="de-DE" sz="1400" dirty="0"/>
              <a:t>.): </a:t>
            </a:r>
          </a:p>
          <a:p>
            <a:r>
              <a:rPr lang="de-DE" sz="1400" dirty="0"/>
              <a:t>	Textlinguistik. 15 Einführungen. Tübingen, S. 199–215.</a:t>
            </a:r>
          </a:p>
          <a:p>
            <a:endParaRPr lang="de-DE" sz="1400" dirty="0">
              <a:cs typeface="Aharoni" pitchFamily="2" charset="-79"/>
            </a:endParaRPr>
          </a:p>
          <a:p>
            <a:pPr marL="285750" indent="-285750">
              <a:buFontTx/>
              <a:buChar char="-"/>
            </a:pPr>
            <a:r>
              <a:rPr lang="de-DE" sz="1400" dirty="0">
                <a:cs typeface="Aharoni" pitchFamily="2" charset="-79"/>
              </a:rPr>
              <a:t>Schwitalla, Johannes (2012): </a:t>
            </a:r>
            <a:r>
              <a:rPr lang="de-DE" altLang="de-DE" sz="1400" dirty="0">
                <a:cs typeface="Aharoni" panose="02010803020104030203" pitchFamily="2" charset="-79"/>
              </a:rPr>
              <a:t>Gesprochenes Deutsch. Eine Einführung. 4. Auflage. Berlin.</a:t>
            </a:r>
          </a:p>
          <a:p>
            <a:endParaRPr lang="de-DE" sz="1400" dirty="0">
              <a:cs typeface="Aharoni" pitchFamily="2" charset="-79"/>
            </a:endParaRPr>
          </a:p>
          <a:p>
            <a:endParaRPr lang="de-DE" sz="1400" dirty="0">
              <a:cs typeface="Aharoni" pitchFamily="2" charset="-79"/>
            </a:endParaRPr>
          </a:p>
          <a:p>
            <a:endParaRPr lang="de-DE" sz="1400" dirty="0">
              <a:cs typeface="Aharoni" pitchFamily="2" charset="-79"/>
            </a:endParaRPr>
          </a:p>
          <a:p>
            <a:pPr lvl="1"/>
            <a:r>
              <a:rPr lang="de-DE" sz="1400" dirty="0">
                <a:cs typeface="Aharoni" pitchFamily="2" charset="-79"/>
              </a:rPr>
              <a:t>	</a:t>
            </a:r>
          </a:p>
          <a:p>
            <a:pPr marL="285750" indent="-285750">
              <a:buFontTx/>
              <a:buChar char="-"/>
            </a:pPr>
            <a:endParaRPr lang="de-DE" sz="1400" dirty="0">
              <a:cs typeface="Aharoni" pitchFamily="2" charset="-79"/>
            </a:endParaRPr>
          </a:p>
          <a:p>
            <a:pPr marL="285750" indent="-285750">
              <a:buFontTx/>
              <a:buChar char="-"/>
            </a:pPr>
            <a:endParaRPr lang="de-DE" sz="1400" dirty="0">
              <a:cs typeface="Aharoni" pitchFamily="2" charset="-79"/>
            </a:endParaRPr>
          </a:p>
          <a:p>
            <a:endParaRPr lang="de-DE" sz="1400" dirty="0">
              <a:sym typeface="Wingdings" panose="05000000000000000000" pitchFamily="2" charset="2"/>
            </a:endParaRPr>
          </a:p>
          <a:p>
            <a:pPr>
              <a:defRPr/>
            </a:pPr>
            <a:endParaRPr lang="de-DE" sz="1400" dirty="0">
              <a:cs typeface="Aharoni" pitchFamily="2" charset="-79"/>
            </a:endParaRPr>
          </a:p>
          <a:p>
            <a:pPr marL="285750" indent="-285750">
              <a:buFontTx/>
              <a:buChar char="-"/>
            </a:pPr>
            <a:endParaRPr lang="de-DE" sz="1600" dirty="0"/>
          </a:p>
        </p:txBody>
      </p:sp>
    </p:spTree>
    <p:extLst>
      <p:ext uri="{BB962C8B-B14F-4D97-AF65-F5344CB8AC3E}">
        <p14:creationId xmlns:p14="http://schemas.microsoft.com/office/powerpoint/2010/main" val="241211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F0DD7-66EB-4213-92A0-EC0BB11B3A1E}"/>
              </a:ext>
            </a:extLst>
          </p:cNvPr>
          <p:cNvSpPr txBox="1"/>
          <p:nvPr/>
        </p:nvSpPr>
        <p:spPr>
          <a:xfrm>
            <a:off x="1993392" y="1600200"/>
            <a:ext cx="9235440" cy="4185761"/>
          </a:xfrm>
          <a:prstGeom prst="rect">
            <a:avLst/>
          </a:prstGeom>
          <a:noFill/>
        </p:spPr>
        <p:txBody>
          <a:bodyPr wrap="square" rtlCol="0">
            <a:spAutoFit/>
          </a:bodyPr>
          <a:lstStyle/>
          <a:p>
            <a:r>
              <a:rPr lang="de-DE" sz="1600" dirty="0"/>
              <a:t>Einige Bemerkungen zuvor:</a:t>
            </a:r>
          </a:p>
          <a:p>
            <a:endParaRPr lang="de-DE" dirty="0"/>
          </a:p>
          <a:p>
            <a:endParaRPr lang="de-DE" dirty="0"/>
          </a:p>
          <a:p>
            <a:pPr marL="285750" indent="-285750">
              <a:buFontTx/>
              <a:buChar char="-"/>
            </a:pPr>
            <a:r>
              <a:rPr lang="de-DE" sz="1400" dirty="0"/>
              <a:t>An dieser Stelle kann nur ein überblicksartiger Einblick in die komplexe Thematik ‚Mündlichkeit – Schriftlichkeit‘</a:t>
            </a:r>
          </a:p>
          <a:p>
            <a:r>
              <a:rPr lang="de-DE" sz="1400" dirty="0"/>
              <a:t>        gegeben werden.</a:t>
            </a:r>
          </a:p>
          <a:p>
            <a:endParaRPr lang="de-DE" sz="1400" dirty="0"/>
          </a:p>
          <a:p>
            <a:pPr marL="285750" indent="-285750">
              <a:buFontTx/>
              <a:buChar char="-"/>
            </a:pPr>
            <a:r>
              <a:rPr lang="de-DE" sz="1400" dirty="0"/>
              <a:t>Bedeutung dieser Thematik im Hinblick auf unser Seminar, welches die deutschen Standardvarietäten thematisiert: </a:t>
            </a:r>
          </a:p>
          <a:p>
            <a:r>
              <a:rPr lang="de-DE" sz="1400" dirty="0"/>
              <a:t>        Auch in der gesprochenen Sprache gibt es Standards, die je nach dem Kontext eines Gesprächs variieren</a:t>
            </a:r>
          </a:p>
          <a:p>
            <a:r>
              <a:rPr lang="de-DE" sz="1400" dirty="0"/>
              <a:t>        (z. B. Gespräch unter Freunden   </a:t>
            </a:r>
            <a:r>
              <a:rPr lang="de-DE" sz="1400" dirty="0">
                <a:sym typeface="Wingdings" panose="05000000000000000000" pitchFamily="2" charset="2"/>
              </a:rPr>
              <a:t>  Gespräch zwischen Dozenten und Studenten).</a:t>
            </a:r>
          </a:p>
          <a:p>
            <a:endParaRPr lang="de-DE" sz="1400" dirty="0">
              <a:sym typeface="Wingdings" panose="05000000000000000000" pitchFamily="2" charset="2"/>
            </a:endParaRPr>
          </a:p>
          <a:p>
            <a:pPr marL="285750" indent="-285750">
              <a:buFontTx/>
              <a:buChar char="-"/>
            </a:pPr>
            <a:r>
              <a:rPr lang="de-DE" sz="1400" dirty="0">
                <a:sym typeface="Wingdings" panose="05000000000000000000" pitchFamily="2" charset="2"/>
              </a:rPr>
              <a:t>Außerdem finden sich auch in der schriftlichen Kommunikation Elemente der gesprochenen Sprache, die je nach </a:t>
            </a:r>
          </a:p>
          <a:p>
            <a:r>
              <a:rPr lang="de-DE" sz="1400" dirty="0">
                <a:sym typeface="Wingdings" panose="05000000000000000000" pitchFamily="2" charset="2"/>
              </a:rPr>
              <a:t>       situativem Kontext unterschiedlich sind</a:t>
            </a:r>
          </a:p>
          <a:p>
            <a:r>
              <a:rPr lang="de-DE" sz="1400" dirty="0">
                <a:sym typeface="Wingdings" panose="05000000000000000000" pitchFamily="2" charset="2"/>
              </a:rPr>
              <a:t>       (z. B. z. B. E-Mail im Freundeskreis      E-Mail an Dozenten).</a:t>
            </a:r>
          </a:p>
          <a:p>
            <a:pPr marL="285750" indent="-285750">
              <a:buFontTx/>
              <a:buChar char="-"/>
            </a:pPr>
            <a:endParaRPr lang="de-DE" sz="1400" dirty="0">
              <a:sym typeface="Wingdings" panose="05000000000000000000" pitchFamily="2" charset="2"/>
            </a:endParaRPr>
          </a:p>
          <a:p>
            <a:endParaRPr lang="de-DE" sz="1400" dirty="0">
              <a:sym typeface="Wingdings" panose="05000000000000000000" pitchFamily="2" charset="2"/>
            </a:endParaRPr>
          </a:p>
          <a:p>
            <a:endParaRPr lang="de-DE" sz="1400" dirty="0">
              <a:sym typeface="Wingdings" panose="05000000000000000000" pitchFamily="2" charset="2"/>
            </a:endParaRPr>
          </a:p>
          <a:p>
            <a:endParaRPr lang="de-DE" sz="1400" dirty="0"/>
          </a:p>
          <a:p>
            <a:endParaRPr lang="de-DE" dirty="0"/>
          </a:p>
        </p:txBody>
      </p:sp>
    </p:spTree>
    <p:extLst>
      <p:ext uri="{BB962C8B-B14F-4D97-AF65-F5344CB8AC3E}">
        <p14:creationId xmlns:p14="http://schemas.microsoft.com/office/powerpoint/2010/main" val="1815354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8E58718-F185-4D11-848E-03FF628A1C35}"/>
              </a:ext>
            </a:extLst>
          </p:cNvPr>
          <p:cNvSpPr/>
          <p:nvPr/>
        </p:nvSpPr>
        <p:spPr>
          <a:xfrm>
            <a:off x="1219200" y="634490"/>
            <a:ext cx="6096000" cy="6309420"/>
          </a:xfrm>
          <a:prstGeom prst="rect">
            <a:avLst/>
          </a:prstGeom>
        </p:spPr>
        <p:txBody>
          <a:bodyPr wrap="square">
            <a:spAutoFit/>
          </a:bodyPr>
          <a:lstStyle/>
          <a:p>
            <a:pPr marL="342900" indent="-342900">
              <a:buAutoNum type="arabicPeriod"/>
            </a:pPr>
            <a:r>
              <a:rPr lang="de-DE" altLang="de-DE" b="1" dirty="0">
                <a:sym typeface="Wingdings" panose="05000000000000000000" pitchFamily="2" charset="2"/>
              </a:rPr>
              <a:t>Einstieg: </a:t>
            </a:r>
          </a:p>
          <a:p>
            <a:r>
              <a:rPr lang="de-DE" altLang="de-DE" sz="1600" b="1" dirty="0">
                <a:sym typeface="Wingdings" panose="05000000000000000000" pitchFamily="2" charset="2"/>
              </a:rPr>
              <a:t>       U</a:t>
            </a:r>
            <a:r>
              <a:rPr lang="de-DE" altLang="de-DE" sz="1600" b="1" dirty="0"/>
              <a:t>nterschiedliche Hörbeispiele</a:t>
            </a:r>
          </a:p>
          <a:p>
            <a:endParaRPr lang="de-DE" altLang="de-DE" sz="1600" dirty="0"/>
          </a:p>
          <a:p>
            <a:endParaRPr lang="de-DE" altLang="de-DE" sz="1600" dirty="0"/>
          </a:p>
          <a:p>
            <a:endParaRPr lang="de-DE" altLang="de-DE" sz="1600" dirty="0"/>
          </a:p>
          <a:p>
            <a:r>
              <a:rPr lang="de-DE" altLang="de-DE" sz="1600" dirty="0">
                <a:latin typeface="Aharoni" panose="02010803020104030203" pitchFamily="2" charset="-79"/>
                <a:cs typeface="Aharoni" panose="02010803020104030203" pitchFamily="2" charset="-79"/>
                <a:sym typeface="Wingdings" panose="05000000000000000000" pitchFamily="2" charset="2"/>
              </a:rPr>
              <a:t>Frage:</a:t>
            </a:r>
          </a:p>
          <a:p>
            <a:r>
              <a:rPr lang="de-DE" altLang="de-DE" sz="1600" dirty="0">
                <a:sym typeface="Wingdings" panose="05000000000000000000" pitchFamily="2" charset="2"/>
              </a:rPr>
              <a:t>Sprachliche Besonderheiten im Gegensatz zu geschriebenen Texten?</a:t>
            </a:r>
          </a:p>
          <a:p>
            <a:endParaRPr lang="de-DE" altLang="de-DE" sz="1600" dirty="0">
              <a:sym typeface="Wingdings" panose="05000000000000000000" pitchFamily="2" charset="2"/>
            </a:endParaRPr>
          </a:p>
          <a:p>
            <a:endParaRPr lang="de-DE" altLang="de-DE" sz="1600" dirty="0">
              <a:sym typeface="Wingdings" panose="05000000000000000000" pitchFamily="2" charset="2"/>
            </a:endParaRPr>
          </a:p>
          <a:p>
            <a:endParaRPr lang="de-DE" altLang="de-DE" sz="1600" dirty="0">
              <a:sym typeface="Wingdings" panose="05000000000000000000" pitchFamily="2" charset="2"/>
            </a:endParaRPr>
          </a:p>
          <a:p>
            <a:pPr marL="285750" indent="-285750">
              <a:buFont typeface="Wingdings" panose="05000000000000000000" pitchFamily="2" charset="2"/>
              <a:buChar char="à"/>
            </a:pPr>
            <a:r>
              <a:rPr lang="de-DE" altLang="de-DE" sz="1600" b="1" dirty="0">
                <a:sym typeface="Wingdings" panose="05000000000000000000" pitchFamily="2" charset="2"/>
              </a:rPr>
              <a:t>Syntax</a:t>
            </a:r>
            <a:r>
              <a:rPr lang="de-DE" altLang="de-DE" sz="1600" dirty="0">
                <a:sym typeface="Wingdings" panose="05000000000000000000" pitchFamily="2" charset="2"/>
              </a:rPr>
              <a:t> (Satzbau)?</a:t>
            </a:r>
            <a:r>
              <a:rPr lang="cs-CZ" altLang="de-DE" sz="1600" b="1" dirty="0">
                <a:latin typeface="Cambria" panose="02040503050406030204" pitchFamily="18" charset="0"/>
              </a:rPr>
              <a:t> </a:t>
            </a:r>
            <a:endParaRPr lang="de-DE" altLang="de-DE" sz="1600" b="1" dirty="0">
              <a:latin typeface="Cambria" panose="02040503050406030204" pitchFamily="18" charset="0"/>
            </a:endParaRPr>
          </a:p>
          <a:p>
            <a:r>
              <a:rPr lang="cs-CZ" altLang="de-DE" sz="1600" dirty="0">
                <a:latin typeface="Cambria" panose="02040503050406030204" pitchFamily="18" charset="0"/>
              </a:rPr>
              <a:t> </a:t>
            </a:r>
          </a:p>
          <a:p>
            <a:endParaRPr lang="cs-CZ" altLang="de-DE" sz="1600" dirty="0">
              <a:latin typeface="Cambria" panose="02040503050406030204" pitchFamily="18" charset="0"/>
            </a:endParaRPr>
          </a:p>
          <a:p>
            <a:pPr>
              <a:buFontTx/>
              <a:buChar char="-"/>
            </a:pPr>
            <a:r>
              <a:rPr lang="de-DE" altLang="de-DE" sz="1600" dirty="0">
                <a:latin typeface="Cambria" panose="02040503050406030204" pitchFamily="18" charset="0"/>
              </a:rPr>
              <a:t> </a:t>
            </a:r>
            <a:r>
              <a:rPr lang="cs-CZ" altLang="de-DE" sz="1400" dirty="0"/>
              <a:t>Unvollst</a:t>
            </a:r>
            <a:r>
              <a:rPr lang="de-DE" altLang="de-DE" sz="1400" dirty="0"/>
              <a:t>ä</a:t>
            </a:r>
            <a:r>
              <a:rPr lang="cs-CZ" altLang="de-DE" sz="1400" dirty="0"/>
              <a:t>ndige Satzstrukturen</a:t>
            </a:r>
          </a:p>
          <a:p>
            <a:pPr>
              <a:buFontTx/>
              <a:buChar char="-"/>
            </a:pPr>
            <a:r>
              <a:rPr lang="cs-CZ" altLang="de-DE" sz="1400" dirty="0"/>
              <a:t>  Satzabbr</a:t>
            </a:r>
            <a:r>
              <a:rPr lang="de-DE" altLang="de-DE" sz="1400" dirty="0"/>
              <a:t>ü</a:t>
            </a:r>
            <a:r>
              <a:rPr lang="cs-CZ" altLang="de-DE" sz="1400" dirty="0"/>
              <a:t>che</a:t>
            </a:r>
          </a:p>
          <a:p>
            <a:pPr>
              <a:buFontTx/>
              <a:buChar char="-"/>
            </a:pPr>
            <a:r>
              <a:rPr lang="cs-CZ" altLang="de-DE" sz="1400" dirty="0"/>
              <a:t>  Satzkorrekturen</a:t>
            </a:r>
          </a:p>
          <a:p>
            <a:pPr>
              <a:buFontTx/>
              <a:buChar char="-"/>
            </a:pPr>
            <a:r>
              <a:rPr lang="cs-CZ" altLang="de-DE" sz="1400" dirty="0"/>
              <a:t>  Wiederholungen</a:t>
            </a:r>
          </a:p>
          <a:p>
            <a:endParaRPr lang="cs-CZ" altLang="de-DE" sz="1600" i="1" dirty="0">
              <a:latin typeface="Cambria" panose="02040503050406030204" pitchFamily="18" charset="0"/>
            </a:endParaRPr>
          </a:p>
          <a:p>
            <a:endParaRPr lang="de-DE" altLang="de-DE" sz="1600" dirty="0">
              <a:sym typeface="Wingdings" panose="05000000000000000000" pitchFamily="2" charset="2"/>
            </a:endParaRPr>
          </a:p>
          <a:p>
            <a:pPr marL="285750" indent="-285750">
              <a:buFont typeface="Wingdings" panose="05000000000000000000" pitchFamily="2" charset="2"/>
              <a:buChar char="à"/>
            </a:pPr>
            <a:r>
              <a:rPr lang="de-DE" altLang="de-DE" sz="1600" b="1" dirty="0">
                <a:sym typeface="Wingdings" panose="05000000000000000000" pitchFamily="2" charset="2"/>
              </a:rPr>
              <a:t>Lexik</a:t>
            </a:r>
            <a:r>
              <a:rPr lang="de-DE" altLang="de-DE" sz="1600" dirty="0">
                <a:sym typeface="Wingdings" panose="05000000000000000000" pitchFamily="2" charset="2"/>
              </a:rPr>
              <a:t> (Wortwahl)?</a:t>
            </a:r>
          </a:p>
          <a:p>
            <a:endParaRPr lang="cs-CZ" altLang="de-DE" sz="1600" dirty="0">
              <a:latin typeface="Cambria" panose="02040503050406030204" pitchFamily="18" charset="0"/>
            </a:endParaRPr>
          </a:p>
          <a:p>
            <a:pPr>
              <a:buFontTx/>
              <a:buChar char="-"/>
            </a:pPr>
            <a:r>
              <a:rPr lang="cs-CZ" altLang="de-DE" sz="1400" dirty="0"/>
              <a:t>    Umgangssprachliche Ausdr</a:t>
            </a:r>
            <a:r>
              <a:rPr lang="de-DE" altLang="de-DE" sz="1400" dirty="0"/>
              <a:t>ü</a:t>
            </a:r>
            <a:r>
              <a:rPr lang="cs-CZ" altLang="de-DE" sz="1400" dirty="0"/>
              <a:t>cke :  </a:t>
            </a:r>
            <a:r>
              <a:rPr lang="cs-CZ" altLang="de-DE" sz="1400" i="1" dirty="0"/>
              <a:t>Arschbombe</a:t>
            </a:r>
          </a:p>
          <a:p>
            <a:pPr>
              <a:buFontTx/>
              <a:buChar char="-"/>
            </a:pPr>
            <a:r>
              <a:rPr lang="cs-CZ" altLang="de-DE" sz="1400" dirty="0"/>
              <a:t>    Synkopen: </a:t>
            </a:r>
            <a:r>
              <a:rPr lang="cs-CZ" altLang="de-DE" sz="1400" i="1" dirty="0"/>
              <a:t>ham</a:t>
            </a:r>
            <a:r>
              <a:rPr lang="cs-CZ" altLang="de-DE" sz="1400" dirty="0"/>
              <a:t> f</a:t>
            </a:r>
            <a:r>
              <a:rPr lang="de-DE" altLang="de-DE" sz="1400" dirty="0"/>
              <a:t>ü</a:t>
            </a:r>
            <a:r>
              <a:rPr lang="cs-CZ" altLang="de-DE" sz="1400" dirty="0"/>
              <a:t>r </a:t>
            </a:r>
            <a:r>
              <a:rPr lang="cs-CZ" altLang="de-DE" sz="1400" i="1" dirty="0"/>
              <a:t>haben</a:t>
            </a:r>
          </a:p>
          <a:p>
            <a:pPr>
              <a:buFontTx/>
              <a:buChar char="-"/>
            </a:pPr>
            <a:r>
              <a:rPr lang="cs-CZ" altLang="de-DE" sz="1400" dirty="0"/>
              <a:t>    Dialektale Ausdrucksweise: </a:t>
            </a:r>
            <a:r>
              <a:rPr lang="cs-CZ" altLang="de-DE" sz="1400" i="1" dirty="0"/>
              <a:t>jemacht</a:t>
            </a:r>
            <a:r>
              <a:rPr lang="cs-CZ" altLang="de-DE" sz="1400" dirty="0"/>
              <a:t> f</a:t>
            </a:r>
            <a:r>
              <a:rPr lang="de-DE" altLang="de-DE" sz="1400" dirty="0"/>
              <a:t>ü</a:t>
            </a:r>
            <a:r>
              <a:rPr lang="cs-CZ" altLang="de-DE" sz="1400" dirty="0"/>
              <a:t>r </a:t>
            </a:r>
            <a:r>
              <a:rPr lang="cs-CZ" altLang="de-DE" sz="1400" i="1" dirty="0"/>
              <a:t>gemacht</a:t>
            </a:r>
          </a:p>
          <a:p>
            <a:pPr marL="285750" indent="-285750">
              <a:buFont typeface="Wingdings" panose="05000000000000000000" pitchFamily="2" charset="2"/>
              <a:buChar char="à"/>
            </a:pPr>
            <a:endParaRPr lang="de-DE" altLang="de-DE" sz="1600" dirty="0">
              <a:sym typeface="Wingdings" panose="05000000000000000000" pitchFamily="2" charset="2"/>
            </a:endParaRPr>
          </a:p>
        </p:txBody>
      </p:sp>
      <p:pic>
        <p:nvPicPr>
          <p:cNvPr id="3" name="Stoiber - 10 Minuten Transrapid">
            <a:hlinkClick r:id="" action="ppaction://media"/>
            <a:extLst>
              <a:ext uri="{FF2B5EF4-FFF2-40B4-BE49-F238E27FC236}">
                <a16:creationId xmlns:a16="http://schemas.microsoft.com/office/drawing/2014/main" id="{E83A78B0-0DA0-4702-A199-91762B20D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6411" y="2932643"/>
            <a:ext cx="609600" cy="609600"/>
          </a:xfrm>
          <a:prstGeom prst="rect">
            <a:avLst/>
          </a:prstGeom>
        </p:spPr>
      </p:pic>
      <p:sp>
        <p:nvSpPr>
          <p:cNvPr id="6" name="Textfeld 5">
            <a:extLst>
              <a:ext uri="{FF2B5EF4-FFF2-40B4-BE49-F238E27FC236}">
                <a16:creationId xmlns:a16="http://schemas.microsoft.com/office/drawing/2014/main" id="{F2C41F80-E10C-4BDD-831C-C844398BFBA4}"/>
              </a:ext>
            </a:extLst>
          </p:cNvPr>
          <p:cNvSpPr txBox="1"/>
          <p:nvPr/>
        </p:nvSpPr>
        <p:spPr>
          <a:xfrm>
            <a:off x="8706931" y="2409423"/>
            <a:ext cx="3234988" cy="523220"/>
          </a:xfrm>
          <a:prstGeom prst="rect">
            <a:avLst/>
          </a:prstGeom>
          <a:noFill/>
        </p:spPr>
        <p:txBody>
          <a:bodyPr wrap="none" rtlCol="0">
            <a:spAutoFit/>
          </a:bodyPr>
          <a:lstStyle/>
          <a:p>
            <a:r>
              <a:rPr lang="de-DE" sz="1400" dirty="0"/>
              <a:t>Ehemaliger Bayerischer Ministerpräsident</a:t>
            </a:r>
          </a:p>
          <a:p>
            <a:r>
              <a:rPr lang="de-DE" sz="1400" dirty="0"/>
              <a:t>Edmund Stoiber </a:t>
            </a:r>
          </a:p>
        </p:txBody>
      </p:sp>
      <p:pic>
        <p:nvPicPr>
          <p:cNvPr id="7" name="Talkshow">
            <a:hlinkClick r:id="" action="ppaction://media"/>
            <a:extLst>
              <a:ext uri="{FF2B5EF4-FFF2-40B4-BE49-F238E27FC236}">
                <a16:creationId xmlns:a16="http://schemas.microsoft.com/office/drawing/2014/main" id="{C85166C4-0FA2-4B50-A62D-F0612BB8094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067404" y="5378784"/>
            <a:ext cx="609600" cy="609600"/>
          </a:xfrm>
          <a:prstGeom prst="rect">
            <a:avLst/>
          </a:prstGeom>
        </p:spPr>
      </p:pic>
      <p:sp>
        <p:nvSpPr>
          <p:cNvPr id="8" name="Textfeld 7">
            <a:extLst>
              <a:ext uri="{FF2B5EF4-FFF2-40B4-BE49-F238E27FC236}">
                <a16:creationId xmlns:a16="http://schemas.microsoft.com/office/drawing/2014/main" id="{971E602E-0A34-46C5-9473-EC50FFDC8344}"/>
              </a:ext>
            </a:extLst>
          </p:cNvPr>
          <p:cNvSpPr txBox="1"/>
          <p:nvPr/>
        </p:nvSpPr>
        <p:spPr>
          <a:xfrm>
            <a:off x="8924998" y="4722762"/>
            <a:ext cx="894412" cy="307777"/>
          </a:xfrm>
          <a:prstGeom prst="rect">
            <a:avLst/>
          </a:prstGeom>
          <a:noFill/>
        </p:spPr>
        <p:txBody>
          <a:bodyPr wrap="none" rtlCol="0">
            <a:spAutoFit/>
          </a:bodyPr>
          <a:lstStyle/>
          <a:p>
            <a:r>
              <a:rPr lang="de-DE" sz="1400" dirty="0"/>
              <a:t>Talkshow </a:t>
            </a:r>
          </a:p>
        </p:txBody>
      </p:sp>
    </p:spTree>
    <p:extLst>
      <p:ext uri="{BB962C8B-B14F-4D97-AF65-F5344CB8AC3E}">
        <p14:creationId xmlns:p14="http://schemas.microsoft.com/office/powerpoint/2010/main" val="22142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4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94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A0E50E1-5AD7-4F19-8779-73FDE2348846}"/>
              </a:ext>
            </a:extLst>
          </p:cNvPr>
          <p:cNvSpPr/>
          <p:nvPr/>
        </p:nvSpPr>
        <p:spPr>
          <a:xfrm>
            <a:off x="411480" y="288076"/>
            <a:ext cx="10515600" cy="6522235"/>
          </a:xfrm>
          <a:prstGeom prst="rect">
            <a:avLst/>
          </a:prstGeom>
        </p:spPr>
        <p:txBody>
          <a:bodyPr wrap="square">
            <a:spAutoFit/>
          </a:bodyPr>
          <a:lstStyle/>
          <a:p>
            <a:pPr>
              <a:lnSpc>
                <a:spcPct val="150000"/>
              </a:lnSpc>
              <a:defRPr/>
            </a:pPr>
            <a:r>
              <a:rPr lang="de-DE" sz="1400" u="sng" dirty="0"/>
              <a:t>Transkript zu dem gesprochenen Text von Edmund Stoiber</a:t>
            </a:r>
            <a:r>
              <a:rPr lang="de-DE" sz="1400" dirty="0"/>
              <a:t>:</a:t>
            </a:r>
          </a:p>
          <a:p>
            <a:pPr>
              <a:lnSpc>
                <a:spcPct val="150000"/>
              </a:lnSpc>
              <a:defRPr/>
            </a:pPr>
            <a:endParaRPr lang="de-DE" sz="1400" dirty="0"/>
          </a:p>
          <a:p>
            <a:pPr>
              <a:lnSpc>
                <a:spcPct val="150000"/>
              </a:lnSpc>
              <a:defRPr/>
            </a:pPr>
            <a:r>
              <a:rPr lang="de-DE" sz="1400" dirty="0"/>
              <a:t>Wenn Sie, ah, vom Hauptbahnhof in München mit zehn Minuten, ohne dass Sie am Flughafen noch einchecken müssen, dann starten Sie im Grunde genommen am Flughafen, am … am Hauptbahnhof in München starten Sie Ihren Flug. Zehn Minuten – schauen Sie sich mal die großen Flughäfen an. Wenn Sie in Heathrow in London oder </a:t>
            </a:r>
            <a:r>
              <a:rPr lang="de-DE" sz="1400" dirty="0" err="1"/>
              <a:t>sonstwo</a:t>
            </a:r>
            <a:r>
              <a:rPr lang="de-DE" sz="1400" dirty="0"/>
              <a:t> – meine se </a:t>
            </a:r>
            <a:r>
              <a:rPr lang="de-DE" sz="1400" dirty="0" err="1"/>
              <a:t>Chä</a:t>
            </a:r>
            <a:r>
              <a:rPr lang="de-DE" sz="1400" dirty="0"/>
              <a:t>.. Charles de Gaulle äh, in Frankreich oder in, äh, in </a:t>
            </a:r>
            <a:r>
              <a:rPr lang="de-DE" sz="1400" dirty="0" err="1"/>
              <a:t>in</a:t>
            </a:r>
            <a:r>
              <a:rPr lang="de-DE" sz="1400" dirty="0"/>
              <a:t> äh, in, äh, Rom, wenn Sie sich mal die Entfernungen ansehen, wenn Sie Frankfurt sich ansehen, dann werden Sie feststellen, dass zehn Minuten Sie jederzeit locker in Frankfurt brauchen, um Ihr Gate zu finden. Wenn Sie von Flug…, vom </a:t>
            </a:r>
            <a:r>
              <a:rPr lang="de-DE" sz="1400" dirty="0" err="1"/>
              <a:t>Fl</a:t>
            </a:r>
            <a:r>
              <a:rPr lang="de-DE" sz="1400" dirty="0"/>
              <a:t>…, vom Hauptbahnhof starten. Sie steigen in den Hauptbahnhof ein. Sie fahren mit dem Transrapid in zehn Minuten an den Flughafen in an den Flughafen Franz Josef Strauß. Dann starten Sie praktisch hier am Hauptbahnhof in München. Das bedeutet natürlich, dass der Hauptbahnhof im Grunde genommen näher an Bayern, an die bayerischen Städte heranwächst, weil das ja klar ist, weil auf dem Hauptbahnhof viele Linien aus Bayern zusammenlaufen […]</a:t>
            </a:r>
          </a:p>
          <a:p>
            <a:pPr>
              <a:lnSpc>
                <a:spcPct val="150000"/>
              </a:lnSpc>
              <a:defRPr/>
            </a:pPr>
            <a:endParaRPr lang="de-DE" sz="1400" dirty="0"/>
          </a:p>
          <a:p>
            <a:pPr>
              <a:lnSpc>
                <a:spcPct val="150000"/>
              </a:lnSpc>
              <a:defRPr/>
            </a:pPr>
            <a:r>
              <a:rPr lang="de-DE" sz="1400" u="sng" dirty="0"/>
              <a:t>Weiteres Textbeispiel von E. Stoiber</a:t>
            </a:r>
            <a:r>
              <a:rPr lang="de-DE" sz="1400" dirty="0"/>
              <a:t>:</a:t>
            </a:r>
          </a:p>
          <a:p>
            <a:pPr>
              <a:lnSpc>
                <a:spcPct val="150000"/>
              </a:lnSpc>
              <a:defRPr/>
            </a:pPr>
            <a:endParaRPr lang="de-DE" sz="1400" dirty="0"/>
          </a:p>
          <a:p>
            <a:pPr>
              <a:defRPr/>
            </a:pPr>
            <a:r>
              <a:rPr lang="de-DE" sz="1400" dirty="0"/>
              <a:t>Natürlich freuen wir uns, das ist gar keine Frage, freuen wir uns und die Reaktion war völlig richtig, einen, äh, normal sich verhaltenden Bär in Bayern zu haben. Äh, ja, das ist gar </a:t>
            </a:r>
            <a:r>
              <a:rPr lang="de-DE" sz="1400" dirty="0" err="1"/>
              <a:t>net</a:t>
            </a:r>
            <a:r>
              <a:rPr lang="de-DE" sz="1400" dirty="0"/>
              <a:t> zum Lachen. Äh, und der Bär, ein Normalfall, ich muss mich ja auch, äh, </a:t>
            </a:r>
            <a:r>
              <a:rPr lang="de-DE" sz="1400" dirty="0" err="1"/>
              <a:t>wi</a:t>
            </a:r>
            <a:r>
              <a:rPr lang="de-DE" sz="1400" dirty="0"/>
              <a:t>… auch Werner Schnappauf hat sich natürlich hier äh, intensiv, äh mit, äh, sogenannten Experten austauschen, austauschen, äh, müssen. Nun haben wir äh, der normal verhaltende Bär lebt im Wald, geht niemals äh, raus und, äh, reißt vielleicht, äh ein bis zwei Schafe im Jahr. Äh. Wir haben dann einen Unterschied zwischen dem normal sich verhaltenden Bär, dem </a:t>
            </a:r>
            <a:r>
              <a:rPr lang="de-DE" sz="1400" dirty="0" err="1"/>
              <a:t>Schadbär</a:t>
            </a:r>
            <a:r>
              <a:rPr lang="de-DE" sz="1400" dirty="0"/>
              <a:t> und dem, äh, Problembär. Und, äh, es ist ganz klar, dass, äh, dieser Bär ein Problembär ist und, äh, es ist im Übrigen auch, äh, im Grunde genommen, äh, durchaus, äh, ein, ähm, gewisses Glück gewesen. Der hat um ein Uhr nachts praktisch, äh, diese Hühner gerissen. Und, äh, Gott sei Dank war in dem Haus, äh, war, also jedenfalls ist, äh, das nicht bemerkt worden aufgrund von , äh, ah, es ist nicht bemerkt worden. Äh, stellen Sie sich mal vor der war ja mittendrin, stellen Sie sich mal vor, äh, die Leute wären raus und wären praktisch jetzt, äh, dem Bären, äh, praktisch begegnet, äh, was da hätte passieren können  […]</a:t>
            </a:r>
          </a:p>
          <a:p>
            <a:pPr>
              <a:lnSpc>
                <a:spcPct val="150000"/>
              </a:lnSpc>
              <a:defRPr/>
            </a:pPr>
            <a:endParaRPr lang="de-DE" sz="1400" dirty="0"/>
          </a:p>
        </p:txBody>
      </p:sp>
    </p:spTree>
    <p:extLst>
      <p:ext uri="{BB962C8B-B14F-4D97-AF65-F5344CB8AC3E}">
        <p14:creationId xmlns:p14="http://schemas.microsoft.com/office/powerpoint/2010/main" val="180492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82D29B-E5F7-4B4B-819F-29B4BB57FB54}"/>
              </a:ext>
            </a:extLst>
          </p:cNvPr>
          <p:cNvSpPr txBox="1"/>
          <p:nvPr/>
        </p:nvSpPr>
        <p:spPr>
          <a:xfrm>
            <a:off x="1042416" y="777240"/>
            <a:ext cx="9323706" cy="2123658"/>
          </a:xfrm>
          <a:prstGeom prst="rect">
            <a:avLst/>
          </a:prstGeom>
          <a:noFill/>
        </p:spPr>
        <p:txBody>
          <a:bodyPr wrap="none" rtlCol="0">
            <a:spAutoFit/>
          </a:bodyPr>
          <a:lstStyle/>
          <a:p>
            <a:pPr marL="285750" indent="-285750">
              <a:buFont typeface="Wingdings" panose="05000000000000000000" pitchFamily="2" charset="2"/>
              <a:buChar char="è"/>
            </a:pPr>
            <a:r>
              <a:rPr lang="de-DE" sz="1600" dirty="0">
                <a:sym typeface="Wingdings" panose="05000000000000000000" pitchFamily="2" charset="2"/>
              </a:rPr>
              <a:t>Fazit:</a:t>
            </a:r>
          </a:p>
          <a:p>
            <a:r>
              <a:rPr lang="de-DE" dirty="0">
                <a:sym typeface="Wingdings" panose="05000000000000000000" pitchFamily="2" charset="2"/>
              </a:rPr>
              <a:t>      </a:t>
            </a:r>
            <a:r>
              <a:rPr lang="de-DE" sz="1400" dirty="0">
                <a:sym typeface="Wingdings" panose="05000000000000000000" pitchFamily="2" charset="2"/>
              </a:rPr>
              <a:t>Auch im formellen Kontext (vgl. die beiden Texte von Herrn Stoiber)  unterscheidet sich die gesprochene Sprache deutlich</a:t>
            </a:r>
          </a:p>
          <a:p>
            <a:r>
              <a:rPr lang="de-DE" sz="1400" dirty="0">
                <a:sym typeface="Wingdings" panose="05000000000000000000" pitchFamily="2" charset="2"/>
              </a:rPr>
              <a:t>        von der geschriebenen.</a:t>
            </a:r>
          </a:p>
          <a:p>
            <a:endParaRPr lang="de-DE" sz="1400" dirty="0">
              <a:sym typeface="Wingdings" panose="05000000000000000000" pitchFamily="2" charset="2"/>
            </a:endParaRPr>
          </a:p>
          <a:p>
            <a:endParaRPr lang="de-DE" sz="1400" dirty="0">
              <a:sym typeface="Wingdings" panose="05000000000000000000" pitchFamily="2" charset="2"/>
            </a:endParaRPr>
          </a:p>
          <a:p>
            <a:pPr marL="285750" indent="-285750">
              <a:buFont typeface="Wingdings" panose="05000000000000000000" pitchFamily="2" charset="2"/>
              <a:buChar char="è"/>
            </a:pPr>
            <a:r>
              <a:rPr lang="de-DE" sz="1400" dirty="0">
                <a:sym typeface="Wingdings" panose="05000000000000000000" pitchFamily="2" charset="2"/>
              </a:rPr>
              <a:t>Ausnahme:</a:t>
            </a:r>
          </a:p>
          <a:p>
            <a:r>
              <a:rPr lang="de-DE" sz="1400" dirty="0">
                <a:sym typeface="Wingdings" panose="05000000000000000000" pitchFamily="2" charset="2"/>
              </a:rPr>
              <a:t>       Vorlesen von verschrifteten Texten</a:t>
            </a:r>
          </a:p>
          <a:p>
            <a:endParaRPr lang="de-DE" sz="1400" dirty="0">
              <a:sym typeface="Wingdings" panose="05000000000000000000" pitchFamily="2" charset="2"/>
            </a:endParaRPr>
          </a:p>
          <a:p>
            <a:r>
              <a:rPr lang="de-DE" sz="1400" dirty="0">
                <a:sym typeface="Wingdings" panose="05000000000000000000" pitchFamily="2" charset="2"/>
              </a:rPr>
              <a:t>        Beispiel: Nachrichtentexte:</a:t>
            </a:r>
            <a:endParaRPr lang="de-DE" sz="1400" dirty="0"/>
          </a:p>
        </p:txBody>
      </p:sp>
      <p:pic>
        <p:nvPicPr>
          <p:cNvPr id="3" name="4b_Tagesschau">
            <a:hlinkClick r:id="" action="ppaction://media"/>
            <a:extLst>
              <a:ext uri="{FF2B5EF4-FFF2-40B4-BE49-F238E27FC236}">
                <a16:creationId xmlns:a16="http://schemas.microsoft.com/office/drawing/2014/main" id="{592A36A0-6DCB-4ED8-838F-B88A6E0F7B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11547" y="2596098"/>
            <a:ext cx="609600" cy="609600"/>
          </a:xfrm>
          <a:prstGeom prst="rect">
            <a:avLst/>
          </a:prstGeom>
        </p:spPr>
      </p:pic>
    </p:spTree>
    <p:extLst>
      <p:ext uri="{BB962C8B-B14F-4D97-AF65-F5344CB8AC3E}">
        <p14:creationId xmlns:p14="http://schemas.microsoft.com/office/powerpoint/2010/main" val="260473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D839A84-ACDC-4530-8807-2FBC853BD855}"/>
              </a:ext>
            </a:extLst>
          </p:cNvPr>
          <p:cNvSpPr/>
          <p:nvPr/>
        </p:nvSpPr>
        <p:spPr>
          <a:xfrm>
            <a:off x="1063752" y="515160"/>
            <a:ext cx="8921496" cy="4247317"/>
          </a:xfrm>
          <a:prstGeom prst="rect">
            <a:avLst/>
          </a:prstGeom>
        </p:spPr>
        <p:txBody>
          <a:bodyPr wrap="square">
            <a:spAutoFit/>
          </a:bodyPr>
          <a:lstStyle/>
          <a:p>
            <a:pPr>
              <a:defRPr/>
            </a:pPr>
            <a:r>
              <a:rPr lang="de-DE" b="1" dirty="0"/>
              <a:t>2.    Einige Besonderheiten gesprochener Sprache im Gegensatz zur geschriebener Sprache</a:t>
            </a:r>
          </a:p>
          <a:p>
            <a:pPr>
              <a:defRPr/>
            </a:pPr>
            <a:endParaRPr lang="de-DE" sz="1400" dirty="0"/>
          </a:p>
          <a:p>
            <a:pPr>
              <a:defRPr/>
            </a:pPr>
            <a:endParaRPr lang="de-DE" sz="1400" dirty="0"/>
          </a:p>
          <a:p>
            <a:pPr>
              <a:defRPr/>
            </a:pPr>
            <a:endParaRPr lang="de-DE" sz="1400" dirty="0"/>
          </a:p>
          <a:p>
            <a:pPr>
              <a:defRPr/>
            </a:pPr>
            <a:endParaRPr lang="de-DE" sz="1400" dirty="0"/>
          </a:p>
          <a:p>
            <a:pPr>
              <a:buFont typeface="Arial" charset="0"/>
              <a:buChar char="•"/>
              <a:defRPr/>
            </a:pPr>
            <a:r>
              <a:rPr lang="de-DE" sz="1400" dirty="0"/>
              <a:t>   </a:t>
            </a:r>
            <a:r>
              <a:rPr lang="de-DE" sz="1400" b="1" dirty="0"/>
              <a:t>Die Anwesenheit von Sprecher und Hörer</a:t>
            </a:r>
          </a:p>
          <a:p>
            <a:pPr>
              <a:defRPr/>
            </a:pPr>
            <a:r>
              <a:rPr lang="de-DE" sz="1400" dirty="0"/>
              <a:t>     </a:t>
            </a:r>
            <a:r>
              <a:rPr lang="de-DE" sz="1400" dirty="0">
                <a:sym typeface="Wingdings" pitchFamily="2" charset="2"/>
              </a:rPr>
              <a:t> „</a:t>
            </a:r>
            <a:r>
              <a:rPr lang="de-DE" sz="1400" dirty="0" err="1">
                <a:sym typeface="Wingdings" pitchFamily="2" charset="2"/>
              </a:rPr>
              <a:t>kopräsente</a:t>
            </a:r>
            <a:r>
              <a:rPr lang="de-DE" sz="1400" dirty="0">
                <a:sym typeface="Wingdings" pitchFamily="2" charset="2"/>
              </a:rPr>
              <a:t> Interaktion“</a:t>
            </a:r>
          </a:p>
          <a:p>
            <a:pPr>
              <a:defRPr/>
            </a:pPr>
            <a:endParaRPr lang="de-DE" sz="1400" b="1" dirty="0"/>
          </a:p>
          <a:p>
            <a:pPr>
              <a:defRPr/>
            </a:pPr>
            <a:endParaRPr lang="de-DE" sz="1400" b="1" dirty="0"/>
          </a:p>
          <a:p>
            <a:pPr>
              <a:buFont typeface="Arial" charset="0"/>
              <a:buChar char="•"/>
              <a:defRPr/>
            </a:pPr>
            <a:r>
              <a:rPr lang="de-DE" sz="1400" b="1" dirty="0"/>
              <a:t>   Variabilität und </a:t>
            </a:r>
            <a:r>
              <a:rPr lang="de-DE" sz="1400" b="1" dirty="0" err="1"/>
              <a:t>Normiertheit</a:t>
            </a:r>
            <a:endParaRPr lang="de-DE" sz="1400" b="1" dirty="0"/>
          </a:p>
          <a:p>
            <a:pPr>
              <a:defRPr/>
            </a:pPr>
            <a:r>
              <a:rPr lang="de-DE" sz="1400" dirty="0"/>
              <a:t>     </a:t>
            </a:r>
            <a:r>
              <a:rPr lang="de-DE" sz="1400" dirty="0">
                <a:sym typeface="Wingdings" pitchFamily="2" charset="2"/>
              </a:rPr>
              <a:t> </a:t>
            </a:r>
            <a:r>
              <a:rPr lang="de-DE" sz="1400" dirty="0" err="1">
                <a:sym typeface="Wingdings" pitchFamily="2" charset="2"/>
              </a:rPr>
              <a:t>gesprochensprachlicher</a:t>
            </a:r>
            <a:r>
              <a:rPr lang="de-DE" sz="1400" dirty="0">
                <a:sym typeface="Wingdings" pitchFamily="2" charset="2"/>
              </a:rPr>
              <a:t> Bereich weniger normiert als </a:t>
            </a:r>
            <a:r>
              <a:rPr lang="de-DE" sz="1400" dirty="0" err="1">
                <a:sym typeface="Wingdings" pitchFamily="2" charset="2"/>
              </a:rPr>
              <a:t>geschriebensprachlicher</a:t>
            </a:r>
            <a:endParaRPr lang="de-DE" sz="1400" dirty="0"/>
          </a:p>
          <a:p>
            <a:pPr>
              <a:buFont typeface="Arial" charset="0"/>
              <a:buChar char="•"/>
              <a:defRPr/>
            </a:pPr>
            <a:endParaRPr lang="de-DE" sz="1400" b="1" dirty="0"/>
          </a:p>
          <a:p>
            <a:pPr>
              <a:buFont typeface="Arial" charset="0"/>
              <a:buChar char="•"/>
              <a:defRPr/>
            </a:pPr>
            <a:endParaRPr lang="de-DE" sz="1400" b="1" dirty="0"/>
          </a:p>
          <a:p>
            <a:pPr>
              <a:buFont typeface="Arial" charset="0"/>
              <a:buChar char="•"/>
              <a:defRPr/>
            </a:pPr>
            <a:r>
              <a:rPr lang="de-DE" sz="1400" b="1" dirty="0"/>
              <a:t>   Spuren der Gedankenbildung</a:t>
            </a:r>
          </a:p>
          <a:p>
            <a:pPr>
              <a:defRPr/>
            </a:pPr>
            <a:r>
              <a:rPr lang="de-DE" sz="1400" b="1" dirty="0"/>
              <a:t>     </a:t>
            </a:r>
            <a:r>
              <a:rPr lang="de-DE" sz="1400" dirty="0">
                <a:sym typeface="Wingdings" pitchFamily="2" charset="2"/>
              </a:rPr>
              <a:t> Korrekturen und Abbrüche beim Sprechen</a:t>
            </a:r>
            <a:endParaRPr lang="de-DE" sz="1400" dirty="0"/>
          </a:p>
          <a:p>
            <a:pPr>
              <a:buFont typeface="Arial" charset="0"/>
              <a:buChar char="•"/>
              <a:defRPr/>
            </a:pPr>
            <a:endParaRPr lang="de-DE" sz="1400" b="1" dirty="0"/>
          </a:p>
          <a:p>
            <a:pPr>
              <a:buFont typeface="Arial" charset="0"/>
              <a:buChar char="•"/>
              <a:defRPr/>
            </a:pPr>
            <a:endParaRPr lang="de-DE" sz="1400" b="1" dirty="0"/>
          </a:p>
          <a:p>
            <a:pPr>
              <a:buFont typeface="Arial" charset="0"/>
              <a:buChar char="•"/>
              <a:defRPr/>
            </a:pPr>
            <a:r>
              <a:rPr lang="de-DE" sz="1400" b="1" dirty="0"/>
              <a:t>   Bedeutungskonstitution</a:t>
            </a:r>
          </a:p>
          <a:p>
            <a:pPr>
              <a:defRPr/>
            </a:pPr>
            <a:r>
              <a:rPr lang="de-DE" sz="1400" dirty="0"/>
              <a:t>     </a:t>
            </a:r>
            <a:r>
              <a:rPr lang="de-DE" sz="1400" dirty="0">
                <a:sym typeface="Wingdings" pitchFamily="2" charset="2"/>
              </a:rPr>
              <a:t> allmähliche Bedeutungsherstellung</a:t>
            </a:r>
            <a:endParaRPr lang="de-DE" sz="1400" dirty="0"/>
          </a:p>
        </p:txBody>
      </p:sp>
    </p:spTree>
    <p:extLst>
      <p:ext uri="{BB962C8B-B14F-4D97-AF65-F5344CB8AC3E}">
        <p14:creationId xmlns:p14="http://schemas.microsoft.com/office/powerpoint/2010/main" val="109579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C92F83B-7076-4214-87F8-6BD33E2A6A38}"/>
              </a:ext>
            </a:extLst>
          </p:cNvPr>
          <p:cNvSpPr/>
          <p:nvPr/>
        </p:nvSpPr>
        <p:spPr>
          <a:xfrm>
            <a:off x="1557528" y="480834"/>
            <a:ext cx="7668768" cy="1231106"/>
          </a:xfrm>
          <a:prstGeom prst="rect">
            <a:avLst/>
          </a:prstGeom>
        </p:spPr>
        <p:txBody>
          <a:bodyPr wrap="square">
            <a:spAutoFit/>
          </a:bodyPr>
          <a:lstStyle/>
          <a:p>
            <a:r>
              <a:rPr lang="de-DE" altLang="de-DE" sz="1400" dirty="0">
                <a:latin typeface="Aharoni" panose="02010803020104030203" pitchFamily="2" charset="-79"/>
                <a:cs typeface="Aharoni" panose="02010803020104030203" pitchFamily="2" charset="-79"/>
              </a:rPr>
              <a:t>Johannes Schwitalla: Gesprochenes Deutsch. Eine Einführung. </a:t>
            </a:r>
          </a:p>
          <a:p>
            <a:r>
              <a:rPr lang="de-DE" altLang="de-DE" sz="1400" dirty="0">
                <a:latin typeface="Aharoni" panose="02010803020104030203" pitchFamily="2" charset="-79"/>
                <a:cs typeface="Aharoni" panose="02010803020104030203" pitchFamily="2" charset="-79"/>
              </a:rPr>
              <a:t>4. Aufl. Berlin 2012</a:t>
            </a:r>
          </a:p>
          <a:p>
            <a:endParaRPr lang="de-DE" altLang="de-DE" sz="1600" dirty="0"/>
          </a:p>
          <a:p>
            <a:endParaRPr lang="de-DE" altLang="de-DE" sz="1600" dirty="0"/>
          </a:p>
          <a:p>
            <a:r>
              <a:rPr lang="de-DE" altLang="de-DE" sz="1400" b="1" dirty="0">
                <a:latin typeface="Cambria" panose="02040503050406030204" pitchFamily="18" charset="0"/>
              </a:rPr>
              <a:t>Was ist „gesprochene Sprache“?</a:t>
            </a:r>
            <a:endParaRPr lang="de-DE" altLang="de-DE" sz="1400" dirty="0"/>
          </a:p>
        </p:txBody>
      </p:sp>
      <p:pic>
        <p:nvPicPr>
          <p:cNvPr id="3" name="Picture 3">
            <a:extLst>
              <a:ext uri="{FF2B5EF4-FFF2-40B4-BE49-F238E27FC236}">
                <a16:creationId xmlns:a16="http://schemas.microsoft.com/office/drawing/2014/main" id="{2DE8E716-80E0-426E-A048-7A6824037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918" y="2007947"/>
            <a:ext cx="7042256" cy="344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34B89F83-0610-4521-A79A-1FD9CF567D7A}"/>
              </a:ext>
            </a:extLst>
          </p:cNvPr>
          <p:cNvSpPr txBox="1">
            <a:spLocks noChangeArrowheads="1"/>
          </p:cNvSpPr>
          <p:nvPr/>
        </p:nvSpPr>
        <p:spPr bwMode="auto">
          <a:xfrm>
            <a:off x="1629918" y="5610356"/>
            <a:ext cx="2305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de-DE" altLang="de-DE" sz="1200" dirty="0">
                <a:latin typeface="+mn-lt"/>
              </a:rPr>
              <a:t>[Quelle: Schwitalla 2012, 36]</a:t>
            </a:r>
          </a:p>
        </p:txBody>
      </p:sp>
    </p:spTree>
    <p:extLst>
      <p:ext uri="{BB962C8B-B14F-4D97-AF65-F5344CB8AC3E}">
        <p14:creationId xmlns:p14="http://schemas.microsoft.com/office/powerpoint/2010/main" val="367707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FCC0886-FE94-42D4-95C6-F34E3B8BB2C5}"/>
              </a:ext>
            </a:extLst>
          </p:cNvPr>
          <p:cNvSpPr/>
          <p:nvPr/>
        </p:nvSpPr>
        <p:spPr>
          <a:xfrm>
            <a:off x="972312" y="296371"/>
            <a:ext cx="6096000" cy="5570756"/>
          </a:xfrm>
          <a:prstGeom prst="rect">
            <a:avLst/>
          </a:prstGeom>
        </p:spPr>
        <p:txBody>
          <a:bodyPr>
            <a:spAutoFit/>
          </a:bodyPr>
          <a:lstStyle/>
          <a:p>
            <a:pPr>
              <a:defRPr/>
            </a:pPr>
            <a:r>
              <a:rPr lang="de-DE" sz="1400" dirty="0">
                <a:latin typeface="Aharoni" pitchFamily="2" charset="-79"/>
                <a:cs typeface="Aharoni" pitchFamily="2" charset="-79"/>
              </a:rPr>
              <a:t>Reinhard </a:t>
            </a:r>
            <a:r>
              <a:rPr lang="de-DE" sz="1400" dirty="0" err="1">
                <a:latin typeface="Aharoni" pitchFamily="2" charset="-79"/>
                <a:cs typeface="Aharoni" pitchFamily="2" charset="-79"/>
              </a:rPr>
              <a:t>Fiehler</a:t>
            </a:r>
            <a:r>
              <a:rPr lang="de-DE" sz="1400" dirty="0">
                <a:latin typeface="Aharoni" pitchFamily="2" charset="-79"/>
                <a:cs typeface="Aharoni" pitchFamily="2" charset="-79"/>
              </a:rPr>
              <a:t>: Gesprochene Sprache.</a:t>
            </a:r>
          </a:p>
          <a:p>
            <a:pPr>
              <a:defRPr/>
            </a:pPr>
            <a:r>
              <a:rPr lang="de-DE" sz="1400" dirty="0">
                <a:latin typeface="Aharoni" pitchFamily="2" charset="-79"/>
                <a:cs typeface="Aharoni" pitchFamily="2" charset="-79"/>
              </a:rPr>
              <a:t>In: DUDEN. Die Grammatik. 7. Aufl. 2006, S. 1181-1260</a:t>
            </a:r>
          </a:p>
          <a:p>
            <a:pPr>
              <a:defRPr/>
            </a:pPr>
            <a:endParaRPr lang="de-DE" dirty="0"/>
          </a:p>
          <a:p>
            <a:pPr>
              <a:defRPr/>
            </a:pPr>
            <a:endParaRPr lang="de-DE" sz="1600" dirty="0"/>
          </a:p>
          <a:p>
            <a:pPr marL="342900" indent="-342900">
              <a:defRPr/>
            </a:pPr>
            <a:r>
              <a:rPr lang="de-DE" sz="1400" u="sng" dirty="0"/>
              <a:t>Grundlegende Einheiten der geschriebenen Sprache</a:t>
            </a:r>
            <a:r>
              <a:rPr lang="de-DE" sz="1400" dirty="0"/>
              <a:t>:</a:t>
            </a:r>
          </a:p>
          <a:p>
            <a:pPr marL="342900" indent="-342900">
              <a:defRPr/>
            </a:pPr>
            <a:endParaRPr lang="de-DE" sz="1400" dirty="0"/>
          </a:p>
          <a:p>
            <a:pPr marL="342900" indent="-342900">
              <a:buFontTx/>
              <a:buChar char="-"/>
              <a:defRPr/>
            </a:pPr>
            <a:r>
              <a:rPr lang="de-DE" sz="1400" dirty="0"/>
              <a:t>Buchstabe</a:t>
            </a:r>
          </a:p>
          <a:p>
            <a:pPr marL="342900" indent="-342900">
              <a:buFontTx/>
              <a:buChar char="-"/>
              <a:defRPr/>
            </a:pPr>
            <a:r>
              <a:rPr lang="de-DE" sz="1400" dirty="0"/>
              <a:t>Wort</a:t>
            </a:r>
          </a:p>
          <a:p>
            <a:pPr marL="342900" indent="-342900">
              <a:buFontTx/>
              <a:buChar char="-"/>
              <a:defRPr/>
            </a:pPr>
            <a:r>
              <a:rPr lang="de-DE" sz="1400" dirty="0"/>
              <a:t>Satz</a:t>
            </a:r>
          </a:p>
          <a:p>
            <a:pPr marL="342900" indent="-342900">
              <a:buFontTx/>
              <a:buChar char="-"/>
              <a:defRPr/>
            </a:pPr>
            <a:r>
              <a:rPr lang="de-DE" sz="1400" dirty="0"/>
              <a:t>Text</a:t>
            </a:r>
          </a:p>
          <a:p>
            <a:pPr marL="342900" indent="-342900">
              <a:defRPr/>
            </a:pPr>
            <a:endParaRPr lang="de-DE" sz="1400" dirty="0"/>
          </a:p>
          <a:p>
            <a:pPr marL="342900" indent="-342900">
              <a:buFontTx/>
              <a:buChar char="-"/>
              <a:defRPr/>
            </a:pPr>
            <a:endParaRPr lang="de-DE" sz="1400" dirty="0"/>
          </a:p>
          <a:p>
            <a:pPr marL="342900" indent="-342900">
              <a:defRPr/>
            </a:pPr>
            <a:r>
              <a:rPr lang="de-DE" sz="1400" u="sng" dirty="0"/>
              <a:t>Grundlegende Einheiten der gesprochenen Sprache</a:t>
            </a:r>
            <a:r>
              <a:rPr lang="de-DE" sz="1400" dirty="0"/>
              <a:t>:</a:t>
            </a:r>
          </a:p>
          <a:p>
            <a:pPr marL="342900" indent="-342900">
              <a:defRPr/>
            </a:pPr>
            <a:endParaRPr lang="de-DE" sz="1400" dirty="0"/>
          </a:p>
          <a:p>
            <a:pPr marL="342900" indent="-342900">
              <a:buFontTx/>
              <a:buChar char="-"/>
              <a:defRPr/>
            </a:pPr>
            <a:r>
              <a:rPr lang="de-DE" sz="1400" dirty="0"/>
              <a:t>Laut</a:t>
            </a:r>
          </a:p>
          <a:p>
            <a:pPr marL="342900" indent="-342900">
              <a:buFontTx/>
              <a:buChar char="-"/>
              <a:defRPr/>
            </a:pPr>
            <a:r>
              <a:rPr lang="de-DE" sz="1400" dirty="0"/>
              <a:t>Wort</a:t>
            </a:r>
          </a:p>
          <a:p>
            <a:pPr marL="342900" indent="-342900">
              <a:buFontTx/>
              <a:buChar char="-"/>
              <a:defRPr/>
            </a:pPr>
            <a:r>
              <a:rPr lang="de-DE" sz="1400" dirty="0"/>
              <a:t>Funktionale Einheit</a:t>
            </a:r>
          </a:p>
          <a:p>
            <a:pPr marL="342900" indent="-342900">
              <a:defRPr/>
            </a:pPr>
            <a:r>
              <a:rPr lang="de-DE" sz="1400" dirty="0"/>
              <a:t>	(kann satzförmig sein)</a:t>
            </a:r>
          </a:p>
          <a:p>
            <a:pPr marL="342900" indent="-342900">
              <a:buFontTx/>
              <a:buChar char="-"/>
              <a:defRPr/>
            </a:pPr>
            <a:r>
              <a:rPr lang="de-DE" sz="1400" dirty="0"/>
              <a:t>Gesprächsbeitrag</a:t>
            </a:r>
          </a:p>
          <a:p>
            <a:pPr marL="342900" indent="-342900">
              <a:buFontTx/>
              <a:buChar char="-"/>
              <a:defRPr/>
            </a:pPr>
            <a:r>
              <a:rPr lang="de-DE" sz="1400" dirty="0"/>
              <a:t>Gespräch</a:t>
            </a:r>
          </a:p>
          <a:p>
            <a:pPr>
              <a:defRPr/>
            </a:pPr>
            <a:endParaRPr lang="de-DE" sz="1400" dirty="0"/>
          </a:p>
          <a:p>
            <a:pPr>
              <a:defRPr/>
            </a:pPr>
            <a:endParaRPr lang="de-DE" sz="1400" dirty="0"/>
          </a:p>
          <a:p>
            <a:pPr>
              <a:defRPr/>
            </a:pPr>
            <a:endParaRPr lang="de-DE" sz="1400" dirty="0"/>
          </a:p>
          <a:p>
            <a:pPr>
              <a:defRPr/>
            </a:pPr>
            <a:endParaRPr lang="de-DE" sz="1400" b="1" dirty="0"/>
          </a:p>
          <a:p>
            <a:pPr>
              <a:defRPr/>
            </a:pPr>
            <a:r>
              <a:rPr lang="de-DE" sz="1400" b="1" dirty="0"/>
              <a:t>Beachte:</a:t>
            </a:r>
          </a:p>
        </p:txBody>
      </p:sp>
      <p:sp>
        <p:nvSpPr>
          <p:cNvPr id="3" name="Rechteck 2">
            <a:extLst>
              <a:ext uri="{FF2B5EF4-FFF2-40B4-BE49-F238E27FC236}">
                <a16:creationId xmlns:a16="http://schemas.microsoft.com/office/drawing/2014/main" id="{056F7BDD-F93A-4E1C-8090-71975E0C0443}"/>
              </a:ext>
            </a:extLst>
          </p:cNvPr>
          <p:cNvSpPr/>
          <p:nvPr/>
        </p:nvSpPr>
        <p:spPr>
          <a:xfrm>
            <a:off x="1077468" y="5527870"/>
            <a:ext cx="10037064" cy="954107"/>
          </a:xfrm>
          <a:prstGeom prst="rect">
            <a:avLst/>
          </a:prstGeom>
        </p:spPr>
        <p:txBody>
          <a:bodyPr wrap="square">
            <a:spAutoFit/>
          </a:bodyPr>
          <a:lstStyle/>
          <a:p>
            <a:r>
              <a:rPr lang="de-DE" altLang="de-DE" sz="1400" dirty="0">
                <a:sym typeface="Wingdings" panose="05000000000000000000" pitchFamily="2" charset="2"/>
              </a:rPr>
              <a:t>	„Viele sprachliche Regularitäten – insbesondere im Bereich des Wortes, aber auch bei  der Verknüpfung von Wörtern</a:t>
            </a:r>
          </a:p>
          <a:p>
            <a:r>
              <a:rPr lang="de-DE" altLang="de-DE" sz="1400" dirty="0">
                <a:sym typeface="Wingdings" panose="05000000000000000000" pitchFamily="2" charset="2"/>
              </a:rPr>
              <a:t>         	(Syntax) – gelten sowohl für die geschriebene wie für die gesprochene Sprache.“ </a:t>
            </a:r>
            <a:r>
              <a:rPr lang="de-DE" altLang="de-DE" sz="1200" dirty="0">
                <a:sym typeface="Wingdings" panose="05000000000000000000" pitchFamily="2" charset="2"/>
              </a:rPr>
              <a:t>(S. 1181)</a:t>
            </a:r>
          </a:p>
          <a:p>
            <a:endParaRPr lang="de-DE" altLang="de-DE" sz="1400" dirty="0">
              <a:sym typeface="Wingdings" panose="05000000000000000000" pitchFamily="2" charset="2"/>
            </a:endParaRPr>
          </a:p>
          <a:p>
            <a:r>
              <a:rPr lang="de-DE" altLang="de-DE" sz="1400" dirty="0">
                <a:sym typeface="Wingdings" panose="05000000000000000000" pitchFamily="2" charset="2"/>
              </a:rPr>
              <a:t>         </a:t>
            </a:r>
            <a:endParaRPr lang="de-DE" sz="1400" dirty="0"/>
          </a:p>
        </p:txBody>
      </p:sp>
    </p:spTree>
    <p:extLst>
      <p:ext uri="{BB962C8B-B14F-4D97-AF65-F5344CB8AC3E}">
        <p14:creationId xmlns:p14="http://schemas.microsoft.com/office/powerpoint/2010/main" val="28431504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1633</Words>
  <Application>Microsoft Office PowerPoint</Application>
  <PresentationFormat>Breitbild</PresentationFormat>
  <Paragraphs>330</Paragraphs>
  <Slides>23</Slides>
  <Notes>0</Notes>
  <HiddenSlides>0</HiddenSlides>
  <MMClips>4</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23</vt:i4>
      </vt:variant>
    </vt:vector>
  </HeadingPairs>
  <TitlesOfParts>
    <vt:vector size="31" baseType="lpstr">
      <vt:lpstr>Aharoni</vt:lpstr>
      <vt:lpstr>Algerian</vt:lpstr>
      <vt:lpstr>Arial</vt:lpstr>
      <vt:lpstr>Calibri</vt:lpstr>
      <vt:lpstr>Calibri Light</vt:lpstr>
      <vt:lpstr>Cambria</vt:lpstr>
      <vt:lpstr>Wingdings</vt:lpstr>
      <vt:lpstr>Office</vt:lpstr>
      <vt:lpstr>Die deutschen Standardvarietäten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deutschen Standardvarietäten</dc:title>
  <dc:creator>Christine</dc:creator>
  <cp:lastModifiedBy>Christine</cp:lastModifiedBy>
  <cp:revision>63</cp:revision>
  <dcterms:created xsi:type="dcterms:W3CDTF">2020-04-29T07:34:28Z</dcterms:created>
  <dcterms:modified xsi:type="dcterms:W3CDTF">2020-05-06T14:55:11Z</dcterms:modified>
</cp:coreProperties>
</file>