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  <p:sldId id="267" r:id="rId13"/>
    <p:sldId id="268" r:id="rId14"/>
    <p:sldId id="269" r:id="rId15"/>
    <p:sldId id="270" r:id="rId16"/>
  </p:sldIdLst>
  <p:sldSz cx="10693400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62" d="100"/>
          <a:sy n="62" d="100"/>
        </p:scale>
        <p:origin x="1120" y="80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4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17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D14C-5566-445D-BD74-763B41037513}" type="datetimeFigureOut">
              <a:rPr lang="cs-CZ" smtClean="0"/>
              <a:t>05.02.2021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D68CE-66E3-4B61-B1C6-4A829A6259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62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1224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0" y="1887568"/>
            <a:ext cx="10693400" cy="1890000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65225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02284" y="2024330"/>
            <a:ext cx="8289110" cy="1503745"/>
          </a:xfrm>
        </p:spPr>
        <p:txBody>
          <a:bodyPr/>
          <a:lstStyle>
            <a:lvl1pPr marL="0" indent="0" algn="l">
              <a:defRPr sz="4400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72008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861E5E6D-9964-443D-8A1A-2F174139E214}" type="datetime1">
              <a:rPr lang="cs-CZ" smtClean="0"/>
              <a:t>05.02.2021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3030538" cy="126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40" y="212887"/>
            <a:ext cx="3973746" cy="101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0913" y="6228903"/>
            <a:ext cx="4610100" cy="63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4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390B-2DF6-4A98-8CD3-57C620926EC6}" type="datetime1">
              <a:rPr lang="cs-CZ" smtClean="0"/>
              <a:t>05.02.2021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36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52716" y="1044327"/>
            <a:ext cx="2406015" cy="5710054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4670" y="1044327"/>
            <a:ext cx="7039822" cy="571005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E73E3-272C-49D3-A172-02F9E4E9562B}" type="datetime1">
              <a:rPr lang="cs-CZ" smtClean="0"/>
              <a:t>05.02.2021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27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3D660-356F-4B7B-9477-B5CEBBE7ED6F}" type="datetime1">
              <a:rPr lang="cs-CZ" smtClean="0"/>
              <a:t>05.02.2021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1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90E3-EF82-41EA-9CBB-69D0C1CE9A68}" type="datetime1">
              <a:rPr lang="cs-CZ" smtClean="0"/>
              <a:t>05.02.2021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98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EF439-A903-4BAB-BE0E-D1DEB9C70BCB}" type="datetime1">
              <a:rPr lang="cs-CZ" smtClean="0"/>
              <a:t>05.02.2021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87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2164" y="1188343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4671" y="1980431"/>
            <a:ext cx="4724775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44605" y="1188343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32100" y="1980431"/>
            <a:ext cx="4726631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1EA3-E2BC-48E8-A352-50577628A881}" type="datetime1">
              <a:rPr lang="cs-CZ" smtClean="0"/>
              <a:t>05.02.2021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6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245D-D6AC-44C9-87B3-4C6EEA36FB51}" type="datetime1">
              <a:rPr lang="cs-CZ" smtClean="0"/>
              <a:t>05.02.2021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94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81568-6828-4203-9B7C-12AC327FE14E}" type="datetime1">
              <a:rPr lang="cs-CZ" smtClean="0"/>
              <a:t>05.02.2021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6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4672" y="972318"/>
            <a:ext cx="3518055" cy="6099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80822" y="301052"/>
            <a:ext cx="5977908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8B92B-E7FC-4C9D-A25B-8D733F1B7F04}" type="datetime1">
              <a:rPr lang="cs-CZ" smtClean="0"/>
              <a:t>05.02.2021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36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95981" y="972319"/>
            <a:ext cx="6416040" cy="42400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06EB7-D81F-404B-ACAE-5954E4C5B005}" type="datetime1">
              <a:rPr lang="cs-CZ" smtClean="0"/>
              <a:t>05.02.2021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5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96333"/>
            <a:ext cx="10693400" cy="65649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30538" y="145125"/>
            <a:ext cx="74883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 smtClean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34988" y="1260475"/>
            <a:ext cx="9623425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B5044EDA-262F-488C-9A1C-4884F878AF7B}" type="datetime1">
              <a:rPr lang="cs-CZ" smtClean="0"/>
              <a:t>05.02.2021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4" y="216823"/>
            <a:ext cx="2376264" cy="6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2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 ft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17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12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9.emf"/><Relationship Id="rId4" Type="http://schemas.openxmlformats.org/officeDocument/2006/relationships/image" Target="../media/image18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21.emf"/><Relationship Id="rId4" Type="http://schemas.openxmlformats.org/officeDocument/2006/relationships/image" Target="../media/image20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22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23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20.bin"/><Relationship Id="rId4" Type="http://schemas.openxmlformats.org/officeDocument/2006/relationships/image" Target="../media/image26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4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8.emf"/><Relationship Id="rId4" Type="http://schemas.openxmlformats.org/officeDocument/2006/relationships/image" Target="../media/image6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6.bin"/><Relationship Id="rId10" Type="http://schemas.openxmlformats.org/officeDocument/2006/relationships/image" Target="../media/image13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>
                <a:latin typeface="+mj-lt"/>
              </a:rPr>
              <a:t>Production</a:t>
            </a:r>
            <a:r>
              <a:rPr lang="cs-CZ" dirty="0" smtClean="0">
                <a:latin typeface="+mj-lt"/>
              </a:rPr>
              <a:t> </a:t>
            </a:r>
            <a:r>
              <a:rPr lang="cs-CZ" dirty="0" err="1" smtClean="0">
                <a:latin typeface="+mj-lt"/>
              </a:rPr>
              <a:t>functions</a:t>
            </a:r>
            <a:r>
              <a:rPr lang="cs-CZ" dirty="0" smtClean="0">
                <a:latin typeface="+mj-lt"/>
              </a:rPr>
              <a:t> in </a:t>
            </a:r>
            <a:r>
              <a:rPr lang="cs-CZ" dirty="0" err="1" smtClean="0">
                <a:latin typeface="+mj-lt"/>
              </a:rPr>
              <a:t>financial</a:t>
            </a:r>
            <a:r>
              <a:rPr lang="cs-CZ" dirty="0" smtClean="0">
                <a:latin typeface="+mj-lt"/>
              </a:rPr>
              <a:t> </a:t>
            </a:r>
            <a:r>
              <a:rPr lang="cs-CZ" dirty="0" err="1" smtClean="0">
                <a:latin typeface="+mj-lt"/>
              </a:rPr>
              <a:t>analysis</a:t>
            </a:r>
            <a:endParaRPr lang="cs-CZ" dirty="0">
              <a:latin typeface="+mj-lt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7215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j-lt"/>
              </a:rPr>
              <a:t>Derived characteristics of </a:t>
            </a:r>
            <a:r>
              <a:rPr lang="en-US" dirty="0" smtClean="0">
                <a:latin typeface="+mj-lt"/>
              </a:rPr>
              <a:t>CDF</a:t>
            </a:r>
            <a:endParaRPr lang="cs-CZ" dirty="0">
              <a:latin typeface="+mj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Elasticity of the function</a:t>
            </a:r>
          </a:p>
          <a:p>
            <a:pPr marL="0" indent="0">
              <a:buNone/>
            </a:pPr>
            <a:endParaRPr lang="cs-CZ" dirty="0" smtClean="0">
              <a:latin typeface="+mn-lt"/>
            </a:endParaRPr>
          </a:p>
          <a:p>
            <a:pPr marL="0" indent="0">
              <a:buNone/>
            </a:pPr>
            <a:endParaRPr lang="cs-CZ" dirty="0">
              <a:latin typeface="+mn-lt"/>
            </a:endParaRPr>
          </a:p>
          <a:p>
            <a:pPr marL="0" indent="0">
              <a:buNone/>
            </a:pPr>
            <a:r>
              <a:rPr lang="en-US" dirty="0" smtClean="0">
                <a:latin typeface="+mn-lt"/>
              </a:rPr>
              <a:t> </a:t>
            </a:r>
            <a:endParaRPr lang="en-US" dirty="0">
              <a:latin typeface="+mn-lt"/>
            </a:endParaRPr>
          </a:p>
          <a:p>
            <a:endParaRPr lang="en-US" dirty="0">
              <a:latin typeface="+mn-lt"/>
            </a:endParaRPr>
          </a:p>
          <a:p>
            <a:r>
              <a:rPr lang="en-US" dirty="0">
                <a:latin typeface="+mn-lt"/>
              </a:rPr>
              <a:t>Technical equipment of </a:t>
            </a:r>
            <a:r>
              <a:rPr lang="en-US" dirty="0" smtClean="0">
                <a:latin typeface="+mn-lt"/>
              </a:rPr>
              <a:t>work</a:t>
            </a:r>
            <a:endParaRPr lang="cs-CZ" dirty="0">
              <a:latin typeface="+mn-lt"/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1263721" y="2536125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1263721" y="3796288"/>
            <a:ext cx="1069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1263721" y="4863088"/>
            <a:ext cx="1069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5593830"/>
              </p:ext>
            </p:extLst>
          </p:nvPr>
        </p:nvGraphicFramePr>
        <p:xfrm>
          <a:off x="1181528" y="1909948"/>
          <a:ext cx="376555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9" name="Equation" r:id="rId3" imgW="3771900" imgH="673100" progId="Equation.DSMT4">
                  <p:embed/>
                </p:oleObj>
              </mc:Choice>
              <mc:Fallback>
                <p:oleObj name="Equation" r:id="rId3" imgW="3771900" imgH="6731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1528" y="1909948"/>
                        <a:ext cx="3765550" cy="673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k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8080044"/>
              </p:ext>
            </p:extLst>
          </p:nvPr>
        </p:nvGraphicFramePr>
        <p:xfrm>
          <a:off x="1181528" y="3040248"/>
          <a:ext cx="40005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0" name="Equation" r:id="rId5" imgW="4000500" imgH="673100" progId="Equation.DSMT4">
                  <p:embed/>
                </p:oleObj>
              </mc:Choice>
              <mc:Fallback>
                <p:oleObj name="Equation" r:id="rId5" imgW="4000500" imgH="6731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1528" y="3040248"/>
                        <a:ext cx="4000500" cy="673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3"/>
          <p:cNvSpPr>
            <a:spLocks noChangeArrowheads="1"/>
          </p:cNvSpPr>
          <p:nvPr/>
        </p:nvSpPr>
        <p:spPr bwMode="auto">
          <a:xfrm>
            <a:off x="1181528" y="1452748"/>
            <a:ext cx="1069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16" name="Rectangle 4"/>
          <p:cNvSpPr>
            <a:spLocks noChangeArrowheads="1"/>
          </p:cNvSpPr>
          <p:nvPr/>
        </p:nvSpPr>
        <p:spPr bwMode="auto">
          <a:xfrm>
            <a:off x="1181528" y="2583048"/>
            <a:ext cx="1069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17" name="Objek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3276446"/>
              </p:ext>
            </p:extLst>
          </p:nvPr>
        </p:nvGraphicFramePr>
        <p:xfrm>
          <a:off x="1263721" y="5061835"/>
          <a:ext cx="13208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1" name="Equation" r:id="rId7" imgW="1320227" imgH="609336" progId="Equation.DSMT4">
                  <p:embed/>
                </p:oleObj>
              </mc:Choice>
              <mc:Fallback>
                <p:oleObj name="Equation" r:id="rId7" imgW="1320227" imgH="609336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3721" y="5061835"/>
                        <a:ext cx="13208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k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6917869"/>
              </p:ext>
            </p:extLst>
          </p:nvPr>
        </p:nvGraphicFramePr>
        <p:xfrm>
          <a:off x="1263721" y="6128635"/>
          <a:ext cx="160655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2" name="Equation" r:id="rId9" imgW="1600200" imgH="673100" progId="Equation.DSMT4">
                  <p:embed/>
                </p:oleObj>
              </mc:Choice>
              <mc:Fallback>
                <p:oleObj name="Equation" r:id="rId9" imgW="1600200" imgH="6731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3721" y="6128635"/>
                        <a:ext cx="1606550" cy="673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7"/>
          <p:cNvSpPr>
            <a:spLocks noChangeArrowheads="1"/>
          </p:cNvSpPr>
          <p:nvPr/>
        </p:nvSpPr>
        <p:spPr bwMode="auto">
          <a:xfrm>
            <a:off x="1263721" y="4604635"/>
            <a:ext cx="1069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0" name="Rectangle 8"/>
          <p:cNvSpPr>
            <a:spLocks noChangeArrowheads="1"/>
          </p:cNvSpPr>
          <p:nvPr/>
        </p:nvSpPr>
        <p:spPr bwMode="auto">
          <a:xfrm>
            <a:off x="1263721" y="5671435"/>
            <a:ext cx="1069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4184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j-lt"/>
              </a:rPr>
              <a:t>Substitution in </a:t>
            </a:r>
            <a:r>
              <a:rPr lang="en-US" dirty="0" smtClean="0">
                <a:latin typeface="+mj-lt"/>
              </a:rPr>
              <a:t>CDF</a:t>
            </a:r>
            <a:endParaRPr lang="cs-CZ" dirty="0">
              <a:latin typeface="+mj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3076243"/>
          </a:xfrm>
        </p:spPr>
        <p:txBody>
          <a:bodyPr/>
          <a:lstStyle/>
          <a:p>
            <a:r>
              <a:rPr lang="en-US" dirty="0" smtClean="0">
                <a:latin typeface="+mn-lt"/>
              </a:rPr>
              <a:t>CDF </a:t>
            </a:r>
            <a:r>
              <a:rPr lang="en-US" dirty="0">
                <a:latin typeface="+mn-lt"/>
              </a:rPr>
              <a:t>is a substitution function.</a:t>
            </a:r>
          </a:p>
          <a:p>
            <a:r>
              <a:rPr lang="en-US" dirty="0" smtClean="0">
                <a:latin typeface="+mn-lt"/>
              </a:rPr>
              <a:t>Isoquant</a:t>
            </a:r>
            <a:r>
              <a:rPr lang="cs-CZ" dirty="0" smtClean="0">
                <a:latin typeface="+mn-lt"/>
              </a:rPr>
              <a:t> </a:t>
            </a:r>
          </a:p>
          <a:p>
            <a:pPr lvl="1"/>
            <a:r>
              <a:rPr lang="en-US" dirty="0" smtClean="0">
                <a:latin typeface="+mn-lt"/>
              </a:rPr>
              <a:t>curve </a:t>
            </a:r>
            <a:r>
              <a:rPr lang="en-US" dirty="0">
                <a:latin typeface="+mn-lt"/>
              </a:rPr>
              <a:t>obtained by horizontal section of the production surface</a:t>
            </a:r>
          </a:p>
          <a:p>
            <a:pPr lvl="1"/>
            <a:r>
              <a:rPr lang="en-US" dirty="0">
                <a:latin typeface="+mn-lt"/>
              </a:rPr>
              <a:t>Combination of production factors while maintaining the same level of production.</a:t>
            </a:r>
            <a:endParaRPr lang="cs-CZ" dirty="0">
              <a:latin typeface="+mn-lt"/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11</a:t>
            </a:fld>
            <a:endParaRPr lang="cs-CZ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801384" y="4263775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7604265"/>
              </p:ext>
            </p:extLst>
          </p:nvPr>
        </p:nvGraphicFramePr>
        <p:xfrm>
          <a:off x="801384" y="4263775"/>
          <a:ext cx="201295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Equation" r:id="rId3" imgW="2006600" imgH="825500" progId="Equation.DSMT4">
                  <p:embed/>
                </p:oleObj>
              </mc:Choice>
              <mc:Fallback>
                <p:oleObj name="Equation" r:id="rId3" imgW="2006600" imgH="8255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1384" y="4263775"/>
                        <a:ext cx="201295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obrázek 9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6515" y="3919572"/>
            <a:ext cx="4686300" cy="343344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97444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j-lt"/>
              </a:rPr>
              <a:t>Marginal rate of </a:t>
            </a:r>
            <a:r>
              <a:rPr lang="en-US" dirty="0" smtClean="0">
                <a:latin typeface="+mj-lt"/>
              </a:rPr>
              <a:t>substitution</a:t>
            </a:r>
            <a:endParaRPr lang="cs-CZ" dirty="0">
              <a:latin typeface="+mj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>
                <a:latin typeface="+mn-lt"/>
              </a:rPr>
              <a:t>It</a:t>
            </a:r>
            <a:r>
              <a:rPr lang="cs-CZ" dirty="0" smtClean="0">
                <a:latin typeface="+mn-lt"/>
              </a:rPr>
              <a:t> </a:t>
            </a:r>
            <a:r>
              <a:rPr lang="cs-CZ" dirty="0" err="1" smtClean="0">
                <a:latin typeface="+mn-lt"/>
              </a:rPr>
              <a:t>is</a:t>
            </a:r>
            <a:r>
              <a:rPr lang="cs-CZ" dirty="0" smtClean="0">
                <a:latin typeface="+mn-lt"/>
              </a:rPr>
              <a:t> a</a:t>
            </a:r>
            <a:r>
              <a:rPr lang="en-US" dirty="0" smtClean="0">
                <a:latin typeface="+mn-lt"/>
              </a:rPr>
              <a:t> </a:t>
            </a:r>
            <a:r>
              <a:rPr lang="en-US" dirty="0">
                <a:latin typeface="+mn-lt"/>
              </a:rPr>
              <a:t>ratio in which one factor can be replaced by another without changing the total </a:t>
            </a:r>
            <a:r>
              <a:rPr lang="en-US" dirty="0" smtClean="0">
                <a:latin typeface="+mn-lt"/>
              </a:rPr>
              <a:t>production</a:t>
            </a:r>
            <a:r>
              <a:rPr lang="cs-CZ" dirty="0" smtClean="0">
                <a:latin typeface="+mn-lt"/>
              </a:rPr>
              <a:t>.</a:t>
            </a:r>
            <a:endParaRPr lang="cs-CZ" dirty="0">
              <a:latin typeface="+mn-lt"/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12</a:t>
            </a:fld>
            <a:endParaRPr lang="cs-CZ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037690" y="2712377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6635850"/>
              </p:ext>
            </p:extLst>
          </p:nvPr>
        </p:nvGraphicFramePr>
        <p:xfrm>
          <a:off x="1037690" y="2712377"/>
          <a:ext cx="6165850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Equation" r:id="rId3" imgW="6159500" imgH="711200" progId="Equation.DSMT4">
                  <p:embed/>
                </p:oleObj>
              </mc:Choice>
              <mc:Fallback>
                <p:oleObj name="Equation" r:id="rId3" imgW="6159500" imgH="7112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7690" y="2712377"/>
                        <a:ext cx="6165850" cy="717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obrázek 17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690" y="3669348"/>
            <a:ext cx="4572000" cy="333946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08506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Elasticity of </a:t>
            </a:r>
            <a:r>
              <a:rPr lang="en-US" dirty="0" smtClean="0">
                <a:latin typeface="+mn-lt"/>
              </a:rPr>
              <a:t>substitution</a:t>
            </a:r>
            <a:endParaRPr lang="cs-CZ" dirty="0">
              <a:latin typeface="+mn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+mn-lt"/>
              </a:rPr>
              <a:t>Coefficient </a:t>
            </a:r>
            <a:r>
              <a:rPr lang="en-US" dirty="0">
                <a:latin typeface="+mn-lt"/>
              </a:rPr>
              <a:t>of elasticity of substitution</a:t>
            </a:r>
          </a:p>
          <a:p>
            <a:pPr marL="0" indent="0">
              <a:buNone/>
            </a:pPr>
            <a:endParaRPr lang="cs-CZ" dirty="0" smtClean="0">
              <a:latin typeface="+mn-lt"/>
            </a:endParaRPr>
          </a:p>
          <a:p>
            <a:pPr marL="0" indent="0">
              <a:buNone/>
            </a:pPr>
            <a:endParaRPr lang="en-US" dirty="0">
              <a:latin typeface="+mn-lt"/>
            </a:endParaRPr>
          </a:p>
          <a:p>
            <a:endParaRPr lang="en-US" dirty="0">
              <a:latin typeface="+mn-lt"/>
            </a:endParaRPr>
          </a:p>
          <a:p>
            <a:endParaRPr lang="en-US" dirty="0">
              <a:latin typeface="+mn-lt"/>
            </a:endParaRPr>
          </a:p>
          <a:p>
            <a:r>
              <a:rPr lang="en-US" dirty="0">
                <a:latin typeface="+mn-lt"/>
              </a:rPr>
              <a:t>For CDF, σ = 1</a:t>
            </a:r>
            <a:r>
              <a:rPr lang="en-US" dirty="0" smtClean="0">
                <a:latin typeface="+mn-lt"/>
              </a:rPr>
              <a:t>.</a:t>
            </a:r>
            <a:endParaRPr lang="cs-CZ" dirty="0">
              <a:latin typeface="+mn-lt"/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13</a:t>
            </a:fld>
            <a:endParaRPr lang="cs-CZ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4279678"/>
              </p:ext>
            </p:extLst>
          </p:nvPr>
        </p:nvGraphicFramePr>
        <p:xfrm>
          <a:off x="1294544" y="2116477"/>
          <a:ext cx="1803400" cy="1212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Equation" r:id="rId3" imgW="1803400" imgH="1219200" progId="Equation.DSMT4">
                  <p:embed/>
                </p:oleObj>
              </mc:Choice>
              <mc:Fallback>
                <p:oleObj name="Equation" r:id="rId3" imgW="1803400" imgH="12192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4544" y="2116477"/>
                        <a:ext cx="1803400" cy="1212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86774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j-lt"/>
              </a:rPr>
              <a:t>Estimation of CDF </a:t>
            </a:r>
            <a:r>
              <a:rPr lang="en-US" dirty="0" smtClean="0">
                <a:latin typeface="+mj-lt"/>
              </a:rPr>
              <a:t>parameters</a:t>
            </a:r>
            <a:endParaRPr lang="cs-CZ" dirty="0">
              <a:latin typeface="+mj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+mn-lt"/>
              </a:rPr>
              <a:t>CD function</a:t>
            </a:r>
            <a:r>
              <a:rPr lang="cs-CZ" dirty="0" smtClean="0">
                <a:latin typeface="+mn-lt"/>
              </a:rPr>
              <a:t> </a:t>
            </a:r>
            <a:r>
              <a:rPr lang="cs-CZ" dirty="0" err="1" smtClean="0">
                <a:latin typeface="+mn-lt"/>
              </a:rPr>
              <a:t>is</a:t>
            </a:r>
            <a:r>
              <a:rPr lang="en-US" dirty="0" smtClean="0">
                <a:latin typeface="+mn-lt"/>
              </a:rPr>
              <a:t> </a:t>
            </a:r>
            <a:r>
              <a:rPr lang="en-US" dirty="0">
                <a:latin typeface="+mn-lt"/>
              </a:rPr>
              <a:t>nonlinear in parameters, adjustment by logarithm</a:t>
            </a:r>
            <a:r>
              <a:rPr lang="en-US" dirty="0" smtClean="0">
                <a:latin typeface="+mn-lt"/>
              </a:rPr>
              <a:t>.</a:t>
            </a:r>
            <a:endParaRPr lang="en-US" dirty="0">
              <a:latin typeface="+mn-lt"/>
            </a:endParaRPr>
          </a:p>
          <a:p>
            <a:r>
              <a:rPr lang="en-US" dirty="0">
                <a:latin typeface="+mn-lt"/>
              </a:rPr>
              <a:t>Single-factor CDF</a:t>
            </a:r>
          </a:p>
          <a:p>
            <a:r>
              <a:rPr lang="en-US" dirty="0">
                <a:latin typeface="+mn-lt"/>
              </a:rPr>
              <a:t> </a:t>
            </a:r>
          </a:p>
          <a:p>
            <a:endParaRPr lang="en-US" dirty="0">
              <a:latin typeface="+mn-lt"/>
            </a:endParaRPr>
          </a:p>
          <a:p>
            <a:r>
              <a:rPr lang="en-US" dirty="0">
                <a:latin typeface="+mn-lt"/>
              </a:rPr>
              <a:t>Two-factor CDF</a:t>
            </a:r>
          </a:p>
          <a:p>
            <a:r>
              <a:rPr lang="en-US" dirty="0">
                <a:latin typeface="+mn-lt"/>
              </a:rPr>
              <a:t> </a:t>
            </a:r>
          </a:p>
          <a:p>
            <a:endParaRPr lang="en-US" dirty="0">
              <a:latin typeface="+mn-lt"/>
            </a:endParaRPr>
          </a:p>
          <a:p>
            <a:r>
              <a:rPr lang="en-US" dirty="0">
                <a:latin typeface="+mn-lt"/>
              </a:rPr>
              <a:t>Dynamic two-factor CDF</a:t>
            </a:r>
            <a:endParaRPr lang="cs-CZ" dirty="0">
              <a:latin typeface="+mn-lt"/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14</a:t>
            </a:fld>
            <a:endParaRPr lang="cs-CZ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438382" y="2506894"/>
            <a:ext cx="1069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3202331"/>
              </p:ext>
            </p:extLst>
          </p:nvPr>
        </p:nvGraphicFramePr>
        <p:xfrm>
          <a:off x="1438382" y="2964094"/>
          <a:ext cx="2311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8" name="Equation" r:id="rId3" imgW="2311400" imgH="330200" progId="Equation.DSMT4">
                  <p:embed/>
                </p:oleObj>
              </mc:Choice>
              <mc:Fallback>
                <p:oleObj name="Equation" r:id="rId3" imgW="2311400" imgH="3302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8382" y="2964094"/>
                        <a:ext cx="2311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1438382" y="4769256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1117564"/>
              </p:ext>
            </p:extLst>
          </p:nvPr>
        </p:nvGraphicFramePr>
        <p:xfrm>
          <a:off x="1438382" y="4769256"/>
          <a:ext cx="357505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9" name="Equation" r:id="rId5" imgW="3568700" imgH="330200" progId="Equation.DSMT4">
                  <p:embed/>
                </p:oleObj>
              </mc:Choice>
              <mc:Fallback>
                <p:oleObj name="Equation" r:id="rId5" imgW="3568700" imgH="3302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8382" y="4769256"/>
                        <a:ext cx="357505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1438382" y="6545263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11" name="Objek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8457715"/>
              </p:ext>
            </p:extLst>
          </p:nvPr>
        </p:nvGraphicFramePr>
        <p:xfrm>
          <a:off x="1438382" y="6545263"/>
          <a:ext cx="40132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0" name="Equation" r:id="rId7" imgW="4013200" imgH="330200" progId="Equation.DSMT4">
                  <p:embed/>
                </p:oleObj>
              </mc:Choice>
              <mc:Fallback>
                <p:oleObj name="Equation" r:id="rId7" imgW="4013200" imgH="3302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8382" y="6545263"/>
                        <a:ext cx="40132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2518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>
                <a:latin typeface="+mj-lt"/>
              </a:rPr>
              <a:t>Relative</a:t>
            </a:r>
            <a:r>
              <a:rPr lang="cs-CZ" dirty="0" smtClean="0">
                <a:latin typeface="+mj-lt"/>
              </a:rPr>
              <a:t> c</a:t>
            </a:r>
            <a:r>
              <a:rPr lang="en-US" dirty="0" err="1" smtClean="0">
                <a:latin typeface="+mj-lt"/>
              </a:rPr>
              <a:t>hange</a:t>
            </a:r>
            <a:r>
              <a:rPr lang="en-US" dirty="0" smtClean="0">
                <a:latin typeface="+mj-lt"/>
              </a:rPr>
              <a:t> </a:t>
            </a:r>
            <a:r>
              <a:rPr lang="cs-CZ" dirty="0" smtClean="0">
                <a:latin typeface="+mj-lt"/>
              </a:rPr>
              <a:t>in </a:t>
            </a:r>
            <a:r>
              <a:rPr lang="cs-CZ" dirty="0" err="1" smtClean="0">
                <a:latin typeface="+mj-lt"/>
              </a:rPr>
              <a:t>fixed</a:t>
            </a:r>
            <a:r>
              <a:rPr lang="en-US" dirty="0" smtClean="0">
                <a:latin typeface="+mj-lt"/>
              </a:rPr>
              <a:t> assets</a:t>
            </a:r>
            <a:r>
              <a:rPr lang="cs-CZ" dirty="0" smtClean="0">
                <a:latin typeface="+mj-lt"/>
              </a:rPr>
              <a:t> and</a:t>
            </a:r>
            <a:r>
              <a:rPr lang="en-US" dirty="0" smtClean="0">
                <a:latin typeface="+mj-lt"/>
              </a:rPr>
              <a:t> </a:t>
            </a:r>
            <a:r>
              <a:rPr lang="en-US" dirty="0">
                <a:latin typeface="+mj-lt"/>
              </a:rPr>
              <a:t>in the number of </a:t>
            </a:r>
            <a:r>
              <a:rPr lang="en-US" dirty="0" smtClean="0">
                <a:latin typeface="+mj-lt"/>
              </a:rPr>
              <a:t>employees</a:t>
            </a:r>
            <a:endParaRPr lang="cs-CZ" dirty="0">
              <a:latin typeface="+mj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>
              <a:latin typeface="+mn-lt"/>
            </a:endParaRPr>
          </a:p>
          <a:p>
            <a:r>
              <a:rPr lang="cs-CZ" dirty="0" err="1" smtClean="0">
                <a:latin typeface="+mn-lt"/>
              </a:rPr>
              <a:t>Relative</a:t>
            </a:r>
            <a:r>
              <a:rPr lang="cs-CZ" dirty="0" smtClean="0">
                <a:latin typeface="+mn-lt"/>
              </a:rPr>
              <a:t> c</a:t>
            </a:r>
            <a:r>
              <a:rPr lang="en-US" dirty="0" err="1" smtClean="0">
                <a:latin typeface="+mn-lt"/>
              </a:rPr>
              <a:t>hange</a:t>
            </a:r>
            <a:r>
              <a:rPr lang="en-US" dirty="0" smtClean="0">
                <a:latin typeface="+mn-lt"/>
              </a:rPr>
              <a:t> </a:t>
            </a:r>
            <a:r>
              <a:rPr lang="en-US" dirty="0">
                <a:latin typeface="+mn-lt"/>
              </a:rPr>
              <a:t>in fixed assets due to their effectiveness</a:t>
            </a:r>
          </a:p>
          <a:p>
            <a:pPr marL="0" indent="0">
              <a:buNone/>
            </a:pPr>
            <a:r>
              <a:rPr lang="en-US" dirty="0">
                <a:latin typeface="+mn-lt"/>
              </a:rPr>
              <a:t> </a:t>
            </a:r>
          </a:p>
          <a:p>
            <a:endParaRPr lang="en-US" dirty="0">
              <a:latin typeface="+mn-lt"/>
            </a:endParaRPr>
          </a:p>
          <a:p>
            <a:r>
              <a:rPr lang="cs-CZ" dirty="0" err="1" smtClean="0">
                <a:latin typeface="+mn-lt"/>
              </a:rPr>
              <a:t>Relative</a:t>
            </a:r>
            <a:r>
              <a:rPr lang="cs-CZ" dirty="0" smtClean="0">
                <a:latin typeface="+mn-lt"/>
              </a:rPr>
              <a:t> c</a:t>
            </a:r>
            <a:r>
              <a:rPr lang="en-US" dirty="0" err="1" smtClean="0">
                <a:latin typeface="+mn-lt"/>
              </a:rPr>
              <a:t>hange</a:t>
            </a:r>
            <a:r>
              <a:rPr lang="en-US" dirty="0" smtClean="0">
                <a:latin typeface="+mn-lt"/>
              </a:rPr>
              <a:t> </a:t>
            </a:r>
            <a:r>
              <a:rPr lang="en-US" dirty="0">
                <a:latin typeface="+mn-lt"/>
              </a:rPr>
              <a:t>in the number of employees due to </a:t>
            </a:r>
            <a:r>
              <a:rPr lang="en-US" dirty="0" err="1" smtClean="0">
                <a:latin typeface="+mn-lt"/>
              </a:rPr>
              <a:t>labo</a:t>
            </a:r>
            <a:r>
              <a:rPr lang="cs-CZ" smtClean="0">
                <a:latin typeface="+mn-lt"/>
              </a:rPr>
              <a:t>u</a:t>
            </a:r>
            <a:r>
              <a:rPr lang="en-US" smtClean="0">
                <a:latin typeface="+mn-lt"/>
              </a:rPr>
              <a:t>r </a:t>
            </a:r>
            <a:r>
              <a:rPr lang="en-US" dirty="0">
                <a:latin typeface="+mn-lt"/>
              </a:rPr>
              <a:t>productivity</a:t>
            </a:r>
            <a:endParaRPr lang="cs-CZ" dirty="0">
              <a:latin typeface="+mn-lt"/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15</a:t>
            </a:fld>
            <a:endParaRPr lang="cs-CZ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7124798"/>
              </p:ext>
            </p:extLst>
          </p:nvPr>
        </p:nvGraphicFramePr>
        <p:xfrm>
          <a:off x="1344202" y="2810061"/>
          <a:ext cx="339725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5" name="Equation" r:id="rId3" imgW="3403600" imgH="673100" progId="Equation.DSMT4">
                  <p:embed/>
                </p:oleObj>
              </mc:Choice>
              <mc:Fallback>
                <p:oleObj name="Equation" r:id="rId3" imgW="3403600" imgH="6731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4202" y="2810061"/>
                        <a:ext cx="3397250" cy="673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1191802" y="4119938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9145933"/>
              </p:ext>
            </p:extLst>
          </p:nvPr>
        </p:nvGraphicFramePr>
        <p:xfrm>
          <a:off x="1344202" y="5227826"/>
          <a:ext cx="354965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6" name="Equation" r:id="rId5" imgW="3556000" imgH="673100" progId="Equation.DSMT4">
                  <p:embed/>
                </p:oleObj>
              </mc:Choice>
              <mc:Fallback>
                <p:oleObj name="Equation" r:id="rId5" imgW="3556000" imgH="6731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4202" y="5227826"/>
                        <a:ext cx="3549650" cy="673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44510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>
                <a:latin typeface="+mn-lt"/>
              </a:rPr>
              <a:t>Production</a:t>
            </a:r>
            <a:r>
              <a:rPr lang="cs-CZ" dirty="0">
                <a:latin typeface="+mn-lt"/>
              </a:rPr>
              <a:t> </a:t>
            </a:r>
            <a:r>
              <a:rPr lang="cs-CZ" dirty="0" err="1">
                <a:latin typeface="+mn-lt"/>
              </a:rPr>
              <a:t>analysis</a:t>
            </a:r>
            <a:endParaRPr lang="cs-CZ" dirty="0">
              <a:latin typeface="+mn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+mn-lt"/>
              </a:rPr>
              <a:t>Allows </a:t>
            </a:r>
            <a:r>
              <a:rPr lang="en-US" dirty="0">
                <a:latin typeface="+mn-lt"/>
              </a:rPr>
              <a:t>quantification of the relationship between inputs and outputs</a:t>
            </a:r>
            <a:r>
              <a:rPr lang="en-US" dirty="0" smtClean="0">
                <a:latin typeface="+mn-lt"/>
              </a:rPr>
              <a:t>.</a:t>
            </a:r>
            <a:endParaRPr lang="en-US" dirty="0">
              <a:latin typeface="+mn-lt"/>
            </a:endParaRPr>
          </a:p>
          <a:p>
            <a:r>
              <a:rPr lang="en-US" dirty="0" smtClean="0">
                <a:latin typeface="+mn-lt"/>
              </a:rPr>
              <a:t>Inputs – </a:t>
            </a:r>
            <a:r>
              <a:rPr lang="cs-CZ" dirty="0" smtClean="0">
                <a:latin typeface="+mn-lt"/>
              </a:rPr>
              <a:t>p</a:t>
            </a:r>
            <a:r>
              <a:rPr lang="en-US" dirty="0" err="1" smtClean="0">
                <a:latin typeface="+mn-lt"/>
              </a:rPr>
              <a:t>roduction</a:t>
            </a:r>
            <a:r>
              <a:rPr lang="cs-CZ" dirty="0" smtClean="0">
                <a:latin typeface="+mn-lt"/>
              </a:rPr>
              <a:t> </a:t>
            </a:r>
            <a:r>
              <a:rPr lang="en-US" dirty="0" smtClean="0">
                <a:latin typeface="+mn-lt"/>
              </a:rPr>
              <a:t>factors</a:t>
            </a:r>
            <a:endParaRPr lang="en-US" dirty="0">
              <a:latin typeface="+mn-lt"/>
            </a:endParaRPr>
          </a:p>
          <a:p>
            <a:pPr lvl="1"/>
            <a:r>
              <a:rPr lang="en-US" dirty="0" smtClean="0">
                <a:latin typeface="+mn-lt"/>
              </a:rPr>
              <a:t>land</a:t>
            </a:r>
            <a:r>
              <a:rPr lang="en-US" dirty="0">
                <a:latin typeface="+mn-lt"/>
              </a:rPr>
              <a:t>, </a:t>
            </a:r>
            <a:r>
              <a:rPr lang="en-US" dirty="0" err="1" smtClean="0">
                <a:latin typeface="+mn-lt"/>
              </a:rPr>
              <a:t>labo</a:t>
            </a:r>
            <a:r>
              <a:rPr lang="cs-CZ" dirty="0" smtClean="0">
                <a:latin typeface="+mn-lt"/>
              </a:rPr>
              <a:t>u</a:t>
            </a:r>
            <a:r>
              <a:rPr lang="en-US" dirty="0" smtClean="0">
                <a:latin typeface="+mn-lt"/>
              </a:rPr>
              <a:t>r </a:t>
            </a:r>
            <a:r>
              <a:rPr lang="en-US" dirty="0">
                <a:latin typeface="+mn-lt"/>
              </a:rPr>
              <a:t>and capital</a:t>
            </a:r>
          </a:p>
          <a:p>
            <a:pPr lvl="1"/>
            <a:r>
              <a:rPr lang="en-US" dirty="0" smtClean="0">
                <a:latin typeface="+mn-lt"/>
              </a:rPr>
              <a:t>information </a:t>
            </a:r>
            <a:r>
              <a:rPr lang="en-US" dirty="0">
                <a:latin typeface="+mn-lt"/>
              </a:rPr>
              <a:t>and knowledge</a:t>
            </a:r>
          </a:p>
          <a:p>
            <a:r>
              <a:rPr lang="en-US" dirty="0" smtClean="0">
                <a:latin typeface="+mn-lt"/>
              </a:rPr>
              <a:t>The </a:t>
            </a:r>
            <a:r>
              <a:rPr lang="en-US" dirty="0">
                <a:latin typeface="+mn-lt"/>
              </a:rPr>
              <a:t>relationship between inputs and outputs can be </a:t>
            </a:r>
            <a:r>
              <a:rPr lang="en-US" dirty="0" smtClean="0">
                <a:latin typeface="+mn-lt"/>
              </a:rPr>
              <a:t>expressed</a:t>
            </a:r>
            <a:r>
              <a:rPr lang="cs-CZ" dirty="0" smtClean="0">
                <a:latin typeface="+mn-lt"/>
              </a:rPr>
              <a:t> by</a:t>
            </a:r>
            <a:endParaRPr lang="en-US" dirty="0">
              <a:latin typeface="+mn-lt"/>
            </a:endParaRPr>
          </a:p>
          <a:p>
            <a:pPr lvl="1"/>
            <a:r>
              <a:rPr lang="cs-CZ" dirty="0" err="1" smtClean="0">
                <a:latin typeface="+mn-lt"/>
              </a:rPr>
              <a:t>the</a:t>
            </a:r>
            <a:r>
              <a:rPr lang="cs-CZ" dirty="0" smtClean="0">
                <a:latin typeface="+mn-lt"/>
              </a:rPr>
              <a:t> </a:t>
            </a:r>
            <a:r>
              <a:rPr lang="en-US" dirty="0" smtClean="0">
                <a:latin typeface="+mn-lt"/>
              </a:rPr>
              <a:t>mathematical </a:t>
            </a:r>
            <a:r>
              <a:rPr lang="en-US" dirty="0">
                <a:latin typeface="+mn-lt"/>
              </a:rPr>
              <a:t>function (equation)</a:t>
            </a:r>
          </a:p>
          <a:p>
            <a:pPr lvl="1"/>
            <a:r>
              <a:rPr lang="en-US" dirty="0" smtClean="0">
                <a:latin typeface="+mn-lt"/>
              </a:rPr>
              <a:t>the </a:t>
            </a:r>
            <a:r>
              <a:rPr lang="en-US" dirty="0">
                <a:latin typeface="+mn-lt"/>
              </a:rPr>
              <a:t>chart</a:t>
            </a:r>
          </a:p>
          <a:p>
            <a:pPr lvl="1"/>
            <a:r>
              <a:rPr lang="en-US" dirty="0" smtClean="0">
                <a:latin typeface="+mn-lt"/>
              </a:rPr>
              <a:t>the </a:t>
            </a:r>
            <a:r>
              <a:rPr lang="en-US" dirty="0">
                <a:latin typeface="+mn-lt"/>
              </a:rPr>
              <a:t>table</a:t>
            </a:r>
            <a:endParaRPr lang="cs-CZ" dirty="0">
              <a:latin typeface="+mn-lt"/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5186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>
                <a:latin typeface="+mn-lt"/>
              </a:rPr>
              <a:t>Production</a:t>
            </a:r>
            <a:r>
              <a:rPr lang="cs-CZ" dirty="0" smtClean="0">
                <a:latin typeface="+mn-lt"/>
              </a:rPr>
              <a:t> </a:t>
            </a:r>
            <a:r>
              <a:rPr lang="cs-CZ" dirty="0" err="1" smtClean="0">
                <a:latin typeface="+mn-lt"/>
              </a:rPr>
              <a:t>function</a:t>
            </a:r>
            <a:endParaRPr lang="cs-CZ" dirty="0">
              <a:latin typeface="+mn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production function is a formalized (mathematical) expression of the causal relationships between the inputs (production factors), the production technologies used and the outputs of the company or the whole economy</a:t>
            </a:r>
            <a:r>
              <a:rPr lang="en-US" dirty="0" smtClean="0">
                <a:latin typeface="+mn-lt"/>
              </a:rPr>
              <a:t>.</a:t>
            </a:r>
            <a:endParaRPr lang="cs-CZ" dirty="0" smtClean="0">
              <a:latin typeface="+mn-lt"/>
            </a:endParaRPr>
          </a:p>
          <a:p>
            <a:r>
              <a:rPr lang="cs-CZ" i="1" dirty="0">
                <a:latin typeface="+mn-lt"/>
              </a:rPr>
              <a:t>y</a:t>
            </a:r>
            <a:r>
              <a:rPr lang="cs-CZ" dirty="0">
                <a:latin typeface="+mn-lt"/>
              </a:rPr>
              <a:t> = </a:t>
            </a:r>
            <a:r>
              <a:rPr lang="cs-CZ" i="1" dirty="0">
                <a:latin typeface="+mn-lt"/>
              </a:rPr>
              <a:t>f</a:t>
            </a:r>
            <a:r>
              <a:rPr lang="cs-CZ" dirty="0">
                <a:latin typeface="+mn-lt"/>
              </a:rPr>
              <a:t> (</a:t>
            </a:r>
            <a:r>
              <a:rPr lang="cs-CZ" i="1" dirty="0">
                <a:latin typeface="+mn-lt"/>
              </a:rPr>
              <a:t>x</a:t>
            </a:r>
            <a:r>
              <a:rPr lang="cs-CZ" baseline="-25000" dirty="0">
                <a:latin typeface="+mn-lt"/>
              </a:rPr>
              <a:t>1</a:t>
            </a:r>
            <a:r>
              <a:rPr lang="cs-CZ" dirty="0">
                <a:latin typeface="+mn-lt"/>
              </a:rPr>
              <a:t>, </a:t>
            </a:r>
            <a:r>
              <a:rPr lang="cs-CZ" i="1" dirty="0">
                <a:latin typeface="+mn-lt"/>
              </a:rPr>
              <a:t>x</a:t>
            </a:r>
            <a:r>
              <a:rPr lang="cs-CZ" baseline="-25000" dirty="0">
                <a:latin typeface="+mn-lt"/>
              </a:rPr>
              <a:t>2</a:t>
            </a:r>
            <a:r>
              <a:rPr lang="cs-CZ" dirty="0">
                <a:latin typeface="+mn-lt"/>
              </a:rPr>
              <a:t>, …, </a:t>
            </a:r>
            <a:r>
              <a:rPr lang="cs-CZ" i="1" dirty="0" err="1">
                <a:latin typeface="+mn-lt"/>
              </a:rPr>
              <a:t>x</a:t>
            </a:r>
            <a:r>
              <a:rPr lang="cs-CZ" i="1" baseline="-25000" dirty="0" err="1">
                <a:latin typeface="+mn-lt"/>
              </a:rPr>
              <a:t>n</a:t>
            </a:r>
            <a:r>
              <a:rPr lang="cs-CZ" dirty="0">
                <a:latin typeface="+mn-lt"/>
              </a:rPr>
              <a:t>)</a:t>
            </a:r>
          </a:p>
          <a:p>
            <a:pPr lvl="1"/>
            <a:r>
              <a:rPr lang="cs-CZ" i="1" dirty="0">
                <a:latin typeface="+mn-lt"/>
              </a:rPr>
              <a:t>y</a:t>
            </a:r>
            <a:r>
              <a:rPr lang="cs-CZ" dirty="0">
                <a:latin typeface="+mn-lt"/>
              </a:rPr>
              <a:t> = </a:t>
            </a:r>
            <a:r>
              <a:rPr lang="cs-CZ" dirty="0" err="1" smtClean="0">
                <a:latin typeface="+mn-lt"/>
              </a:rPr>
              <a:t>production</a:t>
            </a:r>
            <a:r>
              <a:rPr lang="cs-CZ" dirty="0" smtClean="0">
                <a:latin typeface="+mn-lt"/>
              </a:rPr>
              <a:t>, </a:t>
            </a:r>
            <a:r>
              <a:rPr lang="cs-CZ" i="1" dirty="0" err="1">
                <a:latin typeface="+mn-lt"/>
              </a:rPr>
              <a:t>x</a:t>
            </a:r>
            <a:r>
              <a:rPr lang="cs-CZ" i="1" baseline="-25000" dirty="0" err="1">
                <a:latin typeface="+mn-lt"/>
              </a:rPr>
              <a:t>i</a:t>
            </a:r>
            <a:r>
              <a:rPr lang="cs-CZ" dirty="0">
                <a:latin typeface="+mn-lt"/>
              </a:rPr>
              <a:t> = </a:t>
            </a:r>
            <a:r>
              <a:rPr lang="cs-CZ" dirty="0" err="1" smtClean="0">
                <a:latin typeface="+mn-lt"/>
              </a:rPr>
              <a:t>production</a:t>
            </a:r>
            <a:r>
              <a:rPr lang="cs-CZ" dirty="0" smtClean="0">
                <a:latin typeface="+mn-lt"/>
              </a:rPr>
              <a:t> </a:t>
            </a:r>
            <a:r>
              <a:rPr lang="cs-CZ" dirty="0" err="1" smtClean="0">
                <a:latin typeface="+mn-lt"/>
              </a:rPr>
              <a:t>factors</a:t>
            </a:r>
            <a:r>
              <a:rPr lang="cs-CZ" dirty="0" smtClean="0">
                <a:latin typeface="+mn-lt"/>
              </a:rPr>
              <a:t>, </a:t>
            </a:r>
            <a:r>
              <a:rPr lang="cs-CZ" i="1" dirty="0">
                <a:latin typeface="+mn-lt"/>
              </a:rPr>
              <a:t>i</a:t>
            </a:r>
            <a:r>
              <a:rPr lang="cs-CZ" dirty="0">
                <a:latin typeface="+mn-lt"/>
              </a:rPr>
              <a:t> = 1 ... </a:t>
            </a:r>
            <a:r>
              <a:rPr lang="cs-CZ" i="1" dirty="0" smtClean="0">
                <a:latin typeface="+mn-lt"/>
              </a:rPr>
              <a:t>n</a:t>
            </a:r>
          </a:p>
          <a:p>
            <a:pPr marL="57150" indent="0">
              <a:buNone/>
            </a:pPr>
            <a:endParaRPr lang="cs-CZ" dirty="0">
              <a:latin typeface="+mn-lt"/>
            </a:endParaRPr>
          </a:p>
          <a:p>
            <a:endParaRPr lang="cs-CZ" dirty="0">
              <a:latin typeface="+mn-lt"/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9980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>
                <a:latin typeface="+mn-lt"/>
              </a:rPr>
              <a:t>Production</a:t>
            </a:r>
            <a:r>
              <a:rPr lang="cs-CZ" dirty="0" smtClean="0">
                <a:latin typeface="+mn-lt"/>
              </a:rPr>
              <a:t> </a:t>
            </a:r>
            <a:r>
              <a:rPr lang="cs-CZ" dirty="0" err="1" smtClean="0">
                <a:latin typeface="+mn-lt"/>
              </a:rPr>
              <a:t>functions</a:t>
            </a:r>
            <a:endParaRPr lang="cs-CZ" dirty="0">
              <a:latin typeface="+mn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Use of production functions:</a:t>
            </a:r>
          </a:p>
          <a:p>
            <a:pPr lvl="1"/>
            <a:r>
              <a:rPr lang="en-US" dirty="0" smtClean="0">
                <a:latin typeface="+mn-lt"/>
              </a:rPr>
              <a:t>Determination </a:t>
            </a:r>
            <a:r>
              <a:rPr lang="en-US" dirty="0">
                <a:latin typeface="+mn-lt"/>
              </a:rPr>
              <a:t>of the efficiency of individual production factors with unchanged other factors.</a:t>
            </a:r>
          </a:p>
          <a:p>
            <a:pPr lvl="1"/>
            <a:r>
              <a:rPr lang="en-US" dirty="0" smtClean="0">
                <a:latin typeface="+mn-lt"/>
              </a:rPr>
              <a:t>Quantification </a:t>
            </a:r>
            <a:r>
              <a:rPr lang="en-US" dirty="0">
                <a:latin typeface="+mn-lt"/>
              </a:rPr>
              <a:t>of interchangeability of production factors and their consequences.</a:t>
            </a:r>
          </a:p>
          <a:p>
            <a:pPr lvl="1"/>
            <a:r>
              <a:rPr lang="en-US" dirty="0" smtClean="0">
                <a:latin typeface="+mn-lt"/>
              </a:rPr>
              <a:t>Determining </a:t>
            </a:r>
            <a:r>
              <a:rPr lang="en-US" dirty="0">
                <a:latin typeface="+mn-lt"/>
              </a:rPr>
              <a:t>the impact of technical progress.</a:t>
            </a:r>
          </a:p>
          <a:p>
            <a:pPr lvl="1"/>
            <a:r>
              <a:rPr lang="en-US" dirty="0" smtClean="0">
                <a:latin typeface="+mn-lt"/>
              </a:rPr>
              <a:t>Determination </a:t>
            </a:r>
            <a:r>
              <a:rPr lang="en-US" dirty="0">
                <a:latin typeface="+mn-lt"/>
              </a:rPr>
              <a:t>of production volume depending on changes in individual production factors.</a:t>
            </a:r>
          </a:p>
          <a:p>
            <a:pPr lvl="1"/>
            <a:r>
              <a:rPr lang="en-US" dirty="0" smtClean="0">
                <a:latin typeface="+mn-lt"/>
              </a:rPr>
              <a:t>Determining </a:t>
            </a:r>
            <a:r>
              <a:rPr lang="en-US" dirty="0">
                <a:latin typeface="+mn-lt"/>
              </a:rPr>
              <a:t>the range of the production factor at a given level of other production factors for the planned production volume.</a:t>
            </a:r>
            <a:endParaRPr lang="cs-CZ" dirty="0">
              <a:latin typeface="+mn-lt"/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08358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>
                <a:latin typeface="+mj-lt"/>
              </a:rPr>
              <a:t>Classificaton</a:t>
            </a:r>
            <a:r>
              <a:rPr lang="cs-CZ" dirty="0" smtClean="0">
                <a:latin typeface="+mj-lt"/>
              </a:rPr>
              <a:t> </a:t>
            </a:r>
            <a:r>
              <a:rPr lang="cs-CZ" dirty="0" err="1" smtClean="0">
                <a:latin typeface="+mj-lt"/>
              </a:rPr>
              <a:t>of</a:t>
            </a:r>
            <a:r>
              <a:rPr lang="cs-CZ" dirty="0" smtClean="0">
                <a:latin typeface="+mj-lt"/>
              </a:rPr>
              <a:t> </a:t>
            </a:r>
            <a:r>
              <a:rPr lang="cs-CZ" dirty="0" err="1" smtClean="0">
                <a:latin typeface="+mj-lt"/>
              </a:rPr>
              <a:t>production</a:t>
            </a:r>
            <a:r>
              <a:rPr lang="cs-CZ" dirty="0" smtClean="0">
                <a:latin typeface="+mj-lt"/>
              </a:rPr>
              <a:t> </a:t>
            </a:r>
            <a:r>
              <a:rPr lang="cs-CZ" dirty="0" err="1" smtClean="0">
                <a:latin typeface="+mj-lt"/>
              </a:rPr>
              <a:t>functions</a:t>
            </a:r>
            <a:endParaRPr lang="cs-CZ" dirty="0">
              <a:latin typeface="+mj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According to the number of production factors</a:t>
            </a:r>
          </a:p>
          <a:p>
            <a:pPr lvl="1"/>
            <a:r>
              <a:rPr lang="en-US" dirty="0" smtClean="0">
                <a:latin typeface="+mn-lt"/>
              </a:rPr>
              <a:t>single-factor</a:t>
            </a:r>
            <a:endParaRPr lang="en-US" dirty="0">
              <a:latin typeface="+mn-lt"/>
            </a:endParaRPr>
          </a:p>
          <a:p>
            <a:pPr lvl="1"/>
            <a:r>
              <a:rPr lang="en-US" dirty="0" smtClean="0">
                <a:latin typeface="+mn-lt"/>
              </a:rPr>
              <a:t>multifactor</a:t>
            </a:r>
            <a:endParaRPr lang="en-US" dirty="0">
              <a:latin typeface="+mn-lt"/>
            </a:endParaRPr>
          </a:p>
          <a:p>
            <a:r>
              <a:rPr lang="en-US" dirty="0" smtClean="0">
                <a:latin typeface="+mn-lt"/>
              </a:rPr>
              <a:t>According </a:t>
            </a:r>
            <a:r>
              <a:rPr lang="en-US" dirty="0">
                <a:latin typeface="+mn-lt"/>
              </a:rPr>
              <a:t>to the substitution of production factors</a:t>
            </a:r>
          </a:p>
          <a:p>
            <a:pPr lvl="1"/>
            <a:r>
              <a:rPr lang="en-US" dirty="0" smtClean="0">
                <a:latin typeface="+mn-lt"/>
              </a:rPr>
              <a:t>complementary</a:t>
            </a:r>
            <a:endParaRPr lang="en-US" dirty="0">
              <a:latin typeface="+mn-lt"/>
            </a:endParaRPr>
          </a:p>
          <a:p>
            <a:pPr lvl="1"/>
            <a:r>
              <a:rPr lang="en-US" dirty="0" smtClean="0">
                <a:latin typeface="+mn-lt"/>
              </a:rPr>
              <a:t>substitution</a:t>
            </a:r>
            <a:endParaRPr lang="en-US" dirty="0">
              <a:latin typeface="+mn-lt"/>
            </a:endParaRPr>
          </a:p>
          <a:p>
            <a:r>
              <a:rPr lang="en-US" dirty="0" smtClean="0">
                <a:latin typeface="+mn-lt"/>
              </a:rPr>
              <a:t>According </a:t>
            </a:r>
            <a:r>
              <a:rPr lang="en-US" dirty="0">
                <a:latin typeface="+mn-lt"/>
              </a:rPr>
              <a:t>to the inclusion of the time factor</a:t>
            </a:r>
          </a:p>
          <a:p>
            <a:pPr lvl="1"/>
            <a:r>
              <a:rPr lang="en-US" dirty="0" smtClean="0">
                <a:latin typeface="+mn-lt"/>
              </a:rPr>
              <a:t>static</a:t>
            </a:r>
            <a:endParaRPr lang="en-US" dirty="0">
              <a:latin typeface="+mn-lt"/>
            </a:endParaRPr>
          </a:p>
          <a:p>
            <a:pPr lvl="1"/>
            <a:r>
              <a:rPr lang="en-US" dirty="0" smtClean="0">
                <a:latin typeface="+mn-lt"/>
              </a:rPr>
              <a:t>dynamic</a:t>
            </a:r>
            <a:endParaRPr lang="cs-CZ" dirty="0">
              <a:latin typeface="+mn-lt"/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7178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latin typeface="+mj-lt"/>
              </a:rPr>
              <a:t>Basic characteristic </a:t>
            </a:r>
            <a:r>
              <a:rPr lang="cs-CZ" sz="4000" dirty="0" err="1" smtClean="0">
                <a:latin typeface="+mj-lt"/>
              </a:rPr>
              <a:t>of</a:t>
            </a:r>
            <a:r>
              <a:rPr lang="cs-CZ" sz="4000" dirty="0" smtClean="0">
                <a:latin typeface="+mj-lt"/>
              </a:rPr>
              <a:t> </a:t>
            </a:r>
            <a:r>
              <a:rPr lang="cs-CZ" sz="4000" dirty="0" err="1" smtClean="0">
                <a:latin typeface="+mj-lt"/>
              </a:rPr>
              <a:t>production</a:t>
            </a:r>
            <a:r>
              <a:rPr lang="cs-CZ" sz="4000" dirty="0" smtClean="0">
                <a:latin typeface="+mj-lt"/>
              </a:rPr>
              <a:t> </a:t>
            </a:r>
            <a:r>
              <a:rPr lang="cs-CZ" sz="4000" dirty="0" err="1" smtClean="0">
                <a:latin typeface="+mj-lt"/>
              </a:rPr>
              <a:t>functions</a:t>
            </a:r>
            <a:endParaRPr lang="en-US" sz="4000" dirty="0">
              <a:latin typeface="+mj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latin typeface="+mn-lt"/>
              </a:rPr>
              <a:t>f(x</a:t>
            </a:r>
            <a:r>
              <a:rPr lang="en-US" sz="2800" dirty="0">
                <a:latin typeface="+mn-lt"/>
              </a:rPr>
              <a:t>) ≥ 0, x ≥ 0</a:t>
            </a:r>
          </a:p>
          <a:p>
            <a:r>
              <a:rPr lang="en-US" sz="2800" dirty="0" smtClean="0">
                <a:latin typeface="+mn-lt"/>
              </a:rPr>
              <a:t>f(x</a:t>
            </a:r>
            <a:r>
              <a:rPr lang="en-US" sz="2800" dirty="0">
                <a:latin typeface="+mn-lt"/>
              </a:rPr>
              <a:t>) is a finite non-decreasing function</a:t>
            </a:r>
          </a:p>
          <a:p>
            <a:pPr marL="0" indent="0">
              <a:buNone/>
            </a:pPr>
            <a:endParaRPr lang="cs-CZ" sz="2800" dirty="0" smtClean="0">
              <a:latin typeface="+mn-lt"/>
            </a:endParaRPr>
          </a:p>
          <a:p>
            <a:pPr marL="0" indent="0">
              <a:buNone/>
            </a:pPr>
            <a:endParaRPr lang="en-US" sz="2800" dirty="0">
              <a:latin typeface="+mn-lt"/>
            </a:endParaRPr>
          </a:p>
          <a:p>
            <a:r>
              <a:rPr lang="en-US" sz="2800" dirty="0" smtClean="0">
                <a:latin typeface="+mn-lt"/>
              </a:rPr>
              <a:t>P</a:t>
            </a:r>
            <a:r>
              <a:rPr lang="cs-CZ" sz="2800" dirty="0" err="1" smtClean="0">
                <a:latin typeface="+mn-lt"/>
              </a:rPr>
              <a:t>roduction</a:t>
            </a:r>
            <a:r>
              <a:rPr lang="cs-CZ" sz="2800" dirty="0" smtClean="0">
                <a:latin typeface="+mn-lt"/>
              </a:rPr>
              <a:t> </a:t>
            </a:r>
            <a:r>
              <a:rPr lang="cs-CZ" sz="2800" dirty="0" err="1" smtClean="0">
                <a:latin typeface="+mn-lt"/>
              </a:rPr>
              <a:t>function</a:t>
            </a:r>
            <a:r>
              <a:rPr lang="en-US" sz="2800" dirty="0" smtClean="0">
                <a:latin typeface="+mn-lt"/>
              </a:rPr>
              <a:t> </a:t>
            </a:r>
            <a:r>
              <a:rPr lang="en-US" sz="2800" dirty="0">
                <a:latin typeface="+mn-lt"/>
              </a:rPr>
              <a:t>may </a:t>
            </a:r>
            <a:r>
              <a:rPr lang="en-US" sz="2800" dirty="0" smtClean="0">
                <a:latin typeface="+mn-lt"/>
              </a:rPr>
              <a:t>be a </a:t>
            </a:r>
            <a:r>
              <a:rPr lang="en-US" sz="2800" dirty="0">
                <a:latin typeface="+mn-lt"/>
              </a:rPr>
              <a:t>homogeneous function of any degree, as long as it satisfies the condition</a:t>
            </a:r>
          </a:p>
          <a:p>
            <a:pPr lvl="1"/>
            <a:r>
              <a:rPr lang="en-US" dirty="0" smtClean="0">
                <a:latin typeface="+mn-lt"/>
              </a:rPr>
              <a:t>f(λ </a:t>
            </a:r>
            <a:r>
              <a:rPr lang="en-US" dirty="0">
                <a:latin typeface="+mn-lt"/>
              </a:rPr>
              <a:t>VF</a:t>
            </a:r>
            <a:r>
              <a:rPr lang="en-US" baseline="-25000" dirty="0">
                <a:latin typeface="+mn-lt"/>
              </a:rPr>
              <a:t>1</a:t>
            </a:r>
            <a:r>
              <a:rPr lang="en-US" dirty="0">
                <a:latin typeface="+mn-lt"/>
              </a:rPr>
              <a:t>, λ VF</a:t>
            </a:r>
            <a:r>
              <a:rPr lang="en-US" baseline="-25000" dirty="0">
                <a:latin typeface="+mn-lt"/>
              </a:rPr>
              <a:t>2</a:t>
            </a:r>
            <a:r>
              <a:rPr lang="en-US" dirty="0">
                <a:latin typeface="+mn-lt"/>
              </a:rPr>
              <a:t>) = </a:t>
            </a:r>
            <a:r>
              <a:rPr lang="en-US" dirty="0" err="1">
                <a:latin typeface="+mn-lt"/>
              </a:rPr>
              <a:t>λ</a:t>
            </a:r>
            <a:r>
              <a:rPr lang="en-US" baseline="30000" dirty="0" err="1">
                <a:latin typeface="+mn-lt"/>
              </a:rPr>
              <a:t>r</a:t>
            </a:r>
            <a:r>
              <a:rPr lang="en-US" dirty="0">
                <a:latin typeface="+mn-lt"/>
              </a:rPr>
              <a:t> </a:t>
            </a:r>
            <a:r>
              <a:rPr lang="en-US" dirty="0" smtClean="0">
                <a:latin typeface="+mn-lt"/>
              </a:rPr>
              <a:t>f(VF</a:t>
            </a:r>
            <a:r>
              <a:rPr lang="en-US" baseline="-25000" dirty="0" smtClean="0">
                <a:latin typeface="+mn-lt"/>
              </a:rPr>
              <a:t>1</a:t>
            </a:r>
            <a:r>
              <a:rPr lang="en-US" dirty="0">
                <a:latin typeface="+mn-lt"/>
              </a:rPr>
              <a:t>, VF</a:t>
            </a:r>
            <a:r>
              <a:rPr lang="en-US" baseline="-25000" dirty="0">
                <a:latin typeface="+mn-lt"/>
              </a:rPr>
              <a:t>2</a:t>
            </a:r>
            <a:r>
              <a:rPr lang="en-US" dirty="0">
                <a:latin typeface="+mn-lt"/>
              </a:rPr>
              <a:t>) for </a:t>
            </a:r>
            <a:r>
              <a:rPr lang="en-US" dirty="0" smtClean="0">
                <a:latin typeface="+mn-lt"/>
              </a:rPr>
              <a:t>λ</a:t>
            </a:r>
            <a:r>
              <a:rPr lang="cs-CZ" dirty="0" smtClean="0">
                <a:latin typeface="+mn-lt"/>
              </a:rPr>
              <a:t> </a:t>
            </a:r>
            <a:r>
              <a:rPr lang="en-US" dirty="0" smtClean="0">
                <a:latin typeface="+mn-lt"/>
              </a:rPr>
              <a:t>&gt; </a:t>
            </a:r>
            <a:r>
              <a:rPr lang="en-US" dirty="0">
                <a:latin typeface="+mn-lt"/>
              </a:rPr>
              <a:t>0</a:t>
            </a:r>
          </a:p>
          <a:p>
            <a:r>
              <a:rPr lang="en-US" sz="2800" dirty="0" smtClean="0">
                <a:latin typeface="+mn-lt"/>
              </a:rPr>
              <a:t>r </a:t>
            </a:r>
            <a:r>
              <a:rPr lang="en-US" sz="2800" dirty="0">
                <a:latin typeface="+mn-lt"/>
              </a:rPr>
              <a:t>= degree of homogeneity of the production function, characterizes the effect of the growth of the production scale</a:t>
            </a:r>
          </a:p>
          <a:p>
            <a:r>
              <a:rPr lang="en-US" sz="2800" dirty="0">
                <a:latin typeface="+mn-lt"/>
              </a:rPr>
              <a:t>r = </a:t>
            </a:r>
            <a:r>
              <a:rPr lang="en-US" sz="2800" dirty="0" smtClean="0">
                <a:latin typeface="+mn-lt"/>
              </a:rPr>
              <a:t>1</a:t>
            </a:r>
            <a:r>
              <a:rPr lang="cs-CZ" sz="2800" dirty="0" smtClean="0">
                <a:latin typeface="+mn-lt"/>
              </a:rPr>
              <a:t> </a:t>
            </a:r>
            <a:r>
              <a:rPr lang="cs-CZ" sz="2800" dirty="0" smtClean="0">
                <a:latin typeface="+mn-lt"/>
                <a:sym typeface="Wingdings" panose="05000000000000000000" pitchFamily="2" charset="2"/>
              </a:rPr>
              <a:t></a:t>
            </a:r>
            <a:r>
              <a:rPr lang="en-US" sz="2800" dirty="0" smtClean="0">
                <a:latin typeface="+mn-lt"/>
              </a:rPr>
              <a:t> </a:t>
            </a:r>
            <a:r>
              <a:rPr lang="en-US" sz="2800" dirty="0">
                <a:latin typeface="+mn-lt"/>
              </a:rPr>
              <a:t>constant </a:t>
            </a:r>
            <a:r>
              <a:rPr lang="cs-CZ" sz="2800" dirty="0" err="1" smtClean="0">
                <a:latin typeface="+mn-lt"/>
              </a:rPr>
              <a:t>returns</a:t>
            </a:r>
            <a:r>
              <a:rPr lang="en-US" sz="2800" dirty="0" smtClean="0">
                <a:latin typeface="+mn-lt"/>
              </a:rPr>
              <a:t> </a:t>
            </a:r>
            <a:r>
              <a:rPr lang="en-US" sz="2800" dirty="0">
                <a:latin typeface="+mn-lt"/>
              </a:rPr>
              <a:t>with respect to the volume of production factors (PF </a:t>
            </a:r>
            <a:r>
              <a:rPr lang="cs-CZ" sz="2800" dirty="0" err="1" smtClean="0">
                <a:latin typeface="+mn-lt"/>
              </a:rPr>
              <a:t>is</a:t>
            </a:r>
            <a:r>
              <a:rPr lang="en-US" sz="2800" dirty="0" smtClean="0">
                <a:latin typeface="+mn-lt"/>
              </a:rPr>
              <a:t>homogeneous </a:t>
            </a:r>
            <a:r>
              <a:rPr lang="en-US" sz="2800" dirty="0">
                <a:latin typeface="+mn-lt"/>
              </a:rPr>
              <a:t>function of the first </a:t>
            </a:r>
            <a:r>
              <a:rPr lang="cs-CZ" sz="2800" dirty="0" err="1" smtClean="0">
                <a:latin typeface="+mn-lt"/>
              </a:rPr>
              <a:t>degree</a:t>
            </a:r>
            <a:r>
              <a:rPr lang="en-US" sz="2800" dirty="0" smtClean="0">
                <a:latin typeface="+mn-lt"/>
              </a:rPr>
              <a:t>, </a:t>
            </a:r>
            <a:r>
              <a:rPr lang="en-US" sz="2800" dirty="0">
                <a:latin typeface="+mn-lt"/>
              </a:rPr>
              <a:t>PF linearly homogeneous)</a:t>
            </a:r>
            <a:endParaRPr lang="cs-CZ" sz="2800" dirty="0">
              <a:latin typeface="+mn-lt"/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771453"/>
              </p:ext>
            </p:extLst>
          </p:nvPr>
        </p:nvGraphicFramePr>
        <p:xfrm>
          <a:off x="1047075" y="2301052"/>
          <a:ext cx="111125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name="Equation" r:id="rId3" imgW="1117115" imgH="723586" progId="Equation.DSMT4">
                  <p:embed/>
                </p:oleObj>
              </mc:Choice>
              <mc:Fallback>
                <p:oleObj name="Equation" r:id="rId3" imgW="1117115" imgH="723586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7075" y="2301052"/>
                        <a:ext cx="1111250" cy="723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2670412" y="2424342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2705483"/>
              </p:ext>
            </p:extLst>
          </p:nvPr>
        </p:nvGraphicFramePr>
        <p:xfrm>
          <a:off x="2535474" y="2281413"/>
          <a:ext cx="122555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0" name="Equation" r:id="rId5" imgW="1231900" imgH="736600" progId="Equation.DSMT4">
                  <p:embed/>
                </p:oleObj>
              </mc:Choice>
              <mc:Fallback>
                <p:oleObj name="Equation" r:id="rId5" imgW="1231900" imgH="7366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5474" y="2281413"/>
                        <a:ext cx="122555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188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>
                <a:latin typeface="+mj-lt"/>
              </a:rPr>
              <a:t>Cobb-Douglas</a:t>
            </a:r>
            <a:r>
              <a:rPr lang="cs-CZ" dirty="0" smtClean="0">
                <a:latin typeface="+mj-lt"/>
              </a:rPr>
              <a:t> </a:t>
            </a:r>
            <a:r>
              <a:rPr lang="cs-CZ" dirty="0" err="1" smtClean="0">
                <a:latin typeface="+mj-lt"/>
              </a:rPr>
              <a:t>production</a:t>
            </a:r>
            <a:r>
              <a:rPr lang="cs-CZ" dirty="0" smtClean="0">
                <a:latin typeface="+mj-lt"/>
              </a:rPr>
              <a:t> </a:t>
            </a:r>
            <a:r>
              <a:rPr lang="cs-CZ" dirty="0" err="1" smtClean="0">
                <a:latin typeface="+mj-lt"/>
              </a:rPr>
              <a:t>function</a:t>
            </a:r>
            <a:endParaRPr lang="cs-CZ" dirty="0">
              <a:latin typeface="+mj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7306" y="4555512"/>
            <a:ext cx="9623425" cy="2453302"/>
          </a:xfrm>
        </p:spPr>
        <p:txBody>
          <a:bodyPr/>
          <a:lstStyle/>
          <a:p>
            <a:r>
              <a:rPr lang="en-US" dirty="0" err="1">
                <a:latin typeface="+mn-lt"/>
              </a:rPr>
              <a:t>e</a:t>
            </a:r>
            <a:r>
              <a:rPr lang="en-US" baseline="30000" dirty="0" err="1">
                <a:latin typeface="+mn-lt"/>
              </a:rPr>
              <a:t>rt</a:t>
            </a:r>
            <a:r>
              <a:rPr lang="en-US" dirty="0">
                <a:latin typeface="+mn-lt"/>
              </a:rPr>
              <a:t> expresses independent technical progress, t is time</a:t>
            </a:r>
          </a:p>
          <a:p>
            <a:r>
              <a:rPr lang="en-US" dirty="0">
                <a:latin typeface="+mn-lt"/>
              </a:rPr>
              <a:t>r indicates the increase in production due to </a:t>
            </a:r>
            <a:r>
              <a:rPr lang="cs-CZ" dirty="0" smtClean="0">
                <a:latin typeface="+mn-lt"/>
              </a:rPr>
              <a:t>independent</a:t>
            </a:r>
            <a:r>
              <a:rPr lang="en-US" dirty="0" smtClean="0">
                <a:latin typeface="+mn-lt"/>
              </a:rPr>
              <a:t> </a:t>
            </a:r>
            <a:r>
              <a:rPr lang="en-US" dirty="0">
                <a:latin typeface="+mn-lt"/>
              </a:rPr>
              <a:t>technical progress with a constant size of production factors</a:t>
            </a:r>
            <a:endParaRPr lang="cs-CZ" dirty="0">
              <a:latin typeface="+mn-lt"/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  <p:graphicFrame>
        <p:nvGraphicFramePr>
          <p:cNvPr id="10" name="Objek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3515069"/>
              </p:ext>
            </p:extLst>
          </p:nvPr>
        </p:nvGraphicFramePr>
        <p:xfrm>
          <a:off x="671450" y="1603739"/>
          <a:ext cx="216535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9" name="Equation" r:id="rId3" imgW="2159000" imgH="292100" progId="Equation.DSMT4">
                  <p:embed/>
                </p:oleObj>
              </mc:Choice>
              <mc:Fallback>
                <p:oleObj name="Equation" r:id="rId3" imgW="2159000" imgH="2921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450" y="1603739"/>
                        <a:ext cx="216535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55" name="obrázek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9019" y="1258284"/>
            <a:ext cx="3998913" cy="2671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1205706" y="1756881"/>
            <a:ext cx="1069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1205706" y="2214081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13" name="Rectangle 10"/>
          <p:cNvSpPr>
            <a:spLocks noChangeArrowheads="1"/>
          </p:cNvSpPr>
          <p:nvPr/>
        </p:nvSpPr>
        <p:spPr bwMode="auto">
          <a:xfrm>
            <a:off x="671450" y="2110447"/>
            <a:ext cx="375615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zh-CN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graph</a:t>
            </a:r>
            <a:r>
              <a:rPr kumimoji="0" lang="cs-CZ" altLang="zh-CN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: P</a:t>
            </a:r>
            <a:r>
              <a:rPr kumimoji="0" lang="cs-CZ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 = 18,96 </a:t>
            </a:r>
            <a:r>
              <a:rPr kumimoji="0" lang="cs-CZ" altLang="zh-CN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DM</a:t>
            </a:r>
            <a:r>
              <a:rPr kumimoji="0" lang="cs-CZ" altLang="zh-CN" sz="2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0,535</a:t>
            </a:r>
            <a:r>
              <a:rPr kumimoji="0" lang="cs-CZ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 </a:t>
            </a:r>
            <a:r>
              <a:rPr kumimoji="0" lang="cs-CZ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DejaVu Serif Condensed" charset="-18"/>
                <a:ea typeface="SimSun" panose="02010600030101010101" pitchFamily="2" charset="-122"/>
                <a:cs typeface="Cambria Math" panose="02040503050406030204" pitchFamily="18" charset="0"/>
              </a:rPr>
              <a:t>⋅</a:t>
            </a:r>
            <a:r>
              <a:rPr kumimoji="0" lang="cs-CZ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 PEP</a:t>
            </a:r>
            <a:r>
              <a:rPr kumimoji="0" lang="cs-CZ" altLang="zh-CN" sz="2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0,544</a:t>
            </a:r>
            <a:endParaRPr kumimoji="0" lang="cs-CZ" altLang="zh-CN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zh-CN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r</a:t>
            </a:r>
            <a:r>
              <a:rPr kumimoji="0" lang="cs-CZ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 = </a:t>
            </a:r>
            <a:r>
              <a:rPr kumimoji="0" lang="cs-CZ" altLang="zh-CN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b</a:t>
            </a:r>
            <a:r>
              <a:rPr kumimoji="0" lang="cs-CZ" altLang="zh-CN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1</a:t>
            </a:r>
            <a:r>
              <a:rPr kumimoji="0" lang="cs-CZ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 + </a:t>
            </a:r>
            <a:r>
              <a:rPr kumimoji="0" lang="cs-CZ" altLang="zh-CN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b</a:t>
            </a:r>
            <a:r>
              <a:rPr kumimoji="0" lang="cs-CZ" altLang="zh-CN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2</a:t>
            </a:r>
            <a:endParaRPr kumimoji="0" lang="cs-CZ" altLang="zh-CN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671450" y="3507091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15" name="Objek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640560"/>
              </p:ext>
            </p:extLst>
          </p:nvPr>
        </p:nvGraphicFramePr>
        <p:xfrm>
          <a:off x="671450" y="4075643"/>
          <a:ext cx="2260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0" name="Equation" r:id="rId6" imgW="2260600" imgH="292100" progId="Equation.DSMT4">
                  <p:embed/>
                </p:oleObj>
              </mc:Choice>
              <mc:Fallback>
                <p:oleObj name="Equation" r:id="rId6" imgW="2260600" imgH="2921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450" y="4075643"/>
                        <a:ext cx="2260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86793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j-lt"/>
              </a:rPr>
              <a:t>Partial </a:t>
            </a:r>
            <a:r>
              <a:rPr lang="en-US" dirty="0" smtClean="0">
                <a:latin typeface="+mj-lt"/>
              </a:rPr>
              <a:t>CDF</a:t>
            </a:r>
            <a:endParaRPr lang="cs-CZ" dirty="0">
              <a:latin typeface="+mj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3"/>
            <a:ext cx="9623425" cy="3107066"/>
          </a:xfrm>
        </p:spPr>
        <p:txBody>
          <a:bodyPr/>
          <a:lstStyle/>
          <a:p>
            <a:r>
              <a:rPr lang="en-US" dirty="0" smtClean="0">
                <a:latin typeface="+mn-lt"/>
              </a:rPr>
              <a:t>The </a:t>
            </a:r>
            <a:r>
              <a:rPr lang="en-US" dirty="0">
                <a:latin typeface="+mn-lt"/>
              </a:rPr>
              <a:t>partial CDF expresses the influence of one of the production factors on the production at a constant level of the other factor.</a:t>
            </a:r>
          </a:p>
          <a:p>
            <a:r>
              <a:rPr lang="en-US" dirty="0">
                <a:latin typeface="+mn-lt"/>
              </a:rPr>
              <a:t>The image is </a:t>
            </a:r>
            <a:r>
              <a:rPr lang="en-US" dirty="0" smtClean="0">
                <a:latin typeface="+mn-lt"/>
              </a:rPr>
              <a:t>curve </a:t>
            </a:r>
            <a:r>
              <a:rPr lang="en-US" dirty="0">
                <a:latin typeface="+mn-lt"/>
              </a:rPr>
              <a:t>obtained by cutting the production surface in a plane perpendicular to the axis of the fixed factor.</a:t>
            </a:r>
            <a:endParaRPr lang="cs-CZ" dirty="0">
              <a:latin typeface="+mn-lt"/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  <p:pic>
        <p:nvPicPr>
          <p:cNvPr id="6" name="obrázek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4733" y="3771154"/>
            <a:ext cx="5144770" cy="376110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49887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j-lt"/>
              </a:rPr>
              <a:t>Derived characteristics of </a:t>
            </a:r>
            <a:r>
              <a:rPr lang="en-US" dirty="0" smtClean="0">
                <a:latin typeface="+mj-lt"/>
              </a:rPr>
              <a:t>CDF</a:t>
            </a:r>
            <a:endParaRPr lang="cs-CZ" dirty="0">
              <a:latin typeface="+mj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+mn-lt"/>
              </a:rPr>
              <a:t>Average </a:t>
            </a:r>
            <a:r>
              <a:rPr lang="en-US" dirty="0">
                <a:latin typeface="+mn-lt"/>
              </a:rPr>
              <a:t>efficiency</a:t>
            </a:r>
          </a:p>
          <a:p>
            <a:pPr marL="0" indent="0">
              <a:buNone/>
            </a:pPr>
            <a:r>
              <a:rPr lang="en-US" dirty="0">
                <a:latin typeface="+mn-lt"/>
              </a:rPr>
              <a:t> </a:t>
            </a:r>
          </a:p>
          <a:p>
            <a:pPr marL="0" indent="0">
              <a:buNone/>
            </a:pPr>
            <a:r>
              <a:rPr lang="en-US" dirty="0">
                <a:latin typeface="+mn-lt"/>
              </a:rPr>
              <a:t> </a:t>
            </a:r>
          </a:p>
          <a:p>
            <a:endParaRPr lang="en-US" dirty="0">
              <a:latin typeface="+mn-lt"/>
            </a:endParaRPr>
          </a:p>
          <a:p>
            <a:r>
              <a:rPr lang="en-US" dirty="0">
                <a:latin typeface="+mn-lt"/>
              </a:rPr>
              <a:t>Marginal efficiency</a:t>
            </a:r>
            <a:endParaRPr lang="cs-CZ" dirty="0">
              <a:latin typeface="+mn-lt"/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128091"/>
              </p:ext>
            </p:extLst>
          </p:nvPr>
        </p:nvGraphicFramePr>
        <p:xfrm>
          <a:off x="1263721" y="1818525"/>
          <a:ext cx="499745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9" name="Equation" r:id="rId3" imgW="4991100" imgH="647700" progId="Equation.DSMT4">
                  <p:embed/>
                </p:oleObj>
              </mc:Choice>
              <mc:Fallback>
                <p:oleObj name="Equation" r:id="rId3" imgW="4991100" imgH="6477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3721" y="1818525"/>
                        <a:ext cx="499745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1263721" y="2536125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5567696"/>
              </p:ext>
            </p:extLst>
          </p:nvPr>
        </p:nvGraphicFramePr>
        <p:xfrm>
          <a:off x="1263721" y="2536125"/>
          <a:ext cx="51054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0" name="Equation" r:id="rId5" imgW="5105400" imgH="647700" progId="Equation.DSMT4">
                  <p:embed/>
                </p:oleObj>
              </mc:Choice>
              <mc:Fallback>
                <p:oleObj name="Equation" r:id="rId5" imgW="5105400" imgH="6477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3721" y="2536125"/>
                        <a:ext cx="51054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k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3880929"/>
              </p:ext>
            </p:extLst>
          </p:nvPr>
        </p:nvGraphicFramePr>
        <p:xfrm>
          <a:off x="1263721" y="4253488"/>
          <a:ext cx="471805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1" name="Equation" r:id="rId7" imgW="4711700" imgH="609600" progId="Equation.DSMT4">
                  <p:embed/>
                </p:oleObj>
              </mc:Choice>
              <mc:Fallback>
                <p:oleObj name="Equation" r:id="rId7" imgW="4711700" imgH="6096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3721" y="4253488"/>
                        <a:ext cx="471805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k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7106681"/>
              </p:ext>
            </p:extLst>
          </p:nvPr>
        </p:nvGraphicFramePr>
        <p:xfrm>
          <a:off x="1263721" y="5320288"/>
          <a:ext cx="488315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2" name="Equation" r:id="rId9" imgW="4889500" imgH="609600" progId="Equation.DSMT4">
                  <p:embed/>
                </p:oleObj>
              </mc:Choice>
              <mc:Fallback>
                <p:oleObj name="Equation" r:id="rId9" imgW="4889500" imgH="6096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3721" y="5320288"/>
                        <a:ext cx="488315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1263721" y="3796288"/>
            <a:ext cx="1069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1263721" y="4863088"/>
            <a:ext cx="1069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5618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31</TotalTime>
  <Words>579</Words>
  <Application>Microsoft Office PowerPoint</Application>
  <PresentationFormat>Vlastní</PresentationFormat>
  <Paragraphs>105</Paragraphs>
  <Slides>15</Slides>
  <Notes>1</Notes>
  <HiddenSlides>0</HiddenSlides>
  <MMClips>0</MMClips>
  <ScaleCrop>false</ScaleCrop>
  <HeadingPairs>
    <vt:vector size="8" baseType="variant">
      <vt:variant>
        <vt:lpstr>Použitá písma</vt:lpstr>
      </vt:variant>
      <vt:variant>
        <vt:i4>8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25" baseType="lpstr">
      <vt:lpstr>宋体</vt:lpstr>
      <vt:lpstr>宋体</vt:lpstr>
      <vt:lpstr>Arial</vt:lpstr>
      <vt:lpstr>Calibri</vt:lpstr>
      <vt:lpstr>Cambria Math</vt:lpstr>
      <vt:lpstr>Clara Sans</vt:lpstr>
      <vt:lpstr>DejaVu Serif Condensed</vt:lpstr>
      <vt:lpstr>Wingdings</vt:lpstr>
      <vt:lpstr>JU_OPVVV</vt:lpstr>
      <vt:lpstr>Equation</vt:lpstr>
      <vt:lpstr>Production functions in financial analysis</vt:lpstr>
      <vt:lpstr>Production analysis</vt:lpstr>
      <vt:lpstr>Production function</vt:lpstr>
      <vt:lpstr>Production functions</vt:lpstr>
      <vt:lpstr>Classificaton of production functions</vt:lpstr>
      <vt:lpstr>Basic characteristic of production functions</vt:lpstr>
      <vt:lpstr>Cobb-Douglas production function</vt:lpstr>
      <vt:lpstr>Partial CDF</vt:lpstr>
      <vt:lpstr>Derived characteristics of CDF</vt:lpstr>
      <vt:lpstr>Derived characteristics of CDF</vt:lpstr>
      <vt:lpstr>Substitution in CDF</vt:lpstr>
      <vt:lpstr>Marginal rate of substitution</vt:lpstr>
      <vt:lpstr>Elasticity of substitution</vt:lpstr>
      <vt:lpstr>Estimation of CDF parameters</vt:lpstr>
      <vt:lpstr>Relative change in fixed assets and in the number of employees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Tomáš Lysenko-Chvíla</dc:creator>
  <cp:lastModifiedBy>Zdeněk Radek Ing. Ph.D.</cp:lastModifiedBy>
  <cp:revision>14</cp:revision>
  <dcterms:created xsi:type="dcterms:W3CDTF">2017-07-17T18:52:59Z</dcterms:created>
  <dcterms:modified xsi:type="dcterms:W3CDTF">2021-02-05T11:19:34Z</dcterms:modified>
</cp:coreProperties>
</file>