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7" r:id="rId2"/>
    <p:sldId id="258" r:id="rId3"/>
    <p:sldId id="261" r:id="rId4"/>
    <p:sldId id="262" r:id="rId5"/>
    <p:sldId id="260" r:id="rId6"/>
    <p:sldId id="259" r:id="rId7"/>
    <p:sldId id="263" r:id="rId8"/>
    <p:sldId id="264" r:id="rId9"/>
    <p:sldId id="265" r:id="rId10"/>
    <p:sldId id="267" r:id="rId11"/>
    <p:sldId id="266" r:id="rId12"/>
    <p:sldId id="268" r:id="rId13"/>
    <p:sldId id="269" r:id="rId14"/>
    <p:sldId id="272" r:id="rId15"/>
    <p:sldId id="270" r:id="rId16"/>
    <p:sldId id="271" r:id="rId17"/>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1449" autoAdjust="0"/>
  </p:normalViewPr>
  <p:slideViewPr>
    <p:cSldViewPr>
      <p:cViewPr varScale="1">
        <p:scale>
          <a:sx n="78" d="100"/>
          <a:sy n="78" d="100"/>
        </p:scale>
        <p:origin x="1968"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80D83D4-79E3-472F-8CFA-6B5332B77601}" type="datetimeFigureOut">
              <a:rPr lang="cs-CZ" smtClean="0"/>
              <a:pPr/>
              <a:t>23.11.2021</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195E6BB-A4B4-4787-8BF4-6ADB04889DEC}" type="slidenum">
              <a:rPr lang="cs-CZ" smtClean="0"/>
              <a:pPr/>
              <a:t>‹#›</a:t>
            </a:fld>
            <a:endParaRPr lang="cs-CZ"/>
          </a:p>
        </p:txBody>
      </p:sp>
    </p:spTree>
    <p:extLst>
      <p:ext uri="{BB962C8B-B14F-4D97-AF65-F5344CB8AC3E}">
        <p14:creationId xmlns:p14="http://schemas.microsoft.com/office/powerpoint/2010/main" val="31359783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fr.wikipedia.org/wiki/Anicet_Charles_Gabriel_Lemonnier"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chroniques-d-autrefois.webnode.fr/de-versailles-aux-salons/?utm_source=copy&amp;utm_medium=paste&amp;utm_campaign=copypaste&amp;utm_content=http://chroniques-d-autrefois.webnode.fr/de-versailles-aux-salons/"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chroniques-d-autrefois.webnode.fr/de-versailles-aux-salons/?utm_source=copy&amp;utm_medium=paste&amp;utm_campaign=copypaste&amp;utm_content=http://chroniques-d-autrefois.webnode.fr/de-versailles-aux-salons/" TargetMode="External"/><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a:xfrm>
            <a:off x="1371600" y="1143000"/>
            <a:ext cx="4114800" cy="3086100"/>
          </a:xfrm>
        </p:spPr>
      </p:sp>
      <p:sp>
        <p:nvSpPr>
          <p:cNvPr id="3" name="Zástupný symbol pro poznámky 2"/>
          <p:cNvSpPr>
            <a:spLocks noGrp="1"/>
          </p:cNvSpPr>
          <p:nvPr>
            <p:ph type="body" idx="1"/>
          </p:nvPr>
        </p:nvSpPr>
        <p:spPr/>
        <p:txBody>
          <a:bodyPr/>
          <a:lstStyle/>
          <a:p>
            <a:endParaRPr lang="cs-CZ" sz="1200" kern="1200" dirty="0">
              <a:solidFill>
                <a:schemeClr val="tx1"/>
              </a:solidFill>
              <a:latin typeface="+mn-lt"/>
              <a:ea typeface="+mn-ea"/>
              <a:cs typeface="+mn-cs"/>
            </a:endParaRPr>
          </a:p>
        </p:txBody>
      </p:sp>
      <p:sp>
        <p:nvSpPr>
          <p:cNvPr id="4" name="Zástupný symbol pro číslo snímku 3"/>
          <p:cNvSpPr>
            <a:spLocks noGrp="1"/>
          </p:cNvSpPr>
          <p:nvPr>
            <p:ph type="sldNum" sz="quarter" idx="10"/>
          </p:nvPr>
        </p:nvSpPr>
        <p:spPr/>
        <p:txBody>
          <a:bodyPr/>
          <a:lstStyle/>
          <a:p>
            <a:fld id="{40A6A64D-5AE0-4969-81F5-E13DCE7F72C9}" type="slidenum">
              <a:rPr lang="cs-CZ" smtClean="0">
                <a:solidFill>
                  <a:prstClr val="black"/>
                </a:solidFill>
              </a:rPr>
              <a:pPr/>
              <a:t>1</a:t>
            </a:fld>
            <a:endParaRPr lang="cs-CZ">
              <a:solidFill>
                <a:prstClr val="black"/>
              </a:solidFill>
            </a:endParaRPr>
          </a:p>
        </p:txBody>
      </p:sp>
    </p:spTree>
    <p:extLst>
      <p:ext uri="{BB962C8B-B14F-4D97-AF65-F5344CB8AC3E}">
        <p14:creationId xmlns:p14="http://schemas.microsoft.com/office/powerpoint/2010/main" val="19228367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CA" sz="1200" kern="1200" dirty="0" smtClean="0">
                <a:solidFill>
                  <a:schemeClr val="tx1"/>
                </a:solidFill>
                <a:latin typeface="+mn-lt"/>
                <a:ea typeface="+mn-ea"/>
                <a:cs typeface="+mn-cs"/>
              </a:rPr>
              <a:t>La prose, moins contrainte par les règles de la poétique du classicisme, trouve des thèmes et des formes nouveaux, notamment dans le domaine romanesque: romans épistolaires (Rousseau, </a:t>
            </a:r>
            <a:r>
              <a:rPr lang="fr-CA" sz="1200" kern="1200" dirty="0" err="1" smtClean="0">
                <a:solidFill>
                  <a:schemeClr val="tx1"/>
                </a:solidFill>
                <a:latin typeface="+mn-lt"/>
                <a:ea typeface="+mn-ea"/>
                <a:cs typeface="+mn-cs"/>
              </a:rPr>
              <a:t>Choderlos</a:t>
            </a:r>
            <a:r>
              <a:rPr lang="fr-CA" sz="1200" kern="1200" dirty="0" smtClean="0">
                <a:solidFill>
                  <a:schemeClr val="tx1"/>
                </a:solidFill>
                <a:latin typeface="+mn-lt"/>
                <a:ea typeface="+mn-ea"/>
                <a:cs typeface="+mn-cs"/>
              </a:rPr>
              <a:t> de Laclos), romans-dialogues (Diderot), romans pédagogiques et de l’éducation sentimentale (Rousseau, Marivaux), roman de </a:t>
            </a:r>
            <a:r>
              <a:rPr lang="fr-CA" sz="1200" kern="1200" dirty="0" err="1" smtClean="0">
                <a:solidFill>
                  <a:schemeClr val="tx1"/>
                </a:solidFill>
                <a:latin typeface="+mn-lt"/>
                <a:ea typeface="+mn-ea"/>
                <a:cs typeface="+mn-cs"/>
              </a:rPr>
              <a:t>moeurs</a:t>
            </a:r>
            <a:r>
              <a:rPr lang="fr-CA" sz="1200" kern="1200" dirty="0" smtClean="0">
                <a:solidFill>
                  <a:schemeClr val="tx1"/>
                </a:solidFill>
                <a:latin typeface="+mn-lt"/>
                <a:ea typeface="+mn-ea"/>
                <a:cs typeface="+mn-cs"/>
              </a:rPr>
              <a:t> (Marivaux, Restif de la Bretonne), roman ou conte philosophique (Voltaire, Diderot, Sade), roman d’anticipation (Mercier).</a:t>
            </a:r>
            <a:endParaRPr lang="cs-CZ" sz="1200" kern="1200" dirty="0" smtClean="0">
              <a:solidFill>
                <a:schemeClr val="tx1"/>
              </a:solidFill>
              <a:latin typeface="+mn-lt"/>
              <a:ea typeface="+mn-ea"/>
              <a:cs typeface="+mn-cs"/>
            </a:endParaRPr>
          </a:p>
          <a:p>
            <a:r>
              <a:rPr lang="fr-CA" sz="1200" kern="1200" dirty="0" smtClean="0">
                <a:solidFill>
                  <a:schemeClr val="tx1"/>
                </a:solidFill>
                <a:latin typeface="+mn-lt"/>
                <a:ea typeface="+mn-ea"/>
                <a:cs typeface="+mn-cs"/>
              </a:rPr>
              <a:t>	</a:t>
            </a:r>
          </a:p>
          <a:p>
            <a:r>
              <a:rPr lang="fr-CA" sz="1200" kern="1200" dirty="0" smtClean="0">
                <a:solidFill>
                  <a:schemeClr val="tx1"/>
                </a:solidFill>
                <a:latin typeface="+mn-lt"/>
                <a:ea typeface="+mn-ea"/>
                <a:cs typeface="+mn-cs"/>
              </a:rPr>
              <a:t>Le 18</a:t>
            </a:r>
            <a:r>
              <a:rPr lang="fr-CA" sz="1200" kern="1200" baseline="30000" dirty="0" smtClean="0">
                <a:solidFill>
                  <a:schemeClr val="tx1"/>
                </a:solidFill>
                <a:latin typeface="+mn-lt"/>
                <a:ea typeface="+mn-ea"/>
                <a:cs typeface="+mn-cs"/>
              </a:rPr>
              <a:t>e</a:t>
            </a:r>
            <a:r>
              <a:rPr lang="fr-CA" sz="1200" kern="1200" dirty="0" smtClean="0">
                <a:solidFill>
                  <a:schemeClr val="tx1"/>
                </a:solidFill>
                <a:latin typeface="+mn-lt"/>
                <a:ea typeface="+mn-ea"/>
                <a:cs typeface="+mn-cs"/>
              </a:rPr>
              <a:t> siècle continue sur la lancée de l’esthétique traditionaliste du classicisme, du moins dans la mesure où les auteurs ne cherchent pas à nier les principes du goût classique, la hiérarchie des genres, les règles dramatiques, etc. Cependant les nouveaux objectifs de la littérature débouchent sur la transformation de certains genres et sur la constitution de genres nouveaux: il en est ainsi de la comédie larmoyante, du drame bourgeois, de la critique d’art (les </a:t>
            </a:r>
            <a:r>
              <a:rPr lang="fr-CA" sz="1200" i="1" kern="1200" dirty="0" smtClean="0">
                <a:solidFill>
                  <a:schemeClr val="tx1"/>
                </a:solidFill>
                <a:latin typeface="+mn-lt"/>
                <a:ea typeface="+mn-ea"/>
                <a:cs typeface="+mn-cs"/>
              </a:rPr>
              <a:t>Salons</a:t>
            </a:r>
            <a:r>
              <a:rPr lang="fr-CA" sz="1200" kern="1200" dirty="0" smtClean="0">
                <a:solidFill>
                  <a:schemeClr val="tx1"/>
                </a:solidFill>
                <a:latin typeface="+mn-lt"/>
                <a:ea typeface="+mn-ea"/>
                <a:cs typeface="+mn-cs"/>
              </a:rPr>
              <a:t> de peinture et les critiques de Diderot), de la critique musicale.</a:t>
            </a:r>
            <a:endParaRPr lang="cs-CZ" sz="1200" kern="1200" dirty="0" smtClean="0">
              <a:solidFill>
                <a:schemeClr val="tx1"/>
              </a:solidFill>
              <a:latin typeface="+mn-lt"/>
              <a:ea typeface="+mn-ea"/>
              <a:cs typeface="+mn-cs"/>
            </a:endParaRPr>
          </a:p>
          <a:p>
            <a:r>
              <a:rPr lang="fr-CA" sz="1200" kern="1200" dirty="0" smtClean="0">
                <a:solidFill>
                  <a:schemeClr val="tx1"/>
                </a:solidFill>
                <a:latin typeface="+mn-lt"/>
                <a:ea typeface="+mn-ea"/>
                <a:cs typeface="+mn-cs"/>
              </a:rPr>
              <a:t>	</a:t>
            </a:r>
            <a:endParaRPr lang="cs-CZ" dirty="0"/>
          </a:p>
        </p:txBody>
      </p:sp>
      <p:sp>
        <p:nvSpPr>
          <p:cNvPr id="4" name="Zástupný symbol pro číslo snímku 3"/>
          <p:cNvSpPr>
            <a:spLocks noGrp="1"/>
          </p:cNvSpPr>
          <p:nvPr>
            <p:ph type="sldNum" sz="quarter" idx="10"/>
          </p:nvPr>
        </p:nvSpPr>
        <p:spPr/>
        <p:txBody>
          <a:bodyPr/>
          <a:lstStyle/>
          <a:p>
            <a:fld id="{C195E6BB-A4B4-4787-8BF4-6ADB04889DEC}" type="slidenum">
              <a:rPr lang="cs-CZ" smtClean="0"/>
              <a:pPr/>
              <a:t>10</a:t>
            </a:fld>
            <a:endParaRPr lang="cs-CZ"/>
          </a:p>
        </p:txBody>
      </p:sp>
    </p:spTree>
    <p:extLst>
      <p:ext uri="{BB962C8B-B14F-4D97-AF65-F5344CB8AC3E}">
        <p14:creationId xmlns:p14="http://schemas.microsoft.com/office/powerpoint/2010/main" val="36772801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CA" sz="1200" kern="1200" dirty="0" smtClean="0">
                <a:solidFill>
                  <a:schemeClr val="tx1"/>
                </a:solidFill>
                <a:latin typeface="+mn-lt"/>
                <a:ea typeface="+mn-ea"/>
                <a:cs typeface="+mn-cs"/>
              </a:rPr>
              <a:t>	La préférence accordée à la prose résulte en partie de la conception rationaliste qui ne voit, en poésie, que la manière de „mieux dire“ - en vers. Le rationalisme - en prose et en poésie - produit la nécessité du </a:t>
            </a:r>
            <a:r>
              <a:rPr lang="fr-CA" sz="1200" b="1" kern="1200" dirty="0" smtClean="0">
                <a:solidFill>
                  <a:schemeClr val="tx1"/>
                </a:solidFill>
                <a:latin typeface="+mn-lt"/>
                <a:ea typeface="+mn-ea"/>
                <a:cs typeface="+mn-cs"/>
              </a:rPr>
              <a:t>nouveau lyrisme</a:t>
            </a:r>
            <a:r>
              <a:rPr lang="fr-CA" sz="1200" kern="1200" dirty="0" smtClean="0">
                <a:solidFill>
                  <a:schemeClr val="tx1"/>
                </a:solidFill>
                <a:latin typeface="+mn-lt"/>
                <a:ea typeface="+mn-ea"/>
                <a:cs typeface="+mn-cs"/>
              </a:rPr>
              <a:t>. Le partage précédent entre le lyrique et le non-lyrique qui avait coïncidé avec les critères formels „vers - non-vers“ n’est plus fonctionnel. Le nouveau concept du lyrisme surgit indépendamment des critères formels en devenant compatible avec la prose. L’</a:t>
            </a:r>
            <a:r>
              <a:rPr lang="fr-CA" sz="1200" kern="1200" dirty="0" err="1" smtClean="0">
                <a:solidFill>
                  <a:schemeClr val="tx1"/>
                </a:solidFill>
                <a:latin typeface="+mn-lt"/>
                <a:ea typeface="+mn-ea"/>
                <a:cs typeface="+mn-cs"/>
              </a:rPr>
              <a:t>émotionnalité</a:t>
            </a:r>
            <a:r>
              <a:rPr lang="fr-CA" sz="1200" kern="1200" dirty="0" smtClean="0">
                <a:solidFill>
                  <a:schemeClr val="tx1"/>
                </a:solidFill>
                <a:latin typeface="+mn-lt"/>
                <a:ea typeface="+mn-ea"/>
                <a:cs typeface="+mn-cs"/>
              </a:rPr>
              <a:t> du préromantisme se précise comme la recherche d’un ailleurs individuel, un secret profond du </a:t>
            </a:r>
            <a:r>
              <a:rPr lang="fr-CA" sz="1200" kern="1200" dirty="0" err="1" smtClean="0">
                <a:solidFill>
                  <a:schemeClr val="tx1"/>
                </a:solidFill>
                <a:latin typeface="+mn-lt"/>
                <a:ea typeface="+mn-ea"/>
                <a:cs typeface="+mn-cs"/>
              </a:rPr>
              <a:t>coeur</a:t>
            </a:r>
            <a:r>
              <a:rPr lang="fr-CA" sz="1200" kern="1200" dirty="0" smtClean="0">
                <a:solidFill>
                  <a:schemeClr val="tx1"/>
                </a:solidFill>
                <a:latin typeface="+mn-lt"/>
                <a:ea typeface="+mn-ea"/>
                <a:cs typeface="+mn-cs"/>
              </a:rPr>
              <a:t>. La voie est ouverte à la prose poétique de Jean-Jacques Rousseau et, plus tard, au poème en prose de la période romantique (</a:t>
            </a:r>
            <a:r>
              <a:rPr lang="fr-CA" sz="1200" kern="1200" dirty="0" err="1" smtClean="0">
                <a:solidFill>
                  <a:schemeClr val="tx1"/>
                </a:solidFill>
                <a:latin typeface="+mn-lt"/>
                <a:ea typeface="+mn-ea"/>
                <a:cs typeface="+mn-cs"/>
              </a:rPr>
              <a:t>Aloysius</a:t>
            </a:r>
            <a:r>
              <a:rPr lang="fr-CA" sz="1200" kern="1200" dirty="0" smtClean="0">
                <a:solidFill>
                  <a:schemeClr val="tx1"/>
                </a:solidFill>
                <a:latin typeface="+mn-lt"/>
                <a:ea typeface="+mn-ea"/>
                <a:cs typeface="+mn-cs"/>
              </a:rPr>
              <a:t> Bertrand, Maurice de Guérin, Charles Baudelaire).</a:t>
            </a:r>
            <a:endParaRPr lang="cs-CZ" sz="1200" kern="1200" dirty="0" smtClean="0">
              <a:solidFill>
                <a:schemeClr val="tx1"/>
              </a:solidFill>
              <a:latin typeface="+mn-lt"/>
              <a:ea typeface="+mn-ea"/>
              <a:cs typeface="+mn-cs"/>
            </a:endParaRPr>
          </a:p>
          <a:p>
            <a:endParaRPr lang="cs-CZ" dirty="0"/>
          </a:p>
        </p:txBody>
      </p:sp>
      <p:sp>
        <p:nvSpPr>
          <p:cNvPr id="4" name="Zástupný symbol pro číslo snímku 3"/>
          <p:cNvSpPr>
            <a:spLocks noGrp="1"/>
          </p:cNvSpPr>
          <p:nvPr>
            <p:ph type="sldNum" sz="quarter" idx="10"/>
          </p:nvPr>
        </p:nvSpPr>
        <p:spPr/>
        <p:txBody>
          <a:bodyPr/>
          <a:lstStyle/>
          <a:p>
            <a:fld id="{C195E6BB-A4B4-4787-8BF4-6ADB04889DEC}" type="slidenum">
              <a:rPr lang="cs-CZ" smtClean="0"/>
              <a:pPr/>
              <a:t>11</a:t>
            </a:fld>
            <a:endParaRPr lang="cs-CZ"/>
          </a:p>
        </p:txBody>
      </p:sp>
    </p:spTree>
    <p:extLst>
      <p:ext uri="{BB962C8B-B14F-4D97-AF65-F5344CB8AC3E}">
        <p14:creationId xmlns:p14="http://schemas.microsoft.com/office/powerpoint/2010/main" val="18100059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lnSpcReduction="10000"/>
          </a:bodyPr>
          <a:lstStyle/>
          <a:p>
            <a:r>
              <a:rPr lang="fr-CA" sz="1200" kern="1200" dirty="0" smtClean="0">
                <a:solidFill>
                  <a:schemeClr val="tx1"/>
                </a:solidFill>
                <a:latin typeface="+mn-lt"/>
                <a:ea typeface="+mn-ea"/>
                <a:cs typeface="+mn-cs"/>
              </a:rPr>
              <a:t>La cour royale cesse de constituer le centre de gravité de la culture et la source de l’opinion. Elle n’a plus prise sur le mouvement des idées qui se fait, désormais, contre elle. La culture se déplace vers la ville, dans les </a:t>
            </a:r>
            <a:r>
              <a:rPr lang="fr-CA" sz="1200" b="1" kern="1200" dirty="0" smtClean="0">
                <a:solidFill>
                  <a:schemeClr val="tx1"/>
                </a:solidFill>
                <a:latin typeface="+mn-lt"/>
                <a:ea typeface="+mn-ea"/>
                <a:cs typeface="+mn-cs"/>
              </a:rPr>
              <a:t>salons</a:t>
            </a:r>
            <a:r>
              <a:rPr lang="fr-CA" sz="1200" kern="1200" dirty="0" smtClean="0">
                <a:solidFill>
                  <a:schemeClr val="tx1"/>
                </a:solidFill>
                <a:latin typeface="+mn-lt"/>
                <a:ea typeface="+mn-ea"/>
                <a:cs typeface="+mn-cs"/>
              </a:rPr>
              <a:t>,</a:t>
            </a:r>
            <a:r>
              <a:rPr lang="fr-CA" sz="1200" b="1" kern="1200" dirty="0" smtClean="0">
                <a:solidFill>
                  <a:schemeClr val="tx1"/>
                </a:solidFill>
                <a:latin typeface="+mn-lt"/>
                <a:ea typeface="+mn-ea"/>
                <a:cs typeface="+mn-cs"/>
              </a:rPr>
              <a:t> cafés</a:t>
            </a:r>
            <a:r>
              <a:rPr lang="fr-CA" sz="1200" kern="1200" dirty="0" smtClean="0">
                <a:solidFill>
                  <a:schemeClr val="tx1"/>
                </a:solidFill>
                <a:latin typeface="+mn-lt"/>
                <a:ea typeface="+mn-ea"/>
                <a:cs typeface="+mn-cs"/>
              </a:rPr>
              <a:t> et </a:t>
            </a:r>
            <a:r>
              <a:rPr lang="fr-CA" sz="1200" b="1" kern="1200" dirty="0" smtClean="0">
                <a:solidFill>
                  <a:schemeClr val="tx1"/>
                </a:solidFill>
                <a:latin typeface="+mn-lt"/>
                <a:ea typeface="+mn-ea"/>
                <a:cs typeface="+mn-cs"/>
              </a:rPr>
              <a:t>clubs</a:t>
            </a:r>
            <a:r>
              <a:rPr lang="fr-CA" sz="1200" kern="1200" dirty="0" smtClean="0">
                <a:solidFill>
                  <a:schemeClr val="tx1"/>
                </a:solidFill>
                <a:latin typeface="+mn-lt"/>
                <a:ea typeface="+mn-ea"/>
                <a:cs typeface="+mn-cs"/>
              </a:rPr>
              <a:t> dominés par les nouvelles élites liées à la haute bourgeoisie, à l’administration royale, aux professions libérales et à la noblesse réformiste.</a:t>
            </a:r>
            <a:endParaRPr lang="cs-CZ" sz="1200" kern="1200" dirty="0" smtClean="0">
              <a:solidFill>
                <a:schemeClr val="tx1"/>
              </a:solidFill>
              <a:latin typeface="+mn-lt"/>
              <a:ea typeface="+mn-ea"/>
              <a:cs typeface="+mn-cs"/>
            </a:endParaRPr>
          </a:p>
          <a:p>
            <a:r>
              <a:rPr lang="fr-CA" sz="1200" kern="1200" dirty="0" smtClean="0">
                <a:solidFill>
                  <a:schemeClr val="tx1"/>
                </a:solidFill>
                <a:latin typeface="+mn-lt"/>
                <a:ea typeface="+mn-ea"/>
                <a:cs typeface="+mn-cs"/>
              </a:rPr>
              <a:t>	Parmi les </a:t>
            </a:r>
            <a:r>
              <a:rPr lang="fr-CA" sz="1200" b="1" kern="1200" dirty="0" smtClean="0">
                <a:solidFill>
                  <a:schemeClr val="tx1"/>
                </a:solidFill>
                <a:latin typeface="+mn-lt"/>
                <a:ea typeface="+mn-ea"/>
                <a:cs typeface="+mn-cs"/>
              </a:rPr>
              <a:t>salons</a:t>
            </a:r>
            <a:r>
              <a:rPr lang="fr-CA" sz="1200" kern="1200" dirty="0" smtClean="0">
                <a:solidFill>
                  <a:schemeClr val="tx1"/>
                </a:solidFill>
                <a:latin typeface="+mn-lt"/>
                <a:ea typeface="+mn-ea"/>
                <a:cs typeface="+mn-cs"/>
              </a:rPr>
              <a:t> les plus prestigieux, il faut mentionner celui de la </a:t>
            </a:r>
            <a:r>
              <a:rPr lang="fr-CA" sz="1200" b="1" kern="1200" dirty="0" smtClean="0">
                <a:solidFill>
                  <a:schemeClr val="tx1"/>
                </a:solidFill>
                <a:latin typeface="+mn-lt"/>
                <a:ea typeface="+mn-ea"/>
                <a:cs typeface="+mn-cs"/>
              </a:rPr>
              <a:t>duchesse du Maine</a:t>
            </a:r>
            <a:r>
              <a:rPr lang="fr-CA" sz="1200" kern="1200" dirty="0" smtClean="0">
                <a:solidFill>
                  <a:schemeClr val="tx1"/>
                </a:solidFill>
                <a:latin typeface="+mn-lt"/>
                <a:ea typeface="+mn-ea"/>
                <a:cs typeface="+mn-cs"/>
              </a:rPr>
              <a:t> à </a:t>
            </a:r>
            <a:r>
              <a:rPr lang="fr-CA" sz="1200" b="1" kern="1200" dirty="0" smtClean="0">
                <a:solidFill>
                  <a:schemeClr val="tx1"/>
                </a:solidFill>
                <a:latin typeface="+mn-lt"/>
                <a:ea typeface="+mn-ea"/>
                <a:cs typeface="+mn-cs"/>
              </a:rPr>
              <a:t>Sceaux</a:t>
            </a:r>
            <a:r>
              <a:rPr lang="fr-CA" sz="1200" kern="1200" dirty="0" smtClean="0">
                <a:solidFill>
                  <a:schemeClr val="tx1"/>
                </a:solidFill>
                <a:latin typeface="+mn-lt"/>
                <a:ea typeface="+mn-ea"/>
                <a:cs typeface="+mn-cs"/>
              </a:rPr>
              <a:t> (1700-1753; fréquenté par Fontenelle et La Motte), celui de </a:t>
            </a:r>
            <a:r>
              <a:rPr lang="fr-CA" sz="1200" b="1" kern="1200" dirty="0" smtClean="0">
                <a:solidFill>
                  <a:schemeClr val="tx1"/>
                </a:solidFill>
                <a:latin typeface="+mn-lt"/>
                <a:ea typeface="+mn-ea"/>
                <a:cs typeface="+mn-cs"/>
              </a:rPr>
              <a:t>Mme de Lambert</a:t>
            </a:r>
            <a:r>
              <a:rPr lang="fr-CA" sz="1200" kern="1200" dirty="0" smtClean="0">
                <a:solidFill>
                  <a:schemeClr val="tx1"/>
                </a:solidFill>
                <a:latin typeface="+mn-lt"/>
                <a:ea typeface="+mn-ea"/>
                <a:cs typeface="+mn-cs"/>
              </a:rPr>
              <a:t> (1710-1733; Fontenelle, La Motte, Fénelon, Montesquieu, Marivaux, d’Argenson), de </a:t>
            </a:r>
            <a:r>
              <a:rPr lang="fr-CA" sz="1200" b="1" kern="1200" dirty="0" smtClean="0">
                <a:solidFill>
                  <a:schemeClr val="tx1"/>
                </a:solidFill>
                <a:latin typeface="+mn-lt"/>
                <a:ea typeface="+mn-ea"/>
                <a:cs typeface="+mn-cs"/>
              </a:rPr>
              <a:t>Mme de Tencin</a:t>
            </a:r>
            <a:r>
              <a:rPr lang="fr-CA" sz="1200" kern="1200" dirty="0" smtClean="0">
                <a:solidFill>
                  <a:schemeClr val="tx1"/>
                </a:solidFill>
                <a:latin typeface="+mn-lt"/>
                <a:ea typeface="+mn-ea"/>
                <a:cs typeface="+mn-cs"/>
              </a:rPr>
              <a:t> (1726-1749; Marmontel, Helvétius, abbé Prévost, Piron), de </a:t>
            </a:r>
            <a:r>
              <a:rPr lang="fr-CA" sz="1200" b="1" kern="1200" dirty="0" smtClean="0">
                <a:solidFill>
                  <a:schemeClr val="tx1"/>
                </a:solidFill>
                <a:latin typeface="+mn-lt"/>
                <a:ea typeface="+mn-ea"/>
                <a:cs typeface="+mn-cs"/>
              </a:rPr>
              <a:t>Mme du Deffand</a:t>
            </a:r>
            <a:r>
              <a:rPr lang="fr-CA" sz="1200" kern="1200" dirty="0" smtClean="0">
                <a:solidFill>
                  <a:schemeClr val="tx1"/>
                </a:solidFill>
                <a:latin typeface="+mn-lt"/>
                <a:ea typeface="+mn-ea"/>
                <a:cs typeface="+mn-cs"/>
              </a:rPr>
              <a:t> (1740-1780; Fontenelle, Marivaux, Montesquieu, encyclopédistes), de </a:t>
            </a:r>
            <a:r>
              <a:rPr lang="fr-CA" sz="1200" b="1" kern="1200" dirty="0" smtClean="0">
                <a:solidFill>
                  <a:schemeClr val="tx1"/>
                </a:solidFill>
                <a:latin typeface="+mn-lt"/>
                <a:ea typeface="+mn-ea"/>
                <a:cs typeface="+mn-cs"/>
              </a:rPr>
              <a:t>Mme de Geoffrin</a:t>
            </a:r>
            <a:r>
              <a:rPr lang="fr-CA" sz="1200" kern="1200" dirty="0" smtClean="0">
                <a:solidFill>
                  <a:schemeClr val="tx1"/>
                </a:solidFill>
                <a:latin typeface="+mn-lt"/>
                <a:ea typeface="+mn-ea"/>
                <a:cs typeface="+mn-cs"/>
              </a:rPr>
              <a:t> (1749-1777; Marivaux, Marmontel, Grimm, d’Holbach, encyclopédistes), de </a:t>
            </a:r>
            <a:r>
              <a:rPr lang="fr-CA" sz="1200" b="1" kern="1200" dirty="0" smtClean="0">
                <a:solidFill>
                  <a:schemeClr val="tx1"/>
                </a:solidFill>
                <a:latin typeface="+mn-lt"/>
                <a:ea typeface="+mn-ea"/>
                <a:cs typeface="+mn-cs"/>
              </a:rPr>
              <a:t>Mlle de Lespinasse</a:t>
            </a:r>
            <a:r>
              <a:rPr lang="fr-CA" sz="1200" kern="1200" dirty="0" smtClean="0">
                <a:solidFill>
                  <a:schemeClr val="tx1"/>
                </a:solidFill>
                <a:latin typeface="+mn-lt"/>
                <a:ea typeface="+mn-ea"/>
                <a:cs typeface="+mn-cs"/>
              </a:rPr>
              <a:t> (1764-1776; d’Alembert, Condillac, Marmontel, Condorcet, Turgot). Ce ne sont plus les salons</a:t>
            </a:r>
            <a:r>
              <a:rPr lang="fr-CA" sz="1200" kern="1200" baseline="0" dirty="0" smtClean="0">
                <a:solidFill>
                  <a:schemeClr val="tx1"/>
                </a:solidFill>
                <a:latin typeface="+mn-lt"/>
                <a:ea typeface="+mn-ea"/>
                <a:cs typeface="+mn-cs"/>
              </a:rPr>
              <a:t> baroques, on aime discuter la philosophie, les sciences</a:t>
            </a:r>
            <a:endParaRPr lang="cs-CZ" sz="1200" kern="1200" dirty="0" smtClean="0">
              <a:solidFill>
                <a:schemeClr val="tx1"/>
              </a:solidFill>
              <a:latin typeface="+mn-lt"/>
              <a:ea typeface="+mn-ea"/>
              <a:cs typeface="+mn-cs"/>
            </a:endParaRPr>
          </a:p>
          <a:p>
            <a:r>
              <a:rPr lang="fr-CA" sz="1200" kern="1200" dirty="0" smtClean="0">
                <a:solidFill>
                  <a:schemeClr val="tx1"/>
                </a:solidFill>
                <a:latin typeface="+mn-lt"/>
                <a:ea typeface="+mn-ea"/>
                <a:cs typeface="+mn-cs"/>
              </a:rPr>
              <a:t>	</a:t>
            </a:r>
          </a:p>
          <a:p>
            <a:endParaRPr lang="fr-CA"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cs-CZ" dirty="0" smtClean="0"/>
              <a:t/>
            </a:r>
            <a:br>
              <a:rPr lang="cs-CZ" dirty="0" smtClean="0"/>
            </a:br>
            <a:r>
              <a:rPr lang="cs-CZ" sz="1200" u="none" strike="noStrike" kern="1200" dirty="0" err="1" smtClean="0">
                <a:solidFill>
                  <a:schemeClr val="tx1"/>
                </a:solidFill>
                <a:latin typeface="+mn-lt"/>
                <a:ea typeface="+mn-ea"/>
                <a:cs typeface="+mn-cs"/>
                <a:hlinkClick r:id="rId3" tooltip="fr:Anicet Charles Gabriel Lemonnier"/>
              </a:rPr>
              <a:t>Anicet</a:t>
            </a:r>
            <a:r>
              <a:rPr lang="cs-CZ" sz="1200" u="none" strike="noStrike" kern="1200" dirty="0" smtClean="0">
                <a:solidFill>
                  <a:schemeClr val="tx1"/>
                </a:solidFill>
                <a:latin typeface="+mn-lt"/>
                <a:ea typeface="+mn-ea"/>
                <a:cs typeface="+mn-cs"/>
                <a:hlinkClick r:id="rId3" tooltip="fr:Anicet Charles Gabriel Lemonnier"/>
              </a:rPr>
              <a:t>-</a:t>
            </a:r>
            <a:r>
              <a:rPr lang="cs-CZ" sz="1200" u="none" strike="noStrike" kern="1200" dirty="0" err="1" smtClean="0">
                <a:solidFill>
                  <a:schemeClr val="tx1"/>
                </a:solidFill>
                <a:latin typeface="+mn-lt"/>
                <a:ea typeface="+mn-ea"/>
                <a:cs typeface="+mn-cs"/>
                <a:hlinkClick r:id="rId3" tooltip="fr:Anicet Charles Gabriel Lemonnier"/>
              </a:rPr>
              <a:t>Charles</a:t>
            </a:r>
            <a:r>
              <a:rPr lang="cs-CZ" sz="1200" u="none" strike="noStrike" kern="1200" dirty="0" smtClean="0">
                <a:solidFill>
                  <a:schemeClr val="tx1"/>
                </a:solidFill>
                <a:latin typeface="+mn-lt"/>
                <a:ea typeface="+mn-ea"/>
                <a:cs typeface="+mn-cs"/>
                <a:hlinkClick r:id="rId3" tooltip="fr:Anicet Charles Gabriel Lemonnier"/>
              </a:rPr>
              <a:t>-Gabriel </a:t>
            </a:r>
            <a:r>
              <a:rPr lang="cs-CZ" sz="1200" u="none" strike="noStrike" kern="1200" dirty="0" err="1" smtClean="0">
                <a:solidFill>
                  <a:schemeClr val="tx1"/>
                </a:solidFill>
                <a:latin typeface="+mn-lt"/>
                <a:ea typeface="+mn-ea"/>
                <a:cs typeface="+mn-cs"/>
                <a:hlinkClick r:id="rId3" tooltip="fr:Anicet Charles Gabriel Lemonnier"/>
              </a:rPr>
              <a:t>Lemonnier</a:t>
            </a:r>
            <a:r>
              <a:rPr lang="cs-CZ" dirty="0" smtClean="0"/>
              <a:t> (1743–1824) </a:t>
            </a:r>
            <a:r>
              <a:rPr lang="fr-FR" dirty="0" smtClean="0"/>
              <a:t>- </a:t>
            </a:r>
            <a:r>
              <a:rPr lang="fr-FR" sz="1200" b="0" i="0" kern="1200" dirty="0" smtClean="0">
                <a:solidFill>
                  <a:schemeClr val="tx1"/>
                </a:solidFill>
                <a:latin typeface="+mn-lt"/>
                <a:ea typeface="+mn-ea"/>
                <a:cs typeface="+mn-cs"/>
              </a:rPr>
              <a:t>Lecture de la tragédie de l'orphelin de la Chine de Voltaire dans le salon de madame Geoffrin.</a:t>
            </a:r>
            <a:endParaRPr lang="cs-CZ" dirty="0" smtClean="0"/>
          </a:p>
          <a:p>
            <a:r>
              <a:rPr lang="fr-FR" sz="1200" b="0" i="0" kern="1200" dirty="0" smtClean="0">
                <a:solidFill>
                  <a:schemeClr val="tx1"/>
                </a:solidFill>
                <a:latin typeface="+mn-lt"/>
                <a:ea typeface="+mn-ea"/>
                <a:cs typeface="+mn-cs"/>
              </a:rPr>
              <a:t> À l'arrière-plan, de gauche à droite figurent Gresset, Marivaux, Marmontel, Vien, Thomas, La </a:t>
            </a:r>
            <a:r>
              <a:rPr lang="fr-FR" sz="1200" b="0" i="0" kern="1200" dirty="0" err="1" smtClean="0">
                <a:solidFill>
                  <a:schemeClr val="tx1"/>
                </a:solidFill>
                <a:latin typeface="+mn-lt"/>
                <a:ea typeface="+mn-ea"/>
                <a:cs typeface="+mn-cs"/>
              </a:rPr>
              <a:t>Condamine</a:t>
            </a:r>
            <a:r>
              <a:rPr lang="fr-FR" sz="1200" b="0" i="0" kern="1200" dirty="0" smtClean="0">
                <a:solidFill>
                  <a:schemeClr val="tx1"/>
                </a:solidFill>
                <a:latin typeface="+mn-lt"/>
                <a:ea typeface="+mn-ea"/>
                <a:cs typeface="+mn-cs"/>
              </a:rPr>
              <a:t>, l'abbé Raynal, Rousseau, Rameau, Mlle Clairon, Hénault, le duc de Choiseul, la statue de Voltaire [dont on lit "l'Orphelin de la Chine"], d'</a:t>
            </a:r>
            <a:r>
              <a:rPr lang="fr-FR" sz="1200" b="0" i="0" kern="1200" dirty="0" err="1" smtClean="0">
                <a:solidFill>
                  <a:schemeClr val="tx1"/>
                </a:solidFill>
                <a:latin typeface="+mn-lt"/>
                <a:ea typeface="+mn-ea"/>
                <a:cs typeface="+mn-cs"/>
              </a:rPr>
              <a:t>Argental</a:t>
            </a:r>
            <a:r>
              <a:rPr lang="fr-FR" sz="1200" b="0" i="0" kern="1200" dirty="0" smtClean="0">
                <a:solidFill>
                  <a:schemeClr val="tx1"/>
                </a:solidFill>
                <a:latin typeface="+mn-lt"/>
                <a:ea typeface="+mn-ea"/>
                <a:cs typeface="+mn-cs"/>
              </a:rPr>
              <a:t>, Saint-Lambert, Bouchardon, Soufflot, Danville, le comte de Caylus, Bartolomeo de Felice, Quesnay, Diderot, le baron de l'Aune Turgot, Malesherbes, le </a:t>
            </a:r>
            <a:r>
              <a:rPr lang="fr-FR" sz="1200" b="0" i="0" kern="1200" dirty="0" err="1" smtClean="0">
                <a:solidFill>
                  <a:schemeClr val="tx1"/>
                </a:solidFill>
                <a:latin typeface="+mn-lt"/>
                <a:ea typeface="+mn-ea"/>
                <a:cs typeface="+mn-cs"/>
              </a:rPr>
              <a:t>marcéhal</a:t>
            </a:r>
            <a:r>
              <a:rPr lang="fr-FR" sz="1200" b="0" i="0" kern="1200" dirty="0" smtClean="0">
                <a:solidFill>
                  <a:schemeClr val="tx1"/>
                </a:solidFill>
                <a:latin typeface="+mn-lt"/>
                <a:ea typeface="+mn-ea"/>
                <a:cs typeface="+mn-cs"/>
              </a:rPr>
              <a:t> de Richelieu, plus loin : Maupertuis, </a:t>
            </a:r>
            <a:r>
              <a:rPr lang="fr-FR" sz="1200" b="0" i="0" kern="1200" dirty="0" err="1" smtClean="0">
                <a:solidFill>
                  <a:schemeClr val="tx1"/>
                </a:solidFill>
                <a:latin typeface="+mn-lt"/>
                <a:ea typeface="+mn-ea"/>
                <a:cs typeface="+mn-cs"/>
              </a:rPr>
              <a:t>Mairan</a:t>
            </a:r>
            <a:r>
              <a:rPr lang="fr-FR" sz="1200" b="0" i="0" kern="1200" dirty="0" smtClean="0">
                <a:solidFill>
                  <a:schemeClr val="tx1"/>
                </a:solidFill>
                <a:latin typeface="+mn-lt"/>
                <a:ea typeface="+mn-ea"/>
                <a:cs typeface="+mn-cs"/>
              </a:rPr>
              <a:t>, d'Aguesseau, Clairaut le secrétaire de l'Académie enfin. Au premier rang, de droite à gauche, devant Clairaut : Montesquieu, la comtesse d'Houdetot, Vernet, Fontenelle, Mme Geoffrin, le prince de Conti, la duchesse d'</a:t>
            </a:r>
            <a:r>
              <a:rPr lang="fr-FR" sz="1200" b="0" i="0" kern="1200" dirty="0" err="1" smtClean="0">
                <a:solidFill>
                  <a:schemeClr val="tx1"/>
                </a:solidFill>
                <a:latin typeface="+mn-lt"/>
                <a:ea typeface="+mn-ea"/>
                <a:cs typeface="+mn-cs"/>
              </a:rPr>
              <a:t>Anville</a:t>
            </a:r>
            <a:r>
              <a:rPr lang="fr-FR" sz="1200" b="0" i="0" kern="1200" dirty="0" smtClean="0">
                <a:solidFill>
                  <a:schemeClr val="tx1"/>
                </a:solidFill>
                <a:latin typeface="+mn-lt"/>
                <a:ea typeface="+mn-ea"/>
                <a:cs typeface="+mn-cs"/>
              </a:rPr>
              <a:t>, le duc de Nivernais, Bernis, Crébillon, Piron, Duclos, Helvétius, Vanloo, d'Alembert derrière le bureau, </a:t>
            </a:r>
            <a:r>
              <a:rPr lang="fr-FR" sz="1200" b="0" i="0" kern="1200" dirty="0" err="1" smtClean="0">
                <a:solidFill>
                  <a:schemeClr val="tx1"/>
                </a:solidFill>
                <a:latin typeface="+mn-lt"/>
                <a:ea typeface="+mn-ea"/>
                <a:cs typeface="+mn-cs"/>
              </a:rPr>
              <a:t>Lekaine</a:t>
            </a:r>
            <a:r>
              <a:rPr lang="fr-FR" sz="1200" b="0" i="0" kern="1200" dirty="0" smtClean="0">
                <a:solidFill>
                  <a:schemeClr val="tx1"/>
                </a:solidFill>
                <a:latin typeface="+mn-lt"/>
                <a:ea typeface="+mn-ea"/>
                <a:cs typeface="+mn-cs"/>
              </a:rPr>
              <a:t> en train de lire, plus à gauche Mlle de </a:t>
            </a:r>
            <a:r>
              <a:rPr lang="fr-FR" sz="1200" b="0" i="0" kern="1200" dirty="0" err="1" smtClean="0">
                <a:solidFill>
                  <a:schemeClr val="tx1"/>
                </a:solidFill>
                <a:latin typeface="+mn-lt"/>
                <a:ea typeface="+mn-ea"/>
                <a:cs typeface="+mn-cs"/>
              </a:rPr>
              <a:t>Lespinase</a:t>
            </a:r>
            <a:r>
              <a:rPr lang="fr-FR" sz="1200" b="0" i="0" kern="1200" dirty="0" smtClean="0">
                <a:solidFill>
                  <a:schemeClr val="tx1"/>
                </a:solidFill>
                <a:latin typeface="+mn-lt"/>
                <a:ea typeface="+mn-ea"/>
                <a:cs typeface="+mn-cs"/>
              </a:rPr>
              <a:t>, Mme du Bocage, Réaumur, Mme de </a:t>
            </a:r>
            <a:r>
              <a:rPr lang="fr-FR" sz="1200" b="0" i="0" kern="1200" dirty="0" err="1" smtClean="0">
                <a:solidFill>
                  <a:schemeClr val="tx1"/>
                </a:solidFill>
                <a:latin typeface="+mn-lt"/>
                <a:ea typeface="+mn-ea"/>
                <a:cs typeface="+mn-cs"/>
              </a:rPr>
              <a:t>Graffignin</a:t>
            </a:r>
            <a:r>
              <a:rPr lang="fr-FR" sz="1200" b="0" i="0" kern="1200" dirty="0" smtClean="0">
                <a:solidFill>
                  <a:schemeClr val="tx1"/>
                </a:solidFill>
                <a:latin typeface="+mn-lt"/>
                <a:ea typeface="+mn-ea"/>
                <a:cs typeface="+mn-cs"/>
              </a:rPr>
              <a:t>, Condillac, tout à gauche Jussieu, devant lui Daubenton, et enfin Buffon.</a:t>
            </a:r>
          </a:p>
          <a:p>
            <a:endParaRPr lang="fr-FR" sz="1200" b="0" i="0" kern="1200" dirty="0" smtClean="0">
              <a:solidFill>
                <a:schemeClr val="tx1"/>
              </a:solidFill>
              <a:latin typeface="+mn-lt"/>
              <a:ea typeface="+mn-ea"/>
              <a:cs typeface="+mn-cs"/>
            </a:endParaRPr>
          </a:p>
          <a:p>
            <a:endParaRPr lang="fr-FR" sz="1200" b="0" i="0" kern="1200" dirty="0" smtClean="0">
              <a:solidFill>
                <a:schemeClr val="tx1"/>
              </a:solidFill>
              <a:latin typeface="+mn-lt"/>
              <a:ea typeface="+mn-ea"/>
              <a:cs typeface="+mn-cs"/>
            </a:endParaRPr>
          </a:p>
          <a:p>
            <a:r>
              <a:rPr lang="fr-FR" sz="1200" b="0" i="0" kern="1200" dirty="0" smtClean="0">
                <a:solidFill>
                  <a:schemeClr val="tx1"/>
                </a:solidFill>
                <a:latin typeface="+mn-lt"/>
                <a:ea typeface="+mn-ea"/>
                <a:cs typeface="+mn-cs"/>
              </a:rPr>
              <a:t> </a:t>
            </a:r>
          </a:p>
          <a:p>
            <a:r>
              <a:rPr lang="fr-FR" sz="1200" b="0" i="0" kern="1200" dirty="0" smtClean="0">
                <a:solidFill>
                  <a:schemeClr val="tx1"/>
                </a:solidFill>
                <a:latin typeface="+mn-lt"/>
                <a:ea typeface="+mn-ea"/>
                <a:cs typeface="+mn-cs"/>
              </a:rPr>
              <a:t>Le XVIIIe siècle voit triompher l’univers salonnier, en même temps que se manifeste un effort général pour échapper à l'étiquette de la cour.</a:t>
            </a:r>
          </a:p>
          <a:p>
            <a:r>
              <a:rPr lang="fr-FR" sz="1200" b="0" i="0" kern="1200" dirty="0" smtClean="0">
                <a:solidFill>
                  <a:schemeClr val="tx1"/>
                </a:solidFill>
                <a:latin typeface="+mn-lt"/>
                <a:ea typeface="+mn-ea"/>
                <a:cs typeface="+mn-cs"/>
              </a:rPr>
              <a:t>La noblesse que l'on retrouve en assez grand nombre dans les salons, se désintéresse de plus en plus des affaires courantes de l'État. Il faut dire que dès les premières années du dix-huitième siècle, la cour perd son influence prépondérante. Jusqu'à la Révolution, on n'y est pas moins assidu, mais Louis XIV vieillissant, et surtout Louis XV, ne cherchent plus à diriger le goût, ni même l'esprit public. A la cour de Louis XVI, plusieurs partis s'opposent, chacun l'emportant à tour de rôle: un changement de ministère remet tout en question! Le roi règne encore, mais il ne gouverne plus. En face de cette cour divisée, où l’étiquette a conservé sa tyrannie et où les idées sont aussi opprimées que les mœurs y sont libres, se dressent les salons. L’influence croissante des femmes et le besoin d’informations donnent, un rôle très important aux salons.</a:t>
            </a:r>
            <a:r>
              <a:rPr lang="fr-FR" sz="1200" b="0" i="1" kern="1200" dirty="0" smtClean="0">
                <a:solidFill>
                  <a:schemeClr val="tx1"/>
                </a:solidFill>
                <a:latin typeface="+mn-lt"/>
                <a:ea typeface="+mn-ea"/>
                <a:cs typeface="+mn-cs"/>
              </a:rPr>
              <a:t> </a:t>
            </a:r>
            <a:r>
              <a:rPr lang="fr-FR" sz="1200" b="0" i="0" kern="1200" dirty="0" smtClean="0">
                <a:solidFill>
                  <a:schemeClr val="tx1"/>
                </a:solidFill>
                <a:latin typeface="+mn-lt"/>
                <a:ea typeface="+mn-ea"/>
                <a:cs typeface="+mn-cs"/>
              </a:rPr>
              <a:t>Pour concurrencer les cafés, les maîtres et les maîtresses de maison doivent alors faire de leurs salons des centres d’information, des centres d’opinion et de discussion.</a:t>
            </a:r>
          </a:p>
          <a:p>
            <a:r>
              <a:rPr lang="fr-FR" sz="1200" b="0" i="0" kern="1200" dirty="0" smtClean="0">
                <a:solidFill>
                  <a:schemeClr val="tx1"/>
                </a:solidFill>
                <a:latin typeface="+mn-lt"/>
                <a:ea typeface="+mn-ea"/>
                <a:cs typeface="+mn-cs"/>
              </a:rPr>
              <a:t>Un salon est un cercle mondain dont le développement correspond à celui de la vie urbaine. Lié au besoin d'échanger des idées, des nouvelles, des sentiments, le salon dépasse vite le stade de la rencontre superficielle, du badinage et du jeu, pour tenir dans la vie sociale et le mouvement des idées, un rôle essentiel. Aristocratique ou bourgeois, le salon se montre largement ouvert aux «talents» issus d'autres milieux et contribue, à sa manière, à un certain brassage social.</a:t>
            </a:r>
          </a:p>
          <a:p>
            <a:r>
              <a:rPr lang="fr-FR" sz="1200" b="0" i="0" kern="1200" dirty="0" smtClean="0">
                <a:solidFill>
                  <a:schemeClr val="tx1"/>
                </a:solidFill>
                <a:latin typeface="+mn-lt"/>
                <a:ea typeface="+mn-ea"/>
                <a:cs typeface="+mn-cs"/>
              </a:rPr>
              <a:t>Toutes ces sociétés particulières sont, en fait, des petites cours en elles-mêmes, organisées autour du maître ou de la maîtresse de maison. La conversation y est parfois frivole et vaut alors par l'esprit qu'on y déploie. Mais elle est souvent sérieuse: questions de littérature et d'art, problèmes scientifiques, théories politiques et sociales, tout y est discuté. Tous les étrangers notables qui passaient à Paris ou y séjournaient, tenaient à l'honneur de s'y faire admettre. A Paris, la géographie des salons recouvre celle des quartiers aristocratiques: faubourg Saint-Germain, quartier du Luxembourg, quartier du Port-Royal, quartier </a:t>
            </a:r>
            <a:r>
              <a:rPr lang="fr-FR" sz="1200" b="0" i="0" kern="1200" dirty="0" err="1" smtClean="0">
                <a:solidFill>
                  <a:schemeClr val="tx1"/>
                </a:solidFill>
                <a:latin typeface="+mn-lt"/>
                <a:ea typeface="+mn-ea"/>
                <a:cs typeface="+mn-cs"/>
              </a:rPr>
              <a:t>Saint-Honoré</a:t>
            </a:r>
            <a:r>
              <a:rPr lang="fr-FR" sz="1200" b="0" i="0" kern="1200" dirty="0" smtClean="0">
                <a:solidFill>
                  <a:schemeClr val="tx1"/>
                </a:solidFill>
                <a:latin typeface="+mn-lt"/>
                <a:ea typeface="+mn-ea"/>
                <a:cs typeface="+mn-cs"/>
              </a:rPr>
              <a:t> et quartier Montmartre. Il ne faudrait pas croire que ces sociétés au XVIIIe siècle ne relèvent que d'une «culture féminine». Si la majorité des salons sont tenus par des femmes de la noblesse ou de la bourgeoisie, les sociétés où l'hôte est un homme sont aussi nombreuses: le salon du duc de Biron, du maréchal de Soubise, du comte d'</a:t>
            </a:r>
            <a:r>
              <a:rPr lang="fr-FR" sz="1200" b="0" i="0" kern="1200" dirty="0" err="1" smtClean="0">
                <a:solidFill>
                  <a:schemeClr val="tx1"/>
                </a:solidFill>
                <a:latin typeface="+mn-lt"/>
                <a:ea typeface="+mn-ea"/>
                <a:cs typeface="+mn-cs"/>
              </a:rPr>
              <a:t>Affy</a:t>
            </a:r>
            <a:r>
              <a:rPr lang="fr-FR" sz="1200" b="0" i="0" kern="1200" dirty="0" smtClean="0">
                <a:solidFill>
                  <a:schemeClr val="tx1"/>
                </a:solidFill>
                <a:latin typeface="+mn-lt"/>
                <a:ea typeface="+mn-ea"/>
                <a:cs typeface="+mn-cs"/>
              </a:rPr>
              <a:t>, du baron d' Holbach, du fermier général Le Riche de la </a:t>
            </a:r>
            <a:r>
              <a:rPr lang="fr-FR" sz="1200" b="0" i="0" kern="1200" dirty="0" err="1" smtClean="0">
                <a:solidFill>
                  <a:schemeClr val="tx1"/>
                </a:solidFill>
                <a:latin typeface="+mn-lt"/>
                <a:ea typeface="+mn-ea"/>
                <a:cs typeface="+mn-cs"/>
              </a:rPr>
              <a:t>Popelinière</a:t>
            </a:r>
            <a:r>
              <a:rPr lang="fr-FR" sz="1200" b="0" i="0" kern="1200" dirty="0" smtClean="0">
                <a:solidFill>
                  <a:schemeClr val="tx1"/>
                </a:solidFill>
                <a:latin typeface="+mn-lt"/>
                <a:ea typeface="+mn-ea"/>
                <a:cs typeface="+mn-cs"/>
              </a:rPr>
              <a:t>, ou le salon de Charles Nodier. D'autres sociétés se réunissent autour d'un couple: les Helvétius, les </a:t>
            </a:r>
            <a:r>
              <a:rPr lang="fr-FR" sz="1200" b="0" i="0" kern="1200" dirty="0" err="1" smtClean="0">
                <a:solidFill>
                  <a:schemeClr val="tx1"/>
                </a:solidFill>
                <a:latin typeface="+mn-lt"/>
                <a:ea typeface="+mn-ea"/>
                <a:cs typeface="+mn-cs"/>
              </a:rPr>
              <a:t>Camaran</a:t>
            </a:r>
            <a:r>
              <a:rPr lang="fr-FR" sz="1200" b="0" i="0" kern="1200" dirty="0" smtClean="0">
                <a:solidFill>
                  <a:schemeClr val="tx1"/>
                </a:solidFill>
                <a:latin typeface="+mn-lt"/>
                <a:ea typeface="+mn-ea"/>
                <a:cs typeface="+mn-cs"/>
              </a:rPr>
              <a:t>, les </a:t>
            </a:r>
            <a:r>
              <a:rPr lang="fr-FR" sz="1200" b="0" i="0" kern="1200" dirty="0" err="1" smtClean="0">
                <a:solidFill>
                  <a:schemeClr val="tx1"/>
                </a:solidFill>
                <a:latin typeface="+mn-lt"/>
                <a:ea typeface="+mn-ea"/>
                <a:cs typeface="+mn-cs"/>
              </a:rPr>
              <a:t>Reynière</a:t>
            </a:r>
            <a:r>
              <a:rPr lang="fr-FR" sz="1200" b="0" i="0" kern="1200" dirty="0" smtClean="0">
                <a:solidFill>
                  <a:schemeClr val="tx1"/>
                </a:solidFill>
                <a:latin typeface="+mn-lt"/>
                <a:ea typeface="+mn-ea"/>
                <a:cs typeface="+mn-cs"/>
              </a:rPr>
              <a:t>, les Necker, les Suard. Au XVIIIe siècle, les deux plus célèbres furent celui d’une aristocrate, la marquise Marie du Deffand (1697-1780) et celui d'une bourgeoise, Mme Marie-Thérèse Geoffrin (1699-1777).</a:t>
            </a:r>
          </a:p>
          <a:p>
            <a:r>
              <a:rPr lang="fr-FR" sz="1200" b="0" i="0" kern="1200" dirty="0" smtClean="0">
                <a:solidFill>
                  <a:schemeClr val="tx1"/>
                </a:solidFill>
                <a:latin typeface="+mn-lt"/>
                <a:ea typeface="+mn-ea"/>
                <a:cs typeface="+mn-cs"/>
              </a:rPr>
              <a:t>Le salon est donc un espace privilégié de représentations et de divertissements pour l’aristocratie, où Lumières et philosophie ne tiennent en définitive qu’une place secondaire.</a:t>
            </a:r>
          </a:p>
          <a:p>
            <a:r>
              <a:rPr lang="fr-FR" sz="1200" b="0" i="0" kern="1200" dirty="0" smtClean="0">
                <a:solidFill>
                  <a:schemeClr val="tx1"/>
                </a:solidFill>
                <a:latin typeface="+mn-lt"/>
                <a:ea typeface="+mn-ea"/>
                <a:cs typeface="+mn-cs"/>
              </a:rPr>
              <a:t>La protection et le soutien financier accordés par ces maîtresses ou maîtres de salon aux intellectuels ont contribué de façon majeure à la réalisation de projets d'une importance capitale pour l'histoire de la pensée, comme par exemple, la création de l'Encyclopédie. A bien des égards, la prodigieuse fécondité intellectuelle issue du cadre informel des salons soutient heureusement la comparaison avec l'Académie française où les femmes ne seront admises que trois siècles et demi après sa création.</a:t>
            </a:r>
          </a:p>
          <a:p>
            <a:r>
              <a:rPr lang="fr-FR" sz="1200" b="0" i="0" kern="1200" dirty="0" smtClean="0">
                <a:solidFill>
                  <a:schemeClr val="tx1"/>
                </a:solidFill>
                <a:latin typeface="+mn-lt"/>
                <a:ea typeface="+mn-ea"/>
                <a:cs typeface="+mn-cs"/>
              </a:rPr>
              <a:t>Dans la société du dix-huitième siècle, ouvrir un salon n'est pas à la portée de n'importe qui. Une telle entreprise coûte cher. Les milieux capables d'entretenir à l'année un salon parisien sont les détenteurs d'au moins 50 000 livres de revenu annuel. Environ 200 noms en France ont de tels revenus; une soixantaine de familles en Province, une centaine à la Cour, et une cinquantaine de financiers. Un grand salon suppose aussi un vaste hôtel particulier, en 1754, un hôtel particulier s’achète environ 500 000 livres. Si les financiers cherchent à tenir salon, seuls les plus prestigieux peuvent recevoir des aristocrates et encore, non sans risquer le persiflage.</a:t>
            </a:r>
          </a:p>
          <a:p>
            <a:r>
              <a:rPr lang="fr-FR" sz="1200" b="0" i="0" kern="1200" dirty="0" smtClean="0">
                <a:solidFill>
                  <a:schemeClr val="tx1"/>
                </a:solidFill>
                <a:latin typeface="+mn-lt"/>
                <a:ea typeface="+mn-ea"/>
                <a:cs typeface="+mn-cs"/>
              </a:rPr>
              <a:t/>
            </a:r>
            <a:br>
              <a:rPr lang="fr-FR" sz="1200" b="0" i="0" kern="1200" dirty="0" smtClean="0">
                <a:solidFill>
                  <a:schemeClr val="tx1"/>
                </a:solidFill>
                <a:latin typeface="+mn-lt"/>
                <a:ea typeface="+mn-ea"/>
                <a:cs typeface="+mn-cs"/>
              </a:rPr>
            </a:br>
            <a:endParaRPr lang="cs-CZ" dirty="0"/>
          </a:p>
        </p:txBody>
      </p:sp>
      <p:sp>
        <p:nvSpPr>
          <p:cNvPr id="4" name="Zástupný symbol pro číslo snímku 3"/>
          <p:cNvSpPr>
            <a:spLocks noGrp="1"/>
          </p:cNvSpPr>
          <p:nvPr>
            <p:ph type="sldNum" sz="quarter" idx="10"/>
          </p:nvPr>
        </p:nvSpPr>
        <p:spPr/>
        <p:txBody>
          <a:bodyPr/>
          <a:lstStyle/>
          <a:p>
            <a:fld id="{C195E6BB-A4B4-4787-8BF4-6ADB04889DEC}" type="slidenum">
              <a:rPr lang="cs-CZ" smtClean="0"/>
              <a:pPr/>
              <a:t>12</a:t>
            </a:fld>
            <a:endParaRPr lang="cs-CZ"/>
          </a:p>
        </p:txBody>
      </p:sp>
    </p:spTree>
    <p:extLst>
      <p:ext uri="{BB962C8B-B14F-4D97-AF65-F5344CB8AC3E}">
        <p14:creationId xmlns:p14="http://schemas.microsoft.com/office/powerpoint/2010/main" val="12219519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lnSpcReduction="10000"/>
          </a:bodyPr>
          <a:lstStyle/>
          <a:p>
            <a:r>
              <a:rPr lang="fr-CA" sz="1200" kern="1200" dirty="0" smtClean="0">
                <a:solidFill>
                  <a:schemeClr val="tx1"/>
                </a:solidFill>
                <a:latin typeface="+mn-lt"/>
                <a:ea typeface="+mn-ea"/>
                <a:cs typeface="+mn-cs"/>
              </a:rPr>
              <a:t>	Les </a:t>
            </a:r>
            <a:r>
              <a:rPr lang="fr-CA" sz="1200" b="1" kern="1200" dirty="0" smtClean="0">
                <a:solidFill>
                  <a:schemeClr val="tx1"/>
                </a:solidFill>
                <a:latin typeface="+mn-lt"/>
                <a:ea typeface="+mn-ea"/>
                <a:cs typeface="+mn-cs"/>
              </a:rPr>
              <a:t>cafés</a:t>
            </a:r>
            <a:r>
              <a:rPr lang="fr-CA" sz="1200" kern="1200" dirty="0" smtClean="0">
                <a:solidFill>
                  <a:schemeClr val="tx1"/>
                </a:solidFill>
                <a:latin typeface="+mn-lt"/>
                <a:ea typeface="+mn-ea"/>
                <a:cs typeface="+mn-cs"/>
              </a:rPr>
              <a:t> et les </a:t>
            </a:r>
            <a:r>
              <a:rPr lang="fr-CA" sz="1200" b="1" kern="1200" dirty="0" smtClean="0">
                <a:solidFill>
                  <a:schemeClr val="tx1"/>
                </a:solidFill>
                <a:latin typeface="+mn-lt"/>
                <a:ea typeface="+mn-ea"/>
                <a:cs typeface="+mn-cs"/>
              </a:rPr>
              <a:t>clubs</a:t>
            </a:r>
            <a:r>
              <a:rPr lang="fr-CA" sz="1200" kern="1200" dirty="0" smtClean="0">
                <a:solidFill>
                  <a:schemeClr val="tx1"/>
                </a:solidFill>
                <a:latin typeface="+mn-lt"/>
                <a:ea typeface="+mn-ea"/>
                <a:cs typeface="+mn-cs"/>
              </a:rPr>
              <a:t>, reflet de la mode anglaise (le 18</a:t>
            </a:r>
            <a:r>
              <a:rPr lang="fr-CA" sz="1200" kern="1200" baseline="30000" dirty="0" smtClean="0">
                <a:solidFill>
                  <a:schemeClr val="tx1"/>
                </a:solidFill>
                <a:latin typeface="+mn-lt"/>
                <a:ea typeface="+mn-ea"/>
                <a:cs typeface="+mn-cs"/>
              </a:rPr>
              <a:t>e</a:t>
            </a:r>
            <a:r>
              <a:rPr lang="fr-CA" sz="1200" kern="1200" dirty="0" smtClean="0">
                <a:solidFill>
                  <a:schemeClr val="tx1"/>
                </a:solidFill>
                <a:latin typeface="+mn-lt"/>
                <a:ea typeface="+mn-ea"/>
                <a:cs typeface="+mn-cs"/>
              </a:rPr>
              <a:t> siècle est très anglophile), sont les nouveaux lieux culturels - non plus privés, mais </a:t>
            </a:r>
            <a:r>
              <a:rPr lang="fr-CA" sz="1200" b="1" kern="1200" dirty="0" smtClean="0">
                <a:solidFill>
                  <a:schemeClr val="tx1"/>
                </a:solidFill>
                <a:latin typeface="+mn-lt"/>
                <a:ea typeface="+mn-ea"/>
                <a:cs typeface="+mn-cs"/>
              </a:rPr>
              <a:t>publics</a:t>
            </a:r>
            <a:r>
              <a:rPr lang="fr-CA" sz="1200" kern="1200" dirty="0" smtClean="0">
                <a:solidFill>
                  <a:schemeClr val="tx1"/>
                </a:solidFill>
                <a:latin typeface="+mn-lt"/>
                <a:ea typeface="+mn-ea"/>
                <a:cs typeface="+mn-cs"/>
              </a:rPr>
              <a:t> ou </a:t>
            </a:r>
            <a:r>
              <a:rPr lang="fr-CA" sz="1200" b="1" kern="1200" dirty="0" smtClean="0">
                <a:solidFill>
                  <a:schemeClr val="tx1"/>
                </a:solidFill>
                <a:latin typeface="+mn-lt"/>
                <a:ea typeface="+mn-ea"/>
                <a:cs typeface="+mn-cs"/>
              </a:rPr>
              <a:t>mi-publics</a:t>
            </a:r>
            <a:r>
              <a:rPr lang="fr-CA" sz="1200" kern="1200" dirty="0" smtClean="0">
                <a:solidFill>
                  <a:schemeClr val="tx1"/>
                </a:solidFill>
                <a:latin typeface="+mn-lt"/>
                <a:ea typeface="+mn-ea"/>
                <a:cs typeface="+mn-cs"/>
              </a:rPr>
              <a:t>: </a:t>
            </a:r>
            <a:r>
              <a:rPr lang="fr-CA" sz="1200" b="1" kern="1200" dirty="0" smtClean="0">
                <a:solidFill>
                  <a:schemeClr val="tx1"/>
                </a:solidFill>
                <a:latin typeface="+mn-lt"/>
                <a:ea typeface="+mn-ea"/>
                <a:cs typeface="+mn-cs"/>
              </a:rPr>
              <a:t>café de la Régence</a:t>
            </a:r>
            <a:r>
              <a:rPr lang="fr-CA" sz="1200" kern="1200" dirty="0" smtClean="0">
                <a:solidFill>
                  <a:schemeClr val="tx1"/>
                </a:solidFill>
                <a:latin typeface="+mn-lt"/>
                <a:ea typeface="+mn-ea"/>
                <a:cs typeface="+mn-cs"/>
              </a:rPr>
              <a:t>, </a:t>
            </a:r>
            <a:r>
              <a:rPr lang="fr-CA" sz="1200" b="1" kern="1200" dirty="0" smtClean="0">
                <a:solidFill>
                  <a:schemeClr val="tx1"/>
                </a:solidFill>
                <a:latin typeface="+mn-lt"/>
                <a:ea typeface="+mn-ea"/>
                <a:cs typeface="+mn-cs"/>
              </a:rPr>
              <a:t>café Procope</a:t>
            </a:r>
            <a:r>
              <a:rPr lang="fr-CA" sz="1200" kern="1200" dirty="0" smtClean="0">
                <a:solidFill>
                  <a:schemeClr val="tx1"/>
                </a:solidFill>
                <a:latin typeface="+mn-lt"/>
                <a:ea typeface="+mn-ea"/>
                <a:cs typeface="+mn-cs"/>
              </a:rPr>
              <a:t> (Fontenelle, Voltaire, Diderot, </a:t>
            </a:r>
            <a:r>
              <a:rPr lang="fr-CA" sz="1200" kern="1200" dirty="0" err="1" smtClean="0">
                <a:solidFill>
                  <a:schemeClr val="tx1"/>
                </a:solidFill>
                <a:latin typeface="+mn-lt"/>
                <a:ea typeface="+mn-ea"/>
                <a:cs typeface="+mn-cs"/>
              </a:rPr>
              <a:t>Marmontelle</a:t>
            </a:r>
            <a:r>
              <a:rPr lang="fr-CA" sz="1200" kern="1200" dirty="0" smtClean="0">
                <a:solidFill>
                  <a:schemeClr val="tx1"/>
                </a:solidFill>
                <a:latin typeface="+mn-lt"/>
                <a:ea typeface="+mn-ea"/>
                <a:cs typeface="+mn-cs"/>
              </a:rPr>
              <a:t>), </a:t>
            </a:r>
            <a:r>
              <a:rPr lang="fr-CA" sz="1200" b="1" kern="1200" dirty="0" smtClean="0">
                <a:solidFill>
                  <a:schemeClr val="tx1"/>
                </a:solidFill>
                <a:latin typeface="+mn-lt"/>
                <a:ea typeface="+mn-ea"/>
                <a:cs typeface="+mn-cs"/>
              </a:rPr>
              <a:t>café </a:t>
            </a:r>
            <a:r>
              <a:rPr lang="fr-CA" sz="1200" b="1" kern="1200" dirty="0" err="1" smtClean="0">
                <a:solidFill>
                  <a:schemeClr val="tx1"/>
                </a:solidFill>
                <a:latin typeface="+mn-lt"/>
                <a:ea typeface="+mn-ea"/>
                <a:cs typeface="+mn-cs"/>
              </a:rPr>
              <a:t>Gradot</a:t>
            </a:r>
            <a:r>
              <a:rPr lang="fr-CA" sz="1200" kern="1200" dirty="0" smtClean="0">
                <a:solidFill>
                  <a:schemeClr val="tx1"/>
                </a:solidFill>
                <a:latin typeface="+mn-lt"/>
                <a:ea typeface="+mn-ea"/>
                <a:cs typeface="+mn-cs"/>
              </a:rPr>
              <a:t>, </a:t>
            </a:r>
            <a:r>
              <a:rPr lang="fr-CA" sz="1200" b="1" kern="1200" dirty="0" smtClean="0">
                <a:solidFill>
                  <a:schemeClr val="tx1"/>
                </a:solidFill>
                <a:latin typeface="+mn-lt"/>
                <a:ea typeface="+mn-ea"/>
                <a:cs typeface="+mn-cs"/>
              </a:rPr>
              <a:t>café Laurent</a:t>
            </a:r>
            <a:r>
              <a:rPr lang="fr-CA" sz="1200" kern="1200" dirty="0" smtClean="0">
                <a:solidFill>
                  <a:schemeClr val="tx1"/>
                </a:solidFill>
                <a:latin typeface="+mn-lt"/>
                <a:ea typeface="+mn-ea"/>
                <a:cs typeface="+mn-cs"/>
              </a:rPr>
              <a:t>, </a:t>
            </a:r>
            <a:r>
              <a:rPr lang="fr-CA" sz="1200" b="1" kern="1200" dirty="0" smtClean="0">
                <a:solidFill>
                  <a:schemeClr val="tx1"/>
                </a:solidFill>
                <a:latin typeface="+mn-lt"/>
                <a:ea typeface="+mn-ea"/>
                <a:cs typeface="+mn-cs"/>
              </a:rPr>
              <a:t>club de l’Entresol</a:t>
            </a:r>
            <a:r>
              <a:rPr lang="fr-CA" sz="1200" kern="1200" dirty="0" smtClean="0">
                <a:solidFill>
                  <a:schemeClr val="tx1"/>
                </a:solidFill>
                <a:latin typeface="+mn-lt"/>
                <a:ea typeface="+mn-ea"/>
                <a:cs typeface="+mn-cs"/>
              </a:rPr>
              <a:t> (1720-1731; Montesquieu, abbé de Saint-Pierre).</a:t>
            </a:r>
            <a:r>
              <a:rPr lang="fr-CA" sz="1200" kern="1200" baseline="0" dirty="0" smtClean="0">
                <a:solidFill>
                  <a:schemeClr val="tx1"/>
                </a:solidFill>
                <a:latin typeface="+mn-lt"/>
                <a:ea typeface="+mn-ea"/>
                <a:cs typeface="+mn-cs"/>
              </a:rPr>
              <a:t> Les cafés – lieu de création où se fait la modernité, lieu emblématique – lieu d’échange, de référence x mais un lieu public (x Salon) où se rencontre le privé avec le public (au Salon, on est invité ou pas), l’individu avec la collectivité, discussions d’échange (Sartre écrit au Deux magots…)</a:t>
            </a:r>
          </a:p>
          <a:p>
            <a:endParaRPr lang="fr-CA" sz="1200" kern="1200" baseline="0" dirty="0" smtClean="0">
              <a:solidFill>
                <a:schemeClr val="tx1"/>
              </a:solidFill>
              <a:latin typeface="+mn-lt"/>
              <a:ea typeface="+mn-ea"/>
              <a:cs typeface="+mn-cs"/>
            </a:endParaRPr>
          </a:p>
          <a:p>
            <a:r>
              <a:rPr lang="fr-FR" sz="1200" b="0" i="0" kern="1200" dirty="0" smtClean="0">
                <a:solidFill>
                  <a:schemeClr val="tx1"/>
                </a:solidFill>
                <a:latin typeface="+mn-lt"/>
                <a:ea typeface="+mn-ea"/>
                <a:cs typeface="+mn-cs"/>
              </a:rPr>
              <a:t>La société se retrouve aussi dans les cafés, le plus démocratiques des lieux de sociabilité. On peut y boire le célèbre liquide noir du même nom. Dès les débuts du règne de Louis XIV, le café commence à connaître un succès extraordinaire. Les premiers s’ouvrent à Marseille en 1654, et en 1667, à Paris. En 1715, à la mort de Louis XIV, il y en a 300 à Paris, les plus renommés sont le café Procope, ouvert en 1695, par un sicilien, le café de la Régence et le café Laurent, à propos duquel, Montesquieu écrivait: </a:t>
            </a:r>
            <a:r>
              <a:rPr lang="fr-FR" sz="1200" b="0" i="1" kern="1200" dirty="0" smtClean="0">
                <a:solidFill>
                  <a:schemeClr val="tx1"/>
                </a:solidFill>
                <a:latin typeface="+mn-lt"/>
                <a:ea typeface="+mn-ea"/>
                <a:cs typeface="+mn-cs"/>
              </a:rPr>
              <a:t>« Le café Laurent où l'on apprête le café de telle manière qu'il donne de l'esprit à ceux qui en prennent.» </a:t>
            </a:r>
            <a:r>
              <a:rPr lang="fr-FR" sz="1200" b="0" i="0" kern="1200" dirty="0" smtClean="0">
                <a:solidFill>
                  <a:schemeClr val="tx1"/>
                </a:solidFill>
                <a:latin typeface="+mn-lt"/>
                <a:ea typeface="+mn-ea"/>
                <a:cs typeface="+mn-cs"/>
              </a:rPr>
              <a:t>Au début du XVIIIe siècle, l’appétit intellectuel des aristocrates et des bourgeois les pousse à fréquenter les cafés, lieux de réunion masculins où ils goûtent le plaisir d’être mis au courant des derniers événements et de discuter plus librement qu’en présence des femmes. Les gens font cercle autour des joueurs d’échecs ou des « orateurs en chef » qui président les discussions. Voltaire, Diderot, Fontenelle, d’Alembert, Condorcet, La Haye, Piron, Marmontel ne dédaignent pas d’y paraître et d’y entretenir leur publicité. C’est là que l’on peut lire les libelles interdits qui circulent sous le manteau, c’est là que l’on peut lire les brochures et les gazettes, peu répandues encore au début du siècle, mais dont la diffusion augmente dés 1787.</a:t>
            </a:r>
            <a:br>
              <a:rPr lang="fr-FR" sz="1200" b="0" i="0" kern="1200" dirty="0" smtClean="0">
                <a:solidFill>
                  <a:schemeClr val="tx1"/>
                </a:solidFill>
                <a:latin typeface="+mn-lt"/>
                <a:ea typeface="+mn-ea"/>
                <a:cs typeface="+mn-cs"/>
              </a:rPr>
            </a:br>
            <a:r>
              <a:rPr lang="fr-FR" sz="1200" b="0" i="0" kern="1200" dirty="0" smtClean="0">
                <a:solidFill>
                  <a:schemeClr val="tx1"/>
                </a:solidFill>
                <a:latin typeface="+mn-lt"/>
                <a:ea typeface="+mn-ea"/>
                <a:cs typeface="+mn-cs"/>
              </a:rPr>
              <a:t/>
            </a:r>
            <a:br>
              <a:rPr lang="fr-FR" sz="1200" b="0" i="0" kern="1200" dirty="0" smtClean="0">
                <a:solidFill>
                  <a:schemeClr val="tx1"/>
                </a:solidFill>
                <a:latin typeface="+mn-lt"/>
                <a:ea typeface="+mn-ea"/>
                <a:cs typeface="+mn-cs"/>
              </a:rPr>
            </a:br>
            <a:endParaRPr lang="cs-CZ" sz="1200" kern="1200" dirty="0" smtClean="0">
              <a:solidFill>
                <a:schemeClr val="tx1"/>
              </a:solidFill>
              <a:latin typeface="+mn-lt"/>
              <a:ea typeface="+mn-ea"/>
              <a:cs typeface="+mn-cs"/>
            </a:endParaRPr>
          </a:p>
        </p:txBody>
      </p:sp>
      <p:sp>
        <p:nvSpPr>
          <p:cNvPr id="4" name="Zástupný symbol pro číslo snímku 3"/>
          <p:cNvSpPr>
            <a:spLocks noGrp="1"/>
          </p:cNvSpPr>
          <p:nvPr>
            <p:ph type="sldNum" sz="quarter" idx="10"/>
          </p:nvPr>
        </p:nvSpPr>
        <p:spPr/>
        <p:txBody>
          <a:bodyPr/>
          <a:lstStyle/>
          <a:p>
            <a:fld id="{C195E6BB-A4B4-4787-8BF4-6ADB04889DEC}" type="slidenum">
              <a:rPr lang="cs-CZ" smtClean="0"/>
              <a:pPr/>
              <a:t>13</a:t>
            </a:fld>
            <a:endParaRPr lang="cs-CZ"/>
          </a:p>
        </p:txBody>
      </p:sp>
    </p:spTree>
    <p:extLst>
      <p:ext uri="{BB962C8B-B14F-4D97-AF65-F5344CB8AC3E}">
        <p14:creationId xmlns:p14="http://schemas.microsoft.com/office/powerpoint/2010/main" val="8796385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lnSpcReduction="10000"/>
          </a:bodyPr>
          <a:lstStyle/>
          <a:p>
            <a:r>
              <a:rPr lang="fr-CA" sz="1200" kern="1200" dirty="0" smtClean="0">
                <a:solidFill>
                  <a:schemeClr val="tx1"/>
                </a:solidFill>
                <a:latin typeface="+mn-lt"/>
                <a:ea typeface="+mn-ea"/>
                <a:cs typeface="+mn-cs"/>
              </a:rPr>
              <a:t>	Les </a:t>
            </a:r>
            <a:r>
              <a:rPr lang="fr-CA" sz="1200" b="1" kern="1200" dirty="0" smtClean="0">
                <a:solidFill>
                  <a:schemeClr val="tx1"/>
                </a:solidFill>
                <a:latin typeface="+mn-lt"/>
                <a:ea typeface="+mn-ea"/>
                <a:cs typeface="+mn-cs"/>
              </a:rPr>
              <a:t>cafés</a:t>
            </a:r>
            <a:r>
              <a:rPr lang="fr-CA" sz="1200" kern="1200" dirty="0" smtClean="0">
                <a:solidFill>
                  <a:schemeClr val="tx1"/>
                </a:solidFill>
                <a:latin typeface="+mn-lt"/>
                <a:ea typeface="+mn-ea"/>
                <a:cs typeface="+mn-cs"/>
              </a:rPr>
              <a:t> et les </a:t>
            </a:r>
            <a:r>
              <a:rPr lang="fr-CA" sz="1200" b="1" kern="1200" dirty="0" smtClean="0">
                <a:solidFill>
                  <a:schemeClr val="tx1"/>
                </a:solidFill>
                <a:latin typeface="+mn-lt"/>
                <a:ea typeface="+mn-ea"/>
                <a:cs typeface="+mn-cs"/>
              </a:rPr>
              <a:t>clubs</a:t>
            </a:r>
            <a:r>
              <a:rPr lang="fr-CA" sz="1200" kern="1200" dirty="0" smtClean="0">
                <a:solidFill>
                  <a:schemeClr val="tx1"/>
                </a:solidFill>
                <a:latin typeface="+mn-lt"/>
                <a:ea typeface="+mn-ea"/>
                <a:cs typeface="+mn-cs"/>
              </a:rPr>
              <a:t>, reflet de la mode anglaise (le 18</a:t>
            </a:r>
            <a:r>
              <a:rPr lang="fr-CA" sz="1200" kern="1200" baseline="30000" dirty="0" smtClean="0">
                <a:solidFill>
                  <a:schemeClr val="tx1"/>
                </a:solidFill>
                <a:latin typeface="+mn-lt"/>
                <a:ea typeface="+mn-ea"/>
                <a:cs typeface="+mn-cs"/>
              </a:rPr>
              <a:t>e</a:t>
            </a:r>
            <a:r>
              <a:rPr lang="fr-CA" sz="1200" kern="1200" dirty="0" smtClean="0">
                <a:solidFill>
                  <a:schemeClr val="tx1"/>
                </a:solidFill>
                <a:latin typeface="+mn-lt"/>
                <a:ea typeface="+mn-ea"/>
                <a:cs typeface="+mn-cs"/>
              </a:rPr>
              <a:t> siècle est très anglophile), sont les nouveaux lieux culturels - non plus privés, mais </a:t>
            </a:r>
            <a:r>
              <a:rPr lang="fr-CA" sz="1200" b="1" kern="1200" dirty="0" smtClean="0">
                <a:solidFill>
                  <a:schemeClr val="tx1"/>
                </a:solidFill>
                <a:latin typeface="+mn-lt"/>
                <a:ea typeface="+mn-ea"/>
                <a:cs typeface="+mn-cs"/>
              </a:rPr>
              <a:t>publics</a:t>
            </a:r>
            <a:r>
              <a:rPr lang="fr-CA" sz="1200" kern="1200" dirty="0" smtClean="0">
                <a:solidFill>
                  <a:schemeClr val="tx1"/>
                </a:solidFill>
                <a:latin typeface="+mn-lt"/>
                <a:ea typeface="+mn-ea"/>
                <a:cs typeface="+mn-cs"/>
              </a:rPr>
              <a:t> ou </a:t>
            </a:r>
            <a:r>
              <a:rPr lang="fr-CA" sz="1200" b="1" kern="1200" dirty="0" smtClean="0">
                <a:solidFill>
                  <a:schemeClr val="tx1"/>
                </a:solidFill>
                <a:latin typeface="+mn-lt"/>
                <a:ea typeface="+mn-ea"/>
                <a:cs typeface="+mn-cs"/>
              </a:rPr>
              <a:t>mi-publics</a:t>
            </a:r>
            <a:r>
              <a:rPr lang="fr-CA" sz="1200" kern="1200" dirty="0" smtClean="0">
                <a:solidFill>
                  <a:schemeClr val="tx1"/>
                </a:solidFill>
                <a:latin typeface="+mn-lt"/>
                <a:ea typeface="+mn-ea"/>
                <a:cs typeface="+mn-cs"/>
              </a:rPr>
              <a:t>: </a:t>
            </a:r>
            <a:r>
              <a:rPr lang="fr-CA" sz="1200" b="1" kern="1200" dirty="0" smtClean="0">
                <a:solidFill>
                  <a:schemeClr val="tx1"/>
                </a:solidFill>
                <a:latin typeface="+mn-lt"/>
                <a:ea typeface="+mn-ea"/>
                <a:cs typeface="+mn-cs"/>
              </a:rPr>
              <a:t>café de la Régence</a:t>
            </a:r>
            <a:r>
              <a:rPr lang="fr-CA" sz="1200" kern="1200" dirty="0" smtClean="0">
                <a:solidFill>
                  <a:schemeClr val="tx1"/>
                </a:solidFill>
                <a:latin typeface="+mn-lt"/>
                <a:ea typeface="+mn-ea"/>
                <a:cs typeface="+mn-cs"/>
              </a:rPr>
              <a:t>, </a:t>
            </a:r>
            <a:r>
              <a:rPr lang="fr-CA" sz="1200" b="1" kern="1200" dirty="0" smtClean="0">
                <a:solidFill>
                  <a:schemeClr val="tx1"/>
                </a:solidFill>
                <a:latin typeface="+mn-lt"/>
                <a:ea typeface="+mn-ea"/>
                <a:cs typeface="+mn-cs"/>
              </a:rPr>
              <a:t>café Procope</a:t>
            </a:r>
            <a:r>
              <a:rPr lang="fr-CA" sz="1200" kern="1200" dirty="0" smtClean="0">
                <a:solidFill>
                  <a:schemeClr val="tx1"/>
                </a:solidFill>
                <a:latin typeface="+mn-lt"/>
                <a:ea typeface="+mn-ea"/>
                <a:cs typeface="+mn-cs"/>
              </a:rPr>
              <a:t> (Fontenelle, Voltaire, Diderot, </a:t>
            </a:r>
            <a:r>
              <a:rPr lang="fr-CA" sz="1200" kern="1200" dirty="0" err="1" smtClean="0">
                <a:solidFill>
                  <a:schemeClr val="tx1"/>
                </a:solidFill>
                <a:latin typeface="+mn-lt"/>
                <a:ea typeface="+mn-ea"/>
                <a:cs typeface="+mn-cs"/>
              </a:rPr>
              <a:t>Marmontelle</a:t>
            </a:r>
            <a:r>
              <a:rPr lang="fr-CA" sz="1200" kern="1200" dirty="0" smtClean="0">
                <a:solidFill>
                  <a:schemeClr val="tx1"/>
                </a:solidFill>
                <a:latin typeface="+mn-lt"/>
                <a:ea typeface="+mn-ea"/>
                <a:cs typeface="+mn-cs"/>
              </a:rPr>
              <a:t>), </a:t>
            </a:r>
            <a:r>
              <a:rPr lang="fr-CA" sz="1200" b="1" kern="1200" dirty="0" smtClean="0">
                <a:solidFill>
                  <a:schemeClr val="tx1"/>
                </a:solidFill>
                <a:latin typeface="+mn-lt"/>
                <a:ea typeface="+mn-ea"/>
                <a:cs typeface="+mn-cs"/>
              </a:rPr>
              <a:t>café </a:t>
            </a:r>
            <a:r>
              <a:rPr lang="fr-CA" sz="1200" b="1" kern="1200" dirty="0" err="1" smtClean="0">
                <a:solidFill>
                  <a:schemeClr val="tx1"/>
                </a:solidFill>
                <a:latin typeface="+mn-lt"/>
                <a:ea typeface="+mn-ea"/>
                <a:cs typeface="+mn-cs"/>
              </a:rPr>
              <a:t>Gradot</a:t>
            </a:r>
            <a:r>
              <a:rPr lang="fr-CA" sz="1200" kern="1200" dirty="0" smtClean="0">
                <a:solidFill>
                  <a:schemeClr val="tx1"/>
                </a:solidFill>
                <a:latin typeface="+mn-lt"/>
                <a:ea typeface="+mn-ea"/>
                <a:cs typeface="+mn-cs"/>
              </a:rPr>
              <a:t>, </a:t>
            </a:r>
            <a:r>
              <a:rPr lang="fr-CA" sz="1200" b="1" kern="1200" dirty="0" smtClean="0">
                <a:solidFill>
                  <a:schemeClr val="tx1"/>
                </a:solidFill>
                <a:latin typeface="+mn-lt"/>
                <a:ea typeface="+mn-ea"/>
                <a:cs typeface="+mn-cs"/>
              </a:rPr>
              <a:t>café Laurent</a:t>
            </a:r>
            <a:r>
              <a:rPr lang="fr-CA" sz="1200" kern="1200" dirty="0" smtClean="0">
                <a:solidFill>
                  <a:schemeClr val="tx1"/>
                </a:solidFill>
                <a:latin typeface="+mn-lt"/>
                <a:ea typeface="+mn-ea"/>
                <a:cs typeface="+mn-cs"/>
              </a:rPr>
              <a:t>, </a:t>
            </a:r>
            <a:r>
              <a:rPr lang="fr-CA" sz="1200" b="1" kern="1200" dirty="0" smtClean="0">
                <a:solidFill>
                  <a:schemeClr val="tx1"/>
                </a:solidFill>
                <a:latin typeface="+mn-lt"/>
                <a:ea typeface="+mn-ea"/>
                <a:cs typeface="+mn-cs"/>
              </a:rPr>
              <a:t>club de l’Entresol</a:t>
            </a:r>
            <a:r>
              <a:rPr lang="fr-CA" sz="1200" kern="1200" dirty="0" smtClean="0">
                <a:solidFill>
                  <a:schemeClr val="tx1"/>
                </a:solidFill>
                <a:latin typeface="+mn-lt"/>
                <a:ea typeface="+mn-ea"/>
                <a:cs typeface="+mn-cs"/>
              </a:rPr>
              <a:t> (1720-1731; Montesquieu, abbé de Saint-Pierre).</a:t>
            </a:r>
            <a:r>
              <a:rPr lang="fr-CA" sz="1200" kern="1200" baseline="0" dirty="0" smtClean="0">
                <a:solidFill>
                  <a:schemeClr val="tx1"/>
                </a:solidFill>
                <a:latin typeface="+mn-lt"/>
                <a:ea typeface="+mn-ea"/>
                <a:cs typeface="+mn-cs"/>
              </a:rPr>
              <a:t> </a:t>
            </a:r>
            <a:endParaRPr lang="cs-CZ" sz="1200" kern="1200" dirty="0" smtClean="0">
              <a:solidFill>
                <a:schemeClr val="tx1"/>
              </a:solidFill>
              <a:latin typeface="+mn-lt"/>
              <a:ea typeface="+mn-ea"/>
              <a:cs typeface="+mn-cs"/>
            </a:endParaRPr>
          </a:p>
          <a:p>
            <a:r>
              <a:rPr lang="fr-FR" dirty="0" smtClean="0"/>
              <a:t>Les clubs –</a:t>
            </a:r>
            <a:r>
              <a:rPr lang="fr-FR" baseline="0" dirty="0" smtClean="0"/>
              <a:t> nouveauté anglaise, lieu fermé et masculin – on y fait plus la politique que la littérature – pépinière de la Révolution</a:t>
            </a:r>
          </a:p>
          <a:p>
            <a:r>
              <a:rPr lang="fr-FR" sz="1200" b="0" i="0" kern="1200" dirty="0" smtClean="0">
                <a:solidFill>
                  <a:schemeClr val="tx1"/>
                </a:solidFill>
                <a:latin typeface="+mn-lt"/>
                <a:ea typeface="+mn-ea"/>
                <a:cs typeface="+mn-cs"/>
              </a:rPr>
              <a:t>A la manière anglaise, des clubs s'ouvrent à Paris. Les clubs sont à vocation nettement politique. Les plus importants sont le «club de Valois», et la «société des </a:t>
            </a:r>
            <a:r>
              <a:rPr lang="fr-FR" sz="1200" b="0" i="0" kern="1200" dirty="0" err="1" smtClean="0">
                <a:solidFill>
                  <a:schemeClr val="tx1"/>
                </a:solidFill>
                <a:latin typeface="+mn-lt"/>
                <a:ea typeface="+mn-ea"/>
                <a:cs typeface="+mn-cs"/>
              </a:rPr>
              <a:t>Trentes</a:t>
            </a:r>
            <a:r>
              <a:rPr lang="fr-FR" sz="1200" b="0" i="0" kern="1200" dirty="0" smtClean="0">
                <a:solidFill>
                  <a:schemeClr val="tx1"/>
                </a:solidFill>
                <a:latin typeface="+mn-lt"/>
                <a:ea typeface="+mn-ea"/>
                <a:cs typeface="+mn-cs"/>
              </a:rPr>
              <a:t>» présidée par un conseiller au parlement de Paris, Duport, aux cotés duquel on retrouvait des nobles libéraux comme La Fayette, Noailles, La Rochefoucauld de Liancourt, l'abbé Sieyès et quelques riches bourgeois. Le plus célèbre « le club de l’entresol » est fondé par l’abbé </a:t>
            </a:r>
            <a:r>
              <a:rPr lang="fr-FR" sz="1200" b="0" i="0" kern="1200" dirty="0" err="1" smtClean="0">
                <a:solidFill>
                  <a:schemeClr val="tx1"/>
                </a:solidFill>
                <a:latin typeface="+mn-lt"/>
                <a:ea typeface="+mn-ea"/>
                <a:cs typeface="+mn-cs"/>
              </a:rPr>
              <a:t>Alary</a:t>
            </a:r>
            <a:r>
              <a:rPr lang="fr-FR" sz="1200" b="0" i="0" kern="1200" dirty="0" smtClean="0">
                <a:solidFill>
                  <a:schemeClr val="tx1"/>
                </a:solidFill>
                <a:latin typeface="+mn-lt"/>
                <a:ea typeface="+mn-ea"/>
                <a:cs typeface="+mn-cs"/>
              </a:rPr>
              <a:t> en 1720. Le nom de ce club lui vient de l’appartement en entresol de l’hôtel du président Hénault, place Vendôme, où il était établi, c’est une compagnie privée qui réunit une vingtaine de personnalités de 1720 à 1731 pour, dit-on, </a:t>
            </a:r>
            <a:r>
              <a:rPr lang="fr-FR" sz="1200" b="0" i="1" kern="1200" dirty="0" smtClean="0">
                <a:solidFill>
                  <a:schemeClr val="tx1"/>
                </a:solidFill>
                <a:latin typeface="+mn-lt"/>
                <a:ea typeface="+mn-ea"/>
                <a:cs typeface="+mn-cs"/>
              </a:rPr>
              <a:t>« raisonner hardiment mais ne concluant que sobrement ». </a:t>
            </a:r>
            <a:r>
              <a:rPr lang="fr-FR" sz="1200" b="0" i="0" kern="1200" dirty="0" smtClean="0">
                <a:solidFill>
                  <a:schemeClr val="tx1"/>
                </a:solidFill>
                <a:latin typeface="+mn-lt"/>
                <a:ea typeface="+mn-ea"/>
                <a:cs typeface="+mn-cs"/>
              </a:rPr>
              <a:t>Tous les samedis, de cinq heures à huit heures du soir se tient la « conférence ». </a:t>
            </a:r>
            <a:br>
              <a:rPr lang="fr-FR" sz="1200" b="0" i="0" kern="1200" dirty="0" smtClean="0">
                <a:solidFill>
                  <a:schemeClr val="tx1"/>
                </a:solidFill>
                <a:latin typeface="+mn-lt"/>
                <a:ea typeface="+mn-ea"/>
                <a:cs typeface="+mn-cs"/>
              </a:rPr>
            </a:br>
            <a:r>
              <a:rPr lang="fr-FR" sz="1200" b="0" i="0" kern="1200" dirty="0" smtClean="0">
                <a:solidFill>
                  <a:schemeClr val="tx1"/>
                </a:solidFill>
                <a:latin typeface="+mn-lt"/>
                <a:ea typeface="+mn-ea"/>
                <a:cs typeface="+mn-cs"/>
              </a:rPr>
              <a:t/>
            </a:r>
            <a:br>
              <a:rPr lang="fr-FR" sz="1200" b="0" i="0" kern="1200" dirty="0" smtClean="0">
                <a:solidFill>
                  <a:schemeClr val="tx1"/>
                </a:solidFill>
                <a:latin typeface="+mn-lt"/>
                <a:ea typeface="+mn-ea"/>
                <a:cs typeface="+mn-cs"/>
              </a:rPr>
            </a:br>
            <a:r>
              <a:rPr lang="fr-FR" sz="1200" b="0" i="0" kern="1200" dirty="0" smtClean="0">
                <a:solidFill>
                  <a:schemeClr val="tx1"/>
                </a:solidFill>
                <a:latin typeface="+mn-lt"/>
                <a:ea typeface="+mn-ea"/>
                <a:cs typeface="+mn-cs"/>
              </a:rPr>
              <a:t>En savoir plus : </a:t>
            </a:r>
            <a:r>
              <a:rPr lang="fr-FR" sz="1200" b="0" i="0" u="sng" kern="1200" dirty="0" smtClean="0">
                <a:solidFill>
                  <a:schemeClr val="tx1"/>
                </a:solidFill>
                <a:latin typeface="+mn-lt"/>
                <a:ea typeface="+mn-ea"/>
                <a:cs typeface="+mn-cs"/>
                <a:hlinkClick r:id="rId3"/>
              </a:rPr>
              <a:t>http://chroniques-d-autrefois.webnode.fr/de-versailles-aux-salons/</a:t>
            </a:r>
            <a:endParaRPr lang="cs-CZ" dirty="0"/>
          </a:p>
        </p:txBody>
      </p:sp>
      <p:sp>
        <p:nvSpPr>
          <p:cNvPr id="4" name="Zástupný symbol pro číslo snímku 3"/>
          <p:cNvSpPr>
            <a:spLocks noGrp="1"/>
          </p:cNvSpPr>
          <p:nvPr>
            <p:ph type="sldNum" sz="quarter" idx="10"/>
          </p:nvPr>
        </p:nvSpPr>
        <p:spPr/>
        <p:txBody>
          <a:bodyPr/>
          <a:lstStyle/>
          <a:p>
            <a:fld id="{C195E6BB-A4B4-4787-8BF4-6ADB04889DEC}" type="slidenum">
              <a:rPr lang="cs-CZ" smtClean="0"/>
              <a:pPr/>
              <a:t>15</a:t>
            </a:fld>
            <a:endParaRPr lang="cs-CZ"/>
          </a:p>
        </p:txBody>
      </p:sp>
    </p:spTree>
    <p:extLst>
      <p:ext uri="{BB962C8B-B14F-4D97-AF65-F5344CB8AC3E}">
        <p14:creationId xmlns:p14="http://schemas.microsoft.com/office/powerpoint/2010/main" val="41223577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fr-FR" sz="1200" b="0" i="0" kern="1200" dirty="0" smtClean="0">
                <a:solidFill>
                  <a:schemeClr val="tx1"/>
                </a:solidFill>
                <a:latin typeface="+mn-lt"/>
                <a:ea typeface="+mn-ea"/>
                <a:cs typeface="+mn-cs"/>
              </a:rPr>
              <a:t>L’un des membres, le marquis d’Argenson, futur ministre des Affaires Étrangères, nous explique en quoi consistaient ces échanges</a:t>
            </a:r>
            <a:r>
              <a:rPr lang="fr-FR" sz="1200" b="0" i="1" kern="1200" dirty="0" smtClean="0">
                <a:solidFill>
                  <a:schemeClr val="tx1"/>
                </a:solidFill>
                <a:latin typeface="+mn-lt"/>
                <a:ea typeface="+mn-ea"/>
                <a:cs typeface="+mn-cs"/>
              </a:rPr>
              <a:t> </a:t>
            </a:r>
            <a:r>
              <a:rPr lang="fr-FR" sz="1200" b="0" i="0" kern="1200" dirty="0" smtClean="0">
                <a:solidFill>
                  <a:schemeClr val="tx1"/>
                </a:solidFill>
                <a:latin typeface="+mn-lt"/>
                <a:ea typeface="+mn-ea"/>
                <a:cs typeface="+mn-cs"/>
              </a:rPr>
              <a:t>:</a:t>
            </a:r>
            <a:br>
              <a:rPr lang="fr-FR" sz="1200" b="0" i="0" kern="1200" dirty="0" smtClean="0">
                <a:solidFill>
                  <a:schemeClr val="tx1"/>
                </a:solidFill>
                <a:latin typeface="+mn-lt"/>
                <a:ea typeface="+mn-ea"/>
                <a:cs typeface="+mn-cs"/>
              </a:rPr>
            </a:br>
            <a:r>
              <a:rPr lang="fr-FR" sz="1200" b="0" i="0" kern="1200" dirty="0" smtClean="0">
                <a:solidFill>
                  <a:schemeClr val="tx1"/>
                </a:solidFill>
                <a:latin typeface="+mn-lt"/>
                <a:ea typeface="+mn-ea"/>
                <a:cs typeface="+mn-cs"/>
              </a:rPr>
              <a:t/>
            </a:r>
            <a:br>
              <a:rPr lang="fr-FR" sz="1200" b="0" i="0" kern="1200" dirty="0" smtClean="0">
                <a:solidFill>
                  <a:schemeClr val="tx1"/>
                </a:solidFill>
                <a:latin typeface="+mn-lt"/>
                <a:ea typeface="+mn-ea"/>
                <a:cs typeface="+mn-cs"/>
              </a:rPr>
            </a:br>
            <a:r>
              <a:rPr lang="fr-FR" sz="1200" b="0" i="0" kern="1200" dirty="0" smtClean="0">
                <a:solidFill>
                  <a:schemeClr val="tx1"/>
                </a:solidFill>
                <a:latin typeface="+mn-lt"/>
                <a:ea typeface="+mn-ea"/>
                <a:cs typeface="+mn-cs"/>
              </a:rPr>
              <a:t>En savoir plus : </a:t>
            </a:r>
            <a:r>
              <a:rPr lang="fr-FR" sz="1200" b="0" i="0" u="sng" kern="1200" dirty="0" smtClean="0">
                <a:solidFill>
                  <a:schemeClr val="tx1"/>
                </a:solidFill>
                <a:latin typeface="+mn-lt"/>
                <a:ea typeface="+mn-ea"/>
                <a:cs typeface="+mn-cs"/>
                <a:hlinkClick r:id="rId3"/>
              </a:rPr>
              <a:t>http://chroniques-d-autrefois.webnode.fr/de-versailles-aux-salons/</a:t>
            </a:r>
            <a:endParaRPr lang="cs-CZ" dirty="0"/>
          </a:p>
        </p:txBody>
      </p:sp>
      <p:sp>
        <p:nvSpPr>
          <p:cNvPr id="4" name="Zástupný symbol pro číslo snímku 3"/>
          <p:cNvSpPr>
            <a:spLocks noGrp="1"/>
          </p:cNvSpPr>
          <p:nvPr>
            <p:ph type="sldNum" sz="quarter" idx="10"/>
          </p:nvPr>
        </p:nvSpPr>
        <p:spPr/>
        <p:txBody>
          <a:bodyPr/>
          <a:lstStyle/>
          <a:p>
            <a:fld id="{C195E6BB-A4B4-4787-8BF4-6ADB04889DEC}" type="slidenum">
              <a:rPr lang="cs-CZ" smtClean="0"/>
              <a:pPr/>
              <a:t>16</a:t>
            </a:fld>
            <a:endParaRPr lang="cs-CZ"/>
          </a:p>
        </p:txBody>
      </p:sp>
    </p:spTree>
    <p:extLst>
      <p:ext uri="{BB962C8B-B14F-4D97-AF65-F5344CB8AC3E}">
        <p14:creationId xmlns:p14="http://schemas.microsoft.com/office/powerpoint/2010/main" val="14713705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fontScale="925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CA" sz="1200" kern="1200" dirty="0" smtClean="0">
                <a:solidFill>
                  <a:schemeClr val="tx1"/>
                </a:solidFill>
                <a:latin typeface="+mn-lt"/>
                <a:ea typeface="+mn-ea"/>
                <a:cs typeface="+mn-cs"/>
              </a:rPr>
              <a:t>Le 18</a:t>
            </a:r>
            <a:r>
              <a:rPr lang="fr-CA" sz="1200" kern="1200" baseline="30000" dirty="0" smtClean="0">
                <a:solidFill>
                  <a:schemeClr val="tx1"/>
                </a:solidFill>
                <a:latin typeface="+mn-lt"/>
                <a:ea typeface="+mn-ea"/>
                <a:cs typeface="+mn-cs"/>
              </a:rPr>
              <a:t>e</a:t>
            </a:r>
            <a:r>
              <a:rPr lang="fr-CA" sz="1200" kern="1200" dirty="0" smtClean="0">
                <a:solidFill>
                  <a:schemeClr val="tx1"/>
                </a:solidFill>
                <a:latin typeface="+mn-lt"/>
                <a:ea typeface="+mn-ea"/>
                <a:cs typeface="+mn-cs"/>
              </a:rPr>
              <a:t> siècle apporte, progressivement, une transformation en profondeur de la société française. L’évolution économique et sociale est secondée par l’évolution de la pensée et de la sensibilité: les deux finissent par se heurter à la rigidité du système politique qui s’écroulera sous le coup fatal de la Révolution de 1789. L’érosion frappe le pouvoir monarchique tant à l’extérieur qu’à l’intérieur. Si la France garde toujours encore la position hégémonique de la grande puissance européenne, position acquise sous Louis XIII et Louis XIV, celle-ci est de plus en plus concurrencée par les nouvelles puissances - l’Angleterre et la Prusse. La guerre de succession d’Autriche se conclut, à Aix-la-Chapelle, par une paix décevante (1748), le traité de Paris (1763), au terme de la guerre de sept ans, signifie la perte de l’Inde et du Canada au profit de l’Angleterre. Le soutien accordé aux insurgés américains et le traité de Versailles (1783) rétablissent le prestige de la France, mais non celui du pouvoir royal de plus en plus confronté aux idées républicaines. Louis XV s’engage trop tard dans la voie des réformes qu’il n’arrive pas à imposer face à l’opposition des privilégiés (noblesse d’épée et de robe, haut clergé).</a:t>
            </a:r>
            <a:endParaRPr lang="cs-CZ"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fr-CA" sz="1200" kern="1200" dirty="0" smtClean="0">
                <a:solidFill>
                  <a:schemeClr val="tx1"/>
                </a:solidFill>
                <a:latin typeface="+mn-lt"/>
                <a:ea typeface="+mn-ea"/>
                <a:cs typeface="+mn-cs"/>
              </a:rPr>
              <a:t>Pays riche en ressources naturelles et humaines, épargné par les conflits armés qui, au 18</a:t>
            </a:r>
            <a:r>
              <a:rPr lang="fr-CA" sz="1200" kern="1200" baseline="30000" dirty="0" smtClean="0">
                <a:solidFill>
                  <a:schemeClr val="tx1"/>
                </a:solidFill>
                <a:latin typeface="+mn-lt"/>
                <a:ea typeface="+mn-ea"/>
                <a:cs typeface="+mn-cs"/>
              </a:rPr>
              <a:t>e</a:t>
            </a:r>
            <a:r>
              <a:rPr lang="fr-CA" sz="1200" kern="1200" dirty="0" smtClean="0">
                <a:solidFill>
                  <a:schemeClr val="tx1"/>
                </a:solidFill>
                <a:latin typeface="+mn-lt"/>
                <a:ea typeface="+mn-ea"/>
                <a:cs typeface="+mn-cs"/>
              </a:rPr>
              <a:t> siècle, se déroulent pour la plupart hors de ses frontières, la France connaît un essor rapide. La situation financière catastrophique de la fin du règne de Louis XIV est rétablie sous la Régence (1715-1724). La bourgeoisie s’enrichit rapidement, surtout par le négoce. Le grand commerce maritime, notamment le commerce triangulaire (Afrique-Amérique-Europe – on exportait</a:t>
            </a:r>
            <a:r>
              <a:rPr lang="fr-CA" sz="1200" kern="1200" baseline="0" dirty="0" smtClean="0">
                <a:solidFill>
                  <a:schemeClr val="tx1"/>
                </a:solidFill>
                <a:latin typeface="+mn-lt"/>
                <a:ea typeface="+mn-ea"/>
                <a:cs typeface="+mn-cs"/>
              </a:rPr>
              <a:t> en Afrique où on achetait des esclaves – en Amérique où on achetait le sucre, le tabac… qu’on vendait en Europe</a:t>
            </a:r>
            <a:r>
              <a:rPr lang="fr-CA" sz="1200" kern="1200" dirty="0" smtClean="0">
                <a:solidFill>
                  <a:schemeClr val="tx1"/>
                </a:solidFill>
                <a:latin typeface="+mn-lt"/>
                <a:ea typeface="+mn-ea"/>
                <a:cs typeface="+mn-cs"/>
              </a:rPr>
              <a:t>), est en plein essor: à Marseille, le trafic passe de 20 à 75 millions de livres entre 1728 et 1746, les exportations françaises triplent entre 1720 et 1780. Le commerce stimule la production qui s’accroît au même rythme que l’économie anglaise. La force de la bourgeoisie montante change le paysage social et politique, transforme les mentalités, introduit les nouveaux modèles culturels.</a:t>
            </a:r>
            <a:endParaRPr lang="cs-CZ" sz="1200" kern="1200" dirty="0" smtClean="0">
              <a:solidFill>
                <a:schemeClr val="tx1"/>
              </a:solidFill>
              <a:latin typeface="+mn-lt"/>
              <a:ea typeface="+mn-ea"/>
              <a:cs typeface="+mn-cs"/>
            </a:endParaRPr>
          </a:p>
          <a:p>
            <a:endParaRPr lang="cs-CZ" dirty="0"/>
          </a:p>
        </p:txBody>
      </p:sp>
      <p:sp>
        <p:nvSpPr>
          <p:cNvPr id="4" name="Zástupný symbol pro číslo snímku 3"/>
          <p:cNvSpPr>
            <a:spLocks noGrp="1"/>
          </p:cNvSpPr>
          <p:nvPr>
            <p:ph type="sldNum" sz="quarter" idx="10"/>
          </p:nvPr>
        </p:nvSpPr>
        <p:spPr/>
        <p:txBody>
          <a:bodyPr/>
          <a:lstStyle/>
          <a:p>
            <a:fld id="{C195E6BB-A4B4-4787-8BF4-6ADB04889DEC}" type="slidenum">
              <a:rPr lang="cs-CZ" smtClean="0"/>
              <a:pPr/>
              <a:t>2</a:t>
            </a:fld>
            <a:endParaRPr lang="cs-CZ"/>
          </a:p>
        </p:txBody>
      </p:sp>
    </p:spTree>
    <p:extLst>
      <p:ext uri="{BB962C8B-B14F-4D97-AF65-F5344CB8AC3E}">
        <p14:creationId xmlns:p14="http://schemas.microsoft.com/office/powerpoint/2010/main" val="16311980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fontScale="925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CA" sz="1200" kern="1200" dirty="0" smtClean="0">
                <a:solidFill>
                  <a:schemeClr val="tx1"/>
                </a:solidFill>
                <a:latin typeface="+mn-lt"/>
                <a:ea typeface="+mn-ea"/>
                <a:cs typeface="+mn-cs"/>
              </a:rPr>
              <a:t>Le 18</a:t>
            </a:r>
            <a:r>
              <a:rPr lang="fr-CA" sz="1200" kern="1200" baseline="30000" dirty="0" smtClean="0">
                <a:solidFill>
                  <a:schemeClr val="tx1"/>
                </a:solidFill>
                <a:latin typeface="+mn-lt"/>
                <a:ea typeface="+mn-ea"/>
                <a:cs typeface="+mn-cs"/>
              </a:rPr>
              <a:t>e</a:t>
            </a:r>
            <a:r>
              <a:rPr lang="fr-CA" sz="1200" kern="1200" dirty="0" smtClean="0">
                <a:solidFill>
                  <a:schemeClr val="tx1"/>
                </a:solidFill>
                <a:latin typeface="+mn-lt"/>
                <a:ea typeface="+mn-ea"/>
                <a:cs typeface="+mn-cs"/>
              </a:rPr>
              <a:t> siècle apporte, progressivement, une transformation en profondeur de la société française. L’évolution économique et sociale est secondée par l’évolution de la pensée et de la sensibilité: les deux finissent par se heurter à la rigidité du système politique qui s’écroulera sous le coup fatal de la Révolution de 1789. L’érosion frappe le pouvoir monarchique tant à l’extérieur qu’à l’intérieur. Si la France garde toujours encore la position hégémonique de la grande puissance européenne, position acquise sous Louis XIII et Louis XIV, celle-ci est de plus en plus concurrencée par les nouvelles puissances - l’Angleterre et la Prusse. La guerre de succession d’Autriche se conclut, à Aix-la-Chapelle, par une paix décevante (1748), le traité de Paris (1763), au terme de la guerre de sept ans, signifie la perte de l’Inde et du Canada au profit de l’Angleterre. Le soutien accordé aux insurgés américains et le traité de Versailles (1783) rétablissent le prestige de la France, mais non celui du pouvoir royal de plus en plus confronté aux idées républicaines. Louis XV s’engage trop tard dans la voie des réformes qu’il n’arrive pas à imposer face à l’opposition des privilégiés (noblesse d’épée et de robe, haut clergé).</a:t>
            </a:r>
            <a:endParaRPr lang="cs-CZ"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fr-CA" sz="1200" kern="1200" dirty="0" smtClean="0">
                <a:solidFill>
                  <a:schemeClr val="tx1"/>
                </a:solidFill>
                <a:latin typeface="+mn-lt"/>
                <a:ea typeface="+mn-ea"/>
                <a:cs typeface="+mn-cs"/>
              </a:rPr>
              <a:t>Pays riche en ressources naturelles et humaines, épargné par les conflits armés qui, au 18</a:t>
            </a:r>
            <a:r>
              <a:rPr lang="fr-CA" sz="1200" kern="1200" baseline="30000" dirty="0" smtClean="0">
                <a:solidFill>
                  <a:schemeClr val="tx1"/>
                </a:solidFill>
                <a:latin typeface="+mn-lt"/>
                <a:ea typeface="+mn-ea"/>
                <a:cs typeface="+mn-cs"/>
              </a:rPr>
              <a:t>e</a:t>
            </a:r>
            <a:r>
              <a:rPr lang="fr-CA" sz="1200" kern="1200" dirty="0" smtClean="0">
                <a:solidFill>
                  <a:schemeClr val="tx1"/>
                </a:solidFill>
                <a:latin typeface="+mn-lt"/>
                <a:ea typeface="+mn-ea"/>
                <a:cs typeface="+mn-cs"/>
              </a:rPr>
              <a:t> siècle, se déroulent pour la plupart hors de ses frontières, la France connaît un essor rapide. La situation financière catastrophique de la fin du règne de Louis XIV est rétablie sous la Régence (1715-1724). La bourgeoisie s’enrichit rapidement, surtout par le négoce. Le grand commerce maritime, notamment le commerce triangulaire (Afrique-Amérique-Europe – on exportait</a:t>
            </a:r>
            <a:r>
              <a:rPr lang="fr-CA" sz="1200" kern="1200" baseline="0" dirty="0" smtClean="0">
                <a:solidFill>
                  <a:schemeClr val="tx1"/>
                </a:solidFill>
                <a:latin typeface="+mn-lt"/>
                <a:ea typeface="+mn-ea"/>
                <a:cs typeface="+mn-cs"/>
              </a:rPr>
              <a:t> en Afrique où on achetait des esclaves – en Amérique où on achetait le sucre, le tabac… qu’on vendait en Europe</a:t>
            </a:r>
            <a:r>
              <a:rPr lang="fr-CA" sz="1200" kern="1200" dirty="0" smtClean="0">
                <a:solidFill>
                  <a:schemeClr val="tx1"/>
                </a:solidFill>
                <a:latin typeface="+mn-lt"/>
                <a:ea typeface="+mn-ea"/>
                <a:cs typeface="+mn-cs"/>
              </a:rPr>
              <a:t>), est en plein essor: à Marseille, le trafic passe de 20 à 75 millions de livres entre 1728 et 1746, les exportations françaises triplent entre 1720 et 1780. Le commerce stimule la production qui s’accroît au même rythme que l’économie anglaise. La force de la bourgeoisie montante change le paysage social et politique, transforme les mentalités, introduit les nouveaux modèles culturels.</a:t>
            </a:r>
            <a:endParaRPr lang="cs-CZ" sz="1200" kern="1200" dirty="0" smtClean="0">
              <a:solidFill>
                <a:schemeClr val="tx1"/>
              </a:solidFill>
              <a:latin typeface="+mn-lt"/>
              <a:ea typeface="+mn-ea"/>
              <a:cs typeface="+mn-cs"/>
            </a:endParaRPr>
          </a:p>
          <a:p>
            <a:endParaRPr lang="fr-FR"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lang="fr-FR"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fr-FR" dirty="0" smtClean="0"/>
              <a:t>Louis XV (1715-1774) – la Régence de Philippe</a:t>
            </a:r>
            <a:r>
              <a:rPr lang="fr-FR" baseline="0" dirty="0" smtClean="0"/>
              <a:t> d’Orléans (1715-1723)</a:t>
            </a:r>
            <a:endParaRPr lang="fr-FR"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fr-FR" dirty="0" smtClean="0"/>
              <a:t>Louis</a:t>
            </a:r>
            <a:r>
              <a:rPr lang="fr-FR" baseline="0" dirty="0" smtClean="0"/>
              <a:t> XVI (1774-1792)</a:t>
            </a:r>
            <a:endParaRPr lang="fr-FR" dirty="0" smtClean="0"/>
          </a:p>
          <a:p>
            <a:endParaRPr lang="cs-CZ" dirty="0"/>
          </a:p>
        </p:txBody>
      </p:sp>
      <p:sp>
        <p:nvSpPr>
          <p:cNvPr id="4" name="Zástupný symbol pro číslo snímku 3"/>
          <p:cNvSpPr>
            <a:spLocks noGrp="1"/>
          </p:cNvSpPr>
          <p:nvPr>
            <p:ph type="sldNum" sz="quarter" idx="10"/>
          </p:nvPr>
        </p:nvSpPr>
        <p:spPr/>
        <p:txBody>
          <a:bodyPr/>
          <a:lstStyle/>
          <a:p>
            <a:fld id="{C195E6BB-A4B4-4787-8BF4-6ADB04889DEC}" type="slidenum">
              <a:rPr lang="cs-CZ" smtClean="0"/>
              <a:pPr/>
              <a:t>3</a:t>
            </a:fld>
            <a:endParaRPr lang="cs-CZ"/>
          </a:p>
        </p:txBody>
      </p:sp>
    </p:spTree>
    <p:extLst>
      <p:ext uri="{BB962C8B-B14F-4D97-AF65-F5344CB8AC3E}">
        <p14:creationId xmlns:p14="http://schemas.microsoft.com/office/powerpoint/2010/main" val="37910946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fontScale="92500"/>
          </a:bodyPr>
          <a:lstStyle/>
          <a:p>
            <a:r>
              <a:rPr lang="fr-CA" sz="1200" kern="1200" dirty="0" smtClean="0">
                <a:solidFill>
                  <a:schemeClr val="tx1"/>
                </a:solidFill>
                <a:latin typeface="+mn-lt"/>
                <a:ea typeface="+mn-ea"/>
                <a:cs typeface="+mn-cs"/>
              </a:rPr>
              <a:t>Un des aspects de l’état d’esprit du 18</a:t>
            </a:r>
            <a:r>
              <a:rPr lang="fr-CA" sz="1200" kern="1200" baseline="30000" dirty="0" smtClean="0">
                <a:solidFill>
                  <a:schemeClr val="tx1"/>
                </a:solidFill>
                <a:latin typeface="+mn-lt"/>
                <a:ea typeface="+mn-ea"/>
                <a:cs typeface="+mn-cs"/>
              </a:rPr>
              <a:t>e</a:t>
            </a:r>
            <a:r>
              <a:rPr lang="fr-CA" sz="1200" kern="1200" dirty="0" smtClean="0">
                <a:solidFill>
                  <a:schemeClr val="tx1"/>
                </a:solidFill>
                <a:latin typeface="+mn-lt"/>
                <a:ea typeface="+mn-ea"/>
                <a:cs typeface="+mn-cs"/>
              </a:rPr>
              <a:t> siècle est la </a:t>
            </a:r>
            <a:r>
              <a:rPr lang="fr-CA" sz="1200" b="1" kern="1200" dirty="0" smtClean="0">
                <a:solidFill>
                  <a:schemeClr val="tx1"/>
                </a:solidFill>
                <a:latin typeface="+mn-lt"/>
                <a:ea typeface="+mn-ea"/>
                <a:cs typeface="+mn-cs"/>
              </a:rPr>
              <a:t>passion des idées</a:t>
            </a:r>
            <a:r>
              <a:rPr lang="fr-CA" sz="1200" kern="1200" dirty="0" smtClean="0">
                <a:solidFill>
                  <a:schemeClr val="tx1"/>
                </a:solidFill>
                <a:latin typeface="+mn-lt"/>
                <a:ea typeface="+mn-ea"/>
                <a:cs typeface="+mn-cs"/>
              </a:rPr>
              <a:t>, soutenue par </a:t>
            </a:r>
            <a:r>
              <a:rPr lang="fr-CA" sz="1200" b="1" kern="1200" dirty="0" smtClean="0">
                <a:solidFill>
                  <a:schemeClr val="tx1"/>
                </a:solidFill>
                <a:latin typeface="+mn-lt"/>
                <a:ea typeface="+mn-ea"/>
                <a:cs typeface="+mn-cs"/>
              </a:rPr>
              <a:t>la confiance dans la raison humaine</a:t>
            </a:r>
            <a:r>
              <a:rPr lang="fr-CA" sz="1200" kern="1200" dirty="0" smtClean="0">
                <a:solidFill>
                  <a:schemeClr val="tx1"/>
                </a:solidFill>
                <a:latin typeface="+mn-lt"/>
                <a:ea typeface="+mn-ea"/>
                <a:cs typeface="+mn-cs"/>
              </a:rPr>
              <a:t> et </a:t>
            </a:r>
            <a:r>
              <a:rPr lang="fr-CA" sz="1200" b="1" kern="1200" dirty="0" smtClean="0">
                <a:solidFill>
                  <a:schemeClr val="tx1"/>
                </a:solidFill>
                <a:latin typeface="+mn-lt"/>
                <a:ea typeface="+mn-ea"/>
                <a:cs typeface="+mn-cs"/>
              </a:rPr>
              <a:t>la foi optimiste dans le progrès</a:t>
            </a:r>
            <a:r>
              <a:rPr lang="fr-CA" sz="1200" kern="1200" dirty="0" smtClean="0">
                <a:solidFill>
                  <a:schemeClr val="tx1"/>
                </a:solidFill>
                <a:latin typeface="+mn-lt"/>
                <a:ea typeface="+mn-ea"/>
                <a:cs typeface="+mn-cs"/>
              </a:rPr>
              <a:t>.</a:t>
            </a:r>
            <a:endParaRPr lang="cs-CZ" dirty="0"/>
          </a:p>
        </p:txBody>
      </p:sp>
      <p:sp>
        <p:nvSpPr>
          <p:cNvPr id="4" name="Zástupný symbol pro číslo snímku 3"/>
          <p:cNvSpPr>
            <a:spLocks noGrp="1"/>
          </p:cNvSpPr>
          <p:nvPr>
            <p:ph type="sldNum" sz="quarter" idx="10"/>
          </p:nvPr>
        </p:nvSpPr>
        <p:spPr/>
        <p:txBody>
          <a:bodyPr/>
          <a:lstStyle/>
          <a:p>
            <a:fld id="{C195E6BB-A4B4-4787-8BF4-6ADB04889DEC}" type="slidenum">
              <a:rPr lang="cs-CZ" smtClean="0"/>
              <a:pPr/>
              <a:t>4</a:t>
            </a:fld>
            <a:endParaRPr lang="cs-CZ"/>
          </a:p>
        </p:txBody>
      </p:sp>
    </p:spTree>
    <p:extLst>
      <p:ext uri="{BB962C8B-B14F-4D97-AF65-F5344CB8AC3E}">
        <p14:creationId xmlns:p14="http://schemas.microsoft.com/office/powerpoint/2010/main" val="14563409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fontScale="92500"/>
          </a:bodyPr>
          <a:lstStyle/>
          <a:p>
            <a:r>
              <a:rPr lang="fr-CA" sz="1200" b="1" kern="1200" dirty="0" smtClean="0">
                <a:solidFill>
                  <a:schemeClr val="tx1"/>
                </a:solidFill>
                <a:latin typeface="+mn-lt"/>
                <a:ea typeface="+mn-ea"/>
                <a:cs typeface="+mn-cs"/>
              </a:rPr>
              <a:t>Raison</a:t>
            </a:r>
            <a:endParaRPr lang="cs-CZ" sz="1200" kern="1200" dirty="0" smtClean="0">
              <a:solidFill>
                <a:schemeClr val="tx1"/>
              </a:solidFill>
              <a:latin typeface="+mn-lt"/>
              <a:ea typeface="+mn-ea"/>
              <a:cs typeface="+mn-cs"/>
            </a:endParaRPr>
          </a:p>
          <a:p>
            <a:r>
              <a:rPr lang="fr-CA" sz="1200" kern="1200" dirty="0" smtClean="0">
                <a:solidFill>
                  <a:schemeClr val="tx1"/>
                </a:solidFill>
                <a:latin typeface="+mn-lt"/>
                <a:ea typeface="+mn-ea"/>
                <a:cs typeface="+mn-cs"/>
              </a:rPr>
              <a:t>	Un des aspects de l’état d’esprit du 18</a:t>
            </a:r>
            <a:r>
              <a:rPr lang="fr-CA" sz="1200" kern="1200" baseline="30000" dirty="0" smtClean="0">
                <a:solidFill>
                  <a:schemeClr val="tx1"/>
                </a:solidFill>
                <a:latin typeface="+mn-lt"/>
                <a:ea typeface="+mn-ea"/>
                <a:cs typeface="+mn-cs"/>
              </a:rPr>
              <a:t>e</a:t>
            </a:r>
            <a:r>
              <a:rPr lang="fr-CA" sz="1200" kern="1200" dirty="0" smtClean="0">
                <a:solidFill>
                  <a:schemeClr val="tx1"/>
                </a:solidFill>
                <a:latin typeface="+mn-lt"/>
                <a:ea typeface="+mn-ea"/>
                <a:cs typeface="+mn-cs"/>
              </a:rPr>
              <a:t> siècle est la </a:t>
            </a:r>
            <a:r>
              <a:rPr lang="fr-CA" sz="1200" b="1" kern="1200" dirty="0" smtClean="0">
                <a:solidFill>
                  <a:schemeClr val="tx1"/>
                </a:solidFill>
                <a:latin typeface="+mn-lt"/>
                <a:ea typeface="+mn-ea"/>
                <a:cs typeface="+mn-cs"/>
              </a:rPr>
              <a:t>passion des idées</a:t>
            </a:r>
            <a:r>
              <a:rPr lang="fr-CA" sz="1200" kern="1200" dirty="0" smtClean="0">
                <a:solidFill>
                  <a:schemeClr val="tx1"/>
                </a:solidFill>
                <a:latin typeface="+mn-lt"/>
                <a:ea typeface="+mn-ea"/>
                <a:cs typeface="+mn-cs"/>
              </a:rPr>
              <a:t>, soutenue par </a:t>
            </a:r>
            <a:r>
              <a:rPr lang="fr-CA" sz="1200" b="1" kern="1200" dirty="0" smtClean="0">
                <a:solidFill>
                  <a:schemeClr val="tx1"/>
                </a:solidFill>
                <a:latin typeface="+mn-lt"/>
                <a:ea typeface="+mn-ea"/>
                <a:cs typeface="+mn-cs"/>
              </a:rPr>
              <a:t>la confiance dans la raison humaine</a:t>
            </a:r>
            <a:r>
              <a:rPr lang="fr-CA" sz="1200" kern="1200" dirty="0" smtClean="0">
                <a:solidFill>
                  <a:schemeClr val="tx1"/>
                </a:solidFill>
                <a:latin typeface="+mn-lt"/>
                <a:ea typeface="+mn-ea"/>
                <a:cs typeface="+mn-cs"/>
              </a:rPr>
              <a:t> et </a:t>
            </a:r>
            <a:r>
              <a:rPr lang="fr-CA" sz="1200" b="1" kern="1200" dirty="0" smtClean="0">
                <a:solidFill>
                  <a:schemeClr val="tx1"/>
                </a:solidFill>
                <a:latin typeface="+mn-lt"/>
                <a:ea typeface="+mn-ea"/>
                <a:cs typeface="+mn-cs"/>
              </a:rPr>
              <a:t>la foi optimiste dans le progrès</a:t>
            </a:r>
            <a:r>
              <a:rPr lang="fr-CA" sz="1200" kern="1200" dirty="0" smtClean="0">
                <a:solidFill>
                  <a:schemeClr val="tx1"/>
                </a:solidFill>
                <a:latin typeface="+mn-lt"/>
                <a:ea typeface="+mn-ea"/>
                <a:cs typeface="+mn-cs"/>
              </a:rPr>
              <a:t>. La rationalité, héritée, par delà le cartésianisme, de la Renaissance et nourrie, à l’exemple de Descartes, du doute systématique, se tourne vers le domaine que le siècle précédent avait à peine osé entamer: la théologie et la religion. Le </a:t>
            </a:r>
            <a:r>
              <a:rPr lang="fr-CA" sz="1200" b="1" kern="1200" dirty="0" smtClean="0">
                <a:solidFill>
                  <a:schemeClr val="tx1"/>
                </a:solidFill>
                <a:latin typeface="+mn-lt"/>
                <a:ea typeface="+mn-ea"/>
                <a:cs typeface="+mn-cs"/>
              </a:rPr>
              <a:t>nouvel humanisme</a:t>
            </a:r>
            <a:r>
              <a:rPr lang="fr-CA" sz="1200" kern="1200" dirty="0" smtClean="0">
                <a:solidFill>
                  <a:schemeClr val="tx1"/>
                </a:solidFill>
                <a:latin typeface="+mn-lt"/>
                <a:ea typeface="+mn-ea"/>
                <a:cs typeface="+mn-cs"/>
              </a:rPr>
              <a:t> qui en découle trouve sa nouvelle expression dans les idées de </a:t>
            </a:r>
            <a:r>
              <a:rPr lang="fr-CA" sz="1200" b="1" kern="1200" dirty="0" smtClean="0">
                <a:solidFill>
                  <a:schemeClr val="tx1"/>
                </a:solidFill>
                <a:latin typeface="+mn-lt"/>
                <a:ea typeface="+mn-ea"/>
                <a:cs typeface="+mn-cs"/>
              </a:rPr>
              <a:t>tolérance</a:t>
            </a:r>
            <a:r>
              <a:rPr lang="fr-CA" sz="1200" kern="1200" dirty="0" smtClean="0">
                <a:solidFill>
                  <a:schemeClr val="tx1"/>
                </a:solidFill>
                <a:latin typeface="+mn-lt"/>
                <a:ea typeface="+mn-ea"/>
                <a:cs typeface="+mn-cs"/>
              </a:rPr>
              <a:t> et de </a:t>
            </a:r>
            <a:r>
              <a:rPr lang="fr-CA" sz="1200" b="1" kern="1200" dirty="0" smtClean="0">
                <a:solidFill>
                  <a:schemeClr val="tx1"/>
                </a:solidFill>
                <a:latin typeface="+mn-lt"/>
                <a:ea typeface="+mn-ea"/>
                <a:cs typeface="+mn-cs"/>
              </a:rPr>
              <a:t>libertés</a:t>
            </a:r>
            <a:r>
              <a:rPr lang="fr-CA" sz="1200" kern="1200" dirty="0" smtClean="0">
                <a:solidFill>
                  <a:schemeClr val="tx1"/>
                </a:solidFill>
                <a:latin typeface="+mn-lt"/>
                <a:ea typeface="+mn-ea"/>
                <a:cs typeface="+mn-cs"/>
              </a:rPr>
              <a:t> fondamentales liées plus tard au concept de citoyen. On évite, généralement, les spéculations métaphysiques. La raison vise le </a:t>
            </a:r>
            <a:r>
              <a:rPr lang="fr-CA" sz="1200" b="1" kern="1200" dirty="0" smtClean="0">
                <a:solidFill>
                  <a:schemeClr val="tx1"/>
                </a:solidFill>
                <a:latin typeface="+mn-lt"/>
                <a:ea typeface="+mn-ea"/>
                <a:cs typeface="+mn-cs"/>
              </a:rPr>
              <a:t>savoir „pratique“</a:t>
            </a:r>
            <a:r>
              <a:rPr lang="fr-CA" sz="1200" kern="1200" dirty="0" smtClean="0">
                <a:solidFill>
                  <a:schemeClr val="tx1"/>
                </a:solidFill>
                <a:latin typeface="+mn-lt"/>
                <a:ea typeface="+mn-ea"/>
                <a:cs typeface="+mn-cs"/>
              </a:rPr>
              <a:t>: l’histoire, l’histoire naturelle, les sciences expérimentales, les sciences sociales, l’économie, les mathématiques, la technique. Le </a:t>
            </a:r>
            <a:r>
              <a:rPr lang="fr-CA" sz="1200" i="1" kern="1200" dirty="0" smtClean="0">
                <a:solidFill>
                  <a:schemeClr val="tx1"/>
                </a:solidFill>
                <a:latin typeface="+mn-lt"/>
                <a:ea typeface="+mn-ea"/>
                <a:cs typeface="+mn-cs"/>
              </a:rPr>
              <a:t>comment</a:t>
            </a:r>
            <a:r>
              <a:rPr lang="fr-CA" sz="1200" kern="1200" dirty="0" smtClean="0">
                <a:solidFill>
                  <a:schemeClr val="tx1"/>
                </a:solidFill>
                <a:latin typeface="+mn-lt"/>
                <a:ea typeface="+mn-ea"/>
                <a:cs typeface="+mn-cs"/>
              </a:rPr>
              <a:t> devient aussi important que le </a:t>
            </a:r>
            <a:r>
              <a:rPr lang="fr-CA" sz="1200" i="1" kern="1200" dirty="0" smtClean="0">
                <a:solidFill>
                  <a:schemeClr val="tx1"/>
                </a:solidFill>
                <a:latin typeface="+mn-lt"/>
                <a:ea typeface="+mn-ea"/>
                <a:cs typeface="+mn-cs"/>
              </a:rPr>
              <a:t>pourquoi</a:t>
            </a:r>
            <a:r>
              <a:rPr lang="fr-CA" sz="1200" kern="1200" dirty="0" smtClean="0">
                <a:solidFill>
                  <a:schemeClr val="tx1"/>
                </a:solidFill>
                <a:latin typeface="+mn-lt"/>
                <a:ea typeface="+mn-ea"/>
                <a:cs typeface="+mn-cs"/>
              </a:rPr>
              <a:t>. Ce savoir pratique est divulgué et on veille à la popularisation, tâche où la littérature assume un grand rôle. </a:t>
            </a:r>
            <a:r>
              <a:rPr lang="fr-CA" sz="1200" b="1" i="1" kern="1200" dirty="0" smtClean="0">
                <a:solidFill>
                  <a:schemeClr val="tx1"/>
                </a:solidFill>
                <a:latin typeface="+mn-lt"/>
                <a:ea typeface="+mn-ea"/>
                <a:cs typeface="+mn-cs"/>
              </a:rPr>
              <a:t>L’Encyclopédie</a:t>
            </a:r>
            <a:r>
              <a:rPr lang="fr-CA" sz="1200" kern="1200" dirty="0" smtClean="0">
                <a:solidFill>
                  <a:schemeClr val="tx1"/>
                </a:solidFill>
                <a:latin typeface="+mn-lt"/>
                <a:ea typeface="+mn-ea"/>
                <a:cs typeface="+mn-cs"/>
              </a:rPr>
              <a:t>, destinée à diffuser les lumières en est un des aboutissements. Des sciences à la littérature, l’échange est ininterrompu. La </a:t>
            </a:r>
            <a:r>
              <a:rPr lang="fr-CA" sz="1200" b="1" kern="1200" dirty="0" smtClean="0">
                <a:solidFill>
                  <a:schemeClr val="tx1"/>
                </a:solidFill>
                <a:latin typeface="+mn-lt"/>
                <a:ea typeface="+mn-ea"/>
                <a:cs typeface="+mn-cs"/>
              </a:rPr>
              <a:t>littérature devient</a:t>
            </a:r>
            <a:r>
              <a:rPr lang="fr-CA" sz="1200" kern="1200" dirty="0" smtClean="0">
                <a:solidFill>
                  <a:schemeClr val="tx1"/>
                </a:solidFill>
                <a:latin typeface="+mn-lt"/>
                <a:ea typeface="+mn-ea"/>
                <a:cs typeface="+mn-cs"/>
              </a:rPr>
              <a:t> en partie </a:t>
            </a:r>
            <a:r>
              <a:rPr lang="fr-CA" sz="1200" b="1" kern="1200" dirty="0" smtClean="0">
                <a:solidFill>
                  <a:schemeClr val="tx1"/>
                </a:solidFill>
                <a:latin typeface="+mn-lt"/>
                <a:ea typeface="+mn-ea"/>
                <a:cs typeface="+mn-cs"/>
              </a:rPr>
              <a:t>militante</a:t>
            </a:r>
            <a:r>
              <a:rPr lang="fr-CA" sz="1200" kern="1200" dirty="0" smtClean="0">
                <a:solidFill>
                  <a:schemeClr val="tx1"/>
                </a:solidFill>
                <a:latin typeface="+mn-lt"/>
                <a:ea typeface="+mn-ea"/>
                <a:cs typeface="+mn-cs"/>
              </a:rPr>
              <a:t>, elle fait partie du combat d’idées.</a:t>
            </a:r>
            <a:endParaRPr lang="cs-CZ" sz="1200" kern="1200" dirty="0" smtClean="0">
              <a:solidFill>
                <a:schemeClr val="tx1"/>
              </a:solidFill>
              <a:latin typeface="+mn-lt"/>
              <a:ea typeface="+mn-ea"/>
              <a:cs typeface="+mn-cs"/>
            </a:endParaRPr>
          </a:p>
          <a:p>
            <a:endParaRPr lang="cs-CZ" dirty="0"/>
          </a:p>
        </p:txBody>
      </p:sp>
      <p:sp>
        <p:nvSpPr>
          <p:cNvPr id="4" name="Zástupný symbol pro číslo snímku 3"/>
          <p:cNvSpPr>
            <a:spLocks noGrp="1"/>
          </p:cNvSpPr>
          <p:nvPr>
            <p:ph type="sldNum" sz="quarter" idx="10"/>
          </p:nvPr>
        </p:nvSpPr>
        <p:spPr/>
        <p:txBody>
          <a:bodyPr/>
          <a:lstStyle/>
          <a:p>
            <a:fld id="{C195E6BB-A4B4-4787-8BF4-6ADB04889DEC}" type="slidenum">
              <a:rPr lang="cs-CZ" smtClean="0"/>
              <a:pPr/>
              <a:t>5</a:t>
            </a:fld>
            <a:endParaRPr lang="cs-CZ"/>
          </a:p>
        </p:txBody>
      </p:sp>
    </p:spTree>
    <p:extLst>
      <p:ext uri="{BB962C8B-B14F-4D97-AF65-F5344CB8AC3E}">
        <p14:creationId xmlns:p14="http://schemas.microsoft.com/office/powerpoint/2010/main" val="32272933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fr-CA" sz="1200" kern="1200" dirty="0" smtClean="0">
                <a:solidFill>
                  <a:schemeClr val="tx1"/>
                </a:solidFill>
                <a:latin typeface="+mn-lt"/>
                <a:ea typeface="+mn-ea"/>
                <a:cs typeface="+mn-cs"/>
              </a:rPr>
              <a:t>l’</a:t>
            </a:r>
            <a:r>
              <a:rPr lang="fr-CA" sz="1200" b="1" i="1" kern="1200" dirty="0" smtClean="0">
                <a:solidFill>
                  <a:schemeClr val="tx1"/>
                </a:solidFill>
                <a:latin typeface="+mn-lt"/>
                <a:ea typeface="+mn-ea"/>
                <a:cs typeface="+mn-cs"/>
              </a:rPr>
              <a:t>Encyclopédie ou Dictionnaire raisonné des sciences, des arts et des métiers</a:t>
            </a:r>
            <a:r>
              <a:rPr lang="fr-CA" sz="1200" kern="1200" dirty="0" smtClean="0">
                <a:solidFill>
                  <a:schemeClr val="tx1"/>
                </a:solidFill>
                <a:latin typeface="+mn-lt"/>
                <a:ea typeface="+mn-ea"/>
                <a:cs typeface="+mn-cs"/>
              </a:rPr>
              <a:t> (1751-1772, 35 tomes dont 17 contenant les entrées, 11 contenant les illustrations, 2 les index et 5 les suppléments)</a:t>
            </a:r>
          </a:p>
          <a:p>
            <a:endParaRPr lang="fr-CA"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fr-CA" sz="1200" kern="1200" dirty="0" smtClean="0">
                <a:solidFill>
                  <a:schemeClr val="tx1"/>
                </a:solidFill>
                <a:latin typeface="+mn-lt"/>
                <a:ea typeface="+mn-ea"/>
                <a:cs typeface="+mn-cs"/>
              </a:rPr>
              <a:t>Dès 1746, il s’engage auprès du libraire Le Breton à diriger, avec son ami le mathématicien d’Alembert, les travaux de l’</a:t>
            </a:r>
            <a:r>
              <a:rPr lang="fr-CA" sz="1200" i="1" kern="1200" dirty="0" smtClean="0">
                <a:solidFill>
                  <a:schemeClr val="tx1"/>
                </a:solidFill>
                <a:latin typeface="+mn-lt"/>
                <a:ea typeface="+mn-ea"/>
                <a:cs typeface="+mn-cs"/>
              </a:rPr>
              <a:t>Encyclopédie</a:t>
            </a:r>
            <a:r>
              <a:rPr lang="fr-CA" sz="1200" kern="1200" dirty="0" smtClean="0">
                <a:solidFill>
                  <a:schemeClr val="tx1"/>
                </a:solidFill>
                <a:latin typeface="+mn-lt"/>
                <a:ea typeface="+mn-ea"/>
                <a:cs typeface="+mn-cs"/>
              </a:rPr>
              <a:t>, tâche écrasante de plus de vingt ans, qui ne l’empêche pas pour autant de rédiger en même temps la majorité de son </a:t>
            </a:r>
            <a:r>
              <a:rPr lang="fr-CA" sz="1200" kern="1200" dirty="0" err="1" smtClean="0">
                <a:solidFill>
                  <a:schemeClr val="tx1"/>
                </a:solidFill>
                <a:latin typeface="+mn-lt"/>
                <a:ea typeface="+mn-ea"/>
                <a:cs typeface="+mn-cs"/>
              </a:rPr>
              <a:t>oeuvre</a:t>
            </a:r>
            <a:r>
              <a:rPr lang="fr-CA" sz="1200" kern="1200" dirty="0" smtClean="0">
                <a:solidFill>
                  <a:schemeClr val="tx1"/>
                </a:solidFill>
                <a:latin typeface="+mn-lt"/>
                <a:ea typeface="+mn-ea"/>
                <a:cs typeface="+mn-cs"/>
              </a:rPr>
              <a:t> philosophique et littéraire. </a:t>
            </a:r>
            <a:endParaRPr lang="cs-CZ" sz="1200" kern="1200" dirty="0" smtClean="0">
              <a:solidFill>
                <a:schemeClr val="tx1"/>
              </a:solidFill>
              <a:latin typeface="+mn-lt"/>
              <a:ea typeface="+mn-ea"/>
              <a:cs typeface="+mn-cs"/>
            </a:endParaRPr>
          </a:p>
          <a:p>
            <a:endParaRPr lang="cs-CZ" dirty="0"/>
          </a:p>
        </p:txBody>
      </p:sp>
      <p:sp>
        <p:nvSpPr>
          <p:cNvPr id="4" name="Zástupný symbol pro číslo snímku 3"/>
          <p:cNvSpPr>
            <a:spLocks noGrp="1"/>
          </p:cNvSpPr>
          <p:nvPr>
            <p:ph type="sldNum" sz="quarter" idx="10"/>
          </p:nvPr>
        </p:nvSpPr>
        <p:spPr/>
        <p:txBody>
          <a:bodyPr/>
          <a:lstStyle/>
          <a:p>
            <a:fld id="{C195E6BB-A4B4-4787-8BF4-6ADB04889DEC}" type="slidenum">
              <a:rPr lang="cs-CZ" smtClean="0"/>
              <a:pPr/>
              <a:t>6</a:t>
            </a:fld>
            <a:endParaRPr lang="cs-CZ"/>
          </a:p>
        </p:txBody>
      </p:sp>
    </p:spTree>
    <p:extLst>
      <p:ext uri="{BB962C8B-B14F-4D97-AF65-F5344CB8AC3E}">
        <p14:creationId xmlns:p14="http://schemas.microsoft.com/office/powerpoint/2010/main" val="30899966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fr-CA" sz="1200" kern="1200" dirty="0" smtClean="0">
                <a:solidFill>
                  <a:schemeClr val="tx1"/>
                </a:solidFill>
                <a:latin typeface="+mn-lt"/>
                <a:ea typeface="+mn-ea"/>
                <a:cs typeface="+mn-cs"/>
              </a:rPr>
              <a:t>L’évolution des </a:t>
            </a:r>
            <a:r>
              <a:rPr lang="fr-CA" sz="1200" b="1" kern="1200" dirty="0" smtClean="0">
                <a:solidFill>
                  <a:schemeClr val="tx1"/>
                </a:solidFill>
                <a:latin typeface="+mn-lt"/>
                <a:ea typeface="+mn-ea"/>
                <a:cs typeface="+mn-cs"/>
              </a:rPr>
              <a:t>mentalités</a:t>
            </a:r>
            <a:r>
              <a:rPr lang="fr-CA" sz="1200" kern="1200" dirty="0" smtClean="0">
                <a:solidFill>
                  <a:schemeClr val="tx1"/>
                </a:solidFill>
                <a:latin typeface="+mn-lt"/>
                <a:ea typeface="+mn-ea"/>
                <a:cs typeface="+mn-cs"/>
              </a:rPr>
              <a:t> et le </a:t>
            </a:r>
            <a:r>
              <a:rPr lang="fr-CA" sz="1200" b="1" kern="1200" dirty="0" smtClean="0">
                <a:solidFill>
                  <a:schemeClr val="tx1"/>
                </a:solidFill>
                <a:latin typeface="+mn-lt"/>
                <a:ea typeface="+mn-ea"/>
                <a:cs typeface="+mn-cs"/>
              </a:rPr>
              <a:t>climat moral</a:t>
            </a:r>
            <a:r>
              <a:rPr lang="fr-CA" sz="1200" kern="1200" dirty="0" smtClean="0">
                <a:solidFill>
                  <a:schemeClr val="tx1"/>
                </a:solidFill>
                <a:latin typeface="+mn-lt"/>
                <a:ea typeface="+mn-ea"/>
                <a:cs typeface="+mn-cs"/>
              </a:rPr>
              <a:t> enregistrent, à la mort de Louis XIV, une vive réaction contre le rigorisme pessimiste qui caractérisait la fin du règne. La Régence de Philippe d’Orléans détend la situation. La remise en marche de l’économie et l’assainissement des finances publiques s’accompagnent des spéculations liées aux expériences du banquier écossais Law. Les changements rapides de fortunes, la ruine des uns, l’enrichissement des autres ajoutent à la confusion sociale. D’un côté la société semble retrouver le goût du bonheur: la voie s’ouvre à l’optimisme, à l’épicurisme, à la félicité dans le bien-être assuré par tous les raffinements de la richesse et de la civilisation. D’autre part, le libertinage quitte le terrain de la libre pensée pour caractériser la licence des </a:t>
            </a:r>
            <a:r>
              <a:rPr lang="fr-CA" sz="1200" kern="1200" dirty="0" err="1" smtClean="0">
                <a:solidFill>
                  <a:schemeClr val="tx1"/>
                </a:solidFill>
                <a:latin typeface="+mn-lt"/>
                <a:ea typeface="+mn-ea"/>
                <a:cs typeface="+mn-cs"/>
              </a:rPr>
              <a:t>moeurs</a:t>
            </a:r>
            <a:r>
              <a:rPr lang="fr-CA" sz="1200" kern="1200" dirty="0" smtClean="0">
                <a:solidFill>
                  <a:schemeClr val="tx1"/>
                </a:solidFill>
                <a:latin typeface="+mn-lt"/>
                <a:ea typeface="+mn-ea"/>
                <a:cs typeface="+mn-cs"/>
              </a:rPr>
              <a:t>, souvent teintée de cynisme. La frivolité est de bon ton au même titre que l’ironie et l’esprit affichés même au sujet des affaires graves. </a:t>
            </a:r>
            <a:endParaRPr lang="cs-CZ" dirty="0"/>
          </a:p>
        </p:txBody>
      </p:sp>
      <p:sp>
        <p:nvSpPr>
          <p:cNvPr id="4" name="Zástupný symbol pro číslo snímku 3"/>
          <p:cNvSpPr>
            <a:spLocks noGrp="1"/>
          </p:cNvSpPr>
          <p:nvPr>
            <p:ph type="sldNum" sz="quarter" idx="10"/>
          </p:nvPr>
        </p:nvSpPr>
        <p:spPr/>
        <p:txBody>
          <a:bodyPr/>
          <a:lstStyle/>
          <a:p>
            <a:fld id="{C195E6BB-A4B4-4787-8BF4-6ADB04889DEC}" type="slidenum">
              <a:rPr lang="cs-CZ" smtClean="0"/>
              <a:pPr/>
              <a:t>7</a:t>
            </a:fld>
            <a:endParaRPr lang="cs-CZ"/>
          </a:p>
        </p:txBody>
      </p:sp>
    </p:spTree>
    <p:extLst>
      <p:ext uri="{BB962C8B-B14F-4D97-AF65-F5344CB8AC3E}">
        <p14:creationId xmlns:p14="http://schemas.microsoft.com/office/powerpoint/2010/main" val="40630336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CA" sz="1200" kern="1200" dirty="0" smtClean="0">
                <a:solidFill>
                  <a:schemeClr val="tx1"/>
                </a:solidFill>
                <a:latin typeface="+mn-lt"/>
                <a:ea typeface="+mn-ea"/>
                <a:cs typeface="+mn-cs"/>
              </a:rPr>
              <a:t>La réaction intervient autour de 1750, corroborée par les avertissements que Jean-Jacques Rousseau lance dans ses </a:t>
            </a:r>
            <a:r>
              <a:rPr lang="fr-CA" sz="1200" i="1" kern="1200" dirty="0" smtClean="0">
                <a:solidFill>
                  <a:schemeClr val="tx1"/>
                </a:solidFill>
                <a:latin typeface="+mn-lt"/>
                <a:ea typeface="+mn-ea"/>
                <a:cs typeface="+mn-cs"/>
              </a:rPr>
              <a:t>Discours sur les sciences et les arts</a:t>
            </a:r>
            <a:r>
              <a:rPr lang="fr-CA" sz="1200" kern="1200" dirty="0" smtClean="0">
                <a:solidFill>
                  <a:schemeClr val="tx1"/>
                </a:solidFill>
                <a:latin typeface="+mn-lt"/>
                <a:ea typeface="+mn-ea"/>
                <a:cs typeface="+mn-cs"/>
              </a:rPr>
              <a:t> (1750) et </a:t>
            </a:r>
            <a:r>
              <a:rPr lang="fr-CA" sz="1200" i="1" kern="1200" dirty="0" smtClean="0">
                <a:solidFill>
                  <a:schemeClr val="tx1"/>
                </a:solidFill>
                <a:latin typeface="+mn-lt"/>
                <a:ea typeface="+mn-ea"/>
                <a:cs typeface="+mn-cs"/>
              </a:rPr>
              <a:t>Discours sur l’origine de l’inégalité</a:t>
            </a:r>
            <a:r>
              <a:rPr lang="fr-CA" sz="1200" kern="1200" dirty="0" smtClean="0">
                <a:solidFill>
                  <a:schemeClr val="tx1"/>
                </a:solidFill>
                <a:latin typeface="+mn-lt"/>
                <a:ea typeface="+mn-ea"/>
                <a:cs typeface="+mn-cs"/>
              </a:rPr>
              <a:t> (1753). Rousseau qui oppose à la civilisation corrompue l’idéal de l’homme naturel exerce une influence considérable. Le goût de la vie simple, proche de la nature et de la vertu innée, est lié à une morale de l’émotion, celle du préromantisme et du romantisme. Les valeurs du </a:t>
            </a:r>
            <a:r>
              <a:rPr lang="fr-CA" sz="1200" kern="1200" dirty="0" err="1" smtClean="0">
                <a:solidFill>
                  <a:schemeClr val="tx1"/>
                </a:solidFill>
                <a:latin typeface="+mn-lt"/>
                <a:ea typeface="+mn-ea"/>
                <a:cs typeface="+mn-cs"/>
              </a:rPr>
              <a:t>coeur</a:t>
            </a:r>
            <a:r>
              <a:rPr lang="fr-CA" sz="1200" kern="1200" dirty="0" smtClean="0">
                <a:solidFill>
                  <a:schemeClr val="tx1"/>
                </a:solidFill>
                <a:latin typeface="+mn-lt"/>
                <a:ea typeface="+mn-ea"/>
                <a:cs typeface="+mn-cs"/>
              </a:rPr>
              <a:t> s’opposent à celles de la raison, non sans ambiguïté toutefois, car on tend à confondre l’attendrissement avec la vertu et les bons sentiments avec les bonnes actions. Le côté rationnel et le côté sentimental marquent également les diverses attitudes déistes en matière de religion. La fin de la période voit se côtoyer les deux positions morales: l’optimisme </a:t>
            </a:r>
            <a:r>
              <a:rPr lang="fr-CA" sz="1200" kern="1200" dirty="0" err="1" smtClean="0">
                <a:solidFill>
                  <a:schemeClr val="tx1"/>
                </a:solidFill>
                <a:latin typeface="+mn-lt"/>
                <a:ea typeface="+mn-ea"/>
                <a:cs typeface="+mn-cs"/>
              </a:rPr>
              <a:t>épicuréen</a:t>
            </a:r>
            <a:r>
              <a:rPr lang="fr-CA" sz="1200" kern="1200" dirty="0" smtClean="0">
                <a:solidFill>
                  <a:schemeClr val="tx1"/>
                </a:solidFill>
                <a:latin typeface="+mn-lt"/>
                <a:ea typeface="+mn-ea"/>
                <a:cs typeface="+mn-cs"/>
              </a:rPr>
              <a:t> qui peut aller jusqu’au cynisme raffiné (cf. </a:t>
            </a:r>
            <a:r>
              <a:rPr lang="fr-CA" sz="1200" kern="1200" dirty="0" err="1" smtClean="0">
                <a:solidFill>
                  <a:schemeClr val="tx1"/>
                </a:solidFill>
                <a:latin typeface="+mn-lt"/>
                <a:ea typeface="+mn-ea"/>
                <a:cs typeface="+mn-cs"/>
              </a:rPr>
              <a:t>Choderlos</a:t>
            </a:r>
            <a:r>
              <a:rPr lang="fr-CA" sz="1200" kern="1200" dirty="0" smtClean="0">
                <a:solidFill>
                  <a:schemeClr val="tx1"/>
                </a:solidFill>
                <a:latin typeface="+mn-lt"/>
                <a:ea typeface="+mn-ea"/>
                <a:cs typeface="+mn-cs"/>
              </a:rPr>
              <a:t> de Laclos, </a:t>
            </a:r>
            <a:r>
              <a:rPr lang="fr-CA" sz="1200" i="1" kern="1200" dirty="0" smtClean="0">
                <a:solidFill>
                  <a:schemeClr val="tx1"/>
                </a:solidFill>
                <a:latin typeface="+mn-lt"/>
                <a:ea typeface="+mn-ea"/>
                <a:cs typeface="+mn-cs"/>
              </a:rPr>
              <a:t>Les Liaisons dangereuses</a:t>
            </a:r>
            <a:r>
              <a:rPr lang="fr-CA" sz="1200" kern="1200" dirty="0" smtClean="0">
                <a:solidFill>
                  <a:schemeClr val="tx1"/>
                </a:solidFill>
                <a:latin typeface="+mn-lt"/>
                <a:ea typeface="+mn-ea"/>
                <a:cs typeface="+mn-cs"/>
              </a:rPr>
              <a:t>) et la morale naturelle placée sous l’égide de la nouvelle vertu préromantique.</a:t>
            </a:r>
            <a:endParaRPr lang="cs-CZ" sz="1200" kern="1200" dirty="0" smtClean="0">
              <a:solidFill>
                <a:schemeClr val="tx1"/>
              </a:solidFill>
              <a:latin typeface="+mn-lt"/>
              <a:ea typeface="+mn-ea"/>
              <a:cs typeface="+mn-cs"/>
            </a:endParaRPr>
          </a:p>
          <a:p>
            <a:endParaRPr lang="cs-CZ" b="0" dirty="0"/>
          </a:p>
        </p:txBody>
      </p:sp>
      <p:sp>
        <p:nvSpPr>
          <p:cNvPr id="4" name="Zástupný symbol pro číslo snímku 3"/>
          <p:cNvSpPr>
            <a:spLocks noGrp="1"/>
          </p:cNvSpPr>
          <p:nvPr>
            <p:ph type="sldNum" sz="quarter" idx="10"/>
          </p:nvPr>
        </p:nvSpPr>
        <p:spPr/>
        <p:txBody>
          <a:bodyPr/>
          <a:lstStyle/>
          <a:p>
            <a:fld id="{C195E6BB-A4B4-4787-8BF4-6ADB04889DEC}" type="slidenum">
              <a:rPr lang="cs-CZ" smtClean="0"/>
              <a:pPr/>
              <a:t>8</a:t>
            </a:fld>
            <a:endParaRPr lang="cs-CZ"/>
          </a:p>
        </p:txBody>
      </p:sp>
    </p:spTree>
    <p:extLst>
      <p:ext uri="{BB962C8B-B14F-4D97-AF65-F5344CB8AC3E}">
        <p14:creationId xmlns:p14="http://schemas.microsoft.com/office/powerpoint/2010/main" val="2101219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fr-CA" sz="1200" kern="1200" dirty="0" smtClean="0">
                <a:solidFill>
                  <a:schemeClr val="tx1"/>
                </a:solidFill>
                <a:latin typeface="+mn-lt"/>
                <a:ea typeface="+mn-ea"/>
                <a:cs typeface="+mn-cs"/>
              </a:rPr>
              <a:t>	Le 18</a:t>
            </a:r>
            <a:r>
              <a:rPr lang="fr-CA" sz="1200" kern="1200" baseline="30000" dirty="0" smtClean="0">
                <a:solidFill>
                  <a:schemeClr val="tx1"/>
                </a:solidFill>
                <a:latin typeface="+mn-lt"/>
                <a:ea typeface="+mn-ea"/>
                <a:cs typeface="+mn-cs"/>
              </a:rPr>
              <a:t>e</a:t>
            </a:r>
            <a:r>
              <a:rPr lang="fr-CA" sz="1200" kern="1200" dirty="0" smtClean="0">
                <a:solidFill>
                  <a:schemeClr val="tx1"/>
                </a:solidFill>
                <a:latin typeface="+mn-lt"/>
                <a:ea typeface="+mn-ea"/>
                <a:cs typeface="+mn-cs"/>
              </a:rPr>
              <a:t> siècle continue sur la lancée de l’esthétique traditionaliste du classicisme, du moins dans la mesure où les auteurs ne cherchent pas à nier les principes du goût classique, la hiérarchie des genres, les règles dramatiques, etc. Cependant les nouveaux objectifs de la littérature débouchent sur la transformation de certains genres et sur la constitution de genres nouveaux: il en est ainsi de la comédie larmoyante, du drame bourgeois, de la critique d’art (les </a:t>
            </a:r>
            <a:r>
              <a:rPr lang="fr-CA" sz="1200" i="1" kern="1200" dirty="0" smtClean="0">
                <a:solidFill>
                  <a:schemeClr val="tx1"/>
                </a:solidFill>
                <a:latin typeface="+mn-lt"/>
                <a:ea typeface="+mn-ea"/>
                <a:cs typeface="+mn-cs"/>
              </a:rPr>
              <a:t>Salons</a:t>
            </a:r>
            <a:r>
              <a:rPr lang="fr-CA" sz="1200" kern="1200" dirty="0" smtClean="0">
                <a:solidFill>
                  <a:schemeClr val="tx1"/>
                </a:solidFill>
                <a:latin typeface="+mn-lt"/>
                <a:ea typeface="+mn-ea"/>
                <a:cs typeface="+mn-cs"/>
              </a:rPr>
              <a:t> de peinture et les critiques de Diderot), de la critique musicale.</a:t>
            </a:r>
            <a:endParaRPr lang="cs-CZ" sz="1200" kern="1200" dirty="0" smtClean="0">
              <a:solidFill>
                <a:schemeClr val="tx1"/>
              </a:solidFill>
              <a:latin typeface="+mn-lt"/>
              <a:ea typeface="+mn-ea"/>
              <a:cs typeface="+mn-cs"/>
            </a:endParaRPr>
          </a:p>
          <a:p>
            <a:r>
              <a:rPr lang="fr-CA" sz="1200" kern="1200" dirty="0" smtClean="0">
                <a:solidFill>
                  <a:schemeClr val="tx1"/>
                </a:solidFill>
                <a:latin typeface="+mn-lt"/>
                <a:ea typeface="+mn-ea"/>
                <a:cs typeface="+mn-cs"/>
              </a:rPr>
              <a:t>	</a:t>
            </a:r>
            <a:endParaRPr lang="cs-CZ" dirty="0"/>
          </a:p>
        </p:txBody>
      </p:sp>
      <p:sp>
        <p:nvSpPr>
          <p:cNvPr id="4" name="Zástupný symbol pro číslo snímku 3"/>
          <p:cNvSpPr>
            <a:spLocks noGrp="1"/>
          </p:cNvSpPr>
          <p:nvPr>
            <p:ph type="sldNum" sz="quarter" idx="10"/>
          </p:nvPr>
        </p:nvSpPr>
        <p:spPr/>
        <p:txBody>
          <a:bodyPr/>
          <a:lstStyle/>
          <a:p>
            <a:fld id="{C195E6BB-A4B4-4787-8BF4-6ADB04889DEC}" type="slidenum">
              <a:rPr lang="cs-CZ" smtClean="0"/>
              <a:pPr/>
              <a:t>9</a:t>
            </a:fld>
            <a:endParaRPr lang="cs-CZ"/>
          </a:p>
        </p:txBody>
      </p:sp>
    </p:spTree>
    <p:extLst>
      <p:ext uri="{BB962C8B-B14F-4D97-AF65-F5344CB8AC3E}">
        <p14:creationId xmlns:p14="http://schemas.microsoft.com/office/powerpoint/2010/main" val="20330894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4"/>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68580" tIns="34290" rIns="68580" bIns="34290" anchor="t" compatLnSpc="1"/>
          <a:lstStyle/>
          <a:p>
            <a:endParaRPr lang="en-US" sz="1350">
              <a:solidFill>
                <a:prstClr val="black"/>
              </a:solidFill>
            </a:endParaRPr>
          </a:p>
        </p:txBody>
      </p:sp>
      <p:sp>
        <p:nvSpPr>
          <p:cNvPr id="29" name="Title 28"/>
          <p:cNvSpPr>
            <a:spLocks noGrp="1"/>
          </p:cNvSpPr>
          <p:nvPr>
            <p:ph type="ctrTitle"/>
          </p:nvPr>
        </p:nvSpPr>
        <p:spPr>
          <a:xfrm>
            <a:off x="381000" y="4853413"/>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1800">
                <a:solidFill>
                  <a:schemeClr val="tx2">
                    <a:shade val="75000"/>
                  </a:schemeClr>
                </a:solidFill>
              </a:defRPr>
            </a:lvl1pPr>
            <a:lvl2pPr marL="342900" indent="0" algn="ctr">
              <a:buNone/>
            </a:lvl2pPr>
            <a:lvl3pPr marL="685800" indent="0" algn="ctr">
              <a:buNone/>
            </a:lvl3pPr>
            <a:lvl4pPr marL="1028700" indent="0" algn="ctr">
              <a:buNone/>
            </a:lvl4pPr>
            <a:lvl5pPr marL="1371600" indent="0" algn="ctr">
              <a:buNone/>
            </a:lvl5pPr>
            <a:lvl6pPr marL="1714500" indent="0" algn="ctr">
              <a:buNone/>
            </a:lvl6pPr>
            <a:lvl7pPr marL="2057400" indent="0" algn="ctr">
              <a:buNone/>
            </a:lvl7pPr>
            <a:lvl8pPr marL="2400300" indent="0" algn="ctr">
              <a:buNone/>
            </a:lvl8pPr>
            <a:lvl9pPr marL="27432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C459CC48-992E-47D9-BA72-B63D78D7BA2E}" type="datetimeFigureOut">
              <a:rPr lang="cs-CZ" smtClean="0">
                <a:solidFill>
                  <a:srgbClr val="D5E8D0">
                    <a:shade val="75000"/>
                  </a:srgbClr>
                </a:solidFill>
              </a:rPr>
              <a:pPr/>
              <a:t>23.11.2021</a:t>
            </a:fld>
            <a:endParaRPr lang="cs-CZ">
              <a:solidFill>
                <a:srgbClr val="D5E8D0">
                  <a:shade val="75000"/>
                </a:srgbClr>
              </a:solidFill>
            </a:endParaRPr>
          </a:p>
        </p:txBody>
      </p:sp>
      <p:sp>
        <p:nvSpPr>
          <p:cNvPr id="2" name="Footer Placeholder 1"/>
          <p:cNvSpPr>
            <a:spLocks noGrp="1"/>
          </p:cNvSpPr>
          <p:nvPr>
            <p:ph type="ftr" sz="quarter" idx="11"/>
          </p:nvPr>
        </p:nvSpPr>
        <p:spPr/>
        <p:txBody>
          <a:bodyPr/>
          <a:lstStyle/>
          <a:p>
            <a:endParaRPr lang="cs-CZ">
              <a:solidFill>
                <a:srgbClr val="D5E8D0">
                  <a:shade val="75000"/>
                </a:srgbClr>
              </a:solidFill>
            </a:endParaRPr>
          </a:p>
        </p:txBody>
      </p:sp>
      <p:sp>
        <p:nvSpPr>
          <p:cNvPr id="15" name="Slide Number Placeholder 14"/>
          <p:cNvSpPr>
            <a:spLocks noGrp="1"/>
          </p:cNvSpPr>
          <p:nvPr>
            <p:ph type="sldNum" sz="quarter" idx="12"/>
          </p:nvPr>
        </p:nvSpPr>
        <p:spPr>
          <a:xfrm>
            <a:off x="8229600" y="6473952"/>
            <a:ext cx="758952" cy="246888"/>
          </a:xfrm>
        </p:spPr>
        <p:txBody>
          <a:bodyPr/>
          <a:lstStyle/>
          <a:p>
            <a:fld id="{DDB5911A-2CBD-4E30-9A3B-0FF00A36DF4A}" type="slidenum">
              <a:rPr lang="cs-CZ" smtClean="0">
                <a:solidFill>
                  <a:srgbClr val="D5E8D0">
                    <a:shade val="75000"/>
                  </a:srgbClr>
                </a:solidFill>
              </a:rPr>
              <a:pPr/>
              <a:t>‹#›</a:t>
            </a:fld>
            <a:endParaRPr lang="cs-CZ">
              <a:solidFill>
                <a:srgbClr val="D5E8D0">
                  <a:shade val="75000"/>
                </a:srgbClr>
              </a:solidFill>
            </a:endParaRPr>
          </a:p>
        </p:txBody>
      </p:sp>
    </p:spTree>
    <p:extLst>
      <p:ext uri="{BB962C8B-B14F-4D97-AF65-F5344CB8AC3E}">
        <p14:creationId xmlns:p14="http://schemas.microsoft.com/office/powerpoint/2010/main" val="3547602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459CC48-992E-47D9-BA72-B63D78D7BA2E}" type="datetimeFigureOut">
              <a:rPr lang="cs-CZ" smtClean="0">
                <a:solidFill>
                  <a:srgbClr val="D5E8D0">
                    <a:shade val="75000"/>
                  </a:srgbClr>
                </a:solidFill>
              </a:rPr>
              <a:pPr/>
              <a:t>23.11.2021</a:t>
            </a:fld>
            <a:endParaRPr lang="cs-CZ">
              <a:solidFill>
                <a:srgbClr val="D5E8D0">
                  <a:shade val="75000"/>
                </a:srgbClr>
              </a:solidFill>
            </a:endParaRPr>
          </a:p>
        </p:txBody>
      </p:sp>
      <p:sp>
        <p:nvSpPr>
          <p:cNvPr id="5" name="Footer Placeholder 4"/>
          <p:cNvSpPr>
            <a:spLocks noGrp="1"/>
          </p:cNvSpPr>
          <p:nvPr>
            <p:ph type="ftr" sz="quarter" idx="11"/>
          </p:nvPr>
        </p:nvSpPr>
        <p:spPr/>
        <p:txBody>
          <a:bodyPr/>
          <a:lstStyle/>
          <a:p>
            <a:endParaRPr lang="cs-CZ">
              <a:solidFill>
                <a:srgbClr val="D5E8D0">
                  <a:shade val="75000"/>
                </a:srgbClr>
              </a:solidFill>
            </a:endParaRPr>
          </a:p>
        </p:txBody>
      </p:sp>
      <p:sp>
        <p:nvSpPr>
          <p:cNvPr id="6" name="Slide Number Placeholder 5"/>
          <p:cNvSpPr>
            <a:spLocks noGrp="1"/>
          </p:cNvSpPr>
          <p:nvPr>
            <p:ph type="sldNum" sz="quarter" idx="12"/>
          </p:nvPr>
        </p:nvSpPr>
        <p:spPr/>
        <p:txBody>
          <a:bodyPr/>
          <a:lstStyle/>
          <a:p>
            <a:fld id="{DDB5911A-2CBD-4E30-9A3B-0FF00A36DF4A}" type="slidenum">
              <a:rPr lang="cs-CZ" smtClean="0">
                <a:solidFill>
                  <a:srgbClr val="D5E8D0">
                    <a:shade val="75000"/>
                  </a:srgbClr>
                </a:solidFill>
              </a:rPr>
              <a:pPr/>
              <a:t>‹#›</a:t>
            </a:fld>
            <a:endParaRPr lang="cs-CZ">
              <a:solidFill>
                <a:srgbClr val="D5E8D0">
                  <a:shade val="75000"/>
                </a:srgbClr>
              </a:solidFill>
            </a:endParaRPr>
          </a:p>
        </p:txBody>
      </p:sp>
    </p:spTree>
    <p:extLst>
      <p:ext uri="{BB962C8B-B14F-4D97-AF65-F5344CB8AC3E}">
        <p14:creationId xmlns:p14="http://schemas.microsoft.com/office/powerpoint/2010/main" val="4257929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8"/>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8"/>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459CC48-992E-47D9-BA72-B63D78D7BA2E}" type="datetimeFigureOut">
              <a:rPr lang="cs-CZ" smtClean="0">
                <a:solidFill>
                  <a:srgbClr val="D5E8D0">
                    <a:shade val="75000"/>
                  </a:srgbClr>
                </a:solidFill>
              </a:rPr>
              <a:pPr/>
              <a:t>23.11.2021</a:t>
            </a:fld>
            <a:endParaRPr lang="cs-CZ">
              <a:solidFill>
                <a:srgbClr val="D5E8D0">
                  <a:shade val="75000"/>
                </a:srgbClr>
              </a:solidFill>
            </a:endParaRPr>
          </a:p>
        </p:txBody>
      </p:sp>
      <p:sp>
        <p:nvSpPr>
          <p:cNvPr id="5" name="Footer Placeholder 4"/>
          <p:cNvSpPr>
            <a:spLocks noGrp="1"/>
          </p:cNvSpPr>
          <p:nvPr>
            <p:ph type="ftr" sz="quarter" idx="11"/>
          </p:nvPr>
        </p:nvSpPr>
        <p:spPr/>
        <p:txBody>
          <a:bodyPr/>
          <a:lstStyle/>
          <a:p>
            <a:endParaRPr lang="cs-CZ">
              <a:solidFill>
                <a:srgbClr val="D5E8D0">
                  <a:shade val="75000"/>
                </a:srgbClr>
              </a:solidFill>
            </a:endParaRPr>
          </a:p>
        </p:txBody>
      </p:sp>
      <p:sp>
        <p:nvSpPr>
          <p:cNvPr id="6" name="Slide Number Placeholder 5"/>
          <p:cNvSpPr>
            <a:spLocks noGrp="1"/>
          </p:cNvSpPr>
          <p:nvPr>
            <p:ph type="sldNum" sz="quarter" idx="12"/>
          </p:nvPr>
        </p:nvSpPr>
        <p:spPr/>
        <p:txBody>
          <a:bodyPr/>
          <a:lstStyle/>
          <a:p>
            <a:fld id="{DDB5911A-2CBD-4E30-9A3B-0FF00A36DF4A}" type="slidenum">
              <a:rPr lang="cs-CZ" smtClean="0">
                <a:solidFill>
                  <a:srgbClr val="D5E8D0">
                    <a:shade val="75000"/>
                  </a:srgbClr>
                </a:solidFill>
              </a:rPr>
              <a:pPr/>
              <a:t>‹#›</a:t>
            </a:fld>
            <a:endParaRPr lang="cs-CZ">
              <a:solidFill>
                <a:srgbClr val="D5E8D0">
                  <a:shade val="75000"/>
                </a:srgbClr>
              </a:solidFill>
            </a:endParaRPr>
          </a:p>
        </p:txBody>
      </p:sp>
    </p:spTree>
    <p:extLst>
      <p:ext uri="{BB962C8B-B14F-4D97-AF65-F5344CB8AC3E}">
        <p14:creationId xmlns:p14="http://schemas.microsoft.com/office/powerpoint/2010/main" val="1560103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C459CC48-992E-47D9-BA72-B63D78D7BA2E}" type="datetimeFigureOut">
              <a:rPr lang="cs-CZ" smtClean="0">
                <a:solidFill>
                  <a:srgbClr val="D5E8D0">
                    <a:shade val="75000"/>
                  </a:srgbClr>
                </a:solidFill>
              </a:rPr>
              <a:pPr/>
              <a:t>23.11.2021</a:t>
            </a:fld>
            <a:endParaRPr lang="cs-CZ">
              <a:solidFill>
                <a:srgbClr val="D5E8D0">
                  <a:shade val="75000"/>
                </a:srgbClr>
              </a:solidFill>
            </a:endParaRPr>
          </a:p>
        </p:txBody>
      </p:sp>
      <p:sp>
        <p:nvSpPr>
          <p:cNvPr id="19" name="Footer Placeholder 18"/>
          <p:cNvSpPr>
            <a:spLocks noGrp="1"/>
          </p:cNvSpPr>
          <p:nvPr>
            <p:ph type="ftr" sz="quarter" idx="11"/>
          </p:nvPr>
        </p:nvSpPr>
        <p:spPr>
          <a:xfrm>
            <a:off x="3581400" y="76202"/>
            <a:ext cx="2895600" cy="288925"/>
          </a:xfrm>
        </p:spPr>
        <p:txBody>
          <a:bodyPr/>
          <a:lstStyle/>
          <a:p>
            <a:endParaRPr lang="cs-CZ">
              <a:solidFill>
                <a:srgbClr val="D5E8D0">
                  <a:shade val="75000"/>
                </a:srgbClr>
              </a:solidFill>
            </a:endParaRPr>
          </a:p>
        </p:txBody>
      </p:sp>
      <p:sp>
        <p:nvSpPr>
          <p:cNvPr id="16" name="Slide Number Placeholder 15"/>
          <p:cNvSpPr>
            <a:spLocks noGrp="1"/>
          </p:cNvSpPr>
          <p:nvPr>
            <p:ph type="sldNum" sz="quarter" idx="12"/>
          </p:nvPr>
        </p:nvSpPr>
        <p:spPr>
          <a:xfrm>
            <a:off x="8229600" y="6473952"/>
            <a:ext cx="758952" cy="246888"/>
          </a:xfrm>
        </p:spPr>
        <p:txBody>
          <a:bodyPr/>
          <a:lstStyle/>
          <a:p>
            <a:fld id="{DDB5911A-2CBD-4E30-9A3B-0FF00A36DF4A}" type="slidenum">
              <a:rPr lang="cs-CZ" smtClean="0">
                <a:solidFill>
                  <a:srgbClr val="D5E8D0">
                    <a:shade val="75000"/>
                  </a:srgbClr>
                </a:solidFill>
              </a:rPr>
              <a:pPr/>
              <a:t>‹#›</a:t>
            </a:fld>
            <a:endParaRPr lang="cs-CZ">
              <a:solidFill>
                <a:srgbClr val="D5E8D0">
                  <a:shade val="75000"/>
                </a:srgbClr>
              </a:solidFill>
            </a:endParaRPr>
          </a:p>
        </p:txBody>
      </p:sp>
    </p:spTree>
    <p:extLst>
      <p:ext uri="{BB962C8B-B14F-4D97-AF65-F5344CB8AC3E}">
        <p14:creationId xmlns:p14="http://schemas.microsoft.com/office/powerpoint/2010/main" val="31964933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4"/>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68580" tIns="34290" rIns="68580" bIns="34290" anchor="t" compatLnSpc="1"/>
          <a:lstStyle/>
          <a:p>
            <a:endParaRPr lang="en-US" sz="1350">
              <a:solidFill>
                <a:prstClr val="white"/>
              </a:solidFill>
            </a:endParaRPr>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1500">
                <a:solidFill>
                  <a:schemeClr val="tx2">
                    <a:shade val="75000"/>
                  </a:schemeClr>
                </a:solidFill>
              </a:defRPr>
            </a:lvl1pPr>
            <a:lvl2pPr>
              <a:buNone/>
              <a:defRPr sz="1350">
                <a:solidFill>
                  <a:schemeClr val="tx1">
                    <a:tint val="75000"/>
                  </a:schemeClr>
                </a:solidFill>
              </a:defRPr>
            </a:lvl2pPr>
            <a:lvl3pPr>
              <a:buNone/>
              <a:defRPr sz="1200">
                <a:solidFill>
                  <a:schemeClr val="tx1">
                    <a:tint val="75000"/>
                  </a:schemeClr>
                </a:solidFill>
              </a:defRPr>
            </a:lvl3pPr>
            <a:lvl4pPr>
              <a:buNone/>
              <a:defRPr sz="1050">
                <a:solidFill>
                  <a:schemeClr val="tx1">
                    <a:tint val="75000"/>
                  </a:schemeClr>
                </a:solidFill>
              </a:defRPr>
            </a:lvl4pPr>
            <a:lvl5pPr>
              <a:buNone/>
              <a:defRPr sz="105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C459CC48-992E-47D9-BA72-B63D78D7BA2E}" type="datetimeFigureOut">
              <a:rPr lang="cs-CZ" smtClean="0">
                <a:solidFill>
                  <a:srgbClr val="D5E8D0">
                    <a:shade val="75000"/>
                  </a:srgbClr>
                </a:solidFill>
              </a:rPr>
              <a:pPr/>
              <a:t>23.11.2021</a:t>
            </a:fld>
            <a:endParaRPr lang="cs-CZ">
              <a:solidFill>
                <a:srgbClr val="D5E8D0">
                  <a:shade val="75000"/>
                </a:srgbClr>
              </a:solidFill>
            </a:endParaRPr>
          </a:p>
        </p:txBody>
      </p:sp>
      <p:sp>
        <p:nvSpPr>
          <p:cNvPr id="11" name="Footer Placeholder 10"/>
          <p:cNvSpPr>
            <a:spLocks noGrp="1"/>
          </p:cNvSpPr>
          <p:nvPr>
            <p:ph type="ftr" sz="quarter" idx="11"/>
          </p:nvPr>
        </p:nvSpPr>
        <p:spPr/>
        <p:txBody>
          <a:bodyPr/>
          <a:lstStyle/>
          <a:p>
            <a:endParaRPr lang="cs-CZ">
              <a:solidFill>
                <a:srgbClr val="D5E8D0">
                  <a:shade val="75000"/>
                </a:srgbClr>
              </a:solidFill>
            </a:endParaRPr>
          </a:p>
        </p:txBody>
      </p:sp>
      <p:sp>
        <p:nvSpPr>
          <p:cNvPr id="16" name="Slide Number Placeholder 15"/>
          <p:cNvSpPr>
            <a:spLocks noGrp="1"/>
          </p:cNvSpPr>
          <p:nvPr>
            <p:ph type="sldNum" sz="quarter" idx="12"/>
          </p:nvPr>
        </p:nvSpPr>
        <p:spPr/>
        <p:txBody>
          <a:bodyPr/>
          <a:lstStyle/>
          <a:p>
            <a:fld id="{DDB5911A-2CBD-4E30-9A3B-0FF00A36DF4A}" type="slidenum">
              <a:rPr lang="cs-CZ" smtClean="0">
                <a:solidFill>
                  <a:srgbClr val="D5E8D0">
                    <a:shade val="75000"/>
                  </a:srgbClr>
                </a:solidFill>
              </a:rPr>
              <a:pPr/>
              <a:t>‹#›</a:t>
            </a:fld>
            <a:endParaRPr lang="cs-CZ">
              <a:solidFill>
                <a:srgbClr val="D5E8D0">
                  <a:shade val="75000"/>
                </a:srgbClr>
              </a:solidFill>
            </a:endParaRPr>
          </a:p>
        </p:txBody>
      </p:sp>
      <p:sp>
        <p:nvSpPr>
          <p:cNvPr id="8" name="Title 7"/>
          <p:cNvSpPr>
            <a:spLocks noGrp="1"/>
          </p:cNvSpPr>
          <p:nvPr>
            <p:ph type="title"/>
          </p:nvPr>
        </p:nvSpPr>
        <p:spPr>
          <a:xfrm>
            <a:off x="180475" y="2947087"/>
            <a:ext cx="8686800" cy="1184825"/>
          </a:xfrm>
        </p:spPr>
        <p:txBody>
          <a:bodyPr rtlCol="0" anchor="t"/>
          <a:lstStyle>
            <a:lvl1pPr algn="r">
              <a:defRPr/>
            </a:lvl1pPr>
          </a:lstStyle>
          <a:p>
            <a:r>
              <a:rPr kumimoji="0" lang="en-US" smtClean="0"/>
              <a:t>Click to edit Master title style</a:t>
            </a:r>
            <a:endParaRPr kumimoji="0" lang="en-US"/>
          </a:p>
        </p:txBody>
      </p:sp>
    </p:spTree>
    <p:extLst>
      <p:ext uri="{BB962C8B-B14F-4D97-AF65-F5344CB8AC3E}">
        <p14:creationId xmlns:p14="http://schemas.microsoft.com/office/powerpoint/2010/main" val="159978659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100"/>
            </a:lvl1pPr>
            <a:lvl2pPr>
              <a:defRPr sz="1800"/>
            </a:lvl2pPr>
            <a:lvl3pPr>
              <a:defRPr sz="1500"/>
            </a:lvl3pPr>
            <a:lvl4pPr>
              <a:defRPr sz="1350"/>
            </a:lvl4pPr>
            <a:lvl5pPr>
              <a:defRPr sz="135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100"/>
            </a:lvl1pPr>
            <a:lvl2pPr>
              <a:defRPr sz="1800"/>
            </a:lvl2pPr>
            <a:lvl3pPr>
              <a:defRPr sz="1500"/>
            </a:lvl3pPr>
            <a:lvl4pPr>
              <a:defRPr sz="1350"/>
            </a:lvl4pPr>
            <a:lvl5pPr>
              <a:defRPr sz="135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C459CC48-992E-47D9-BA72-B63D78D7BA2E}" type="datetimeFigureOut">
              <a:rPr lang="cs-CZ" smtClean="0">
                <a:solidFill>
                  <a:srgbClr val="D5E8D0">
                    <a:shade val="75000"/>
                  </a:srgbClr>
                </a:solidFill>
              </a:rPr>
              <a:pPr/>
              <a:t>23.11.2021</a:t>
            </a:fld>
            <a:endParaRPr lang="cs-CZ">
              <a:solidFill>
                <a:srgbClr val="D5E8D0">
                  <a:shade val="75000"/>
                </a:srgbClr>
              </a:solidFill>
            </a:endParaRPr>
          </a:p>
        </p:txBody>
      </p:sp>
      <p:sp>
        <p:nvSpPr>
          <p:cNvPr id="10" name="Footer Placeholder 9"/>
          <p:cNvSpPr>
            <a:spLocks noGrp="1"/>
          </p:cNvSpPr>
          <p:nvPr>
            <p:ph type="ftr" sz="quarter" idx="11"/>
          </p:nvPr>
        </p:nvSpPr>
        <p:spPr/>
        <p:txBody>
          <a:bodyPr/>
          <a:lstStyle/>
          <a:p>
            <a:endParaRPr lang="cs-CZ">
              <a:solidFill>
                <a:srgbClr val="D5E8D0">
                  <a:shade val="75000"/>
                </a:srgbClr>
              </a:solidFill>
            </a:endParaRPr>
          </a:p>
        </p:txBody>
      </p:sp>
      <p:sp>
        <p:nvSpPr>
          <p:cNvPr id="31" name="Slide Number Placeholder 30"/>
          <p:cNvSpPr>
            <a:spLocks noGrp="1"/>
          </p:cNvSpPr>
          <p:nvPr>
            <p:ph type="sldNum" sz="quarter" idx="12"/>
          </p:nvPr>
        </p:nvSpPr>
        <p:spPr/>
        <p:txBody>
          <a:bodyPr/>
          <a:lstStyle/>
          <a:p>
            <a:fld id="{DDB5911A-2CBD-4E30-9A3B-0FF00A36DF4A}" type="slidenum">
              <a:rPr lang="cs-CZ" smtClean="0">
                <a:solidFill>
                  <a:srgbClr val="D5E8D0">
                    <a:shade val="75000"/>
                  </a:srgbClr>
                </a:solidFill>
              </a:rPr>
              <a:pPr/>
              <a:t>‹#›</a:t>
            </a:fld>
            <a:endParaRPr lang="cs-CZ">
              <a:solidFill>
                <a:srgbClr val="D5E8D0">
                  <a:shade val="75000"/>
                </a:srgbClr>
              </a:solidFill>
            </a:endParaRPr>
          </a:p>
        </p:txBody>
      </p:sp>
    </p:spTree>
    <p:extLst>
      <p:ext uri="{BB962C8B-B14F-4D97-AF65-F5344CB8AC3E}">
        <p14:creationId xmlns:p14="http://schemas.microsoft.com/office/powerpoint/2010/main" val="481513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5" y="666750"/>
            <a:ext cx="4290556" cy="639762"/>
          </a:xfrm>
        </p:spPr>
        <p:txBody>
          <a:bodyPr anchor="ctr"/>
          <a:lstStyle>
            <a:lvl1pPr marL="0" indent="0">
              <a:buNone/>
              <a:defRPr sz="1350" b="0" cap="all" baseline="0">
                <a:solidFill>
                  <a:schemeClr val="accent1">
                    <a:shade val="50000"/>
                  </a:schemeClr>
                </a:solidFill>
                <a:latin typeface="+mj-lt"/>
                <a:ea typeface="+mj-ea"/>
                <a:cs typeface="+mj-cs"/>
              </a:defRPr>
            </a:lvl1pPr>
            <a:lvl2pPr>
              <a:buNone/>
              <a:defRPr sz="1500" b="1"/>
            </a:lvl2pPr>
            <a:lvl3pPr>
              <a:buNone/>
              <a:defRPr sz="1350" b="1"/>
            </a:lvl3pPr>
            <a:lvl4pPr>
              <a:buNone/>
              <a:defRPr sz="1200" b="1"/>
            </a:lvl4pPr>
            <a:lvl5pPr>
              <a:buNone/>
              <a:defRPr sz="12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350" b="0" cap="all" baseline="0">
                <a:solidFill>
                  <a:schemeClr val="accent1">
                    <a:shade val="50000"/>
                  </a:schemeClr>
                </a:solidFill>
                <a:latin typeface="+mj-lt"/>
                <a:ea typeface="+mj-ea"/>
                <a:cs typeface="+mj-cs"/>
              </a:defRPr>
            </a:lvl1pPr>
            <a:lvl2pPr>
              <a:buNone/>
              <a:defRPr sz="1500" b="1"/>
            </a:lvl2pPr>
            <a:lvl3pPr>
              <a:buNone/>
              <a:defRPr sz="1350" b="1"/>
            </a:lvl3pPr>
            <a:lvl4pPr>
              <a:buNone/>
              <a:defRPr sz="1200" b="1"/>
            </a:lvl4pPr>
            <a:lvl5pPr>
              <a:buNone/>
              <a:defRPr sz="12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5" y="1316039"/>
            <a:ext cx="4290556" cy="3941763"/>
          </a:xfrm>
        </p:spPr>
        <p:txBody>
          <a:bodyPr/>
          <a:lstStyle>
            <a:lvl1pPr>
              <a:defRPr sz="1800"/>
            </a:lvl1pPr>
            <a:lvl2pPr>
              <a:defRPr sz="1500"/>
            </a:lvl2pPr>
            <a:lvl3pPr>
              <a:defRPr sz="1350"/>
            </a:lvl3pPr>
            <a:lvl4pPr>
              <a:defRPr sz="1200"/>
            </a:lvl4pPr>
            <a:lvl5pPr>
              <a:defRPr sz="12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9"/>
            <a:ext cx="4288536" cy="3941763"/>
          </a:xfrm>
        </p:spPr>
        <p:txBody>
          <a:bodyPr/>
          <a:lstStyle>
            <a:lvl1pPr>
              <a:defRPr sz="1800"/>
            </a:lvl1pPr>
            <a:lvl2pPr>
              <a:defRPr sz="1500"/>
            </a:lvl2pPr>
            <a:lvl3pPr>
              <a:defRPr sz="1350"/>
            </a:lvl3pPr>
            <a:lvl4pPr>
              <a:defRPr sz="1200"/>
            </a:lvl4pPr>
            <a:lvl5pPr>
              <a:defRPr sz="12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C459CC48-992E-47D9-BA72-B63D78D7BA2E}" type="datetimeFigureOut">
              <a:rPr lang="cs-CZ" smtClean="0">
                <a:solidFill>
                  <a:srgbClr val="D5E8D0">
                    <a:shade val="75000"/>
                  </a:srgbClr>
                </a:solidFill>
              </a:rPr>
              <a:pPr/>
              <a:t>23.11.2021</a:t>
            </a:fld>
            <a:endParaRPr lang="cs-CZ">
              <a:solidFill>
                <a:srgbClr val="D5E8D0">
                  <a:shade val="75000"/>
                </a:srgbClr>
              </a:solidFill>
            </a:endParaRPr>
          </a:p>
        </p:txBody>
      </p:sp>
      <p:sp>
        <p:nvSpPr>
          <p:cNvPr id="6" name="Footer Placeholder 5"/>
          <p:cNvSpPr>
            <a:spLocks noGrp="1"/>
          </p:cNvSpPr>
          <p:nvPr>
            <p:ph type="ftr" sz="quarter" idx="11"/>
          </p:nvPr>
        </p:nvSpPr>
        <p:spPr/>
        <p:txBody>
          <a:bodyPr/>
          <a:lstStyle/>
          <a:p>
            <a:endParaRPr lang="cs-CZ">
              <a:solidFill>
                <a:srgbClr val="D5E8D0">
                  <a:shade val="75000"/>
                </a:srgbClr>
              </a:solidFill>
            </a:endParaRPr>
          </a:p>
        </p:txBody>
      </p:sp>
      <p:sp>
        <p:nvSpPr>
          <p:cNvPr id="7" name="Slide Number Placeholder 6"/>
          <p:cNvSpPr>
            <a:spLocks noGrp="1"/>
          </p:cNvSpPr>
          <p:nvPr>
            <p:ph type="sldNum" sz="quarter" idx="12"/>
          </p:nvPr>
        </p:nvSpPr>
        <p:spPr>
          <a:xfrm>
            <a:off x="8229600" y="6477000"/>
            <a:ext cx="762000" cy="246888"/>
          </a:xfrm>
        </p:spPr>
        <p:txBody>
          <a:bodyPr/>
          <a:lstStyle/>
          <a:p>
            <a:fld id="{DDB5911A-2CBD-4E30-9A3B-0FF00A36DF4A}" type="slidenum">
              <a:rPr lang="cs-CZ" smtClean="0">
                <a:solidFill>
                  <a:srgbClr val="D5E8D0">
                    <a:shade val="75000"/>
                  </a:srgbClr>
                </a:solidFill>
              </a:rPr>
              <a:pPr/>
              <a:t>‹#›</a:t>
            </a:fld>
            <a:endParaRPr lang="cs-CZ">
              <a:solidFill>
                <a:srgbClr val="D5E8D0">
                  <a:shade val="75000"/>
                </a:srgbClr>
              </a:solidFill>
            </a:endParaRPr>
          </a:p>
        </p:txBody>
      </p:sp>
      <p:sp>
        <p:nvSpPr>
          <p:cNvPr id="11" name="Straight Connector 10"/>
          <p:cNvSpPr>
            <a:spLocks noChangeShapeType="1"/>
          </p:cNvSpPr>
          <p:nvPr/>
        </p:nvSpPr>
        <p:spPr bwMode="auto">
          <a:xfrm>
            <a:off x="514350" y="60198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68580" tIns="34290" rIns="68580" bIns="34290" anchor="t" compatLnSpc="1"/>
          <a:lstStyle/>
          <a:p>
            <a:endParaRPr lang="en-US" sz="1350">
              <a:solidFill>
                <a:prstClr val="black"/>
              </a:solidFill>
            </a:endParaRPr>
          </a:p>
        </p:txBody>
      </p:sp>
    </p:spTree>
    <p:extLst>
      <p:ext uri="{BB962C8B-B14F-4D97-AF65-F5344CB8AC3E}">
        <p14:creationId xmlns:p14="http://schemas.microsoft.com/office/powerpoint/2010/main" val="3649340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C459CC48-992E-47D9-BA72-B63D78D7BA2E}" type="datetimeFigureOut">
              <a:rPr lang="cs-CZ" smtClean="0">
                <a:solidFill>
                  <a:srgbClr val="D5E8D0">
                    <a:shade val="75000"/>
                  </a:srgbClr>
                </a:solidFill>
              </a:rPr>
              <a:pPr/>
              <a:t>23.11.2021</a:t>
            </a:fld>
            <a:endParaRPr lang="cs-CZ">
              <a:solidFill>
                <a:srgbClr val="D5E8D0">
                  <a:shade val="75000"/>
                </a:srgbClr>
              </a:solidFill>
            </a:endParaRPr>
          </a:p>
        </p:txBody>
      </p:sp>
      <p:sp>
        <p:nvSpPr>
          <p:cNvPr id="21" name="Footer Placeholder 20"/>
          <p:cNvSpPr>
            <a:spLocks noGrp="1"/>
          </p:cNvSpPr>
          <p:nvPr>
            <p:ph type="ftr" sz="quarter" idx="11"/>
          </p:nvPr>
        </p:nvSpPr>
        <p:spPr/>
        <p:txBody>
          <a:bodyPr/>
          <a:lstStyle/>
          <a:p>
            <a:endParaRPr lang="cs-CZ">
              <a:solidFill>
                <a:srgbClr val="D5E8D0">
                  <a:shade val="75000"/>
                </a:srgbClr>
              </a:solidFill>
            </a:endParaRPr>
          </a:p>
        </p:txBody>
      </p:sp>
      <p:sp>
        <p:nvSpPr>
          <p:cNvPr id="6" name="Slide Number Placeholder 5"/>
          <p:cNvSpPr>
            <a:spLocks noGrp="1"/>
          </p:cNvSpPr>
          <p:nvPr>
            <p:ph type="sldNum" sz="quarter" idx="12"/>
          </p:nvPr>
        </p:nvSpPr>
        <p:spPr/>
        <p:txBody>
          <a:bodyPr/>
          <a:lstStyle/>
          <a:p>
            <a:fld id="{DDB5911A-2CBD-4E30-9A3B-0FF00A36DF4A}" type="slidenum">
              <a:rPr lang="cs-CZ" smtClean="0">
                <a:solidFill>
                  <a:srgbClr val="D5E8D0">
                    <a:shade val="75000"/>
                  </a:srgbClr>
                </a:solidFill>
              </a:rPr>
              <a:pPr/>
              <a:t>‹#›</a:t>
            </a:fld>
            <a:endParaRPr lang="cs-CZ">
              <a:solidFill>
                <a:srgbClr val="D5E8D0">
                  <a:shade val="75000"/>
                </a:srgbClr>
              </a:solidFill>
            </a:endParaRPr>
          </a:p>
        </p:txBody>
      </p:sp>
    </p:spTree>
    <p:extLst>
      <p:ext uri="{BB962C8B-B14F-4D97-AF65-F5344CB8AC3E}">
        <p14:creationId xmlns:p14="http://schemas.microsoft.com/office/powerpoint/2010/main" val="8480557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C459CC48-992E-47D9-BA72-B63D78D7BA2E}" type="datetimeFigureOut">
              <a:rPr lang="cs-CZ" smtClean="0">
                <a:solidFill>
                  <a:srgbClr val="D5E8D0">
                    <a:shade val="75000"/>
                  </a:srgbClr>
                </a:solidFill>
              </a:rPr>
              <a:pPr/>
              <a:t>23.11.2021</a:t>
            </a:fld>
            <a:endParaRPr lang="cs-CZ">
              <a:solidFill>
                <a:srgbClr val="D5E8D0">
                  <a:shade val="75000"/>
                </a:srgbClr>
              </a:solidFill>
            </a:endParaRPr>
          </a:p>
        </p:txBody>
      </p:sp>
      <p:sp>
        <p:nvSpPr>
          <p:cNvPr id="24" name="Footer Placeholder 23"/>
          <p:cNvSpPr>
            <a:spLocks noGrp="1"/>
          </p:cNvSpPr>
          <p:nvPr>
            <p:ph type="ftr" sz="quarter" idx="11"/>
          </p:nvPr>
        </p:nvSpPr>
        <p:spPr/>
        <p:txBody>
          <a:bodyPr/>
          <a:lstStyle/>
          <a:p>
            <a:endParaRPr lang="cs-CZ">
              <a:solidFill>
                <a:srgbClr val="D5E8D0">
                  <a:shade val="75000"/>
                </a:srgbClr>
              </a:solidFill>
            </a:endParaRPr>
          </a:p>
        </p:txBody>
      </p:sp>
      <p:sp>
        <p:nvSpPr>
          <p:cNvPr id="7" name="Slide Number Placeholder 6"/>
          <p:cNvSpPr>
            <a:spLocks noGrp="1"/>
          </p:cNvSpPr>
          <p:nvPr>
            <p:ph type="sldNum" sz="quarter" idx="12"/>
          </p:nvPr>
        </p:nvSpPr>
        <p:spPr/>
        <p:txBody>
          <a:bodyPr/>
          <a:lstStyle/>
          <a:p>
            <a:fld id="{DDB5911A-2CBD-4E30-9A3B-0FF00A36DF4A}" type="slidenum">
              <a:rPr lang="cs-CZ" smtClean="0">
                <a:solidFill>
                  <a:srgbClr val="D5E8D0">
                    <a:shade val="75000"/>
                  </a:srgbClr>
                </a:solidFill>
              </a:rPr>
              <a:pPr/>
              <a:t>‹#›</a:t>
            </a:fld>
            <a:endParaRPr lang="cs-CZ">
              <a:solidFill>
                <a:srgbClr val="D5E8D0">
                  <a:shade val="75000"/>
                </a:srgbClr>
              </a:solidFill>
            </a:endParaRPr>
          </a:p>
        </p:txBody>
      </p:sp>
    </p:spTree>
    <p:extLst>
      <p:ext uri="{BB962C8B-B14F-4D97-AF65-F5344CB8AC3E}">
        <p14:creationId xmlns:p14="http://schemas.microsoft.com/office/powerpoint/2010/main" val="20190903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9"/>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68580" tIns="34290" rIns="68580" bIns="34290" anchor="t" compatLnSpc="1"/>
          <a:lstStyle/>
          <a:p>
            <a:endParaRPr lang="en-US" sz="1350">
              <a:solidFill>
                <a:prstClr val="black"/>
              </a:solidFill>
            </a:endParaRPr>
          </a:p>
        </p:txBody>
      </p:sp>
      <p:sp>
        <p:nvSpPr>
          <p:cNvPr id="12" name="Title 11"/>
          <p:cNvSpPr>
            <a:spLocks noGrp="1"/>
          </p:cNvSpPr>
          <p:nvPr>
            <p:ph type="title"/>
          </p:nvPr>
        </p:nvSpPr>
        <p:spPr>
          <a:xfrm>
            <a:off x="457200" y="5486400"/>
            <a:ext cx="8458200" cy="520700"/>
          </a:xfrm>
        </p:spPr>
        <p:txBody>
          <a:bodyPr anchor="ctr"/>
          <a:lstStyle>
            <a:lvl1pPr algn="l">
              <a:buNone/>
              <a:defRPr sz="15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1" y="609600"/>
            <a:ext cx="3008313" cy="4800600"/>
          </a:xfrm>
        </p:spPr>
        <p:txBody>
          <a:bodyPr/>
          <a:lstStyle>
            <a:lvl1pPr marL="0" indent="0">
              <a:buNone/>
              <a:defRPr sz="1050"/>
            </a:lvl1pPr>
            <a:lvl2pPr>
              <a:buNone/>
              <a:defRPr sz="900"/>
            </a:lvl2pPr>
            <a:lvl3pPr>
              <a:buNone/>
              <a:defRPr sz="750"/>
            </a:lvl3pPr>
            <a:lvl4pPr>
              <a:buNone/>
              <a:defRPr sz="675"/>
            </a:lvl4pPr>
            <a:lvl5pPr>
              <a:buNone/>
              <a:defRPr sz="675"/>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2400"/>
            </a:lvl1pPr>
            <a:lvl2pPr>
              <a:defRPr sz="2100"/>
            </a:lvl2pPr>
            <a:lvl3pPr>
              <a:defRPr sz="1800"/>
            </a:lvl3pPr>
            <a:lvl4pPr>
              <a:defRPr sz="1500"/>
            </a:lvl4pPr>
            <a:lvl5pPr>
              <a:defRPr sz="15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C459CC48-992E-47D9-BA72-B63D78D7BA2E}" type="datetimeFigureOut">
              <a:rPr lang="cs-CZ" smtClean="0">
                <a:solidFill>
                  <a:srgbClr val="D5E8D0">
                    <a:shade val="75000"/>
                  </a:srgbClr>
                </a:solidFill>
              </a:rPr>
              <a:pPr/>
              <a:t>23.11.2021</a:t>
            </a:fld>
            <a:endParaRPr lang="cs-CZ">
              <a:solidFill>
                <a:srgbClr val="D5E8D0">
                  <a:shade val="75000"/>
                </a:srgbClr>
              </a:solidFill>
            </a:endParaRPr>
          </a:p>
        </p:txBody>
      </p:sp>
      <p:sp>
        <p:nvSpPr>
          <p:cNvPr id="29" name="Footer Placeholder 28"/>
          <p:cNvSpPr>
            <a:spLocks noGrp="1"/>
          </p:cNvSpPr>
          <p:nvPr>
            <p:ph type="ftr" sz="quarter" idx="11"/>
          </p:nvPr>
        </p:nvSpPr>
        <p:spPr/>
        <p:txBody>
          <a:bodyPr/>
          <a:lstStyle/>
          <a:p>
            <a:endParaRPr lang="cs-CZ">
              <a:solidFill>
                <a:srgbClr val="D5E8D0">
                  <a:shade val="75000"/>
                </a:srgbClr>
              </a:solidFill>
            </a:endParaRPr>
          </a:p>
        </p:txBody>
      </p:sp>
      <p:sp>
        <p:nvSpPr>
          <p:cNvPr id="7" name="Slide Number Placeholder 6"/>
          <p:cNvSpPr>
            <a:spLocks noGrp="1"/>
          </p:cNvSpPr>
          <p:nvPr>
            <p:ph type="sldNum" sz="quarter" idx="12"/>
          </p:nvPr>
        </p:nvSpPr>
        <p:spPr/>
        <p:txBody>
          <a:bodyPr/>
          <a:lstStyle/>
          <a:p>
            <a:fld id="{DDB5911A-2CBD-4E30-9A3B-0FF00A36DF4A}" type="slidenum">
              <a:rPr lang="cs-CZ" smtClean="0">
                <a:solidFill>
                  <a:srgbClr val="D5E8D0">
                    <a:shade val="75000"/>
                  </a:srgbClr>
                </a:solidFill>
              </a:rPr>
              <a:pPr/>
              <a:t>‹#›</a:t>
            </a:fld>
            <a:endParaRPr lang="cs-CZ">
              <a:solidFill>
                <a:srgbClr val="D5E8D0">
                  <a:shade val="75000"/>
                </a:srgbClr>
              </a:solidFill>
            </a:endParaRPr>
          </a:p>
        </p:txBody>
      </p:sp>
    </p:spTree>
    <p:extLst>
      <p:ext uri="{BB962C8B-B14F-4D97-AF65-F5344CB8AC3E}">
        <p14:creationId xmlns:p14="http://schemas.microsoft.com/office/powerpoint/2010/main" val="8123724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24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C459CC48-992E-47D9-BA72-B63D78D7BA2E}" type="datetimeFigureOut">
              <a:rPr lang="cs-CZ" smtClean="0">
                <a:solidFill>
                  <a:srgbClr val="D5E8D0">
                    <a:shade val="75000"/>
                  </a:srgbClr>
                </a:solidFill>
              </a:rPr>
              <a:pPr/>
              <a:t>23.11.2021</a:t>
            </a:fld>
            <a:endParaRPr lang="cs-CZ">
              <a:solidFill>
                <a:srgbClr val="D5E8D0">
                  <a:shade val="75000"/>
                </a:srgbClr>
              </a:solidFill>
            </a:endParaRPr>
          </a:p>
        </p:txBody>
      </p:sp>
      <p:sp>
        <p:nvSpPr>
          <p:cNvPr id="5" name="Footer Placeholder 4"/>
          <p:cNvSpPr>
            <a:spLocks noGrp="1"/>
          </p:cNvSpPr>
          <p:nvPr>
            <p:ph type="ftr" sz="quarter" idx="11"/>
          </p:nvPr>
        </p:nvSpPr>
        <p:spPr/>
        <p:txBody>
          <a:bodyPr/>
          <a:lstStyle/>
          <a:p>
            <a:endParaRPr lang="cs-CZ">
              <a:solidFill>
                <a:srgbClr val="D5E8D0">
                  <a:shade val="75000"/>
                </a:srgbClr>
              </a:solidFill>
            </a:endParaRPr>
          </a:p>
        </p:txBody>
      </p:sp>
      <p:sp>
        <p:nvSpPr>
          <p:cNvPr id="31" name="Slide Number Placeholder 30"/>
          <p:cNvSpPr>
            <a:spLocks noGrp="1"/>
          </p:cNvSpPr>
          <p:nvPr>
            <p:ph type="sldNum" sz="quarter" idx="12"/>
          </p:nvPr>
        </p:nvSpPr>
        <p:spPr/>
        <p:txBody>
          <a:bodyPr/>
          <a:lstStyle/>
          <a:p>
            <a:fld id="{DDB5911A-2CBD-4E30-9A3B-0FF00A36DF4A}" type="slidenum">
              <a:rPr lang="cs-CZ" smtClean="0">
                <a:solidFill>
                  <a:srgbClr val="D5E8D0">
                    <a:shade val="75000"/>
                  </a:srgbClr>
                </a:solidFill>
              </a:rPr>
              <a:pPr/>
              <a:t>‹#›</a:t>
            </a:fld>
            <a:endParaRPr lang="cs-CZ">
              <a:solidFill>
                <a:srgbClr val="D5E8D0">
                  <a:shade val="75000"/>
                </a:srgbClr>
              </a:solidFill>
            </a:endParaRPr>
          </a:p>
        </p:txBody>
      </p:sp>
      <p:sp>
        <p:nvSpPr>
          <p:cNvPr id="17" name="Title 16"/>
          <p:cNvSpPr>
            <a:spLocks noGrp="1"/>
          </p:cNvSpPr>
          <p:nvPr>
            <p:ph type="title"/>
          </p:nvPr>
        </p:nvSpPr>
        <p:spPr>
          <a:xfrm>
            <a:off x="381000" y="4993760"/>
            <a:ext cx="5867400" cy="522288"/>
          </a:xfrm>
        </p:spPr>
        <p:txBody>
          <a:bodyPr anchor="ctr"/>
          <a:lstStyle>
            <a:lvl1pPr algn="l">
              <a:buNone/>
              <a:defRPr sz="15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050"/>
            </a:lvl1pPr>
            <a:lvl2pPr>
              <a:defRPr sz="900"/>
            </a:lvl2pPr>
            <a:lvl3pPr>
              <a:defRPr sz="750"/>
            </a:lvl3pPr>
            <a:lvl4pPr>
              <a:defRPr sz="675"/>
            </a:lvl4pPr>
            <a:lvl5pPr>
              <a:defRPr sz="675"/>
            </a:lvl5pPr>
          </a:lstStyle>
          <a:p>
            <a:pPr lvl="0" eaLnBrk="1" latinLnBrk="0" hangingPunct="1"/>
            <a:r>
              <a:rPr kumimoji="0" lang="en-US" smtClean="0"/>
              <a:t>Click to edit Master text styles</a:t>
            </a:r>
          </a:p>
        </p:txBody>
      </p:sp>
    </p:spTree>
    <p:extLst>
      <p:ext uri="{BB962C8B-B14F-4D97-AF65-F5344CB8AC3E}">
        <p14:creationId xmlns:p14="http://schemas.microsoft.com/office/powerpoint/2010/main" val="4890516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duotone>
              <a:schemeClr val="bg2">
                <a:shade val="30000"/>
                <a:satMod val="455000"/>
              </a:schemeClr>
              <a:schemeClr val="bg2">
                <a:tint val="95000"/>
                <a:satMod val="120000"/>
              </a:schemeClr>
            </a:duotone>
            <a:lum/>
          </a:blip>
          <a:srcRect/>
          <a:stretch>
            <a:fillRect/>
          </a:stretch>
        </a:blipFill>
        <a:effectLst/>
      </p:bgPr>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9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68580" tIns="34290" rIns="68580" bIns="34290" anchor="t" compatLnSpc="1"/>
          <a:lstStyle/>
          <a:p>
            <a:endParaRPr lang="en-US" sz="1350">
              <a:solidFill>
                <a:prstClr val="black"/>
              </a:solidFill>
            </a:endParaRPr>
          </a:p>
        </p:txBody>
      </p:sp>
      <p:sp>
        <p:nvSpPr>
          <p:cNvPr id="8" name="Text Placeholder 7"/>
          <p:cNvSpPr>
            <a:spLocks noGrp="1"/>
          </p:cNvSpPr>
          <p:nvPr>
            <p:ph type="body" idx="1"/>
          </p:nvPr>
        </p:nvSpPr>
        <p:spPr>
          <a:xfrm>
            <a:off x="304800" y="1554164"/>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2"/>
            <a:ext cx="2514600" cy="288925"/>
          </a:xfrm>
          <a:prstGeom prst="rect">
            <a:avLst/>
          </a:prstGeom>
        </p:spPr>
        <p:txBody>
          <a:bodyPr vert="horz"/>
          <a:lstStyle>
            <a:lvl1pPr algn="l" eaLnBrk="1" latinLnBrk="0" hangingPunct="1">
              <a:defRPr kumimoji="0" sz="900">
                <a:solidFill>
                  <a:schemeClr val="accent1">
                    <a:shade val="75000"/>
                  </a:schemeClr>
                </a:solidFill>
              </a:defRPr>
            </a:lvl1pPr>
          </a:lstStyle>
          <a:p>
            <a:fld id="{C459CC48-992E-47D9-BA72-B63D78D7BA2E}" type="datetimeFigureOut">
              <a:rPr lang="cs-CZ" smtClean="0">
                <a:solidFill>
                  <a:srgbClr val="D5E8D0">
                    <a:shade val="75000"/>
                  </a:srgbClr>
                </a:solidFill>
              </a:rPr>
              <a:pPr/>
              <a:t>23.11.2021</a:t>
            </a:fld>
            <a:endParaRPr lang="cs-CZ">
              <a:solidFill>
                <a:srgbClr val="D5E8D0">
                  <a:shade val="75000"/>
                </a:srgbClr>
              </a:solidFill>
            </a:endParaRPr>
          </a:p>
        </p:txBody>
      </p:sp>
      <p:sp>
        <p:nvSpPr>
          <p:cNvPr id="28" name="Footer Placeholder 27"/>
          <p:cNvSpPr>
            <a:spLocks noGrp="1"/>
          </p:cNvSpPr>
          <p:nvPr>
            <p:ph type="ftr" sz="quarter" idx="3"/>
          </p:nvPr>
        </p:nvSpPr>
        <p:spPr>
          <a:xfrm>
            <a:off x="3124200" y="76202"/>
            <a:ext cx="3352800" cy="288925"/>
          </a:xfrm>
          <a:prstGeom prst="rect">
            <a:avLst/>
          </a:prstGeom>
        </p:spPr>
        <p:txBody>
          <a:bodyPr vert="horz"/>
          <a:lstStyle>
            <a:lvl1pPr algn="r" eaLnBrk="1" latinLnBrk="0" hangingPunct="1">
              <a:defRPr kumimoji="0" sz="900">
                <a:solidFill>
                  <a:schemeClr val="accent1">
                    <a:shade val="75000"/>
                  </a:schemeClr>
                </a:solidFill>
              </a:defRPr>
            </a:lvl1pPr>
          </a:lstStyle>
          <a:p>
            <a:endParaRPr lang="cs-CZ">
              <a:solidFill>
                <a:srgbClr val="D5E8D0">
                  <a:shade val="75000"/>
                </a:srgbClr>
              </a:solidFill>
            </a:endParaRPr>
          </a:p>
        </p:txBody>
      </p:sp>
      <p:sp>
        <p:nvSpPr>
          <p:cNvPr id="5" name="Slide Number Placeholder 4"/>
          <p:cNvSpPr>
            <a:spLocks noGrp="1"/>
          </p:cNvSpPr>
          <p:nvPr>
            <p:ph type="sldNum" sz="quarter" idx="4"/>
          </p:nvPr>
        </p:nvSpPr>
        <p:spPr>
          <a:xfrm>
            <a:off x="8229600" y="6477002"/>
            <a:ext cx="762000" cy="244475"/>
          </a:xfrm>
          <a:prstGeom prst="rect">
            <a:avLst/>
          </a:prstGeom>
        </p:spPr>
        <p:txBody>
          <a:bodyPr vert="horz"/>
          <a:lstStyle>
            <a:lvl1pPr algn="r" eaLnBrk="1" latinLnBrk="0" hangingPunct="1">
              <a:defRPr kumimoji="0" sz="900">
                <a:solidFill>
                  <a:schemeClr val="accent1">
                    <a:shade val="75000"/>
                  </a:schemeClr>
                </a:solidFill>
              </a:defRPr>
            </a:lvl1pPr>
          </a:lstStyle>
          <a:p>
            <a:fld id="{DDB5911A-2CBD-4E30-9A3B-0FF00A36DF4A}" type="slidenum">
              <a:rPr lang="cs-CZ" smtClean="0">
                <a:solidFill>
                  <a:srgbClr val="D5E8D0">
                    <a:shade val="75000"/>
                  </a:srgbClr>
                </a:solidFill>
              </a:rPr>
              <a:pPr/>
              <a:t>‹#›</a:t>
            </a:fld>
            <a:endParaRPr lang="cs-CZ">
              <a:solidFill>
                <a:srgbClr val="D5E8D0">
                  <a:shade val="75000"/>
                </a:srgbClr>
              </a:solidFill>
            </a:endParaRPr>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9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68580" tIns="34290" rIns="68580" bIns="34290" anchor="t" compatLnSpc="1"/>
          <a:lstStyle/>
          <a:p>
            <a:endParaRPr lang="en-US" sz="1350">
              <a:solidFill>
                <a:prstClr val="black"/>
              </a:solidFill>
            </a:endParaRPr>
          </a:p>
        </p:txBody>
      </p:sp>
      <p:sp>
        <p:nvSpPr>
          <p:cNvPr id="12" name="Straight Connector 11"/>
          <p:cNvSpPr>
            <a:spLocks noChangeShapeType="1"/>
          </p:cNvSpPr>
          <p:nvPr/>
        </p:nvSpPr>
        <p:spPr bwMode="auto">
          <a:xfrm>
            <a:off x="514350" y="105798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68580" tIns="34290" rIns="68580" bIns="34290" anchor="t" compatLnSpc="1"/>
          <a:lstStyle/>
          <a:p>
            <a:endParaRPr lang="en-US" sz="1350">
              <a:solidFill>
                <a:prstClr val="black"/>
              </a:solidFill>
            </a:endParaRPr>
          </a:p>
        </p:txBody>
      </p:sp>
    </p:spTree>
    <p:extLst>
      <p:ext uri="{BB962C8B-B14F-4D97-AF65-F5344CB8AC3E}">
        <p14:creationId xmlns:p14="http://schemas.microsoft.com/office/powerpoint/2010/main" val="29020828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27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257175" indent="-257175"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1pPr>
      <a:lvl2pPr marL="557213" indent="-214313" algn="l" rtl="0" eaLnBrk="1" latinLnBrk="0" hangingPunct="1">
        <a:spcBef>
          <a:spcPct val="20000"/>
        </a:spcBef>
        <a:buClr>
          <a:schemeClr val="accent1"/>
        </a:buClr>
        <a:buSzPct val="70000"/>
        <a:buFont typeface="Wingdings 2"/>
        <a:buChar char=""/>
        <a:defRPr kumimoji="0" sz="2100" kern="1200">
          <a:solidFill>
            <a:schemeClr val="tx2"/>
          </a:solidFill>
          <a:latin typeface="+mn-lt"/>
          <a:ea typeface="+mn-ea"/>
          <a:cs typeface="+mn-cs"/>
        </a:defRPr>
      </a:lvl2pPr>
      <a:lvl3pPr marL="857250" indent="-171450" algn="l" rtl="0" eaLnBrk="1" latinLnBrk="0" hangingPunct="1">
        <a:spcBef>
          <a:spcPct val="20000"/>
        </a:spcBef>
        <a:buClr>
          <a:schemeClr val="accent1"/>
        </a:buClr>
        <a:buSzPct val="70000"/>
        <a:buFont typeface="Wingdings 2"/>
        <a:buChar char=""/>
        <a:defRPr kumimoji="0" sz="1800" kern="1200">
          <a:solidFill>
            <a:schemeClr val="tx2"/>
          </a:solidFill>
          <a:latin typeface="+mn-lt"/>
          <a:ea typeface="+mn-ea"/>
          <a:cs typeface="+mn-cs"/>
        </a:defRPr>
      </a:lvl3pPr>
      <a:lvl4pPr marL="1200150" indent="-171450" algn="l" rtl="0" eaLnBrk="1" latinLnBrk="0" hangingPunct="1">
        <a:spcBef>
          <a:spcPct val="20000"/>
        </a:spcBef>
        <a:buClr>
          <a:schemeClr val="accent1"/>
        </a:buClr>
        <a:buSzPct val="70000"/>
        <a:buFont typeface="Wingdings 2"/>
        <a:buChar char=""/>
        <a:defRPr kumimoji="0" sz="1500" kern="1200">
          <a:solidFill>
            <a:schemeClr val="tx2"/>
          </a:solidFill>
          <a:latin typeface="+mn-lt"/>
          <a:ea typeface="+mn-ea"/>
          <a:cs typeface="+mn-cs"/>
        </a:defRPr>
      </a:lvl4pPr>
      <a:lvl5pPr marL="1543050" indent="-171450" algn="l" rtl="0" eaLnBrk="1" latinLnBrk="0" hangingPunct="1">
        <a:spcBef>
          <a:spcPct val="20000"/>
        </a:spcBef>
        <a:buClr>
          <a:schemeClr val="accent1"/>
        </a:buClr>
        <a:buSzPct val="60000"/>
        <a:buFont typeface="Wingdings 2"/>
        <a:buChar char=""/>
        <a:defRPr kumimoji="0" sz="1350" kern="1200">
          <a:solidFill>
            <a:schemeClr val="tx2"/>
          </a:solidFill>
          <a:latin typeface="+mn-lt"/>
          <a:ea typeface="+mn-ea"/>
          <a:cs typeface="+mn-cs"/>
        </a:defRPr>
      </a:lvl5pPr>
      <a:lvl6pPr marL="1885950" indent="-171450" algn="l" rtl="0" eaLnBrk="1" latinLnBrk="0" hangingPunct="1">
        <a:spcBef>
          <a:spcPct val="20000"/>
        </a:spcBef>
        <a:buClr>
          <a:schemeClr val="accent1"/>
        </a:buClr>
        <a:buSzPct val="60000"/>
        <a:buFont typeface="Wingdings 2"/>
        <a:buChar char=""/>
        <a:defRPr kumimoji="0" sz="1350" kern="1200">
          <a:solidFill>
            <a:schemeClr val="tx2"/>
          </a:solidFill>
          <a:latin typeface="+mn-lt"/>
          <a:ea typeface="+mn-ea"/>
          <a:cs typeface="+mn-cs"/>
        </a:defRPr>
      </a:lvl6pPr>
      <a:lvl7pPr marL="2228850" indent="-171450" algn="l" rtl="0" eaLnBrk="1" latinLnBrk="0" hangingPunct="1">
        <a:spcBef>
          <a:spcPct val="20000"/>
        </a:spcBef>
        <a:buClr>
          <a:schemeClr val="accent1"/>
        </a:buClr>
        <a:buSzPct val="60000"/>
        <a:buFont typeface="Wingdings 2"/>
        <a:buChar char=""/>
        <a:defRPr kumimoji="0" sz="1200" kern="1200">
          <a:solidFill>
            <a:schemeClr val="tx2"/>
          </a:solidFill>
          <a:latin typeface="+mn-lt"/>
          <a:ea typeface="+mn-ea"/>
          <a:cs typeface="+mn-cs"/>
        </a:defRPr>
      </a:lvl7pPr>
      <a:lvl8pPr marL="2571750" indent="-171450" algn="l" rtl="0" eaLnBrk="1" latinLnBrk="0" hangingPunct="1">
        <a:spcBef>
          <a:spcPct val="20000"/>
        </a:spcBef>
        <a:buClr>
          <a:schemeClr val="accent1"/>
        </a:buClr>
        <a:buSzPct val="60000"/>
        <a:buFont typeface="Wingdings 2"/>
        <a:buChar char=""/>
        <a:defRPr kumimoji="0" sz="1200" kern="1200" baseline="0">
          <a:solidFill>
            <a:schemeClr val="tx2"/>
          </a:solidFill>
          <a:latin typeface="+mn-lt"/>
          <a:ea typeface="+mn-ea"/>
          <a:cs typeface="+mn-cs"/>
        </a:defRPr>
      </a:lvl8pPr>
      <a:lvl9pPr marL="2914650" indent="-171450" algn="l" rtl="0" eaLnBrk="1" latinLnBrk="0" hangingPunct="1">
        <a:spcBef>
          <a:spcPct val="20000"/>
        </a:spcBef>
        <a:buClr>
          <a:schemeClr val="accent1"/>
        </a:buClr>
        <a:buSzPct val="60000"/>
        <a:buFont typeface="Wingdings 2"/>
        <a:buChar char=""/>
        <a:defRPr kumimoji="0" sz="105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342900" algn="l" rtl="0" eaLnBrk="1" latinLnBrk="0" hangingPunct="1">
        <a:defRPr kumimoji="0" kern="1200">
          <a:solidFill>
            <a:schemeClr val="tx1"/>
          </a:solidFill>
          <a:latin typeface="+mn-lt"/>
          <a:ea typeface="+mn-ea"/>
          <a:cs typeface="+mn-cs"/>
        </a:defRPr>
      </a:lvl2pPr>
      <a:lvl3pPr marL="685800" algn="l" rtl="0" eaLnBrk="1" latinLnBrk="0" hangingPunct="1">
        <a:defRPr kumimoji="0" kern="1200">
          <a:solidFill>
            <a:schemeClr val="tx1"/>
          </a:solidFill>
          <a:latin typeface="+mn-lt"/>
          <a:ea typeface="+mn-ea"/>
          <a:cs typeface="+mn-cs"/>
        </a:defRPr>
      </a:lvl3pPr>
      <a:lvl4pPr marL="1028700" algn="l" rtl="0" eaLnBrk="1" latinLnBrk="0" hangingPunct="1">
        <a:defRPr kumimoji="0" kern="1200">
          <a:solidFill>
            <a:schemeClr val="tx1"/>
          </a:solidFill>
          <a:latin typeface="+mn-lt"/>
          <a:ea typeface="+mn-ea"/>
          <a:cs typeface="+mn-cs"/>
        </a:defRPr>
      </a:lvl4pPr>
      <a:lvl5pPr marL="1371600" algn="l" rtl="0" eaLnBrk="1" latinLnBrk="0" hangingPunct="1">
        <a:defRPr kumimoji="0" kern="1200">
          <a:solidFill>
            <a:schemeClr val="tx1"/>
          </a:solidFill>
          <a:latin typeface="+mn-lt"/>
          <a:ea typeface="+mn-ea"/>
          <a:cs typeface="+mn-cs"/>
        </a:defRPr>
      </a:lvl5pPr>
      <a:lvl6pPr marL="1714500" algn="l" rtl="0" eaLnBrk="1" latinLnBrk="0" hangingPunct="1">
        <a:defRPr kumimoji="0" kern="1200">
          <a:solidFill>
            <a:schemeClr val="tx1"/>
          </a:solidFill>
          <a:latin typeface="+mn-lt"/>
          <a:ea typeface="+mn-ea"/>
          <a:cs typeface="+mn-cs"/>
        </a:defRPr>
      </a:lvl6pPr>
      <a:lvl7pPr marL="2057400" algn="l" rtl="0" eaLnBrk="1" latinLnBrk="0" hangingPunct="1">
        <a:defRPr kumimoji="0" kern="1200">
          <a:solidFill>
            <a:schemeClr val="tx1"/>
          </a:solidFill>
          <a:latin typeface="+mn-lt"/>
          <a:ea typeface="+mn-ea"/>
          <a:cs typeface="+mn-cs"/>
        </a:defRPr>
      </a:lvl7pPr>
      <a:lvl8pPr marL="2400300" algn="l" rtl="0" eaLnBrk="1" latinLnBrk="0" hangingPunct="1">
        <a:defRPr kumimoji="0" kern="1200">
          <a:solidFill>
            <a:schemeClr val="tx1"/>
          </a:solidFill>
          <a:latin typeface="+mn-lt"/>
          <a:ea typeface="+mn-ea"/>
          <a:cs typeface="+mn-cs"/>
        </a:defRPr>
      </a:lvl8pPr>
      <a:lvl9pPr marL="27432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4853413"/>
            <a:ext cx="8763000" cy="1222375"/>
          </a:xfrm>
        </p:spPr>
        <p:txBody>
          <a:bodyPr/>
          <a:lstStyle/>
          <a:p>
            <a:r>
              <a:rPr lang="cs-CZ" noProof="0" dirty="0" smtClean="0"/>
              <a:t>L‘</a:t>
            </a:r>
            <a:r>
              <a:rPr lang="cs-CZ" noProof="0" dirty="0" err="1" smtClean="0"/>
              <a:t>age</a:t>
            </a:r>
            <a:r>
              <a:rPr lang="cs-CZ" noProof="0" dirty="0" smtClean="0"/>
              <a:t> des </a:t>
            </a:r>
            <a:r>
              <a:rPr lang="cs-CZ" noProof="0" dirty="0" err="1" smtClean="0"/>
              <a:t>lumieres</a:t>
            </a:r>
            <a:endParaRPr lang="fr-FR" noProof="0" dirty="0"/>
          </a:p>
        </p:txBody>
      </p:sp>
      <p:sp>
        <p:nvSpPr>
          <p:cNvPr id="3" name="Subtitle 2"/>
          <p:cNvSpPr>
            <a:spLocks noGrp="1"/>
          </p:cNvSpPr>
          <p:nvPr>
            <p:ph type="subTitle" idx="1"/>
          </p:nvPr>
        </p:nvSpPr>
        <p:spPr/>
        <p:txBody>
          <a:bodyPr/>
          <a:lstStyle/>
          <a:p>
            <a:pPr>
              <a:buFont typeface="Arial" pitchFamily="34" charset="0"/>
              <a:buChar char="•"/>
            </a:pPr>
            <a:r>
              <a:rPr lang="fr-FR" noProof="0" dirty="0" smtClean="0"/>
              <a:t>Mgr. </a:t>
            </a:r>
            <a:r>
              <a:rPr lang="fr-FR" noProof="0" dirty="0" err="1" smtClean="0"/>
              <a:t>Veronika</a:t>
            </a:r>
            <a:r>
              <a:rPr lang="fr-FR" noProof="0" dirty="0" smtClean="0"/>
              <a:t> </a:t>
            </a:r>
            <a:r>
              <a:rPr lang="fr-FR" noProof="0" dirty="0" err="1" smtClean="0"/>
              <a:t>Černíková</a:t>
            </a:r>
            <a:r>
              <a:rPr lang="fr-FR" noProof="0" dirty="0" smtClean="0"/>
              <a:t>, </a:t>
            </a:r>
            <a:r>
              <a:rPr lang="fr-FR" noProof="0" dirty="0" err="1" smtClean="0"/>
              <a:t>Ph.D</a:t>
            </a:r>
            <a:r>
              <a:rPr lang="fr-FR" noProof="0" dirty="0" smtClean="0"/>
              <a:t>.</a:t>
            </a:r>
            <a:endParaRPr lang="fr-FR" noProof="0" dirty="0"/>
          </a:p>
        </p:txBody>
      </p:sp>
    </p:spTree>
    <p:extLst>
      <p:ext uri="{BB962C8B-B14F-4D97-AF65-F5344CB8AC3E}">
        <p14:creationId xmlns:p14="http://schemas.microsoft.com/office/powerpoint/2010/main" val="3841147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fr-FR" dirty="0" smtClean="0"/>
              <a:t>l’évolution esthétique</a:t>
            </a:r>
            <a:endParaRPr lang="cs-CZ" dirty="0"/>
          </a:p>
        </p:txBody>
      </p:sp>
      <p:sp>
        <p:nvSpPr>
          <p:cNvPr id="3" name="Zástupný symbol pro obsah 2"/>
          <p:cNvSpPr>
            <a:spLocks noGrp="1"/>
          </p:cNvSpPr>
          <p:nvPr>
            <p:ph idx="1"/>
          </p:nvPr>
        </p:nvSpPr>
        <p:spPr>
          <a:xfrm>
            <a:off x="304800" y="1554164"/>
            <a:ext cx="8686800" cy="5043188"/>
          </a:xfrm>
        </p:spPr>
        <p:txBody>
          <a:bodyPr>
            <a:normAutofit/>
          </a:bodyPr>
          <a:lstStyle/>
          <a:p>
            <a:r>
              <a:rPr lang="fr-FR" dirty="0" smtClean="0"/>
              <a:t>les genres nouveaux</a:t>
            </a:r>
          </a:p>
          <a:p>
            <a:pPr lvl="1"/>
            <a:r>
              <a:rPr lang="fr-CA" dirty="0" smtClean="0"/>
              <a:t>la prose</a:t>
            </a:r>
          </a:p>
          <a:p>
            <a:pPr lvl="2"/>
            <a:r>
              <a:rPr lang="fr-CA" dirty="0" smtClean="0">
                <a:solidFill>
                  <a:schemeClr val="tx1"/>
                </a:solidFill>
              </a:rPr>
              <a:t>romans épistolaires </a:t>
            </a:r>
          </a:p>
          <a:p>
            <a:pPr lvl="2"/>
            <a:r>
              <a:rPr lang="fr-CA" dirty="0" smtClean="0">
                <a:solidFill>
                  <a:schemeClr val="tx1"/>
                </a:solidFill>
              </a:rPr>
              <a:t>romans-dialogues </a:t>
            </a:r>
          </a:p>
          <a:p>
            <a:pPr lvl="2"/>
            <a:r>
              <a:rPr lang="fr-CA" dirty="0" smtClean="0">
                <a:solidFill>
                  <a:schemeClr val="tx1"/>
                </a:solidFill>
              </a:rPr>
              <a:t>romans pédagogiques et de l’éducation sentimentale </a:t>
            </a:r>
          </a:p>
          <a:p>
            <a:pPr lvl="2"/>
            <a:r>
              <a:rPr lang="fr-CA" dirty="0" smtClean="0">
                <a:solidFill>
                  <a:schemeClr val="tx1"/>
                </a:solidFill>
              </a:rPr>
              <a:t>roman de mœurs  </a:t>
            </a:r>
          </a:p>
          <a:p>
            <a:pPr lvl="2"/>
            <a:r>
              <a:rPr lang="fr-CA" dirty="0" smtClean="0">
                <a:solidFill>
                  <a:schemeClr val="tx1"/>
                </a:solidFill>
              </a:rPr>
              <a:t>roman ou conte philosophique </a:t>
            </a:r>
          </a:p>
          <a:p>
            <a:pPr lvl="2"/>
            <a:r>
              <a:rPr lang="fr-CA" dirty="0" smtClean="0">
                <a:solidFill>
                  <a:schemeClr val="tx1"/>
                </a:solidFill>
              </a:rPr>
              <a:t>roman d’anticipation</a:t>
            </a:r>
            <a:endParaRPr lang="fr-CA" dirty="0" smtClean="0"/>
          </a:p>
          <a:p>
            <a:pPr lvl="1"/>
            <a:r>
              <a:rPr lang="fr-CA" dirty="0" smtClean="0"/>
              <a:t>le théâtre</a:t>
            </a:r>
          </a:p>
          <a:p>
            <a:pPr lvl="2"/>
            <a:r>
              <a:rPr lang="fr-CA" dirty="0" smtClean="0"/>
              <a:t>la comédie larmoyante</a:t>
            </a:r>
          </a:p>
          <a:p>
            <a:pPr lvl="2"/>
            <a:r>
              <a:rPr lang="fr-CA" dirty="0" smtClean="0"/>
              <a:t>le drame bourgeois</a:t>
            </a:r>
          </a:p>
          <a:p>
            <a:pPr lvl="1"/>
            <a:r>
              <a:rPr lang="fr-CA" dirty="0" smtClean="0"/>
              <a:t>la critique </a:t>
            </a:r>
          </a:p>
          <a:p>
            <a:pPr lvl="2"/>
            <a:r>
              <a:rPr lang="fr-CA" dirty="0" smtClean="0"/>
              <a:t>d’art </a:t>
            </a:r>
          </a:p>
          <a:p>
            <a:pPr lvl="2"/>
            <a:r>
              <a:rPr lang="fr-CA" dirty="0" smtClean="0"/>
              <a:t>musicale</a:t>
            </a:r>
            <a:endParaRPr lang="cs-CZ" dirty="0" smtClean="0"/>
          </a:p>
          <a:p>
            <a:pPr lvl="1"/>
            <a:endParaRPr lang="cs-CZ"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fr-FR" dirty="0" smtClean="0"/>
              <a:t>l’évolution esthétique</a:t>
            </a:r>
            <a:endParaRPr lang="cs-CZ" dirty="0"/>
          </a:p>
        </p:txBody>
      </p:sp>
      <p:sp>
        <p:nvSpPr>
          <p:cNvPr id="3" name="Zástupný symbol pro obsah 2"/>
          <p:cNvSpPr>
            <a:spLocks noGrp="1"/>
          </p:cNvSpPr>
          <p:nvPr>
            <p:ph idx="1"/>
          </p:nvPr>
        </p:nvSpPr>
        <p:spPr/>
        <p:txBody>
          <a:bodyPr/>
          <a:lstStyle/>
          <a:p>
            <a:r>
              <a:rPr lang="fr-FR" dirty="0" smtClean="0"/>
              <a:t>la prose</a:t>
            </a:r>
          </a:p>
          <a:p>
            <a:pPr lvl="1"/>
            <a:r>
              <a:rPr lang="fr-FR" dirty="0" smtClean="0"/>
              <a:t>le rationalisme</a:t>
            </a:r>
          </a:p>
          <a:p>
            <a:pPr lvl="1"/>
            <a:r>
              <a:rPr lang="fr-FR" dirty="0" smtClean="0"/>
              <a:t>le nouveau lyrisme</a:t>
            </a:r>
          </a:p>
          <a:p>
            <a:pPr lvl="2"/>
            <a:r>
              <a:rPr lang="fr-FR" dirty="0" smtClean="0"/>
              <a:t>un ailleurs individuel</a:t>
            </a:r>
          </a:p>
          <a:p>
            <a:pPr lvl="2"/>
            <a:r>
              <a:rPr lang="fr-FR" dirty="0" smtClean="0"/>
              <a:t>un secret profond du cœur </a:t>
            </a:r>
          </a:p>
          <a:p>
            <a:pPr lvl="2">
              <a:buNone/>
            </a:pPr>
            <a:r>
              <a:rPr lang="fr-FR" dirty="0" smtClean="0"/>
              <a:t>→ la prose poétique</a:t>
            </a:r>
          </a:p>
          <a:p>
            <a:pPr lvl="2"/>
            <a:r>
              <a:rPr lang="fr-FR" dirty="0" smtClean="0"/>
              <a:t>Jean- Jacques Rousseau</a:t>
            </a:r>
          </a:p>
          <a:p>
            <a:pPr lvl="2">
              <a:buNone/>
            </a:pPr>
            <a:r>
              <a:rPr lang="fr-FR" dirty="0" smtClean="0"/>
              <a:t>→ le poème en prose</a:t>
            </a:r>
          </a:p>
          <a:p>
            <a:pPr lvl="2"/>
            <a:r>
              <a:rPr lang="fr-FR" dirty="0" smtClean="0"/>
              <a:t> le romantisme</a:t>
            </a:r>
          </a:p>
          <a:p>
            <a:pPr lvl="1"/>
            <a:endParaRPr lang="cs-CZ"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fr-FR" dirty="0" smtClean="0"/>
              <a:t>l’évolution esthétique</a:t>
            </a:r>
            <a:endParaRPr lang="cs-CZ" dirty="0"/>
          </a:p>
        </p:txBody>
      </p:sp>
      <p:sp>
        <p:nvSpPr>
          <p:cNvPr id="3" name="Zástupný symbol pro obsah 2"/>
          <p:cNvSpPr>
            <a:spLocks noGrp="1"/>
          </p:cNvSpPr>
          <p:nvPr>
            <p:ph idx="1"/>
          </p:nvPr>
        </p:nvSpPr>
        <p:spPr/>
        <p:txBody>
          <a:bodyPr/>
          <a:lstStyle/>
          <a:p>
            <a:r>
              <a:rPr lang="fr-FR" dirty="0" smtClean="0"/>
              <a:t>les centres de culture</a:t>
            </a:r>
          </a:p>
          <a:p>
            <a:pPr lvl="1"/>
            <a:r>
              <a:rPr lang="fr-FR" dirty="0" smtClean="0"/>
              <a:t>les salons</a:t>
            </a:r>
          </a:p>
          <a:p>
            <a:pPr lvl="2"/>
            <a:r>
              <a:rPr lang="fr-FR" dirty="0" smtClean="0"/>
              <a:t>la duchesse du Maine (1700-1753)</a:t>
            </a:r>
          </a:p>
          <a:p>
            <a:pPr lvl="2"/>
            <a:r>
              <a:rPr lang="fr-FR" dirty="0" smtClean="0"/>
              <a:t>Mme de Tencin (1726-1749)</a:t>
            </a:r>
          </a:p>
          <a:p>
            <a:pPr lvl="2"/>
            <a:r>
              <a:rPr lang="fr-CA" dirty="0" smtClean="0"/>
              <a:t>Mme de Geoffrin (1749-1777)</a:t>
            </a:r>
            <a:endParaRPr lang="fr-FR" dirty="0" smtClean="0"/>
          </a:p>
        </p:txBody>
      </p:sp>
      <p:pic>
        <p:nvPicPr>
          <p:cNvPr id="2056" name="Picture 8" descr="File:Les salons au XVIIIe siècle - Histoire Image.jpg"/>
          <p:cNvPicPr>
            <a:picLocks noChangeAspect="1" noChangeArrowheads="1"/>
          </p:cNvPicPr>
          <p:nvPr/>
        </p:nvPicPr>
        <p:blipFill>
          <a:blip r:embed="rId3" cstate="print"/>
          <a:srcRect/>
          <a:stretch>
            <a:fillRect/>
          </a:stretch>
        </p:blipFill>
        <p:spPr bwMode="auto">
          <a:xfrm>
            <a:off x="3887416" y="3395225"/>
            <a:ext cx="5256584" cy="3462775"/>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fr-FR" dirty="0" smtClean="0"/>
              <a:t>l’évolution esthétique</a:t>
            </a:r>
            <a:endParaRPr lang="cs-CZ" dirty="0"/>
          </a:p>
        </p:txBody>
      </p:sp>
      <p:sp>
        <p:nvSpPr>
          <p:cNvPr id="3" name="Zástupný symbol pro obsah 2"/>
          <p:cNvSpPr>
            <a:spLocks noGrp="1"/>
          </p:cNvSpPr>
          <p:nvPr>
            <p:ph idx="1"/>
          </p:nvPr>
        </p:nvSpPr>
        <p:spPr>
          <a:xfrm>
            <a:off x="304800" y="1554164"/>
            <a:ext cx="5203304" cy="4525963"/>
          </a:xfrm>
        </p:spPr>
        <p:txBody>
          <a:bodyPr/>
          <a:lstStyle/>
          <a:p>
            <a:r>
              <a:rPr lang="fr-FR" dirty="0" smtClean="0"/>
              <a:t>les centres de culture</a:t>
            </a:r>
          </a:p>
          <a:p>
            <a:pPr lvl="1"/>
            <a:r>
              <a:rPr lang="fr-FR" dirty="0" smtClean="0"/>
              <a:t>les cafés</a:t>
            </a:r>
          </a:p>
          <a:p>
            <a:pPr lvl="2"/>
            <a:r>
              <a:rPr lang="fr-CA" dirty="0" smtClean="0">
                <a:solidFill>
                  <a:schemeClr val="tx1"/>
                </a:solidFill>
              </a:rPr>
              <a:t>le café de la Régence</a:t>
            </a:r>
          </a:p>
          <a:p>
            <a:pPr lvl="2"/>
            <a:r>
              <a:rPr lang="fr-CA" dirty="0" smtClean="0">
                <a:solidFill>
                  <a:schemeClr val="tx1"/>
                </a:solidFill>
              </a:rPr>
              <a:t>le café Laurent</a:t>
            </a:r>
          </a:p>
          <a:p>
            <a:pPr lvl="3" algn="just"/>
            <a:r>
              <a:rPr lang="fr-FR" sz="1600" dirty="0" smtClean="0"/>
              <a:t>« Le café Laurent où l'on apprête le café de telle manière qu'il donne de l'esprit à ceux qui en prennent.» (Montesquieu)</a:t>
            </a:r>
            <a:endParaRPr lang="fr-CA" sz="1600" dirty="0" smtClean="0">
              <a:solidFill>
                <a:schemeClr val="tx1"/>
              </a:solidFill>
            </a:endParaRPr>
          </a:p>
          <a:p>
            <a:pPr lvl="2"/>
            <a:r>
              <a:rPr lang="fr-CA" dirty="0" smtClean="0">
                <a:solidFill>
                  <a:schemeClr val="tx1"/>
                </a:solidFill>
              </a:rPr>
              <a:t>le café Procope </a:t>
            </a:r>
          </a:p>
        </p:txBody>
      </p:sp>
      <p:pic>
        <p:nvPicPr>
          <p:cNvPr id="2050" name="Picture 2" descr="http://critikparis.unblog.fr/files/2008/07/procope.jpg"/>
          <p:cNvPicPr>
            <a:picLocks noChangeAspect="1" noChangeArrowheads="1"/>
          </p:cNvPicPr>
          <p:nvPr/>
        </p:nvPicPr>
        <p:blipFill>
          <a:blip r:embed="rId3" cstate="print"/>
          <a:srcRect/>
          <a:stretch>
            <a:fillRect/>
          </a:stretch>
        </p:blipFill>
        <p:spPr bwMode="auto">
          <a:xfrm>
            <a:off x="1043608" y="4278736"/>
            <a:ext cx="3600400" cy="2579264"/>
          </a:xfrm>
          <a:prstGeom prst="rect">
            <a:avLst/>
          </a:prstGeom>
          <a:noFill/>
        </p:spPr>
      </p:pic>
      <p:pic>
        <p:nvPicPr>
          <p:cNvPr id="2052" name="Picture 4" descr="http://www.rfi.fr/actufr/images/097/18procope432.jpg"/>
          <p:cNvPicPr>
            <a:picLocks noChangeAspect="1" noChangeArrowheads="1"/>
          </p:cNvPicPr>
          <p:nvPr/>
        </p:nvPicPr>
        <p:blipFill>
          <a:blip r:embed="rId4" cstate="print"/>
          <a:srcRect/>
          <a:stretch>
            <a:fillRect/>
          </a:stretch>
        </p:blipFill>
        <p:spPr bwMode="auto">
          <a:xfrm>
            <a:off x="5508104" y="1101166"/>
            <a:ext cx="3635895" cy="5756834"/>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20000"/>
          </a:bodyPr>
          <a:lstStyle/>
          <a:p>
            <a:pPr algn="just"/>
            <a:r>
              <a:rPr lang="fr-FR" i="1" dirty="0" smtClean="0"/>
              <a:t>« On compte six à sept cents cafés ; c’est le refuge ordinaire des oisifs et l’asile des indigents ; ils s’y chauffent l’hiver pour épargner le bois chez eux. Dans quelques-uns de ces cafés, on tient bureau académique : on y juge les auteurs, les pièces de théâtre ; on y assigne leur rang et leur valeur ; et les poètes qui vont débuter y font ordinairement le plus de bruit, ainsi que ceux qui, chassés de la carrière par les sifflets, deviennent ordinairement satiriques : car le plus impitoyable des critiques est toujours un auteur méprisé…</a:t>
            </a:r>
            <a:endParaRPr lang="fr-FR" dirty="0" smtClean="0"/>
          </a:p>
          <a:p>
            <a:pPr algn="just"/>
            <a:r>
              <a:rPr lang="fr-FR" i="1" dirty="0" smtClean="0"/>
              <a:t>Tel homme arrive au café sur les dix heures du matin pour n’en sortir qu’à onze heures du soir ; il dîne avec une tasse de café au lait et soupe avec une bavaroise…</a:t>
            </a:r>
            <a:endParaRPr lang="fr-FR" dirty="0" smtClean="0"/>
          </a:p>
          <a:p>
            <a:pPr algn="just"/>
            <a:r>
              <a:rPr lang="fr-FR" i="1" dirty="0" smtClean="0"/>
              <a:t>Chaque café a son orateur en chef ; tel, dans les faubourgs, est présidé par un garçon tailleur ou par un garçon cordonnier ; et pourquoi pas ? Ne faut-il pas que l’amour-propre de chaque individu soit à peu près content ? »</a:t>
            </a:r>
            <a:endParaRPr lang="fr-FR" dirty="0" smtClean="0"/>
          </a:p>
          <a:p>
            <a:pPr>
              <a:buNone/>
            </a:pPr>
            <a:endParaRPr lang="cs-CZ"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fr-FR" dirty="0" smtClean="0"/>
              <a:t>l’évolution esthétique</a:t>
            </a:r>
            <a:endParaRPr lang="cs-CZ" dirty="0"/>
          </a:p>
        </p:txBody>
      </p:sp>
      <p:sp>
        <p:nvSpPr>
          <p:cNvPr id="3" name="Zástupný symbol pro obsah 2"/>
          <p:cNvSpPr>
            <a:spLocks noGrp="1"/>
          </p:cNvSpPr>
          <p:nvPr>
            <p:ph idx="1"/>
          </p:nvPr>
        </p:nvSpPr>
        <p:spPr>
          <a:xfrm>
            <a:off x="304800" y="1554164"/>
            <a:ext cx="8686800" cy="5303836"/>
          </a:xfrm>
        </p:spPr>
        <p:txBody>
          <a:bodyPr>
            <a:normAutofit/>
          </a:bodyPr>
          <a:lstStyle/>
          <a:p>
            <a:r>
              <a:rPr lang="fr-FR" dirty="0" smtClean="0"/>
              <a:t>les centres de culture</a:t>
            </a:r>
          </a:p>
          <a:p>
            <a:pPr lvl="1"/>
            <a:r>
              <a:rPr lang="fr-FR" dirty="0" smtClean="0"/>
              <a:t>les clubs</a:t>
            </a:r>
          </a:p>
          <a:p>
            <a:pPr lvl="2"/>
            <a:r>
              <a:rPr lang="fr-FR" dirty="0" smtClean="0"/>
              <a:t>le </a:t>
            </a:r>
            <a:r>
              <a:rPr lang="cs-CZ" dirty="0" err="1" smtClean="0"/>
              <a:t>club</a:t>
            </a:r>
            <a:r>
              <a:rPr lang="cs-CZ" dirty="0" smtClean="0"/>
              <a:t> de </a:t>
            </a:r>
            <a:r>
              <a:rPr lang="cs-CZ" dirty="0" err="1" smtClean="0"/>
              <a:t>l</a:t>
            </a:r>
            <a:r>
              <a:rPr lang="cs-CZ" dirty="0" smtClean="0"/>
              <a:t>’</a:t>
            </a:r>
            <a:r>
              <a:rPr lang="cs-CZ" dirty="0" err="1" smtClean="0"/>
              <a:t>Entresol</a:t>
            </a:r>
            <a:r>
              <a:rPr lang="cs-CZ" dirty="0" smtClean="0"/>
              <a:t> (1720-1731</a:t>
            </a:r>
            <a:r>
              <a:rPr lang="fr-FR" dirty="0" smtClean="0"/>
              <a:t>)</a:t>
            </a:r>
          </a:p>
          <a:p>
            <a:pPr lvl="2"/>
            <a:r>
              <a:rPr lang="fr-FR" dirty="0" smtClean="0"/>
              <a:t>« raisonner hardiment mais ne concluant que sobrement »</a:t>
            </a:r>
            <a:br>
              <a:rPr lang="fr-FR" dirty="0" smtClean="0"/>
            </a:br>
            <a:r>
              <a:rPr lang="fr-FR" dirty="0" smtClean="0"/>
              <a:t/>
            </a:r>
            <a:br>
              <a:rPr lang="fr-FR" dirty="0" smtClean="0"/>
            </a:br>
            <a:endParaRPr lang="fr-FR" dirty="0" smtClean="0"/>
          </a:p>
        </p:txBody>
      </p:sp>
      <p:pic>
        <p:nvPicPr>
          <p:cNvPr id="41986" name="Picture 2" descr="http://files.chroniques-d-autrefois.webnode.fr/200003527-a2268a3201/club.jpg"/>
          <p:cNvPicPr>
            <a:picLocks noChangeAspect="1" noChangeArrowheads="1"/>
          </p:cNvPicPr>
          <p:nvPr/>
        </p:nvPicPr>
        <p:blipFill>
          <a:blip r:embed="rId3" cstate="print"/>
          <a:srcRect/>
          <a:stretch>
            <a:fillRect/>
          </a:stretch>
        </p:blipFill>
        <p:spPr bwMode="auto">
          <a:xfrm>
            <a:off x="1979712" y="3284984"/>
            <a:ext cx="4536504" cy="3324461"/>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304800" y="332656"/>
            <a:ext cx="8686800" cy="6525344"/>
          </a:xfrm>
        </p:spPr>
        <p:txBody>
          <a:bodyPr>
            <a:normAutofit fontScale="77500" lnSpcReduction="20000"/>
          </a:bodyPr>
          <a:lstStyle/>
          <a:p>
            <a:pPr algn="just"/>
            <a:r>
              <a:rPr lang="fr-FR" sz="2800" dirty="0" smtClean="0"/>
              <a:t>« </a:t>
            </a:r>
            <a:r>
              <a:rPr lang="fr-FR" sz="2800" i="1" dirty="0" smtClean="0"/>
              <a:t>La conférence, qui durait trois heures, était divisée en trois parties assez égales.</a:t>
            </a:r>
            <a:endParaRPr lang="fr-FR" sz="4200" dirty="0" smtClean="0"/>
          </a:p>
          <a:p>
            <a:pPr algn="just"/>
            <a:r>
              <a:rPr lang="fr-FR" sz="2800" i="1" dirty="0" smtClean="0"/>
              <a:t>La première comprenait la lecture de mes extraits de gazettes, la réponse aux questions et la conversation curieuse sur les nouvelles publiques, les raisonnements, les conjonctures politiques, les éclaircissements que nous fournissaient principalement nos anciens ambassadeurs. Nous avions toujours un grand atlas sur la table pour suivre la position locale des événements.</a:t>
            </a:r>
            <a:endParaRPr lang="fr-FR" sz="4200" dirty="0" smtClean="0"/>
          </a:p>
          <a:p>
            <a:pPr algn="just"/>
            <a:r>
              <a:rPr lang="fr-FR" sz="2800" i="1" dirty="0" smtClean="0"/>
              <a:t>La seconde heure était consacrée à suppléer par la conversation aux nouvelles écrites. On débitait sans aucune réserve, et avec une entière confiance, tout ce qui se disait dans le monde sur les affaires de quelque importance. Jamais cette partie de la conférence n’a cessé d’être soutenue et animée : car la première avait mis la curiosité et le raisonnement dans une grande action, et l’on a toujours eu de la peine à terminer cette causerie pour donner place au troisième exercice.</a:t>
            </a:r>
            <a:endParaRPr lang="fr-FR" sz="4200" dirty="0" smtClean="0"/>
          </a:p>
          <a:p>
            <a:pPr algn="just"/>
            <a:r>
              <a:rPr lang="fr-FR" sz="2800" i="1" dirty="0" smtClean="0"/>
              <a:t>La troisième heure consistait à lire, à peu près tour à tour, et pendant une heure, les ouvrages des académiciens sur les matières déduites ci-dessus. On observera qu’il arrivait souvent de substituer à la lecture de nos ouvrages les relations, qui conduisaient à notre objet, des traités conclus récemment et que chacun s’efforçait d’avoir de la première main. Plusieurs d’entre nous s’étaient ingéniés pour avoir des correspondances en pays étrangers »</a:t>
            </a:r>
            <a:endParaRPr lang="fr-FR" sz="4200" dirty="0" smtClean="0"/>
          </a:p>
          <a:p>
            <a:endParaRPr lang="cs-CZ"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fr-FR" dirty="0" smtClean="0"/>
              <a:t>l’évolution économique</a:t>
            </a:r>
          </a:p>
        </p:txBody>
      </p:sp>
      <p:sp>
        <p:nvSpPr>
          <p:cNvPr id="3" name="Zástupný symbol pro obsah 2"/>
          <p:cNvSpPr>
            <a:spLocks noGrp="1"/>
          </p:cNvSpPr>
          <p:nvPr>
            <p:ph idx="1"/>
          </p:nvPr>
        </p:nvSpPr>
        <p:spPr/>
        <p:txBody>
          <a:bodyPr/>
          <a:lstStyle/>
          <a:p>
            <a:r>
              <a:rPr lang="fr-FR" dirty="0" smtClean="0"/>
              <a:t>la prospérité</a:t>
            </a:r>
          </a:p>
          <a:p>
            <a:pPr lvl="1"/>
            <a:r>
              <a:rPr lang="fr-FR" dirty="0" smtClean="0"/>
              <a:t>la paix</a:t>
            </a:r>
          </a:p>
          <a:p>
            <a:pPr lvl="1"/>
            <a:r>
              <a:rPr lang="fr-FR" dirty="0" smtClean="0"/>
              <a:t>le commerce maritime </a:t>
            </a:r>
          </a:p>
          <a:p>
            <a:pPr lvl="1"/>
            <a:r>
              <a:rPr lang="fr-FR" dirty="0" smtClean="0"/>
              <a:t>le commerce triangulaire</a:t>
            </a:r>
          </a:p>
          <a:p>
            <a:pPr lvl="2"/>
            <a:r>
              <a:rPr lang="fr-FR" dirty="0" smtClean="0"/>
              <a:t>Afrique – Amérique - Europe</a:t>
            </a:r>
          </a:p>
          <a:p>
            <a:pPr lvl="1"/>
            <a:r>
              <a:rPr lang="fr-FR" dirty="0" smtClean="0"/>
              <a:t>l’exportation</a:t>
            </a:r>
          </a:p>
          <a:p>
            <a:pPr lvl="1">
              <a:buNone/>
            </a:pPr>
            <a:r>
              <a:rPr lang="fr-FR" dirty="0" smtClean="0"/>
              <a:t>→ la production</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fr-FR" dirty="0" smtClean="0"/>
              <a:t>l’évolution sociale</a:t>
            </a:r>
            <a:endParaRPr lang="cs-CZ" dirty="0"/>
          </a:p>
        </p:txBody>
      </p:sp>
      <p:sp>
        <p:nvSpPr>
          <p:cNvPr id="3" name="Zástupný symbol pro obsah 2"/>
          <p:cNvSpPr>
            <a:spLocks noGrp="1"/>
          </p:cNvSpPr>
          <p:nvPr>
            <p:ph idx="1"/>
          </p:nvPr>
        </p:nvSpPr>
        <p:spPr/>
        <p:txBody>
          <a:bodyPr>
            <a:normAutofit/>
          </a:bodyPr>
          <a:lstStyle/>
          <a:p>
            <a:r>
              <a:rPr lang="fr-FR" dirty="0" smtClean="0"/>
              <a:t>la bourgeoisie </a:t>
            </a:r>
          </a:p>
          <a:p>
            <a:pPr lvl="1"/>
            <a:r>
              <a:rPr lang="fr-FR" dirty="0" smtClean="0"/>
              <a:t>s’enrichit</a:t>
            </a:r>
          </a:p>
          <a:p>
            <a:r>
              <a:rPr lang="fr-FR" dirty="0" smtClean="0"/>
              <a:t>le roi </a:t>
            </a:r>
          </a:p>
          <a:p>
            <a:pPr lvl="1"/>
            <a:r>
              <a:rPr lang="fr-FR" dirty="0" smtClean="0"/>
              <a:t>perd le pouvoir</a:t>
            </a:r>
          </a:p>
          <a:p>
            <a:pPr lvl="1"/>
            <a:r>
              <a:rPr lang="fr-FR" dirty="0" smtClean="0"/>
              <a:t>les conflits militaires</a:t>
            </a:r>
          </a:p>
          <a:p>
            <a:pPr lvl="1"/>
            <a:r>
              <a:rPr lang="fr-FR" dirty="0" smtClean="0"/>
              <a:t>les idées républicaines</a:t>
            </a:r>
          </a:p>
          <a:p>
            <a:pPr lvl="1"/>
            <a:r>
              <a:rPr lang="fr-FR" strike="sngStrike" dirty="0" smtClean="0"/>
              <a:t>√ </a:t>
            </a:r>
            <a:r>
              <a:rPr lang="fr-FR" dirty="0" smtClean="0"/>
              <a:t> réformes</a:t>
            </a:r>
          </a:p>
          <a:p>
            <a:pPr lvl="2"/>
            <a:r>
              <a:rPr lang="fr-FR" dirty="0" smtClean="0"/>
              <a:t>les impôts</a:t>
            </a:r>
          </a:p>
          <a:p>
            <a:pPr lvl="1"/>
            <a:endParaRPr lang="fr-FR" dirty="0" smtClean="0"/>
          </a:p>
          <a:p>
            <a:pPr>
              <a:buNone/>
            </a:pPr>
            <a:r>
              <a:rPr lang="fr-FR" dirty="0" smtClean="0"/>
              <a:t>x l’évolution politique</a:t>
            </a:r>
          </a:p>
          <a:p>
            <a:pPr>
              <a:buNone/>
            </a:pPr>
            <a:r>
              <a:rPr lang="fr-FR" dirty="0" smtClean="0"/>
              <a:t>→ la Révolution de 1789</a:t>
            </a:r>
            <a:endParaRPr lang="cs-CZ" dirty="0" smtClean="0"/>
          </a:p>
          <a:p>
            <a:pPr>
              <a:buNone/>
            </a:pPr>
            <a:endParaRPr lang="fr-FR"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fr-FR" dirty="0" smtClean="0"/>
              <a:t>l’évolution de la pensée</a:t>
            </a:r>
            <a:endParaRPr lang="cs-CZ" dirty="0"/>
          </a:p>
        </p:txBody>
      </p:sp>
      <p:sp>
        <p:nvSpPr>
          <p:cNvPr id="3" name="Zástupný symbol pro obsah 2"/>
          <p:cNvSpPr>
            <a:spLocks noGrp="1"/>
          </p:cNvSpPr>
          <p:nvPr>
            <p:ph idx="1"/>
          </p:nvPr>
        </p:nvSpPr>
        <p:spPr/>
        <p:txBody>
          <a:bodyPr>
            <a:normAutofit/>
          </a:bodyPr>
          <a:lstStyle/>
          <a:p>
            <a:r>
              <a:rPr lang="fr-FR" dirty="0" smtClean="0"/>
              <a:t>le progrès</a:t>
            </a:r>
          </a:p>
          <a:p>
            <a:pPr lvl="1"/>
            <a:r>
              <a:rPr lang="fr-FR" dirty="0" smtClean="0"/>
              <a:t>l’optimisme</a:t>
            </a:r>
          </a:p>
          <a:p>
            <a:r>
              <a:rPr lang="fr-FR" dirty="0" smtClean="0"/>
              <a:t>la tolérance</a:t>
            </a:r>
          </a:p>
          <a:p>
            <a:r>
              <a:rPr lang="fr-FR" dirty="0" smtClean="0"/>
              <a:t>les libertés</a:t>
            </a:r>
          </a:p>
          <a:p>
            <a:pPr>
              <a:buNone/>
            </a:pPr>
            <a:endParaRPr lang="fr-FR" dirty="0" smtClean="0"/>
          </a:p>
          <a:p>
            <a:pPr>
              <a:buNone/>
            </a:pPr>
            <a:endParaRPr lang="fr-FR"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fr-FR" dirty="0" smtClean="0"/>
              <a:t>l’évolution de la pensée</a:t>
            </a:r>
            <a:endParaRPr lang="cs-CZ" dirty="0"/>
          </a:p>
        </p:txBody>
      </p:sp>
      <p:sp>
        <p:nvSpPr>
          <p:cNvPr id="3" name="Zástupný symbol pro obsah 2"/>
          <p:cNvSpPr>
            <a:spLocks noGrp="1"/>
          </p:cNvSpPr>
          <p:nvPr>
            <p:ph idx="1"/>
          </p:nvPr>
        </p:nvSpPr>
        <p:spPr/>
        <p:txBody>
          <a:bodyPr>
            <a:normAutofit lnSpcReduction="10000"/>
          </a:bodyPr>
          <a:lstStyle/>
          <a:p>
            <a:r>
              <a:rPr lang="fr-FR" dirty="0" smtClean="0"/>
              <a:t>la raison</a:t>
            </a:r>
          </a:p>
          <a:p>
            <a:pPr lvl="1"/>
            <a:r>
              <a:rPr lang="fr-FR" dirty="0" smtClean="0"/>
              <a:t>la passion des idées</a:t>
            </a:r>
          </a:p>
          <a:p>
            <a:pPr lvl="1"/>
            <a:r>
              <a:rPr lang="fr-FR" dirty="0" smtClean="0"/>
              <a:t>la Renaissance</a:t>
            </a:r>
          </a:p>
          <a:p>
            <a:pPr lvl="2"/>
            <a:r>
              <a:rPr lang="fr-FR" dirty="0" smtClean="0"/>
              <a:t>le nouvel humanisme</a:t>
            </a:r>
          </a:p>
          <a:p>
            <a:pPr lvl="1"/>
            <a:r>
              <a:rPr lang="fr-FR" dirty="0" smtClean="0"/>
              <a:t>le cartésianisme</a:t>
            </a:r>
          </a:p>
          <a:p>
            <a:pPr lvl="2"/>
            <a:r>
              <a:rPr lang="fr-FR" dirty="0" smtClean="0"/>
              <a:t>le doute</a:t>
            </a:r>
          </a:p>
          <a:p>
            <a:pPr lvl="2">
              <a:buNone/>
            </a:pPr>
            <a:r>
              <a:rPr lang="fr-FR" dirty="0" smtClean="0"/>
              <a:t>→ la religion</a:t>
            </a:r>
          </a:p>
          <a:p>
            <a:pPr lvl="1"/>
            <a:r>
              <a:rPr lang="fr-FR" dirty="0" smtClean="0"/>
              <a:t>le savoir pratique</a:t>
            </a:r>
          </a:p>
          <a:p>
            <a:pPr lvl="2"/>
            <a:r>
              <a:rPr lang="fr-CA" dirty="0" smtClean="0"/>
              <a:t>l’histoire, l’histoire naturelle, les sciences expérimentales, les sciences sociales, l’économie, les mathématiques, la technique</a:t>
            </a:r>
          </a:p>
          <a:p>
            <a:pPr lvl="1"/>
            <a:r>
              <a:rPr lang="fr-CA" dirty="0" smtClean="0"/>
              <a:t>la popularisation</a:t>
            </a:r>
          </a:p>
          <a:p>
            <a:pPr lvl="2"/>
            <a:r>
              <a:rPr lang="fr-CA" dirty="0" smtClean="0"/>
              <a:t>la littérature</a:t>
            </a:r>
          </a:p>
          <a:p>
            <a:pPr lvl="1">
              <a:buNone/>
            </a:pPr>
            <a:r>
              <a:rPr lang="fr-CA" dirty="0" smtClean="0"/>
              <a:t>→ </a:t>
            </a:r>
            <a:r>
              <a:rPr lang="fr-CA" i="1" dirty="0" smtClean="0"/>
              <a:t>L’Encyclopédie</a:t>
            </a:r>
            <a:endParaRPr lang="fr-FR" dirty="0" smtClean="0"/>
          </a:p>
          <a:p>
            <a:pPr>
              <a:buNone/>
            </a:pPr>
            <a:endParaRPr lang="fr-FR" dirty="0" smtClean="0"/>
          </a:p>
          <a:p>
            <a:pPr>
              <a:buNone/>
            </a:pPr>
            <a:endParaRPr lang="fr-FR"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fr-FR" dirty="0" smtClean="0"/>
              <a:t>l’évolution de la pensée</a:t>
            </a:r>
            <a:endParaRPr lang="cs-CZ" dirty="0"/>
          </a:p>
        </p:txBody>
      </p:sp>
      <p:sp>
        <p:nvSpPr>
          <p:cNvPr id="3" name="Zástupný symbol pro obsah 2"/>
          <p:cNvSpPr>
            <a:spLocks noGrp="1"/>
          </p:cNvSpPr>
          <p:nvPr>
            <p:ph idx="1"/>
          </p:nvPr>
        </p:nvSpPr>
        <p:spPr/>
        <p:txBody>
          <a:bodyPr/>
          <a:lstStyle/>
          <a:p>
            <a:r>
              <a:rPr lang="fr-CA" i="1" dirty="0" smtClean="0"/>
              <a:t>L’Encyclopédie </a:t>
            </a:r>
            <a:r>
              <a:rPr lang="fr-CA" dirty="0" smtClean="0"/>
              <a:t>(1751-1772) </a:t>
            </a:r>
            <a:endParaRPr lang="fr-CA" i="1" dirty="0" smtClean="0"/>
          </a:p>
          <a:p>
            <a:pPr lvl="1"/>
            <a:r>
              <a:rPr lang="fr-CA" i="1" dirty="0" smtClean="0"/>
              <a:t>ou Dictionnaire raisonné des sciences, des arts et des métiers</a:t>
            </a:r>
            <a:endParaRPr lang="fr-CA" dirty="0" smtClean="0"/>
          </a:p>
          <a:p>
            <a:pPr lvl="1"/>
            <a:r>
              <a:rPr lang="fr-CA" dirty="0" smtClean="0"/>
              <a:t>35 tomes</a:t>
            </a:r>
          </a:p>
          <a:p>
            <a:pPr lvl="1"/>
            <a:r>
              <a:rPr lang="fr-CA" dirty="0" smtClean="0"/>
              <a:t>Denis Diderot</a:t>
            </a:r>
          </a:p>
          <a:p>
            <a:pPr lvl="1"/>
            <a:r>
              <a:rPr lang="fr-CA" dirty="0" smtClean="0"/>
              <a:t>Jean Le Rond d’Alembert </a:t>
            </a:r>
          </a:p>
          <a:p>
            <a:pPr lvl="2"/>
            <a:r>
              <a:rPr lang="fr-CA" dirty="0" smtClean="0"/>
              <a:t>le mathématicien</a:t>
            </a:r>
          </a:p>
          <a:p>
            <a:pPr lvl="1"/>
            <a:r>
              <a:rPr lang="fr-CA" dirty="0" smtClean="0"/>
              <a:t>les collaborateurs</a:t>
            </a:r>
          </a:p>
          <a:p>
            <a:pPr lvl="2"/>
            <a:r>
              <a:rPr lang="fr-FR" dirty="0" smtClean="0"/>
              <a:t>Rousseau</a:t>
            </a:r>
          </a:p>
          <a:p>
            <a:pPr lvl="2"/>
            <a:r>
              <a:rPr lang="fr-FR" dirty="0" smtClean="0"/>
              <a:t>Voltaire</a:t>
            </a:r>
          </a:p>
          <a:p>
            <a:pPr lvl="2"/>
            <a:r>
              <a:rPr lang="fr-FR" dirty="0" smtClean="0"/>
              <a:t>Montesquieu</a:t>
            </a:r>
          </a:p>
          <a:p>
            <a:pPr lvl="2"/>
            <a:endParaRPr lang="fr-CA" dirty="0" smtClean="0"/>
          </a:p>
        </p:txBody>
      </p:sp>
      <p:pic>
        <p:nvPicPr>
          <p:cNvPr id="4" name="Picture 2" descr="Fichier:ENC 1-NA5 600px.jpeg"/>
          <p:cNvPicPr>
            <a:picLocks noChangeAspect="1" noChangeArrowheads="1"/>
          </p:cNvPicPr>
          <p:nvPr/>
        </p:nvPicPr>
        <p:blipFill>
          <a:blip r:embed="rId3" cstate="print"/>
          <a:srcRect/>
          <a:stretch>
            <a:fillRect/>
          </a:stretch>
        </p:blipFill>
        <p:spPr bwMode="auto">
          <a:xfrm>
            <a:off x="5508104" y="2520180"/>
            <a:ext cx="2722652" cy="4077172"/>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fr-FR" dirty="0" smtClean="0"/>
              <a:t>l’évolution de la sensibilité</a:t>
            </a:r>
            <a:endParaRPr lang="cs-CZ" dirty="0"/>
          </a:p>
        </p:txBody>
      </p:sp>
      <p:sp>
        <p:nvSpPr>
          <p:cNvPr id="3" name="Zástupný symbol pro obsah 2"/>
          <p:cNvSpPr>
            <a:spLocks noGrp="1"/>
          </p:cNvSpPr>
          <p:nvPr>
            <p:ph idx="1"/>
          </p:nvPr>
        </p:nvSpPr>
        <p:spPr/>
        <p:txBody>
          <a:bodyPr/>
          <a:lstStyle/>
          <a:p>
            <a:r>
              <a:rPr lang="fr-FR" dirty="0" smtClean="0"/>
              <a:t>l’optimisme</a:t>
            </a:r>
          </a:p>
          <a:p>
            <a:r>
              <a:rPr lang="fr-FR" dirty="0" smtClean="0"/>
              <a:t>l’épicurisme</a:t>
            </a:r>
          </a:p>
          <a:p>
            <a:r>
              <a:rPr lang="fr-FR" dirty="0" smtClean="0"/>
              <a:t>le bien-être</a:t>
            </a:r>
          </a:p>
          <a:p>
            <a:pPr lvl="1"/>
            <a:r>
              <a:rPr lang="fr-FR" dirty="0" smtClean="0"/>
              <a:t>la richesse</a:t>
            </a:r>
          </a:p>
          <a:p>
            <a:r>
              <a:rPr lang="fr-FR" dirty="0" smtClean="0"/>
              <a:t>le libertinage</a:t>
            </a:r>
          </a:p>
          <a:p>
            <a:pPr lvl="1"/>
            <a:r>
              <a:rPr lang="fr-FR" dirty="0" smtClean="0"/>
              <a:t>de mœurs</a:t>
            </a:r>
          </a:p>
          <a:p>
            <a:pPr lvl="1"/>
            <a:r>
              <a:rPr lang="fr-FR" dirty="0" smtClean="0"/>
              <a:t>la frivolité</a:t>
            </a:r>
          </a:p>
          <a:p>
            <a:pPr lvl="1"/>
            <a:r>
              <a:rPr lang="fr-FR" dirty="0" smtClean="0"/>
              <a:t>le cynisme</a:t>
            </a:r>
          </a:p>
          <a:p>
            <a:pPr lvl="1"/>
            <a:r>
              <a:rPr lang="fr-FR" dirty="0" smtClean="0"/>
              <a:t>l’ironie</a:t>
            </a:r>
          </a:p>
          <a:p>
            <a:pPr lvl="1"/>
            <a:endParaRPr lang="fr-FR"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fr-FR" dirty="0" smtClean="0"/>
              <a:t>l’évolution de la sensibilité</a:t>
            </a:r>
            <a:endParaRPr lang="cs-CZ" dirty="0"/>
          </a:p>
        </p:txBody>
      </p:sp>
      <p:sp>
        <p:nvSpPr>
          <p:cNvPr id="3" name="Zástupný symbol pro obsah 2"/>
          <p:cNvSpPr>
            <a:spLocks noGrp="1"/>
          </p:cNvSpPr>
          <p:nvPr>
            <p:ph idx="1"/>
          </p:nvPr>
        </p:nvSpPr>
        <p:spPr/>
        <p:txBody>
          <a:bodyPr>
            <a:normAutofit/>
          </a:bodyPr>
          <a:lstStyle/>
          <a:p>
            <a:pPr>
              <a:buNone/>
            </a:pPr>
            <a:r>
              <a:rPr lang="fr-FR" dirty="0" smtClean="0"/>
              <a:t>→ Rousseau</a:t>
            </a:r>
          </a:p>
          <a:p>
            <a:pPr lvl="1"/>
            <a:r>
              <a:rPr lang="fr-CA" i="1" dirty="0" smtClean="0"/>
              <a:t>Discours sur les sciences et les arts</a:t>
            </a:r>
            <a:r>
              <a:rPr lang="fr-CA" dirty="0" smtClean="0"/>
              <a:t> (1750) </a:t>
            </a:r>
          </a:p>
          <a:p>
            <a:pPr lvl="1"/>
            <a:r>
              <a:rPr lang="fr-CA" i="1" dirty="0" smtClean="0"/>
              <a:t>Discours sur l’origine de l’inégalité</a:t>
            </a:r>
            <a:r>
              <a:rPr lang="fr-CA" dirty="0" smtClean="0"/>
              <a:t> (1753)</a:t>
            </a:r>
            <a:endParaRPr lang="fr-FR" dirty="0" smtClean="0"/>
          </a:p>
          <a:p>
            <a:pPr lvl="1">
              <a:buNone/>
            </a:pPr>
            <a:r>
              <a:rPr lang="fr-FR" dirty="0" smtClean="0"/>
              <a:t>x la civilisation corrompue</a:t>
            </a:r>
          </a:p>
          <a:p>
            <a:pPr lvl="1"/>
            <a:r>
              <a:rPr lang="fr-FR" dirty="0" smtClean="0"/>
              <a:t>l’idéal de l’homme naturel</a:t>
            </a:r>
          </a:p>
          <a:p>
            <a:pPr lvl="2"/>
            <a:r>
              <a:rPr lang="fr-FR" dirty="0" smtClean="0"/>
              <a:t>la vie simple</a:t>
            </a:r>
          </a:p>
          <a:p>
            <a:pPr lvl="2"/>
            <a:r>
              <a:rPr lang="fr-FR" dirty="0" smtClean="0"/>
              <a:t>la nature</a:t>
            </a:r>
          </a:p>
          <a:p>
            <a:pPr lvl="2"/>
            <a:r>
              <a:rPr lang="fr-FR" dirty="0" smtClean="0"/>
              <a:t>la vertu</a:t>
            </a:r>
            <a:r>
              <a:rPr lang="cs-CZ" dirty="0" smtClean="0"/>
              <a:t> </a:t>
            </a:r>
            <a:r>
              <a:rPr lang="cs-CZ" dirty="0" err="1" smtClean="0"/>
              <a:t>innée</a:t>
            </a:r>
            <a:endParaRPr lang="fr-FR" dirty="0" smtClean="0"/>
          </a:p>
          <a:p>
            <a:pPr lvl="2">
              <a:buNone/>
            </a:pPr>
            <a:r>
              <a:rPr lang="fr-FR" dirty="0" smtClean="0"/>
              <a:t>→ la sensibilité romantique</a:t>
            </a:r>
          </a:p>
          <a:p>
            <a:pPr lvl="3"/>
            <a:r>
              <a:rPr lang="fr-FR" dirty="0" smtClean="0"/>
              <a:t>le cœur </a:t>
            </a:r>
          </a:p>
        </p:txBody>
      </p:sp>
      <p:pic>
        <p:nvPicPr>
          <p:cNvPr id="11266" name="Picture 2" descr="https://upload.wikimedia.org/wikipedia/commons/0/06/DOI_Rousseau.jpg"/>
          <p:cNvPicPr>
            <a:picLocks noChangeAspect="1" noChangeArrowheads="1"/>
          </p:cNvPicPr>
          <p:nvPr/>
        </p:nvPicPr>
        <p:blipFill>
          <a:blip r:embed="rId3" cstate="print"/>
          <a:srcRect/>
          <a:stretch>
            <a:fillRect/>
          </a:stretch>
        </p:blipFill>
        <p:spPr bwMode="auto">
          <a:xfrm>
            <a:off x="4186368" y="2924944"/>
            <a:ext cx="4957632" cy="3933055"/>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fr-FR" dirty="0" smtClean="0"/>
              <a:t>l’évolution esthétique</a:t>
            </a:r>
            <a:endParaRPr lang="cs-CZ" dirty="0"/>
          </a:p>
        </p:txBody>
      </p:sp>
      <p:sp>
        <p:nvSpPr>
          <p:cNvPr id="3" name="Zástupný symbol pro obsah 2"/>
          <p:cNvSpPr>
            <a:spLocks noGrp="1"/>
          </p:cNvSpPr>
          <p:nvPr>
            <p:ph idx="1"/>
          </p:nvPr>
        </p:nvSpPr>
        <p:spPr/>
        <p:txBody>
          <a:bodyPr>
            <a:normAutofit/>
          </a:bodyPr>
          <a:lstStyle/>
          <a:p>
            <a:r>
              <a:rPr lang="fr-FR" dirty="0" smtClean="0"/>
              <a:t>le classicisme</a:t>
            </a:r>
          </a:p>
          <a:p>
            <a:pPr lvl="1"/>
            <a:r>
              <a:rPr lang="fr-FR" dirty="0" smtClean="0"/>
              <a:t>le goût classique</a:t>
            </a:r>
          </a:p>
          <a:p>
            <a:pPr lvl="1"/>
            <a:r>
              <a:rPr lang="fr-FR" dirty="0" smtClean="0"/>
              <a:t>la hiérarchie des genres</a:t>
            </a:r>
          </a:p>
          <a:p>
            <a:pPr lvl="1"/>
            <a:r>
              <a:rPr lang="fr-FR" dirty="0" smtClean="0"/>
              <a:t>les règles dramatiques</a:t>
            </a:r>
          </a:p>
          <a:p>
            <a:pPr lvl="1"/>
            <a:endParaRPr lang="fr-FR" dirty="0" smtClean="0"/>
          </a:p>
          <a:p>
            <a:pPr lvl="1"/>
            <a:endParaRPr lang="cs-CZ"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Custom 1">
      <a:dk1>
        <a:sysClr val="windowText" lastClr="000000"/>
      </a:dk1>
      <a:lt1>
        <a:sysClr val="window" lastClr="FFFFFF"/>
      </a:lt1>
      <a:dk2>
        <a:srgbClr val="323232"/>
      </a:dk2>
      <a:lt2>
        <a:srgbClr val="E3DED1"/>
      </a:lt2>
      <a:accent1>
        <a:srgbClr val="D5E8D0"/>
      </a:accent1>
      <a:accent2>
        <a:srgbClr val="274220"/>
      </a:accent2>
      <a:accent3>
        <a:srgbClr val="66A675"/>
      </a:accent3>
      <a:accent4>
        <a:srgbClr val="121F0F"/>
      </a:accent4>
      <a:accent5>
        <a:srgbClr val="33573C"/>
      </a:accent5>
      <a:accent6>
        <a:srgbClr val="C19859"/>
      </a:accent6>
      <a:hlink>
        <a:srgbClr val="6B9F25"/>
      </a:hlink>
      <a:folHlink>
        <a:srgbClr val="B26B02"/>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187</TotalTime>
  <Words>1788</Words>
  <Application>Microsoft Office PowerPoint</Application>
  <PresentationFormat>Předvádění na obrazovce (4:3)</PresentationFormat>
  <Paragraphs>189</Paragraphs>
  <Slides>16</Slides>
  <Notes>15</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16</vt:i4>
      </vt:variant>
    </vt:vector>
  </HeadingPairs>
  <TitlesOfParts>
    <vt:vector size="22" baseType="lpstr">
      <vt:lpstr>Arial</vt:lpstr>
      <vt:lpstr>Calibri</vt:lpstr>
      <vt:lpstr>Franklin Gothic Book</vt:lpstr>
      <vt:lpstr>Franklin Gothic Medium</vt:lpstr>
      <vt:lpstr>Wingdings 2</vt:lpstr>
      <vt:lpstr>Trek</vt:lpstr>
      <vt:lpstr>L‘age des lumieres</vt:lpstr>
      <vt:lpstr>l’évolution économique</vt:lpstr>
      <vt:lpstr>l’évolution sociale</vt:lpstr>
      <vt:lpstr>l’évolution de la pensée</vt:lpstr>
      <vt:lpstr>l’évolution de la pensée</vt:lpstr>
      <vt:lpstr>l’évolution de la pensée</vt:lpstr>
      <vt:lpstr>l’évolution de la sensibilité</vt:lpstr>
      <vt:lpstr>l’évolution de la sensibilité</vt:lpstr>
      <vt:lpstr>l’évolution esthétique</vt:lpstr>
      <vt:lpstr>l’évolution esthétique</vt:lpstr>
      <vt:lpstr>l’évolution esthétique</vt:lpstr>
      <vt:lpstr>l’évolution esthétique</vt:lpstr>
      <vt:lpstr>l’évolution esthétique</vt:lpstr>
      <vt:lpstr>Prezentace aplikace PowerPoint</vt:lpstr>
      <vt:lpstr>l’évolution esthétique</vt:lpstr>
      <vt:lpstr>Prezentace aplikace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L‘age des lumieres</dc:title>
  <dc:creator>Cernikovi</dc:creator>
  <cp:lastModifiedBy>Radimská Jitka prof. PhDr. Dr.</cp:lastModifiedBy>
  <cp:revision>16</cp:revision>
  <dcterms:created xsi:type="dcterms:W3CDTF">2016-04-19T05:46:49Z</dcterms:created>
  <dcterms:modified xsi:type="dcterms:W3CDTF">2021-11-23T13:07:14Z</dcterms:modified>
</cp:coreProperties>
</file>