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-1444" y="-2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14.06.2021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14.06.2021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it-IT" dirty="0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1028268"/>
          </a:xfrm>
        </p:spPr>
        <p:txBody>
          <a:bodyPr/>
          <a:lstStyle/>
          <a:p>
            <a:r>
              <a:rPr lang="cs-CZ" dirty="0" smtClean="0"/>
              <a:t>Step 2</a:t>
            </a:r>
          </a:p>
          <a:p>
            <a:r>
              <a:rPr lang="cs-CZ" dirty="0" err="1" smtClean="0"/>
              <a:t>Biblical</a:t>
            </a:r>
            <a:r>
              <a:rPr lang="cs-CZ" dirty="0" smtClean="0"/>
              <a:t> text and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language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err="1" smtClean="0"/>
              <a:t>When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textual</a:t>
            </a:r>
            <a:r>
              <a:rPr lang="cs-CZ" sz="2400" dirty="0" smtClean="0"/>
              <a:t> unit has </a:t>
            </a:r>
            <a:r>
              <a:rPr lang="cs-CZ" sz="2400" dirty="0" err="1" smtClean="0"/>
              <a:t>been</a:t>
            </a:r>
            <a:r>
              <a:rPr lang="cs-CZ" sz="2400" dirty="0" smtClean="0"/>
              <a:t> </a:t>
            </a:r>
            <a:r>
              <a:rPr lang="cs-CZ" sz="2400" dirty="0" err="1" smtClean="0"/>
              <a:t>chosen</a:t>
            </a:r>
            <a:r>
              <a:rPr lang="cs-CZ" sz="2400" dirty="0" smtClean="0"/>
              <a:t>, and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has </a:t>
            </a:r>
            <a:r>
              <a:rPr lang="cs-CZ" sz="2400" dirty="0" err="1" smtClean="0"/>
              <a:t>been</a:t>
            </a:r>
            <a:r>
              <a:rPr lang="cs-CZ" sz="2400" dirty="0" smtClean="0"/>
              <a:t> </a:t>
            </a:r>
            <a:r>
              <a:rPr lang="cs-CZ" sz="2400" dirty="0" err="1" smtClean="0"/>
              <a:t>prepared</a:t>
            </a:r>
            <a:r>
              <a:rPr lang="cs-CZ" sz="2400" dirty="0" smtClean="0"/>
              <a:t>, </a:t>
            </a:r>
            <a:r>
              <a:rPr lang="cs-CZ" sz="2400" dirty="0" err="1" smtClean="0"/>
              <a:t>now</a:t>
            </a:r>
            <a:r>
              <a:rPr lang="cs-CZ" sz="2400" dirty="0" smtClean="0"/>
              <a:t>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linguistic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aspects</a:t>
            </a:r>
            <a:r>
              <a:rPr lang="cs-CZ" sz="2400" b="1" dirty="0" smtClean="0"/>
              <a:t> </a:t>
            </a:r>
            <a:r>
              <a:rPr lang="cs-CZ" sz="2400" dirty="0" err="1" smtClean="0"/>
              <a:t>can</a:t>
            </a:r>
            <a:r>
              <a:rPr lang="cs-CZ" sz="2400" dirty="0" smtClean="0"/>
              <a:t>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analysed</a:t>
            </a:r>
            <a:r>
              <a:rPr lang="cs-CZ" sz="2400" dirty="0" smtClean="0"/>
              <a:t>.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language</a:t>
            </a:r>
            <a:r>
              <a:rPr lang="cs-CZ" sz="2400" dirty="0" smtClean="0"/>
              <a:t> </a:t>
            </a:r>
            <a:r>
              <a:rPr lang="cs-CZ" sz="2400" dirty="0" err="1" smtClean="0"/>
              <a:t>analysis</a:t>
            </a:r>
            <a:r>
              <a:rPr lang="cs-CZ" sz="2400" dirty="0" smtClean="0"/>
              <a:t> </a:t>
            </a:r>
            <a:r>
              <a:rPr lang="cs-CZ" sz="2400" dirty="0" err="1" smtClean="0"/>
              <a:t>consists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three</a:t>
            </a:r>
            <a:r>
              <a:rPr lang="cs-CZ" sz="2400" dirty="0" smtClean="0"/>
              <a:t> </a:t>
            </a:r>
            <a:r>
              <a:rPr lang="cs-CZ" sz="2400" dirty="0" err="1" smtClean="0"/>
              <a:t>main</a:t>
            </a:r>
            <a:r>
              <a:rPr lang="cs-CZ" sz="2400" dirty="0" smtClean="0"/>
              <a:t> </a:t>
            </a:r>
            <a:r>
              <a:rPr lang="cs-CZ" sz="2400" dirty="0" err="1" smtClean="0"/>
              <a:t>aspects</a:t>
            </a:r>
            <a:r>
              <a:rPr lang="cs-CZ" sz="2400" dirty="0" smtClean="0"/>
              <a:t>: 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b="1" dirty="0" err="1" smtClean="0"/>
              <a:t>Lexical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analysis</a:t>
            </a:r>
            <a:r>
              <a:rPr lang="cs-CZ" sz="2400" b="1" dirty="0" smtClean="0"/>
              <a:t> </a:t>
            </a:r>
          </a:p>
          <a:p>
            <a:endParaRPr lang="cs-CZ" sz="2400" dirty="0" smtClean="0"/>
          </a:p>
          <a:p>
            <a:r>
              <a:rPr lang="cs-CZ" sz="2400" b="1" dirty="0" err="1" smtClean="0"/>
              <a:t>Syntactic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analysis</a:t>
            </a:r>
            <a:endParaRPr lang="cs-CZ" sz="2400" b="1" dirty="0" smtClean="0"/>
          </a:p>
          <a:p>
            <a:endParaRPr lang="cs-CZ" sz="2400" dirty="0"/>
          </a:p>
          <a:p>
            <a:r>
              <a:rPr lang="cs-CZ" sz="2400" b="1" dirty="0" err="1" smtClean="0"/>
              <a:t>Macrosyntactic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analysis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08076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Ferdinand de </a:t>
            </a:r>
            <a:r>
              <a:rPr lang="cs-CZ" sz="2400" b="1" dirty="0" err="1" smtClean="0"/>
              <a:t>Saussure</a:t>
            </a:r>
            <a:r>
              <a:rPr lang="cs-CZ" sz="2400" b="1" dirty="0" smtClean="0"/>
              <a:t>: </a:t>
            </a:r>
          </a:p>
          <a:p>
            <a:pPr>
              <a:buFontTx/>
              <a:buChar char="-"/>
            </a:pPr>
            <a:endParaRPr lang="cs-CZ" sz="2400" dirty="0" smtClean="0"/>
          </a:p>
          <a:p>
            <a:pPr>
              <a:buFontTx/>
              <a:buChar char="-"/>
            </a:pPr>
            <a:r>
              <a:rPr lang="cs-CZ" sz="2400" dirty="0" err="1" smtClean="0"/>
              <a:t>Speech</a:t>
            </a:r>
            <a:r>
              <a:rPr lang="cs-CZ" sz="2400" dirty="0" smtClean="0"/>
              <a:t> </a:t>
            </a:r>
            <a:r>
              <a:rPr lang="cs-CZ" sz="2400" dirty="0" err="1" smtClean="0"/>
              <a:t>units</a:t>
            </a:r>
            <a:r>
              <a:rPr lang="cs-CZ" sz="2400" dirty="0" smtClean="0"/>
              <a:t> </a:t>
            </a:r>
            <a:r>
              <a:rPr lang="cs-CZ" sz="2400" dirty="0" err="1" smtClean="0"/>
              <a:t>obtain</a:t>
            </a:r>
            <a:r>
              <a:rPr lang="cs-CZ" sz="2400" dirty="0" smtClean="0"/>
              <a:t> </a:t>
            </a:r>
            <a:r>
              <a:rPr lang="cs-CZ" sz="2400" dirty="0" err="1" smtClean="0"/>
              <a:t>their</a:t>
            </a:r>
            <a:r>
              <a:rPr lang="cs-CZ" sz="2400" dirty="0" smtClean="0"/>
              <a:t> </a:t>
            </a:r>
            <a:r>
              <a:rPr lang="cs-CZ" sz="2400" dirty="0" err="1" smtClean="0"/>
              <a:t>meaning</a:t>
            </a:r>
            <a:r>
              <a:rPr lang="cs-CZ" sz="2400" dirty="0" smtClean="0"/>
              <a:t> </a:t>
            </a:r>
            <a:r>
              <a:rPr lang="cs-CZ" sz="2400" dirty="0" err="1" smtClean="0"/>
              <a:t>through</a:t>
            </a:r>
            <a:r>
              <a:rPr lang="cs-CZ" sz="2400" dirty="0" smtClean="0"/>
              <a:t> relations to </a:t>
            </a:r>
            <a:r>
              <a:rPr lang="cs-CZ" sz="2400" dirty="0" err="1" smtClean="0"/>
              <a:t>other</a:t>
            </a:r>
            <a:r>
              <a:rPr lang="cs-CZ" sz="2400" dirty="0" smtClean="0"/>
              <a:t> </a:t>
            </a:r>
            <a:r>
              <a:rPr lang="cs-CZ" sz="2400" dirty="0" err="1" smtClean="0"/>
              <a:t>units</a:t>
            </a:r>
            <a:r>
              <a:rPr lang="cs-CZ" sz="2400" dirty="0" smtClean="0"/>
              <a:t> </a:t>
            </a:r>
          </a:p>
          <a:p>
            <a:pPr>
              <a:buFontTx/>
              <a:buChar char="-"/>
            </a:pPr>
            <a:r>
              <a:rPr lang="it-IT" sz="2400" i="1" dirty="0" err="1"/>
              <a:t>s</a:t>
            </a:r>
            <a:r>
              <a:rPr lang="cs-CZ" sz="2400" i="1" dirty="0" err="1" smtClean="0"/>
              <a:t>igne</a:t>
            </a:r>
            <a:r>
              <a:rPr lang="cs-CZ" sz="2400" dirty="0" smtClean="0"/>
              <a:t> vs. </a:t>
            </a:r>
            <a:r>
              <a:rPr lang="cs-CZ" sz="2400" i="1" dirty="0" err="1" smtClean="0"/>
              <a:t>signifi</a:t>
            </a:r>
            <a:r>
              <a:rPr lang="it-IT" sz="2400" i="1" dirty="0" smtClean="0"/>
              <a:t>é</a:t>
            </a:r>
            <a:r>
              <a:rPr lang="it-IT" sz="2400" dirty="0" smtClean="0"/>
              <a:t> </a:t>
            </a:r>
          </a:p>
          <a:p>
            <a:pPr>
              <a:buFontTx/>
              <a:buChar char="-"/>
            </a:pPr>
            <a:r>
              <a:rPr lang="it-IT" sz="2400" dirty="0" smtClean="0"/>
              <a:t>collocation </a:t>
            </a:r>
          </a:p>
          <a:p>
            <a:pPr>
              <a:buFontTx/>
              <a:buChar char="-"/>
            </a:pPr>
            <a:r>
              <a:rPr lang="en-GB" sz="2400" dirty="0" smtClean="0"/>
              <a:t>“</a:t>
            </a:r>
            <a:r>
              <a:rPr lang="it-IT" sz="2400" dirty="0" smtClean="0"/>
              <a:t>meaning is a convention</a:t>
            </a:r>
            <a:r>
              <a:rPr lang="en-GB" sz="2400" dirty="0" smtClean="0"/>
              <a:t>“ </a:t>
            </a:r>
            <a:r>
              <a:rPr lang="it-IT" sz="2400" dirty="0" smtClean="0"/>
              <a:t> 	</a:t>
            </a:r>
            <a:endParaRPr lang="cs-CZ" sz="2400" dirty="0"/>
          </a:p>
        </p:txBody>
      </p:sp>
      <p:sp>
        <p:nvSpPr>
          <p:cNvPr id="4" name="AutoShape 2" descr="Langue - Definition and Discuss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Langue - Definition and Discuss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0" name="Picture 6" descr="Langue - Definition and Discussi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937" y="2971800"/>
            <a:ext cx="4589463" cy="458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83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/>
              <a:t>Five myths </a:t>
            </a:r>
            <a:r>
              <a:rPr lang="it-IT" sz="2400" dirty="0" smtClean="0"/>
              <a:t>about the word meaning: 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b="1" dirty="0" smtClean="0"/>
              <a:t>1. One, basic meaning: </a:t>
            </a:r>
            <a:r>
              <a:rPr lang="it-IT" sz="2400" dirty="0" smtClean="0"/>
              <a:t>Each word has one, basic meaning; it is present in all instances of the word. </a:t>
            </a:r>
            <a:r>
              <a:rPr lang="it-IT" sz="2400" dirty="0"/>
              <a:t>(</a:t>
            </a:r>
            <a:r>
              <a:rPr lang="it-IT" sz="2400" dirty="0" smtClean="0">
                <a:latin typeface="Times New Roman"/>
                <a:cs typeface="Times New Roman"/>
              </a:rPr>
              <a:t>↔ </a:t>
            </a:r>
            <a:r>
              <a:rPr lang="it-IT" sz="2400" dirty="0" smtClean="0"/>
              <a:t>decisive is the context!) </a:t>
            </a:r>
          </a:p>
          <a:p>
            <a:pPr marL="586719" indent="-586719">
              <a:buAutoNum type="arabicPeriod"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b="1" dirty="0" smtClean="0"/>
              <a:t>2. Etymology: </a:t>
            </a:r>
            <a:r>
              <a:rPr lang="it-IT" sz="2400" dirty="0"/>
              <a:t>T</a:t>
            </a:r>
            <a:r>
              <a:rPr lang="it-IT" sz="2400" dirty="0" smtClean="0"/>
              <a:t>he original meaning of a word is decisive, and it is always present in the word (</a:t>
            </a:r>
            <a:r>
              <a:rPr lang="it-IT" sz="2400" dirty="0">
                <a:latin typeface="Times New Roman"/>
                <a:cs typeface="Times New Roman"/>
              </a:rPr>
              <a:t>↔ </a:t>
            </a:r>
            <a:r>
              <a:rPr lang="it-IT" sz="2400" dirty="0" smtClean="0"/>
              <a:t>etymology sometimes can help, but it is the context that determines the meaning of a word)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2141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/>
              <a:t>Five myths </a:t>
            </a:r>
            <a:r>
              <a:rPr lang="it-IT" sz="2400" dirty="0" smtClean="0"/>
              <a:t>about the word meaning (continues): 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b="1" dirty="0"/>
              <a:t>3. </a:t>
            </a:r>
            <a:r>
              <a:rPr lang="it-IT" sz="2400" b="1" dirty="0" smtClean="0"/>
              <a:t>Combined </a:t>
            </a:r>
            <a:r>
              <a:rPr lang="it-IT" sz="2400" b="1" dirty="0"/>
              <a:t>meanings: </a:t>
            </a:r>
            <a:r>
              <a:rPr lang="it-IT" sz="2400" dirty="0" smtClean="0"/>
              <a:t>Meaning </a:t>
            </a:r>
            <a:r>
              <a:rPr lang="it-IT" sz="2400" dirty="0"/>
              <a:t>of an idiom is </a:t>
            </a:r>
            <a:r>
              <a:rPr lang="it-IT" sz="2400" dirty="0" smtClean="0"/>
              <a:t>obtained by summing the </a:t>
            </a:r>
            <a:r>
              <a:rPr lang="it-IT" sz="2400" dirty="0"/>
              <a:t>meaning of its components </a:t>
            </a:r>
            <a:r>
              <a:rPr lang="it-IT" sz="2400" dirty="0" smtClean="0"/>
              <a:t>(</a:t>
            </a:r>
            <a:r>
              <a:rPr lang="it-IT" sz="2400" dirty="0">
                <a:latin typeface="Times New Roman"/>
                <a:cs typeface="Times New Roman"/>
              </a:rPr>
              <a:t>↔ </a:t>
            </a:r>
            <a:r>
              <a:rPr lang="it-IT" sz="2400" dirty="0" smtClean="0"/>
              <a:t>an </a:t>
            </a:r>
            <a:r>
              <a:rPr lang="it-IT" sz="2400" dirty="0"/>
              <a:t>idiom has its own meaning, w</a:t>
            </a:r>
            <a:r>
              <a:rPr lang="it-IT" sz="2400" dirty="0" smtClean="0"/>
              <a:t>hich can </a:t>
            </a:r>
            <a:r>
              <a:rPr lang="it-IT" sz="2400" dirty="0"/>
              <a:t>be independent of the meaning of its components). </a:t>
            </a: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b="1" dirty="0" smtClean="0"/>
              <a:t>4. Understanding the denotate</a:t>
            </a:r>
            <a:r>
              <a:rPr lang="it-IT" sz="2400" dirty="0" smtClean="0"/>
              <a:t>, we understand the word (</a:t>
            </a:r>
            <a:r>
              <a:rPr lang="it-IT" sz="2400" dirty="0">
                <a:latin typeface="Times New Roman"/>
                <a:cs typeface="Times New Roman"/>
              </a:rPr>
              <a:t>↔ </a:t>
            </a:r>
            <a:r>
              <a:rPr lang="it-IT" sz="2400" dirty="0" smtClean="0"/>
              <a:t>we have to understand the connotates, too; these can be culturally dependent). </a:t>
            </a:r>
          </a:p>
        </p:txBody>
      </p:sp>
    </p:spTree>
    <p:extLst>
      <p:ext uri="{BB962C8B-B14F-4D97-AF65-F5344CB8AC3E}">
        <p14:creationId xmlns:p14="http://schemas.microsoft.com/office/powerpoint/2010/main" val="63713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/>
              <a:t>Five myths </a:t>
            </a:r>
            <a:r>
              <a:rPr lang="it-IT" sz="2400" dirty="0" smtClean="0"/>
              <a:t>about the word meaning: 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b="1" dirty="0" smtClean="0"/>
              <a:t>5. Transposition of meanings: </a:t>
            </a:r>
            <a:r>
              <a:rPr lang="it-IT" sz="2400" dirty="0"/>
              <a:t>I</a:t>
            </a:r>
            <a:r>
              <a:rPr lang="it-IT" sz="2400" dirty="0" smtClean="0"/>
              <a:t>f a word can have more meanings (polysemy), all of them are present in each instance of the word (</a:t>
            </a:r>
            <a:r>
              <a:rPr lang="it-IT" sz="2400" dirty="0">
                <a:latin typeface="Times New Roman"/>
                <a:cs typeface="Times New Roman"/>
              </a:rPr>
              <a:t>↔ </a:t>
            </a:r>
            <a:r>
              <a:rPr lang="it-IT" sz="2400" dirty="0" smtClean="0"/>
              <a:t>sometimes might be true, but generally the context decides which one of the meanings is actually present)</a:t>
            </a:r>
          </a:p>
        </p:txBody>
      </p:sp>
    </p:spTree>
    <p:extLst>
      <p:ext uri="{BB962C8B-B14F-4D97-AF65-F5344CB8AC3E}">
        <p14:creationId xmlns:p14="http://schemas.microsoft.com/office/powerpoint/2010/main" val="333725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/>
              <a:t>How do we procede: </a:t>
            </a:r>
          </a:p>
          <a:p>
            <a:pPr marL="0" indent="0">
              <a:buNone/>
            </a:pPr>
            <a:endParaRPr lang="it-IT" sz="2400" dirty="0" smtClean="0"/>
          </a:p>
          <a:p>
            <a:pPr marL="586719" indent="-586719">
              <a:buAutoNum type="arabicPeriod"/>
            </a:pPr>
            <a:r>
              <a:rPr lang="it-IT" sz="2400" dirty="0" smtClean="0"/>
              <a:t>We find (semantically) difficult words (e.g. by comparing translations) </a:t>
            </a:r>
          </a:p>
          <a:p>
            <a:pPr marL="586719" indent="-586719">
              <a:buAutoNum type="arabicPeriod"/>
            </a:pPr>
            <a:endParaRPr lang="it-IT" sz="2400" dirty="0" smtClean="0"/>
          </a:p>
          <a:p>
            <a:pPr marL="586719" indent="-586719">
              <a:buAutoNum type="arabicPeriod"/>
            </a:pPr>
            <a:r>
              <a:rPr lang="it-IT" sz="2400" dirty="0" smtClean="0"/>
              <a:t>We determine key terms </a:t>
            </a:r>
          </a:p>
          <a:p>
            <a:pPr marL="586719" indent="-586719">
              <a:buAutoNum type="arabicPeriod"/>
            </a:pPr>
            <a:endParaRPr lang="it-IT" sz="2400" dirty="0" smtClean="0"/>
          </a:p>
          <a:p>
            <a:pPr marL="586719" indent="-586719">
              <a:buAutoNum type="arabicPeriod"/>
            </a:pPr>
            <a:r>
              <a:rPr lang="it-IT" sz="2400" dirty="0" smtClean="0"/>
              <a:t>Lexical analysis of the key terms </a:t>
            </a:r>
          </a:p>
          <a:p>
            <a:pPr marL="1043056" lvl="1" indent="-586719">
              <a:buAutoNum type="arabicPeriod"/>
            </a:pPr>
            <a:r>
              <a:rPr lang="it-IT" sz="2400" dirty="0" smtClean="0"/>
              <a:t>Their meaning in general (including polysemy)</a:t>
            </a:r>
          </a:p>
          <a:p>
            <a:pPr marL="1043056" lvl="1" indent="-586719">
              <a:buAutoNum type="arabicPeriod"/>
            </a:pPr>
            <a:r>
              <a:rPr lang="it-IT" sz="2400" dirty="0" smtClean="0"/>
              <a:t>In various contexts </a:t>
            </a:r>
          </a:p>
          <a:p>
            <a:pPr marL="1043056" lvl="1" indent="-586719">
              <a:buAutoNum type="arabicPeriod"/>
            </a:pPr>
            <a:r>
              <a:rPr lang="it-IT" sz="2400" dirty="0" smtClean="0"/>
              <a:t>In the present context </a:t>
            </a:r>
          </a:p>
        </p:txBody>
      </p:sp>
    </p:spTree>
    <p:extLst>
      <p:ext uri="{BB962C8B-B14F-4D97-AF65-F5344CB8AC3E}">
        <p14:creationId xmlns:p14="http://schemas.microsoft.com/office/powerpoint/2010/main" val="419578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b="1" dirty="0" smtClean="0"/>
              <a:t>Syntax: sentence </a:t>
            </a:r>
            <a:r>
              <a:rPr lang="cs-CZ" sz="2400" b="1" dirty="0" err="1" smtClean="0"/>
              <a:t>structure</a:t>
            </a:r>
            <a:r>
              <a:rPr lang="cs-CZ" sz="2400" b="1" dirty="0"/>
              <a:t> 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it-IT" sz="2400" dirty="0" smtClean="0"/>
              <a:t>Various levels of syntax: </a:t>
            </a:r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Word </a:t>
            </a:r>
            <a:r>
              <a:rPr lang="cs-CZ" sz="2400" dirty="0" err="1" smtClean="0"/>
              <a:t>morphology</a:t>
            </a:r>
            <a:endParaRPr lang="en-GB" sz="2400" dirty="0" smtClean="0"/>
          </a:p>
          <a:p>
            <a:endParaRPr lang="it-IT" sz="2400" dirty="0" smtClean="0"/>
          </a:p>
          <a:p>
            <a:r>
              <a:rPr lang="cs-CZ" sz="2400" dirty="0"/>
              <a:t>W</a:t>
            </a:r>
            <a:r>
              <a:rPr lang="cs-CZ" sz="2400" dirty="0" smtClean="0"/>
              <a:t>ord </a:t>
            </a:r>
            <a:r>
              <a:rPr lang="en-GB" sz="2400" dirty="0" smtClean="0"/>
              <a:t>groups</a:t>
            </a:r>
            <a:r>
              <a:rPr lang="cs-CZ" sz="2400" dirty="0" smtClean="0"/>
              <a:t>: </a:t>
            </a:r>
            <a:r>
              <a:rPr lang="it-IT" sz="2400" dirty="0"/>
              <a:t>a</a:t>
            </a:r>
            <a:r>
              <a:rPr lang="it-IT" sz="2400" dirty="0" smtClean="0"/>
              <a:t>dnominal construction, relations of words to each other etc. 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Clause</a:t>
            </a:r>
            <a:r>
              <a:rPr lang="cs-CZ" sz="2400" dirty="0" smtClean="0"/>
              <a:t> </a:t>
            </a:r>
            <a:r>
              <a:rPr lang="cs-CZ" sz="2400" dirty="0" err="1" smtClean="0"/>
              <a:t>structure</a:t>
            </a:r>
            <a:r>
              <a:rPr lang="cs-CZ" sz="2400" dirty="0" smtClean="0"/>
              <a:t>: </a:t>
            </a:r>
            <a:r>
              <a:rPr lang="cs-CZ" sz="2400" dirty="0" err="1" smtClean="0"/>
              <a:t>subject</a:t>
            </a:r>
            <a:r>
              <a:rPr lang="cs-CZ" sz="2400" dirty="0" smtClean="0"/>
              <a:t>, </a:t>
            </a:r>
            <a:r>
              <a:rPr lang="cs-CZ" sz="2400" dirty="0" err="1" smtClean="0"/>
              <a:t>predicate</a:t>
            </a:r>
            <a:r>
              <a:rPr lang="cs-CZ" sz="2400" dirty="0" smtClean="0"/>
              <a:t>, </a:t>
            </a:r>
            <a:r>
              <a:rPr lang="cs-CZ" sz="2400" dirty="0" err="1" smtClean="0"/>
              <a:t>modifiers</a:t>
            </a:r>
            <a:r>
              <a:rPr lang="cs-CZ" sz="2400" dirty="0" smtClean="0"/>
              <a:t>… </a:t>
            </a:r>
            <a:endParaRPr lang="en-GB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Sentence </a:t>
            </a:r>
            <a:r>
              <a:rPr lang="cs-CZ" sz="2400" dirty="0" err="1" smtClean="0"/>
              <a:t>structure</a:t>
            </a:r>
            <a:r>
              <a:rPr lang="cs-CZ" sz="2400" dirty="0" smtClean="0"/>
              <a:t>: matrix </a:t>
            </a:r>
            <a:r>
              <a:rPr lang="cs-CZ" sz="2400" dirty="0" err="1" smtClean="0"/>
              <a:t>clause</a:t>
            </a:r>
            <a:r>
              <a:rPr lang="cs-CZ" sz="2400" dirty="0" smtClean="0"/>
              <a:t>, independent </a:t>
            </a:r>
            <a:r>
              <a:rPr lang="cs-CZ" sz="2400" dirty="0" err="1" smtClean="0"/>
              <a:t>clauses</a:t>
            </a:r>
            <a:r>
              <a:rPr lang="cs-CZ" sz="2400" dirty="0" smtClean="0"/>
              <a:t>, </a:t>
            </a:r>
            <a:r>
              <a:rPr lang="cs-CZ" sz="2400" dirty="0" err="1" smtClean="0"/>
              <a:t>syndetic</a:t>
            </a:r>
            <a:r>
              <a:rPr lang="cs-CZ" sz="2400" dirty="0" smtClean="0"/>
              <a:t> </a:t>
            </a:r>
            <a:r>
              <a:rPr lang="cs-CZ" sz="2400" dirty="0" err="1" smtClean="0"/>
              <a:t>or</a:t>
            </a:r>
            <a:r>
              <a:rPr lang="cs-CZ" sz="2400" dirty="0" smtClean="0"/>
              <a:t> </a:t>
            </a:r>
            <a:r>
              <a:rPr lang="cs-CZ" sz="2400" dirty="0" err="1" smtClean="0"/>
              <a:t>asyndetic</a:t>
            </a:r>
            <a:r>
              <a:rPr lang="cs-CZ" sz="2400" dirty="0" smtClean="0"/>
              <a:t> </a:t>
            </a:r>
            <a:r>
              <a:rPr lang="en-GB" sz="2400" dirty="0" smtClean="0"/>
              <a:t>connections, </a:t>
            </a:r>
            <a:r>
              <a:rPr lang="cs-CZ" sz="2400" dirty="0" err="1" smtClean="0"/>
              <a:t>etc</a:t>
            </a:r>
            <a:r>
              <a:rPr lang="cs-CZ" sz="2400" dirty="0" smtClean="0"/>
              <a:t>. </a:t>
            </a:r>
            <a:endParaRPr lang="it-IT" sz="2400" dirty="0" smtClean="0"/>
          </a:p>
          <a:p>
            <a:pPr>
              <a:buFontTx/>
              <a:buChar char="-"/>
            </a:pP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312017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400" dirty="0"/>
          </a:p>
          <a:p>
            <a:r>
              <a:rPr lang="cs-CZ" sz="2400" dirty="0" smtClean="0"/>
              <a:t>In </a:t>
            </a:r>
            <a:r>
              <a:rPr lang="cs-CZ" sz="2400" dirty="0" err="1" smtClean="0"/>
              <a:t>Hebrew</a:t>
            </a:r>
            <a:r>
              <a:rPr lang="cs-CZ" sz="2400" dirty="0" smtClean="0"/>
              <a:t>, </a:t>
            </a:r>
            <a:r>
              <a:rPr lang="cs-CZ" sz="2400" dirty="0" err="1" smtClean="0"/>
              <a:t>some</a:t>
            </a:r>
            <a:r>
              <a:rPr lang="cs-CZ" sz="2400" dirty="0" smtClean="0"/>
              <a:t> </a:t>
            </a:r>
            <a:r>
              <a:rPr lang="cs-CZ" sz="2400" dirty="0" err="1" smtClean="0"/>
              <a:t>forms</a:t>
            </a:r>
            <a:r>
              <a:rPr lang="cs-CZ" sz="2400" dirty="0" smtClean="0"/>
              <a:t> </a:t>
            </a:r>
            <a:r>
              <a:rPr lang="cs-CZ" sz="2400" dirty="0" err="1" smtClean="0"/>
              <a:t>have</a:t>
            </a:r>
            <a:r>
              <a:rPr lang="cs-CZ" sz="2400" dirty="0" smtClean="0"/>
              <a:t> a </a:t>
            </a:r>
            <a:r>
              <a:rPr lang="cs-CZ" sz="2400" dirty="0" err="1" smtClean="0"/>
              <a:t>different</a:t>
            </a:r>
            <a:r>
              <a:rPr lang="cs-CZ" sz="2400" dirty="0" smtClean="0"/>
              <a:t> </a:t>
            </a:r>
            <a:r>
              <a:rPr lang="cs-CZ" sz="2400" dirty="0" err="1" smtClean="0"/>
              <a:t>function</a:t>
            </a:r>
            <a:r>
              <a:rPr lang="cs-CZ" sz="2400" dirty="0" smtClean="0"/>
              <a:t> in </a:t>
            </a:r>
            <a:r>
              <a:rPr lang="cs-CZ" sz="2400" dirty="0" err="1" smtClean="0"/>
              <a:t>different</a:t>
            </a:r>
            <a:r>
              <a:rPr lang="cs-CZ" sz="2400" dirty="0" smtClean="0"/>
              <a:t> </a:t>
            </a:r>
            <a:r>
              <a:rPr lang="cs-CZ" sz="2400" dirty="0" err="1" smtClean="0"/>
              <a:t>contex</a:t>
            </a:r>
            <a:r>
              <a:rPr lang="en-GB" sz="2400" dirty="0" smtClean="0"/>
              <a:t>t; e</a:t>
            </a:r>
            <a:r>
              <a:rPr lang="cs-CZ" sz="2400" dirty="0" smtClean="0"/>
              <a:t>.g. „</a:t>
            </a:r>
            <a:r>
              <a:rPr lang="cs-CZ" sz="2400" dirty="0" err="1" smtClean="0"/>
              <a:t>perfect</a:t>
            </a:r>
            <a:r>
              <a:rPr lang="cs-CZ" sz="2400" dirty="0" smtClean="0"/>
              <a:t>“ </a:t>
            </a:r>
            <a:r>
              <a:rPr lang="cs-CZ" sz="2400" dirty="0" err="1" smtClean="0"/>
              <a:t>conveys</a:t>
            </a:r>
            <a:r>
              <a:rPr lang="cs-CZ" sz="2400" dirty="0" smtClean="0"/>
              <a:t> a </a:t>
            </a:r>
            <a:r>
              <a:rPr lang="cs-CZ" sz="2400" dirty="0" err="1" smtClean="0"/>
              <a:t>different</a:t>
            </a:r>
            <a:r>
              <a:rPr lang="cs-CZ" sz="2400" dirty="0" smtClean="0"/>
              <a:t> </a:t>
            </a:r>
            <a:r>
              <a:rPr lang="cs-CZ" sz="2400" dirty="0" err="1" smtClean="0"/>
              <a:t>meaning</a:t>
            </a:r>
            <a:r>
              <a:rPr lang="cs-CZ" sz="2400" dirty="0" smtClean="0"/>
              <a:t> in </a:t>
            </a:r>
            <a:r>
              <a:rPr lang="cs-CZ" sz="2400" dirty="0" err="1" smtClean="0"/>
              <a:t>narrative</a:t>
            </a:r>
            <a:r>
              <a:rPr lang="cs-CZ" sz="2400" dirty="0" smtClean="0"/>
              <a:t> and in </a:t>
            </a:r>
            <a:r>
              <a:rPr lang="cs-CZ" sz="2400" dirty="0" err="1" smtClean="0"/>
              <a:t>discu</a:t>
            </a:r>
            <a:r>
              <a:rPr lang="en-GB" sz="2400" dirty="0" smtClean="0"/>
              <a:t>r</a:t>
            </a:r>
            <a:r>
              <a:rPr lang="cs-CZ" sz="2400" dirty="0" err="1" smtClean="0"/>
              <a:t>sive</a:t>
            </a:r>
            <a:r>
              <a:rPr lang="cs-CZ" sz="2400" dirty="0" smtClean="0"/>
              <a:t> text</a:t>
            </a:r>
            <a:r>
              <a:rPr lang="en-GB" sz="2400" dirty="0" smtClean="0"/>
              <a:t>s</a:t>
            </a:r>
            <a:r>
              <a:rPr lang="cs-CZ" sz="2400" dirty="0" smtClean="0"/>
              <a:t>. </a:t>
            </a:r>
          </a:p>
          <a:p>
            <a:endParaRPr lang="en-GB" sz="2400" dirty="0"/>
          </a:p>
          <a:p>
            <a:r>
              <a:rPr lang="en-GB" sz="2400" dirty="0" smtClean="0"/>
              <a:t>A practical advice: When d</a:t>
            </a:r>
            <a:r>
              <a:rPr lang="cs-CZ" sz="2400" dirty="0" err="1" smtClean="0"/>
              <a:t>etermining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structure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clauses</a:t>
            </a:r>
            <a:r>
              <a:rPr lang="cs-CZ" sz="2400" dirty="0" smtClean="0"/>
              <a:t> and </a:t>
            </a:r>
            <a:r>
              <a:rPr lang="cs-CZ" sz="2400" dirty="0" err="1" smtClean="0"/>
              <a:t>sentences</a:t>
            </a:r>
            <a:r>
              <a:rPr lang="cs-CZ" sz="2400" dirty="0" smtClean="0"/>
              <a:t> in </a:t>
            </a:r>
            <a:r>
              <a:rPr lang="en-GB" sz="2400" smtClean="0"/>
              <a:t>our </a:t>
            </a:r>
            <a:r>
              <a:rPr lang="cs-CZ" sz="2400" smtClean="0"/>
              <a:t>text</a:t>
            </a:r>
            <a:r>
              <a:rPr lang="en-GB" sz="2400" dirty="0" err="1" smtClean="0"/>
              <a:t>ual</a:t>
            </a:r>
            <a:r>
              <a:rPr lang="cs-CZ" sz="2400" dirty="0" smtClean="0"/>
              <a:t> unit</a:t>
            </a:r>
            <a:r>
              <a:rPr lang="en-GB" sz="2400" dirty="0" smtClean="0"/>
              <a:t>,</a:t>
            </a:r>
            <a:r>
              <a:rPr lang="cs-CZ" sz="2400" dirty="0" smtClean="0"/>
              <a:t> use </a:t>
            </a:r>
            <a:r>
              <a:rPr lang="cs-CZ" sz="2400" dirty="0" err="1" smtClean="0"/>
              <a:t>an</a:t>
            </a:r>
            <a:r>
              <a:rPr lang="cs-CZ" sz="2400" dirty="0" smtClean="0"/>
              <a:t> </a:t>
            </a:r>
            <a:r>
              <a:rPr lang="cs-CZ" sz="2400" dirty="0" err="1" smtClean="0"/>
              <a:t>hierarchical</a:t>
            </a:r>
            <a:r>
              <a:rPr lang="cs-CZ" sz="2400" dirty="0" smtClean="0"/>
              <a:t> </a:t>
            </a:r>
            <a:r>
              <a:rPr lang="cs-CZ" sz="2400" dirty="0" err="1" smtClean="0"/>
              <a:t>structure</a:t>
            </a:r>
            <a:r>
              <a:rPr lang="cs-CZ" sz="2400" dirty="0" smtClean="0"/>
              <a:t>.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prevailing</a:t>
            </a:r>
            <a:r>
              <a:rPr lang="cs-CZ" sz="2400" dirty="0" smtClean="0"/>
              <a:t> </a:t>
            </a:r>
            <a:r>
              <a:rPr lang="cs-CZ" sz="2400" dirty="0" err="1" smtClean="0"/>
              <a:t>clause</a:t>
            </a:r>
            <a:r>
              <a:rPr lang="cs-CZ" sz="2400" dirty="0" smtClean="0"/>
              <a:t>-type? </a:t>
            </a: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1213142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223</TotalTime>
  <Words>442</Words>
  <Application>Microsoft Office PowerPoint</Application>
  <PresentationFormat>Vlastní</PresentationFormat>
  <Paragraphs>55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JU_OPVVV</vt:lpstr>
      <vt:lpstr>Old Testament Exegesis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27</cp:revision>
  <dcterms:created xsi:type="dcterms:W3CDTF">2017-07-17T18:52:59Z</dcterms:created>
  <dcterms:modified xsi:type="dcterms:W3CDTF">2021-06-14T07:12:28Z</dcterms:modified>
</cp:coreProperties>
</file>