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1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8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4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0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1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5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6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82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es_Contes_de_ma_m%C3%A8re_l'Oye" TargetMode="External"/><Relationship Id="rId2" Type="http://schemas.openxmlformats.org/officeDocument/2006/relationships/hyperlink" Target="https://fr.wikipedia.org/wiki/Charles_Perraul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760E4C7-47B8-4356-ABCA-CC9C79E2D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os plan des pages en forme de cœur d'un livre">
            <a:extLst>
              <a:ext uri="{FF2B5EF4-FFF2-40B4-BE49-F238E27FC236}">
                <a16:creationId xmlns:a16="http://schemas.microsoft.com/office/drawing/2014/main" xmlns="" id="{56DF61AA-66CC-427F-A281-AC4860B0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49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3898FA35-B55D-44B7-9A7D-57C57A4A6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000" y="1524000"/>
            <a:ext cx="91440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5CFD84-3DC6-4955-AFE8-DBA5EDDE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320213"/>
            <a:ext cx="6095999" cy="1317493"/>
          </a:xfrm>
        </p:spPr>
        <p:txBody>
          <a:bodyPr anchor="b">
            <a:normAutofit/>
          </a:bodyPr>
          <a:lstStyle/>
          <a:p>
            <a:pPr algn="ctr"/>
            <a:r>
              <a:rPr lang="fr-FR" dirty="0"/>
              <a:t>Contes de ma mère </a:t>
            </a:r>
            <a:r>
              <a:rPr lang="cs-CZ" dirty="0" err="1"/>
              <a:t>l‘O</a:t>
            </a:r>
            <a:r>
              <a:rPr lang="fr-FR" dirty="0" err="1"/>
              <a:t>ye</a:t>
            </a:r>
            <a:r>
              <a:rPr lang="fr-FR" dirty="0"/>
              <a:t> </a:t>
            </a:r>
            <a:endParaRPr lang="fr-FR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2E7296D-3A3C-47E5-A652-4820E1578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654" y="4249360"/>
            <a:ext cx="6041346" cy="6883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Charles </a:t>
            </a:r>
            <a:r>
              <a:rPr lang="cs-CZ" dirty="0" err="1"/>
              <a:t>Perrault</a:t>
            </a:r>
            <a:endParaRPr lang="cs-CZ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14C5C93-B9E9-4392-ADCF-ABF21209D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10422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050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265911B-1E2F-489E-97EF-A15A9299E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119D4F1-CE65-4D74-A168-F27C15F1B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D7BB5DD-9223-4EAD-8B85-23F232A6A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264" r="-2" b="1489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FADB227-D63A-4F9D-8B0D-87B27A2F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5718"/>
            <a:ext cx="4057650" cy="4770783"/>
          </a:xfrm>
        </p:spPr>
        <p:txBody>
          <a:bodyPr anchor="ctr"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Charles Perrault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xmlns="" id="{6DC7C325-342F-42BB-9CC0-B0B89411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972" y="762000"/>
            <a:ext cx="3825025" cy="5334000"/>
          </a:xfrm>
        </p:spPr>
        <p:txBody>
          <a:bodyPr anchor="ctr">
            <a:normAutofit/>
          </a:bodyPr>
          <a:lstStyle/>
          <a:p>
            <a:r>
              <a:rPr lang="fr-FR" dirty="0"/>
              <a:t>Né en 1628</a:t>
            </a:r>
          </a:p>
          <a:p>
            <a:r>
              <a:rPr lang="cs-CZ" dirty="0"/>
              <a:t>l</a:t>
            </a:r>
            <a:r>
              <a:rPr lang="fr-FR" dirty="0"/>
              <a:t>es études de droit </a:t>
            </a:r>
            <a:r>
              <a:rPr lang="cs-CZ" dirty="0"/>
              <a:t> finis </a:t>
            </a:r>
            <a:r>
              <a:rPr lang="fr-FR" dirty="0"/>
              <a:t>en 1651</a:t>
            </a:r>
          </a:p>
          <a:p>
            <a:r>
              <a:rPr lang="fr-FR" dirty="0"/>
              <a:t>Chargé de la politique artistique  et littéraire</a:t>
            </a:r>
          </a:p>
          <a:p>
            <a:r>
              <a:rPr lang="fr-FR" dirty="0"/>
              <a:t>nommé à l‘Académie française en 1671</a:t>
            </a:r>
          </a:p>
          <a:p>
            <a:r>
              <a:rPr lang="fr-FR" dirty="0"/>
              <a:t>Participe à la querelle des modernes et les anciennes</a:t>
            </a:r>
          </a:p>
          <a:p>
            <a:r>
              <a:rPr lang="fr-FR" dirty="0"/>
              <a:t>Mort en 1703</a:t>
            </a:r>
          </a:p>
        </p:txBody>
      </p:sp>
    </p:spTree>
    <p:extLst>
      <p:ext uri="{BB962C8B-B14F-4D97-AF65-F5344CB8AC3E}">
        <p14:creationId xmlns:p14="http://schemas.microsoft.com/office/powerpoint/2010/main" val="280060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A027DD1-A31E-4BED-83B8-ED31F386F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961C2FB6-1414-4D9D-BE7A-1FF2A7AAE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1999" y="762000"/>
            <a:ext cx="10664151" cy="5334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B2E2F8-2E04-4D21-B176-CF4415C7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374753"/>
            <a:ext cx="4827799" cy="10342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dirty="0">
                <a:solidFill>
                  <a:schemeClr val="bg1"/>
                </a:solidFill>
              </a:rPr>
              <a:t>Contes de </a:t>
            </a:r>
            <a:r>
              <a:rPr lang="cs-CZ" dirty="0">
                <a:solidFill>
                  <a:schemeClr val="bg1"/>
                </a:solidFill>
              </a:rPr>
              <a:t>l</a:t>
            </a:r>
            <a:r>
              <a:rPr lang="fr-FR" dirty="0">
                <a:solidFill>
                  <a:schemeClr val="bg1"/>
                </a:solidFill>
              </a:rPr>
              <a:t>a mère l‘oye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E1C3A67-5F61-4CF0-9B48-06DEA5D2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662484"/>
            <a:ext cx="4666434" cy="27748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chemeClr val="bg1"/>
                </a:solidFill>
              </a:rPr>
              <a:t>Le recueil publié en 1697 sous le nom de son fils</a:t>
            </a: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chemeClr val="bg1"/>
                </a:solidFill>
              </a:rPr>
              <a:t>Composé de 8 contes</a:t>
            </a:r>
          </a:p>
          <a:p>
            <a:pPr lvl="2">
              <a:lnSpc>
                <a:spcPct val="120000"/>
              </a:lnSpc>
            </a:pPr>
            <a:r>
              <a:rPr lang="fr-FR" dirty="0">
                <a:solidFill>
                  <a:schemeClr val="bg1"/>
                </a:solidFill>
              </a:rPr>
              <a:t>3 contes en verse d‘abord publiées séparément puis  rajoutés </a:t>
            </a:r>
          </a:p>
          <a:p>
            <a:pPr lvl="2">
              <a:lnSpc>
                <a:spcPct val="120000"/>
              </a:lnSpc>
            </a:pPr>
            <a:endParaRPr lang="fr-FR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chemeClr val="bg1"/>
                </a:solidFill>
              </a:rPr>
              <a:t>Mère l‘Oye –  personnage fictif, une vielle femme de la campagne qui raconte des contes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EAA7FB2-512B-47AC-8FE8-923799072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074" y="1157056"/>
            <a:ext cx="5065382" cy="42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5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xmlns="" id="{1265911B-1E2F-489E-97EF-A15A9299E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2119D4F1-CE65-4D74-A168-F27C15F1B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exteriér, staré&#10;&#10;Popis byl vytvořen automaticky">
            <a:extLst>
              <a:ext uri="{FF2B5EF4-FFF2-40B4-BE49-F238E27FC236}">
                <a16:creationId xmlns:a16="http://schemas.microsoft.com/office/drawing/2014/main" xmlns="" id="{ED5B1136-4D87-4761-9538-BE8EB23BD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437" r="2" b="2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F9CD54A-6575-441D-9635-5E6B7997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972" y="762000"/>
            <a:ext cx="3825025" cy="533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L‘</a:t>
            </a:r>
            <a:r>
              <a:rPr lang="fr-FR" dirty="0"/>
              <a:t>inspiration de la tradition orale</a:t>
            </a:r>
          </a:p>
          <a:p>
            <a:r>
              <a:rPr lang="fr-FR" dirty="0"/>
              <a:t>Destinés aux enfants – Les histoires sont „purifiées“</a:t>
            </a:r>
          </a:p>
          <a:p>
            <a:r>
              <a:rPr lang="fr-FR" dirty="0"/>
              <a:t>But éducatif </a:t>
            </a:r>
          </a:p>
          <a:p>
            <a:r>
              <a:rPr lang="cs-CZ" b="1" dirty="0"/>
              <a:t>M</a:t>
            </a:r>
            <a:r>
              <a:rPr lang="fr-FR" b="1" dirty="0"/>
              <a:t>oralité</a:t>
            </a:r>
            <a:r>
              <a:rPr lang="fr-FR" dirty="0"/>
              <a:t> -  écrit en verse, la langue soutenue</a:t>
            </a:r>
          </a:p>
          <a:p>
            <a:r>
              <a:rPr lang="fr-FR" b="1" dirty="0"/>
              <a:t>Langue simple </a:t>
            </a:r>
          </a:p>
          <a:p>
            <a:r>
              <a:rPr lang="fr-FR" b="1" dirty="0"/>
              <a:t>Personnage-type</a:t>
            </a:r>
            <a:r>
              <a:rPr lang="fr-FR" dirty="0"/>
              <a:t> – p.ex. le loup, l‘ogre</a:t>
            </a:r>
          </a:p>
          <a:p>
            <a:r>
              <a:rPr lang="fr-FR" b="1" dirty="0"/>
              <a:t>Présence de merveilleux </a:t>
            </a:r>
            <a:r>
              <a:rPr lang="fr-FR" dirty="0"/>
              <a:t>– p.ex. Les fées ou les objets magiques</a:t>
            </a:r>
          </a:p>
          <a:p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24A6AA74-3608-4623-88DB-36992588AA85}"/>
              </a:ext>
            </a:extLst>
          </p:cNvPr>
          <p:cNvSpPr txBox="1"/>
          <p:nvPr/>
        </p:nvSpPr>
        <p:spPr>
          <a:xfrm>
            <a:off x="1083076" y="435007"/>
            <a:ext cx="4767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Palace Script MT" panose="030303020206070C0B05" pitchFamily="66" charset="0"/>
              </a:rPr>
              <a:t>Il était une fois …</a:t>
            </a:r>
          </a:p>
        </p:txBody>
      </p:sp>
    </p:spTree>
    <p:extLst>
      <p:ext uri="{BB962C8B-B14F-4D97-AF65-F5344CB8AC3E}">
        <p14:creationId xmlns:p14="http://schemas.microsoft.com/office/powerpoint/2010/main" val="165855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xmlns="" id="{1265911B-1E2F-489E-97EF-A15A9299E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2">
            <a:extLst>
              <a:ext uri="{FF2B5EF4-FFF2-40B4-BE49-F238E27FC236}">
                <a16:creationId xmlns:a16="http://schemas.microsoft.com/office/drawing/2014/main" xmlns="" id="{2119D4F1-CE65-4D74-A168-F27C15F1B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18B73DA-4A92-4650-8709-9C9CF2B3D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897" b="103"/>
          <a:stretch/>
        </p:blipFill>
        <p:spPr>
          <a:xfrm>
            <a:off x="21" y="10"/>
            <a:ext cx="6095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FC5FFC-E6DF-45EB-A0BC-8DABA596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659" y="-66040"/>
            <a:ext cx="4057650" cy="1656080"/>
          </a:xfrm>
        </p:spPr>
        <p:txBody>
          <a:bodyPr anchor="ctr">
            <a:normAutofit/>
          </a:bodyPr>
          <a:lstStyle/>
          <a:p>
            <a:pPr algn="ctr"/>
            <a:r>
              <a:rPr lang="cs-CZ" dirty="0" err="1">
                <a:solidFill>
                  <a:srgbClr val="FFFFFF"/>
                </a:solidFill>
              </a:rPr>
              <a:t>Moralité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2327185-1EC5-43A6-9312-B11B108F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972" y="762000"/>
            <a:ext cx="3825025" cy="5334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i="1"/>
              <a:t>La curiosité, malgré tous ses attraits,</a:t>
            </a:r>
          </a:p>
          <a:p>
            <a:pPr marL="0" indent="0">
              <a:buNone/>
            </a:pPr>
            <a:r>
              <a:rPr lang="fr-FR" i="1"/>
              <a:t>Coûte souvent bien des regrets ;</a:t>
            </a:r>
          </a:p>
          <a:p>
            <a:pPr marL="0" indent="0">
              <a:buNone/>
            </a:pPr>
            <a:r>
              <a:rPr lang="fr-FR" i="1"/>
              <a:t>On en voit, tous les jours, mille exemples paraître.</a:t>
            </a:r>
          </a:p>
          <a:p>
            <a:pPr marL="0" indent="0">
              <a:buNone/>
            </a:pPr>
            <a:r>
              <a:rPr lang="fr-FR" i="1"/>
              <a:t>C'est, n'en déplaise au sexe, un plaisir bien léger ;</a:t>
            </a:r>
          </a:p>
          <a:p>
            <a:pPr marL="0" indent="0">
              <a:buNone/>
            </a:pPr>
            <a:r>
              <a:rPr lang="fr-FR" i="1"/>
              <a:t>Dès qu'on le prend, il cesse d'être.</a:t>
            </a:r>
          </a:p>
          <a:p>
            <a:pPr marL="0" indent="0">
              <a:buNone/>
            </a:pPr>
            <a:r>
              <a:rPr lang="fr-FR" i="1"/>
              <a:t>Et toujours il coûte trop cher.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1483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58B79D-3E62-4858-8710-5E8A4D911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7479F53-0E33-4600-B25E-9AA5320D2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Charles Perrault — </a:t>
            </a:r>
            <a:r>
              <a:rPr lang="de-DE" dirty="0" err="1">
                <a:hlinkClick r:id="rId2"/>
              </a:rPr>
              <a:t>Wikipédia</a:t>
            </a:r>
            <a:r>
              <a:rPr lang="de-DE" dirty="0">
                <a:hlinkClick r:id="rId2"/>
              </a:rPr>
              <a:t> (wikipedia.org)</a:t>
            </a:r>
            <a:endParaRPr lang="cs-CZ" dirty="0"/>
          </a:p>
          <a:p>
            <a:r>
              <a:rPr lang="fr-FR" dirty="0">
                <a:hlinkClick r:id="rId3"/>
              </a:rPr>
              <a:t>Les Contes de ma mère l'Oye — Wikipédia (wikipedia.org)</a:t>
            </a:r>
            <a:endParaRPr lang="cs-CZ" dirty="0"/>
          </a:p>
          <a:p>
            <a:r>
              <a:rPr lang="cs-CZ" dirty="0" err="1"/>
              <a:t>Contes</a:t>
            </a:r>
            <a:r>
              <a:rPr lang="cs-CZ" dirty="0"/>
              <a:t>, Charles </a:t>
            </a:r>
            <a:r>
              <a:rPr lang="cs-CZ" dirty="0" err="1"/>
              <a:t>Perrault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844205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AnalogousFromLightSeedLeftStep">
      <a:dk1>
        <a:srgbClr val="000000"/>
      </a:dk1>
      <a:lt1>
        <a:srgbClr val="FFFFFF"/>
      </a:lt1>
      <a:dk2>
        <a:srgbClr val="413224"/>
      </a:dk2>
      <a:lt2>
        <a:srgbClr val="E8E2E5"/>
      </a:lt2>
      <a:accent1>
        <a:srgbClr val="7BAC94"/>
      </a:accent1>
      <a:accent2>
        <a:srgbClr val="6FB074"/>
      </a:accent2>
      <a:accent3>
        <a:srgbClr val="8AAB7A"/>
      </a:accent3>
      <a:accent4>
        <a:srgbClr val="98A86A"/>
      </a:accent4>
      <a:accent5>
        <a:srgbClr val="A9A179"/>
      </a:accent5>
      <a:accent6>
        <a:srgbClr val="C09779"/>
      </a:accent6>
      <a:hlink>
        <a:srgbClr val="AE698B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225</Words>
  <Application>Microsoft Office PowerPoint</Application>
  <PresentationFormat>Širokoúhlá obrazovka</PresentationFormat>
  <Paragraphs>34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Palace Script MT</vt:lpstr>
      <vt:lpstr>Trade Gothic Next Cond</vt:lpstr>
      <vt:lpstr>Trade Gothic Next Light</vt:lpstr>
      <vt:lpstr>PortalVTI</vt:lpstr>
      <vt:lpstr>Contes de ma mère l‘Oye </vt:lpstr>
      <vt:lpstr>Charles Perrault</vt:lpstr>
      <vt:lpstr>Contes de la mère l‘oye</vt:lpstr>
      <vt:lpstr>Prezentace aplikace PowerPoint</vt:lpstr>
      <vt:lpstr>Moralité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Contes de ma mère l‘Oye</dc:title>
  <dc:creator>Krausová Markéta Bc.</dc:creator>
  <cp:lastModifiedBy>Radimská Jitka prof. PhDr. Dr.</cp:lastModifiedBy>
  <cp:revision>10</cp:revision>
  <dcterms:created xsi:type="dcterms:W3CDTF">2021-11-17T10:31:36Z</dcterms:created>
  <dcterms:modified xsi:type="dcterms:W3CDTF">2021-12-16T14:46:09Z</dcterms:modified>
</cp:coreProperties>
</file>