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0" r:id="rId4"/>
    <p:sldId id="259" r:id="rId5"/>
    <p:sldId id="261" r:id="rId6"/>
    <p:sldId id="262" r:id="rId7"/>
    <p:sldId id="264" r:id="rId8"/>
    <p:sldId id="263" r:id="rId9"/>
    <p:sldId id="266" r:id="rId10"/>
    <p:sldId id="267" r:id="rId11"/>
    <p:sldId id="268" r:id="rId12"/>
    <p:sldId id="265" r:id="rId13"/>
    <p:sldId id="269" r:id="rId14"/>
    <p:sldId id="270"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71871" autoAdjust="0"/>
  </p:normalViewPr>
  <p:slideViewPr>
    <p:cSldViewPr>
      <p:cViewPr varScale="1">
        <p:scale>
          <a:sx n="78" d="100"/>
          <a:sy n="78" d="100"/>
        </p:scale>
        <p:origin x="1956" y="90"/>
      </p:cViewPr>
      <p:guideLst>
        <p:guide orient="horz" pos="2160"/>
        <p:guide pos="2880"/>
      </p:guideLst>
    </p:cSldViewPr>
  </p:slideViewPr>
  <p:outlineViewPr>
    <p:cViewPr>
      <p:scale>
        <a:sx n="33" d="100"/>
        <a:sy n="33" d="100"/>
      </p:scale>
      <p:origin x="0" y="-9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72332-4B70-45D2-8BBB-21D6EAE697CB}" type="datetimeFigureOut">
              <a:rPr lang="cs-CZ" smtClean="0"/>
              <a:pPr/>
              <a:t>23.11.2021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9B03C-8552-4934-B9BA-C054920699FB}" type="slidenum">
              <a:rPr lang="cs-CZ" smtClean="0"/>
              <a:pPr/>
              <a:t>‹#›</a:t>
            </a:fld>
            <a:endParaRPr lang="cs-CZ"/>
          </a:p>
        </p:txBody>
      </p:sp>
    </p:spTree>
    <p:extLst>
      <p:ext uri="{BB962C8B-B14F-4D97-AF65-F5344CB8AC3E}">
        <p14:creationId xmlns:p14="http://schemas.microsoft.com/office/powerpoint/2010/main" val="261659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256548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Il atteint la grandeur héroïque dans la tragi-comédie la plus célèbre de Corneille </a:t>
            </a:r>
            <a:r>
              <a:rPr lang="fr-CA" sz="1200" b="1" i="1" kern="1200" dirty="0" smtClean="0">
                <a:solidFill>
                  <a:schemeClr val="tx1"/>
                </a:solidFill>
                <a:latin typeface="+mn-lt"/>
                <a:ea typeface="+mn-ea"/>
                <a:cs typeface="+mn-cs"/>
              </a:rPr>
              <a:t>Le Cid</a:t>
            </a:r>
            <a:r>
              <a:rPr lang="fr-CA" sz="1200" kern="1200" dirty="0" smtClean="0">
                <a:solidFill>
                  <a:schemeClr val="tx1"/>
                </a:solidFill>
                <a:latin typeface="+mn-lt"/>
                <a:ea typeface="+mn-ea"/>
                <a:cs typeface="+mn-cs"/>
              </a:rPr>
              <a:t> (1636), inspiré des </a:t>
            </a:r>
            <a:r>
              <a:rPr lang="fr-CA" sz="1200" i="1" kern="1200" dirty="0" err="1" smtClean="0">
                <a:solidFill>
                  <a:schemeClr val="tx1"/>
                </a:solidFill>
                <a:latin typeface="+mn-lt"/>
                <a:ea typeface="+mn-ea"/>
                <a:cs typeface="+mn-cs"/>
              </a:rPr>
              <a:t>Mocedades</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del</a:t>
            </a:r>
            <a:r>
              <a:rPr lang="fr-CA" sz="1200" i="1" kern="1200" dirty="0" smtClean="0">
                <a:solidFill>
                  <a:schemeClr val="tx1"/>
                </a:solidFill>
                <a:latin typeface="+mn-lt"/>
                <a:ea typeface="+mn-ea"/>
                <a:cs typeface="+mn-cs"/>
              </a:rPr>
              <a:t> Cid</a:t>
            </a:r>
            <a:r>
              <a:rPr lang="fr-CA" sz="1200" kern="1200" dirty="0" smtClean="0">
                <a:solidFill>
                  <a:schemeClr val="tx1"/>
                </a:solidFill>
                <a:latin typeface="+mn-lt"/>
                <a:ea typeface="+mn-ea"/>
                <a:cs typeface="+mn-cs"/>
              </a:rPr>
              <a:t> de l’Espagnol Guillén de Castro (1618). La pièce de Corneille qui conjugue avec un grand bonheur l’intrigue romanesque amoureuse avec la thématique héroïque de l’honneur fut un grand succès. Les querelles et les polémiques que l’oeuvre suscita (voir ci-dessus) contribuèrent à la définition du théâtre régulier classique.</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querelle du Cid – selon l’Académie,</a:t>
            </a:r>
            <a:r>
              <a:rPr lang="fr-CA" sz="1200" kern="1200" baseline="0" dirty="0" smtClean="0">
                <a:solidFill>
                  <a:schemeClr val="tx1"/>
                </a:solidFill>
                <a:latin typeface="+mn-lt"/>
                <a:ea typeface="+mn-ea"/>
                <a:cs typeface="+mn-cs"/>
              </a:rPr>
              <a:t> la pièce n’est conforme ni aux règles ni aux bienséances x séduisante</a:t>
            </a:r>
          </a:p>
          <a:p>
            <a:r>
              <a:rPr lang="fr-CA" sz="1200" kern="1200" baseline="0" dirty="0" smtClean="0">
                <a:solidFill>
                  <a:schemeClr val="tx1"/>
                </a:solidFill>
                <a:latin typeface="+mn-lt"/>
                <a:ea typeface="+mn-ea"/>
                <a:cs typeface="+mn-cs"/>
              </a:rPr>
              <a:t>→ écrit deux tragédies romaines </a:t>
            </a:r>
            <a:r>
              <a:rPr lang="fr-CA" sz="1200" i="1" kern="1200" baseline="0" dirty="0" smtClean="0">
                <a:solidFill>
                  <a:schemeClr val="tx1"/>
                </a:solidFill>
                <a:latin typeface="+mn-lt"/>
                <a:ea typeface="+mn-ea"/>
                <a:cs typeface="+mn-cs"/>
              </a:rPr>
              <a:t>Horace </a:t>
            </a:r>
            <a:r>
              <a:rPr lang="fr-CA" sz="1200" i="0" kern="1200" baseline="0" dirty="0" smtClean="0">
                <a:solidFill>
                  <a:schemeClr val="tx1"/>
                </a:solidFill>
                <a:latin typeface="+mn-lt"/>
                <a:ea typeface="+mn-ea"/>
                <a:cs typeface="+mn-cs"/>
              </a:rPr>
              <a:t>et </a:t>
            </a:r>
            <a:r>
              <a:rPr lang="fr-CA" sz="1200" i="1" kern="1200" baseline="0" dirty="0" smtClean="0">
                <a:solidFill>
                  <a:schemeClr val="tx1"/>
                </a:solidFill>
                <a:latin typeface="+mn-lt"/>
                <a:ea typeface="+mn-ea"/>
                <a:cs typeface="+mn-cs"/>
              </a:rPr>
              <a:t>Cinna</a:t>
            </a:r>
            <a:r>
              <a:rPr lang="fr-CA" sz="1200" i="0" kern="1200" baseline="0" dirty="0" smtClean="0">
                <a:solidFill>
                  <a:schemeClr val="tx1"/>
                </a:solidFill>
                <a:latin typeface="+mn-lt"/>
                <a:ea typeface="+mn-ea"/>
                <a:cs typeface="+mn-cs"/>
              </a:rPr>
              <a:t>, rigoureusement conformes aux règles, moins tendres et plus austères</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10</a:t>
            </a:fld>
            <a:endParaRPr lang="cs-CZ"/>
          </a:p>
        </p:txBody>
      </p:sp>
    </p:spTree>
    <p:extLst>
      <p:ext uri="{BB962C8B-B14F-4D97-AF65-F5344CB8AC3E}">
        <p14:creationId xmlns:p14="http://schemas.microsoft.com/office/powerpoint/2010/main" val="189836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L’ambition de la grande tragédie classique, régulière, se précise surtout avec la thématique romaine de </a:t>
            </a:r>
            <a:r>
              <a:rPr lang="fr-CA" sz="1200" b="1" i="1" kern="1200" dirty="0" smtClean="0">
                <a:solidFill>
                  <a:schemeClr val="tx1"/>
                </a:solidFill>
                <a:latin typeface="+mn-lt"/>
                <a:ea typeface="+mn-ea"/>
                <a:cs typeface="+mn-cs"/>
              </a:rPr>
              <a:t>Horace</a:t>
            </a:r>
            <a:r>
              <a:rPr lang="fr-CA" sz="1200" kern="1200" dirty="0" smtClean="0">
                <a:solidFill>
                  <a:schemeClr val="tx1"/>
                </a:solidFill>
                <a:latin typeface="+mn-lt"/>
                <a:ea typeface="+mn-ea"/>
                <a:cs typeface="+mn-cs"/>
              </a:rPr>
              <a:t> et </a:t>
            </a:r>
            <a:r>
              <a:rPr lang="fr-CA" sz="1200" b="1" i="1" kern="1200" dirty="0" smtClean="0">
                <a:solidFill>
                  <a:schemeClr val="tx1"/>
                </a:solidFill>
                <a:latin typeface="+mn-lt"/>
                <a:ea typeface="+mn-ea"/>
                <a:cs typeface="+mn-cs"/>
              </a:rPr>
              <a:t>Cinna</a:t>
            </a:r>
            <a:r>
              <a:rPr lang="fr-CA" sz="1200" kern="1200" dirty="0" smtClean="0">
                <a:solidFill>
                  <a:schemeClr val="tx1"/>
                </a:solidFill>
                <a:latin typeface="+mn-lt"/>
                <a:ea typeface="+mn-ea"/>
                <a:cs typeface="+mn-cs"/>
              </a:rPr>
              <a:t> (1640), </a:t>
            </a:r>
            <a:r>
              <a:rPr lang="fr-CA" sz="1200" b="1" i="1" kern="1200" dirty="0" smtClean="0">
                <a:solidFill>
                  <a:schemeClr val="tx1"/>
                </a:solidFill>
                <a:latin typeface="+mn-lt"/>
                <a:ea typeface="+mn-ea"/>
                <a:cs typeface="+mn-cs"/>
              </a:rPr>
              <a:t>Pompée</a:t>
            </a:r>
            <a:r>
              <a:rPr lang="fr-CA" sz="1200" kern="1200" dirty="0" smtClean="0">
                <a:solidFill>
                  <a:schemeClr val="tx1"/>
                </a:solidFill>
                <a:latin typeface="+mn-lt"/>
                <a:ea typeface="+mn-ea"/>
                <a:cs typeface="+mn-cs"/>
              </a:rPr>
              <a:t> (1643), </a:t>
            </a:r>
            <a:r>
              <a:rPr lang="fr-CA" sz="1200" b="1" i="1" u="sng" kern="1200" dirty="0" smtClean="0">
                <a:solidFill>
                  <a:schemeClr val="tx1"/>
                </a:solidFill>
                <a:latin typeface="+mn-lt"/>
                <a:ea typeface="+mn-ea"/>
                <a:cs typeface="+mn-cs"/>
              </a:rPr>
              <a:t>Nicomède</a:t>
            </a:r>
            <a:r>
              <a:rPr lang="fr-CA" sz="1200" kern="1200" dirty="0" smtClean="0">
                <a:solidFill>
                  <a:schemeClr val="tx1"/>
                </a:solidFill>
                <a:latin typeface="+mn-lt"/>
                <a:ea typeface="+mn-ea"/>
                <a:cs typeface="+mn-cs"/>
              </a:rPr>
              <a:t> (1651), etc. L’héroïsme des protagonistes, imbus de la grandeur stoïque, n’est pas étranger à la sensibilité baroque:  aussi  se combine-t-il avec la thématique du martyre chrétien dans </a:t>
            </a:r>
            <a:r>
              <a:rPr lang="fr-CA" sz="1200" b="1" i="1" kern="1200" dirty="0" smtClean="0">
                <a:solidFill>
                  <a:schemeClr val="tx1"/>
                </a:solidFill>
                <a:latin typeface="+mn-lt"/>
                <a:ea typeface="+mn-ea"/>
                <a:cs typeface="+mn-cs"/>
              </a:rPr>
              <a:t>Polyeucte</a:t>
            </a:r>
            <a:r>
              <a:rPr lang="fr-CA" sz="1200" kern="1200" dirty="0" smtClean="0">
                <a:solidFill>
                  <a:schemeClr val="tx1"/>
                </a:solidFill>
                <a:latin typeface="+mn-lt"/>
                <a:ea typeface="+mn-ea"/>
                <a:cs typeface="+mn-cs"/>
              </a:rPr>
              <a:t> (1642) et avec les éléments du mélodrame dans </a:t>
            </a:r>
            <a:r>
              <a:rPr lang="fr-CA" sz="1200" b="1" i="1" kern="1200" dirty="0" smtClean="0">
                <a:solidFill>
                  <a:schemeClr val="tx1"/>
                </a:solidFill>
                <a:latin typeface="+mn-lt"/>
                <a:ea typeface="+mn-ea"/>
                <a:cs typeface="+mn-cs"/>
              </a:rPr>
              <a:t>Rodogune</a:t>
            </a:r>
            <a:r>
              <a:rPr lang="fr-CA" sz="1200" kern="1200" dirty="0" smtClean="0">
                <a:solidFill>
                  <a:schemeClr val="tx1"/>
                </a:solidFill>
                <a:latin typeface="+mn-lt"/>
                <a:ea typeface="+mn-ea"/>
                <a:cs typeface="+mn-cs"/>
              </a:rPr>
              <a:t> (1644), </a:t>
            </a:r>
            <a:r>
              <a:rPr lang="fr-CA" sz="1200" b="1" i="1" kern="1200" dirty="0" smtClean="0">
                <a:solidFill>
                  <a:schemeClr val="tx1"/>
                </a:solidFill>
                <a:latin typeface="+mn-lt"/>
                <a:ea typeface="+mn-ea"/>
                <a:cs typeface="+mn-cs"/>
              </a:rPr>
              <a:t>Héraclius</a:t>
            </a:r>
            <a:r>
              <a:rPr lang="fr-CA" sz="1200" kern="1200" dirty="0" smtClean="0">
                <a:solidFill>
                  <a:schemeClr val="tx1"/>
                </a:solidFill>
                <a:latin typeface="+mn-lt"/>
                <a:ea typeface="+mn-ea"/>
                <a:cs typeface="+mn-cs"/>
              </a:rPr>
              <a:t> (1647). Le registre stylistique de Corneille comprend non seulement l’ampleur de la grandiloquente phrase rhétorique, mais aussi le ton lyrique et la tendresse qui caractérisent la tragédie-ballet </a:t>
            </a:r>
            <a:r>
              <a:rPr lang="fr-CA" sz="1200" b="1" i="1" u="sng" kern="1200" dirty="0" smtClean="0">
                <a:solidFill>
                  <a:schemeClr val="tx1"/>
                </a:solidFill>
                <a:latin typeface="+mn-lt"/>
                <a:ea typeface="+mn-ea"/>
                <a:cs typeface="+mn-cs"/>
              </a:rPr>
              <a:t>Psyché</a:t>
            </a:r>
            <a:r>
              <a:rPr lang="fr-CA" sz="1200" kern="1200" dirty="0" smtClean="0">
                <a:solidFill>
                  <a:schemeClr val="tx1"/>
                </a:solidFill>
                <a:latin typeface="+mn-lt"/>
                <a:ea typeface="+mn-ea"/>
                <a:cs typeface="+mn-cs"/>
              </a:rPr>
              <a:t> (1671; avec Molière, Quinault et Lulli) et la tragédie </a:t>
            </a:r>
            <a:r>
              <a:rPr lang="fr-CA" sz="1200" b="1" i="1" kern="1200" dirty="0" smtClean="0">
                <a:solidFill>
                  <a:schemeClr val="tx1"/>
                </a:solidFill>
                <a:latin typeface="+mn-lt"/>
                <a:ea typeface="+mn-ea"/>
                <a:cs typeface="+mn-cs"/>
              </a:rPr>
              <a:t>Suréna</a:t>
            </a:r>
            <a:r>
              <a:rPr lang="fr-CA" sz="1200" b="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 (1674). La carrière dramatique de Pierre Corneille connut des moments éclatants, mais aussi des échecs cuisants (</a:t>
            </a:r>
            <a:r>
              <a:rPr lang="fr-CA" sz="1200" b="1" i="1" kern="1200" dirty="0" smtClean="0">
                <a:solidFill>
                  <a:schemeClr val="tx1"/>
                </a:solidFill>
                <a:latin typeface="+mn-lt"/>
                <a:ea typeface="+mn-ea"/>
                <a:cs typeface="+mn-cs"/>
              </a:rPr>
              <a:t>Pertharite</a:t>
            </a:r>
            <a:r>
              <a:rPr lang="fr-CA" sz="1200" kern="1200" dirty="0" smtClean="0">
                <a:solidFill>
                  <a:schemeClr val="tx1"/>
                </a:solidFill>
                <a:latin typeface="+mn-lt"/>
                <a:ea typeface="+mn-ea"/>
                <a:cs typeface="+mn-cs"/>
              </a:rPr>
              <a:t>, 1651; </a:t>
            </a:r>
            <a:r>
              <a:rPr lang="fr-CA" sz="1200" b="1" i="1" kern="1200" dirty="0" smtClean="0">
                <a:solidFill>
                  <a:schemeClr val="tx1"/>
                </a:solidFill>
                <a:latin typeface="+mn-lt"/>
                <a:ea typeface="+mn-ea"/>
                <a:cs typeface="+mn-cs"/>
              </a:rPr>
              <a:t>Agésilas</a:t>
            </a:r>
            <a:r>
              <a:rPr lang="fr-CA" sz="1200" kern="1200" dirty="0" smtClean="0">
                <a:solidFill>
                  <a:schemeClr val="tx1"/>
                </a:solidFill>
                <a:latin typeface="+mn-lt"/>
                <a:ea typeface="+mn-ea"/>
                <a:cs typeface="+mn-cs"/>
              </a:rPr>
              <a:t>, 1666 – innovation des vers non-isométriques). Sa grandeur est pourtant reconnue même par son grand rival Jean Racine.</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11</a:t>
            </a:fld>
            <a:endParaRPr lang="cs-CZ"/>
          </a:p>
        </p:txBody>
      </p:sp>
    </p:spTree>
    <p:extLst>
      <p:ext uri="{BB962C8B-B14F-4D97-AF65-F5344CB8AC3E}">
        <p14:creationId xmlns:p14="http://schemas.microsoft.com/office/powerpoint/2010/main" val="90885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L’Édit de Nantes (1598), pour avoir instauré la paix et l’autorité royale, n’élimina pas  pour autant les tensions entre protestants et catholiques. La sensibilité baroque ramène l’attention sur l’horizon métaphysique du salut. Les questions de la grâce et de la foi enflamment les discussions même au sein de l’Église catholique comme le montre la réaction répressive contre le jansénisme et, à la fin du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contre le quiétisme (voir ci-dessous: Fénelon). S’y ajoutent, dès le milieu du siècle notamment, les conflits entre les partisans du gallicanisme qui appuient le roi de France dans sa politique d’indépendance à l’égard de la papauté et les ultramontains qui </a:t>
            </a:r>
            <a:r>
              <a:rPr lang="fr-CA" sz="1200" kern="1200" dirty="0" err="1" smtClean="0">
                <a:solidFill>
                  <a:schemeClr val="tx1"/>
                </a:solidFill>
                <a:latin typeface="+mn-lt"/>
                <a:ea typeface="+mn-ea"/>
                <a:cs typeface="+mn-cs"/>
              </a:rPr>
              <a:t>oeuvrent</a:t>
            </a:r>
            <a:r>
              <a:rPr lang="fr-CA" sz="1200" kern="1200" dirty="0" smtClean="0">
                <a:solidFill>
                  <a:schemeClr val="tx1"/>
                </a:solidFill>
                <a:latin typeface="+mn-lt"/>
                <a:ea typeface="+mn-ea"/>
                <a:cs typeface="+mn-cs"/>
              </a:rPr>
              <a:t> en faveur de l’autorité incontestée du pape au sein de l’Église de France.</a:t>
            </a:r>
            <a:endParaRPr lang="cs-CZ" sz="1200" kern="1200" dirty="0" smtClean="0">
              <a:solidFill>
                <a:schemeClr val="tx1"/>
              </a:solidFill>
              <a:latin typeface="+mn-lt"/>
              <a:ea typeface="+mn-ea"/>
              <a:cs typeface="+mn-cs"/>
            </a:endParaRPr>
          </a:p>
          <a:p>
            <a:endParaRPr lang="cs-CZ" b="1"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12</a:t>
            </a:fld>
            <a:endParaRPr lang="cs-CZ"/>
          </a:p>
        </p:txBody>
      </p:sp>
    </p:spTree>
    <p:extLst>
      <p:ext uri="{BB962C8B-B14F-4D97-AF65-F5344CB8AC3E}">
        <p14:creationId xmlns:p14="http://schemas.microsoft.com/office/powerpoint/2010/main" val="36461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fr-CA" sz="1200" kern="1200" dirty="0" smtClean="0">
                <a:solidFill>
                  <a:schemeClr val="tx1"/>
                </a:solidFill>
                <a:latin typeface="+mn-lt"/>
                <a:ea typeface="+mn-ea"/>
                <a:cs typeface="+mn-cs"/>
              </a:rPr>
              <a:t>	L’art de persuasion tire sa sève nourricière de cette conflictualité qui, si elle s’estompe avec la brève période du classicisme (voir ci-dessous),  ne disparaît qu’à l’âge des lumières, combattue par le nouveau principe de tolérance religieuse. L’art oratoire, d’inspiration baroque, dépasse largement les limites de la période – au-delà du classicisme – mais aussi les limites du domaine religieux où il s’épanouit. Son influence sous-tend l’expression poétique ainsi que la diction dramatique. À son tour, le théâtralité se traduit par la mise en scène de la parole des grands orateurs.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Les périodes baroque et classique ne manquent pas de personnalités: saint </a:t>
            </a:r>
            <a:r>
              <a:rPr lang="fr-CA" sz="1200" b="1" kern="1200" dirty="0" smtClean="0">
                <a:solidFill>
                  <a:schemeClr val="tx1"/>
                </a:solidFill>
                <a:latin typeface="+mn-lt"/>
                <a:ea typeface="+mn-ea"/>
                <a:cs typeface="+mn-cs"/>
              </a:rPr>
              <a:t>François de Sales</a:t>
            </a:r>
            <a:r>
              <a:rPr lang="fr-CA" sz="1200" kern="1200" dirty="0" smtClean="0">
                <a:solidFill>
                  <a:schemeClr val="tx1"/>
                </a:solidFill>
                <a:latin typeface="+mn-lt"/>
                <a:ea typeface="+mn-ea"/>
                <a:cs typeface="+mn-cs"/>
              </a:rPr>
              <a:t> (1567-1622), le cardinal </a:t>
            </a:r>
            <a:r>
              <a:rPr lang="fr-CA" sz="1200" b="1" kern="1200" dirty="0" smtClean="0">
                <a:solidFill>
                  <a:schemeClr val="tx1"/>
                </a:solidFill>
                <a:latin typeface="+mn-lt"/>
                <a:ea typeface="+mn-ea"/>
                <a:cs typeface="+mn-cs"/>
              </a:rPr>
              <a:t>Jacques Davy Du Perron</a:t>
            </a:r>
            <a:r>
              <a:rPr lang="fr-CA" sz="1200" kern="1200" dirty="0" smtClean="0">
                <a:solidFill>
                  <a:schemeClr val="tx1"/>
                </a:solidFill>
                <a:latin typeface="+mn-lt"/>
                <a:ea typeface="+mn-ea"/>
                <a:cs typeface="+mn-cs"/>
              </a:rPr>
              <a:t> (1556-1618), le jésuite </a:t>
            </a:r>
            <a:r>
              <a:rPr lang="fr-CA" sz="1200" b="1" kern="1200" dirty="0" smtClean="0">
                <a:solidFill>
                  <a:schemeClr val="tx1"/>
                </a:solidFill>
                <a:latin typeface="+mn-lt"/>
                <a:ea typeface="+mn-ea"/>
                <a:cs typeface="+mn-cs"/>
              </a:rPr>
              <a:t>Louis Bourdaloue</a:t>
            </a:r>
            <a:r>
              <a:rPr lang="fr-CA" sz="1200" kern="1200" dirty="0" smtClean="0">
                <a:solidFill>
                  <a:schemeClr val="tx1"/>
                </a:solidFill>
                <a:latin typeface="+mn-lt"/>
                <a:ea typeface="+mn-ea"/>
                <a:cs typeface="+mn-cs"/>
              </a:rPr>
              <a:t> (1632-1704), l’oratorien </a:t>
            </a:r>
            <a:r>
              <a:rPr lang="fr-CA" sz="1200" b="1" kern="1200" dirty="0" smtClean="0">
                <a:solidFill>
                  <a:schemeClr val="tx1"/>
                </a:solidFill>
                <a:latin typeface="+mn-lt"/>
                <a:ea typeface="+mn-ea"/>
                <a:cs typeface="+mn-cs"/>
              </a:rPr>
              <a:t>Jules Mascaron</a:t>
            </a:r>
            <a:r>
              <a:rPr lang="fr-CA" sz="1200" kern="1200" dirty="0" smtClean="0">
                <a:solidFill>
                  <a:schemeClr val="tx1"/>
                </a:solidFill>
                <a:latin typeface="+mn-lt"/>
                <a:ea typeface="+mn-ea"/>
                <a:cs typeface="+mn-cs"/>
              </a:rPr>
              <a:t> (1734-1703), </a:t>
            </a:r>
            <a:r>
              <a:rPr lang="fr-CA" sz="1200" b="1" kern="1200" dirty="0" smtClean="0">
                <a:solidFill>
                  <a:schemeClr val="tx1"/>
                </a:solidFill>
                <a:latin typeface="+mn-lt"/>
                <a:ea typeface="+mn-ea"/>
                <a:cs typeface="+mn-cs"/>
              </a:rPr>
              <a:t>Esprit Fléchier</a:t>
            </a:r>
            <a:r>
              <a:rPr lang="fr-CA" sz="1200" kern="1200" dirty="0" smtClean="0">
                <a:solidFill>
                  <a:schemeClr val="tx1"/>
                </a:solidFill>
                <a:latin typeface="+mn-lt"/>
                <a:ea typeface="+mn-ea"/>
                <a:cs typeface="+mn-cs"/>
              </a:rPr>
              <a:t> (1732-1710).</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Un des plus célèbres orateurs fut sans doute </a:t>
            </a:r>
            <a:r>
              <a:rPr lang="fr-CA" sz="1200" b="1" kern="1200" dirty="0" smtClean="0">
                <a:solidFill>
                  <a:schemeClr val="tx1"/>
                </a:solidFill>
                <a:latin typeface="+mn-lt"/>
                <a:ea typeface="+mn-ea"/>
                <a:cs typeface="+mn-cs"/>
              </a:rPr>
              <a:t>Jacques-Bénigne Bossuet</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(27.9. 1627 Dijon – 12.4. 1704 Paris)</a:t>
            </a:r>
            <a:r>
              <a:rPr lang="fr-CA" sz="1200" kern="1200" dirty="0" smtClean="0">
                <a:solidFill>
                  <a:schemeClr val="tx1"/>
                </a:solidFill>
                <a:latin typeface="+mn-lt"/>
                <a:ea typeface="+mn-ea"/>
                <a:cs typeface="+mn-cs"/>
              </a:rPr>
              <a:t>. Fils de magistrat, élève des jésuites de Dijon, puis étudiant de philosophie et de théologie au collège de Navarre à Paris, il se destine à la carrière ecclésiatique, ce qui ne l’empeche pas de briller dans les salons modains. On remarque son éloquence à l’Hôtel de Rambouillet où Vincent Voiture salue d’un mot d’esprit son sermon improvisé. Ordonné prêtre (1648), il est envoyé au diocèse de Metz (1652-1658), un territoire où la présence protestante est sensible, de même qu’à Condom, en Gascogne, où il sera nommé évêque en 1669. Associé aux oeuvres charitables de saint Vincent de Paul, Bossuet est appelé en 1659 à Paris où il déploie son activité de prédicateur. Entre 1659 et 1669, il prononce des centaines de sermons - </a:t>
            </a:r>
            <a:r>
              <a:rPr lang="fr-CA" sz="1200" b="1" i="1" kern="1200" dirty="0" smtClean="0">
                <a:solidFill>
                  <a:schemeClr val="tx1"/>
                </a:solidFill>
                <a:latin typeface="+mn-lt"/>
                <a:ea typeface="+mn-ea"/>
                <a:cs typeface="+mn-cs"/>
              </a:rPr>
              <a:t>Sur l’honneur du monde</a:t>
            </a:r>
            <a:r>
              <a:rPr lang="fr-CA" sz="1200" kern="1200" dirty="0" smtClean="0">
                <a:solidFill>
                  <a:schemeClr val="tx1"/>
                </a:solidFill>
                <a:latin typeface="+mn-lt"/>
                <a:ea typeface="+mn-ea"/>
                <a:cs typeface="+mn-cs"/>
              </a:rPr>
              <a:t> (1660), </a:t>
            </a:r>
            <a:r>
              <a:rPr lang="fr-CA" sz="1200" b="1" i="1" u="sng" kern="1200" dirty="0" smtClean="0">
                <a:solidFill>
                  <a:schemeClr val="tx1"/>
                </a:solidFill>
                <a:latin typeface="+mn-lt"/>
                <a:ea typeface="+mn-ea"/>
                <a:cs typeface="+mn-cs"/>
              </a:rPr>
              <a:t>Sur la Passion</a:t>
            </a:r>
            <a:r>
              <a:rPr lang="fr-CA" sz="1200" kern="1200" dirty="0" smtClean="0">
                <a:solidFill>
                  <a:schemeClr val="tx1"/>
                </a:solidFill>
                <a:latin typeface="+mn-lt"/>
                <a:ea typeface="+mn-ea"/>
                <a:cs typeface="+mn-cs"/>
              </a:rPr>
              <a:t> (1660), </a:t>
            </a:r>
            <a:r>
              <a:rPr lang="fr-CA" sz="1200" b="1" i="1" kern="1200" dirty="0" smtClean="0">
                <a:solidFill>
                  <a:schemeClr val="tx1"/>
                </a:solidFill>
                <a:latin typeface="+mn-lt"/>
                <a:ea typeface="+mn-ea"/>
                <a:cs typeface="+mn-cs"/>
              </a:rPr>
              <a:t>Sur l’impénitence finale</a:t>
            </a:r>
            <a:r>
              <a:rPr lang="fr-CA" sz="1200" kern="1200" dirty="0" smtClean="0">
                <a:solidFill>
                  <a:schemeClr val="tx1"/>
                </a:solidFill>
                <a:latin typeface="+mn-lt"/>
                <a:ea typeface="+mn-ea"/>
                <a:cs typeface="+mn-cs"/>
              </a:rPr>
              <a:t>, (1672) </a:t>
            </a:r>
            <a:r>
              <a:rPr lang="fr-CA" sz="1200" b="1" i="1" kern="1200" dirty="0" smtClean="0">
                <a:solidFill>
                  <a:schemeClr val="tx1"/>
                </a:solidFill>
                <a:latin typeface="+mn-lt"/>
                <a:ea typeface="+mn-ea"/>
                <a:cs typeface="+mn-cs"/>
              </a:rPr>
              <a:t>Sur la mort</a:t>
            </a:r>
            <a:r>
              <a:rPr lang="fr-CA" sz="1200" kern="1200" dirty="0" smtClean="0">
                <a:solidFill>
                  <a:schemeClr val="tx1"/>
                </a:solidFill>
                <a:latin typeface="+mn-lt"/>
                <a:ea typeface="+mn-ea"/>
                <a:cs typeface="+mn-cs"/>
              </a:rPr>
              <a:t> (1672) - devant différents publics y compris les aristocrates et la cour royale qui lui confie les sermons offciels – l’</a:t>
            </a:r>
            <a:r>
              <a:rPr lang="fr-CA" sz="1200" b="1" i="1" kern="1200" dirty="0" smtClean="0">
                <a:solidFill>
                  <a:schemeClr val="tx1"/>
                </a:solidFill>
                <a:latin typeface="+mn-lt"/>
                <a:ea typeface="+mn-ea"/>
                <a:cs typeface="+mn-cs"/>
              </a:rPr>
              <a:t>Oraison funèbre d’Anne d’Autriche</a:t>
            </a:r>
            <a:r>
              <a:rPr lang="fr-CA" sz="1200" kern="1200" dirty="0" smtClean="0">
                <a:solidFill>
                  <a:schemeClr val="tx1"/>
                </a:solidFill>
                <a:latin typeface="+mn-lt"/>
                <a:ea typeface="+mn-ea"/>
                <a:cs typeface="+mn-cs"/>
              </a:rPr>
              <a:t> (1667), l’</a:t>
            </a:r>
            <a:r>
              <a:rPr lang="fr-CA" sz="1200" b="1" i="1" kern="1200" dirty="0" smtClean="0">
                <a:solidFill>
                  <a:schemeClr val="tx1"/>
                </a:solidFill>
                <a:latin typeface="+mn-lt"/>
                <a:ea typeface="+mn-ea"/>
                <a:cs typeface="+mn-cs"/>
              </a:rPr>
              <a:t>Oraison funèbre d’Henriette de France, reine d’Angleterre</a:t>
            </a:r>
            <a:r>
              <a:rPr lang="fr-CA" sz="1200" kern="1200" dirty="0" smtClean="0">
                <a:solidFill>
                  <a:schemeClr val="tx1"/>
                </a:solidFill>
                <a:latin typeface="+mn-lt"/>
                <a:ea typeface="+mn-ea"/>
                <a:cs typeface="+mn-cs"/>
              </a:rPr>
              <a:t> (1669), </a:t>
            </a:r>
            <a:r>
              <a:rPr lang="fr-CA" sz="1200" b="1" i="1" kern="1200" dirty="0" smtClean="0">
                <a:solidFill>
                  <a:schemeClr val="tx1"/>
                </a:solidFill>
                <a:latin typeface="+mn-lt"/>
                <a:ea typeface="+mn-ea"/>
                <a:cs typeface="+mn-cs"/>
              </a:rPr>
              <a:t>l’Oraison funèbre d’Henriette d’Angleterre, duchesse d’Orléans</a:t>
            </a:r>
            <a:r>
              <a:rPr lang="fr-CA" sz="1200" kern="1200" dirty="0" smtClean="0">
                <a:solidFill>
                  <a:schemeClr val="tx1"/>
                </a:solidFill>
                <a:latin typeface="+mn-lt"/>
                <a:ea typeface="+mn-ea"/>
                <a:cs typeface="+mn-cs"/>
              </a:rPr>
              <a:t> (1670). En 1670, Bossuet est nommé précepteur du Grand Dauphin, fonction qu’il remplira avec soin jusqu’en 1680 en rédigeant, entre autres, le </a:t>
            </a:r>
            <a:r>
              <a:rPr lang="fr-CA" sz="1200" b="1" i="1" kern="1200" dirty="0" smtClean="0">
                <a:solidFill>
                  <a:schemeClr val="tx1"/>
                </a:solidFill>
                <a:latin typeface="+mn-lt"/>
                <a:ea typeface="+mn-ea"/>
                <a:cs typeface="+mn-cs"/>
              </a:rPr>
              <a:t>Discours sur l’histoire universelle</a:t>
            </a:r>
            <a:r>
              <a:rPr lang="fr-CA" sz="1200" kern="1200" dirty="0" smtClean="0">
                <a:solidFill>
                  <a:schemeClr val="tx1"/>
                </a:solidFill>
                <a:latin typeface="+mn-lt"/>
                <a:ea typeface="+mn-ea"/>
                <a:cs typeface="+mn-cs"/>
              </a:rPr>
              <a:t> (1681) et la </a:t>
            </a:r>
            <a:r>
              <a:rPr lang="fr-CA" sz="1200" b="1" i="1" kern="1200" dirty="0" smtClean="0">
                <a:solidFill>
                  <a:schemeClr val="tx1"/>
                </a:solidFill>
                <a:latin typeface="+mn-lt"/>
                <a:ea typeface="+mn-ea"/>
                <a:cs typeface="+mn-cs"/>
              </a:rPr>
              <a:t>Politique tirée de l’Écriture Sainte</a:t>
            </a:r>
            <a:r>
              <a:rPr lang="fr-CA" sz="1200" kern="1200" dirty="0" smtClean="0">
                <a:solidFill>
                  <a:schemeClr val="tx1"/>
                </a:solidFill>
                <a:latin typeface="+mn-lt"/>
                <a:ea typeface="+mn-ea"/>
                <a:cs typeface="+mn-cs"/>
              </a:rPr>
              <a:t> (publiée en 1704). Nommé évêque de Meaux, Bossuet s’engage dans la politique ecclésiatique en faisant face aux protestants (</a:t>
            </a:r>
            <a:r>
              <a:rPr lang="fr-CA" sz="1200" b="1" i="1" kern="1200" dirty="0" smtClean="0">
                <a:solidFill>
                  <a:schemeClr val="tx1"/>
                </a:solidFill>
                <a:latin typeface="+mn-lt"/>
                <a:ea typeface="+mn-ea"/>
                <a:cs typeface="+mn-cs"/>
              </a:rPr>
              <a:t>L’Histoire des variations des Églises protestantes</a:t>
            </a:r>
            <a:r>
              <a:rPr lang="fr-CA" sz="1200" kern="1200" dirty="0" smtClean="0">
                <a:solidFill>
                  <a:schemeClr val="tx1"/>
                </a:solidFill>
                <a:latin typeface="+mn-lt"/>
                <a:ea typeface="+mn-ea"/>
                <a:cs typeface="+mn-cs"/>
              </a:rPr>
              <a:t>, 1688) aussi bien qu’aux ultamontains. Gallican de </a:t>
            </a:r>
            <a:r>
              <a:rPr lang="fr-CA" sz="1200" kern="1200" dirty="0" err="1" smtClean="0">
                <a:solidFill>
                  <a:schemeClr val="tx1"/>
                </a:solidFill>
                <a:latin typeface="+mn-lt"/>
                <a:ea typeface="+mn-ea"/>
                <a:cs typeface="+mn-cs"/>
              </a:rPr>
              <a:t>traditon</a:t>
            </a:r>
            <a:r>
              <a:rPr lang="fr-CA" sz="1200" kern="1200" dirty="0" smtClean="0">
                <a:solidFill>
                  <a:schemeClr val="tx1"/>
                </a:solidFill>
                <a:latin typeface="+mn-lt"/>
                <a:ea typeface="+mn-ea"/>
                <a:cs typeface="+mn-cs"/>
              </a:rPr>
              <a:t> et de pensée, il rédige le </a:t>
            </a:r>
            <a:r>
              <a:rPr lang="fr-CA" sz="1200" b="1" i="1" kern="1200" dirty="0" smtClean="0">
                <a:solidFill>
                  <a:schemeClr val="tx1"/>
                </a:solidFill>
                <a:latin typeface="+mn-lt"/>
                <a:ea typeface="+mn-ea"/>
                <a:cs typeface="+mn-cs"/>
              </a:rPr>
              <a:t>Sermon sur l’unité de l’Église</a:t>
            </a:r>
            <a:r>
              <a:rPr lang="fr-CA" sz="1200" kern="1200" dirty="0" smtClean="0">
                <a:solidFill>
                  <a:schemeClr val="tx1"/>
                </a:solidFill>
                <a:latin typeface="+mn-lt"/>
                <a:ea typeface="+mn-ea"/>
                <a:cs typeface="+mn-cs"/>
              </a:rPr>
              <a:t> et la </a:t>
            </a:r>
            <a:r>
              <a:rPr lang="fr-CA" sz="1200" b="1" i="1" kern="1200" dirty="0" smtClean="0">
                <a:solidFill>
                  <a:schemeClr val="tx1"/>
                </a:solidFill>
                <a:latin typeface="+mn-lt"/>
                <a:ea typeface="+mn-ea"/>
                <a:cs typeface="+mn-cs"/>
              </a:rPr>
              <a:t>Déclaration des quatre articles</a:t>
            </a:r>
            <a:r>
              <a:rPr lang="fr-CA" sz="1200" kern="1200" dirty="0" smtClean="0">
                <a:solidFill>
                  <a:schemeClr val="tx1"/>
                </a:solidFill>
                <a:latin typeface="+mn-lt"/>
                <a:ea typeface="+mn-ea"/>
                <a:cs typeface="+mn-cs"/>
              </a:rPr>
              <a:t> (1682). Son esprit combattif, enraciné dans les conflits de la </a:t>
            </a:r>
            <a:r>
              <a:rPr lang="fr-CA" sz="1200" kern="1200" dirty="0" err="1" smtClean="0">
                <a:solidFill>
                  <a:schemeClr val="tx1"/>
                </a:solidFill>
                <a:latin typeface="+mn-lt"/>
                <a:ea typeface="+mn-ea"/>
                <a:cs typeface="+mn-cs"/>
              </a:rPr>
              <a:t>Contre-Réforme</a:t>
            </a:r>
            <a:r>
              <a:rPr lang="fr-CA" sz="1200" kern="1200" dirty="0" smtClean="0">
                <a:solidFill>
                  <a:schemeClr val="tx1"/>
                </a:solidFill>
                <a:latin typeface="+mn-lt"/>
                <a:ea typeface="+mn-ea"/>
                <a:cs typeface="+mn-cs"/>
              </a:rPr>
              <a:t>, s’emporte contre les nouvelles idées qui risquent de compromettre l’autorité de l’Église: Bossuet fait saisir et brûler l’</a:t>
            </a:r>
            <a:r>
              <a:rPr lang="fr-CA" sz="1200" b="1" i="1" kern="1200" dirty="0" smtClean="0">
                <a:solidFill>
                  <a:schemeClr val="tx1"/>
                </a:solidFill>
                <a:latin typeface="+mn-lt"/>
                <a:ea typeface="+mn-ea"/>
                <a:cs typeface="+mn-cs"/>
              </a:rPr>
              <a:t>Histoire critique du Vieux Testament</a:t>
            </a:r>
            <a:r>
              <a:rPr lang="fr-CA" sz="1200" kern="1200" dirty="0" smtClean="0">
                <a:solidFill>
                  <a:schemeClr val="tx1"/>
                </a:solidFill>
                <a:latin typeface="+mn-lt"/>
                <a:ea typeface="+mn-ea"/>
                <a:cs typeface="+mn-cs"/>
              </a:rPr>
              <a:t> (1678) que l’oratorien Richard Simon devra imprimer ensuite en Hollande. Il s’engage aussi dans la querelle sur le </a:t>
            </a:r>
            <a:r>
              <a:rPr lang="fr-CA" sz="1200" kern="1200" dirty="0" err="1" smtClean="0">
                <a:solidFill>
                  <a:schemeClr val="tx1"/>
                </a:solidFill>
                <a:latin typeface="+mn-lt"/>
                <a:ea typeface="+mn-ea"/>
                <a:cs typeface="+mn-cs"/>
              </a:rPr>
              <a:t>quétisme</a:t>
            </a:r>
            <a:r>
              <a:rPr lang="fr-CA" sz="1200" kern="1200" dirty="0" smtClean="0">
                <a:solidFill>
                  <a:schemeClr val="tx1"/>
                </a:solidFill>
                <a:latin typeface="+mn-lt"/>
                <a:ea typeface="+mn-ea"/>
                <a:cs typeface="+mn-cs"/>
              </a:rPr>
              <a:t> qui l’oppose, dans la dernière décennie du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à Fénelon. La </a:t>
            </a:r>
            <a:r>
              <a:rPr lang="fr-CA" sz="1200" b="1" i="1" kern="1200" dirty="0" smtClean="0">
                <a:solidFill>
                  <a:schemeClr val="tx1"/>
                </a:solidFill>
                <a:latin typeface="+mn-lt"/>
                <a:ea typeface="+mn-ea"/>
                <a:cs typeface="+mn-cs"/>
              </a:rPr>
              <a:t>Relation sur le Quiétisme</a:t>
            </a:r>
            <a:r>
              <a:rPr lang="fr-CA" sz="1200" kern="1200" dirty="0" smtClean="0">
                <a:solidFill>
                  <a:schemeClr val="tx1"/>
                </a:solidFill>
                <a:latin typeface="+mn-lt"/>
                <a:ea typeface="+mn-ea"/>
                <a:cs typeface="+mn-cs"/>
              </a:rPr>
              <a:t> (1698) est un violent pamphlet qui contribue à la condamnation de ce courant mystique. Peu avant sa mort, Bossuet apparaît, à l’aube de l’âge des lumières, comme un vestige désuet d’une certaine conflictualité intolérante du baroque.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13</a:t>
            </a:fld>
            <a:endParaRPr lang="cs-CZ"/>
          </a:p>
        </p:txBody>
      </p:sp>
    </p:spTree>
    <p:extLst>
      <p:ext uri="{BB962C8B-B14F-4D97-AF65-F5344CB8AC3E}">
        <p14:creationId xmlns:p14="http://schemas.microsoft.com/office/powerpoint/2010/main" val="70700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Le théâtre offre des possibilités de réalisation particulièrement propices à la sensibilité et à l’imagination baroques. Le théâtre permet en effet de représenter les thèmes préférés de la période: le jeu de l’illusion et de la réalité, du mensonge et de la vérité, le hasard, l’inconstance, la conflictualité, l’héroïsme moral, etc. Il convient également à la propension baroque à l’ostentation, à la mise en relief des effets qu’il s’agisse de l’</a:t>
            </a:r>
            <a:r>
              <a:rPr lang="fr-CA" sz="1200" kern="1200" dirty="0" err="1" smtClean="0">
                <a:solidFill>
                  <a:schemeClr val="tx1"/>
                </a:solidFill>
                <a:latin typeface="+mn-lt"/>
                <a:ea typeface="+mn-ea"/>
                <a:cs typeface="+mn-cs"/>
              </a:rPr>
              <a:t>émotionnalité</a:t>
            </a:r>
            <a:r>
              <a:rPr lang="fr-CA" sz="1200" kern="1200" dirty="0" smtClean="0">
                <a:solidFill>
                  <a:schemeClr val="tx1"/>
                </a:solidFill>
                <a:latin typeface="+mn-lt"/>
                <a:ea typeface="+mn-ea"/>
                <a:cs typeface="+mn-cs"/>
              </a:rPr>
              <a:t> ou de l’argumentation raisonnée et déclamatoire: la mise en scène et la </a:t>
            </a:r>
            <a:r>
              <a:rPr lang="fr-CA" sz="1200" kern="1200" dirty="0" err="1" smtClean="0">
                <a:solidFill>
                  <a:schemeClr val="tx1"/>
                </a:solidFill>
                <a:latin typeface="+mn-lt"/>
                <a:ea typeface="+mn-ea"/>
                <a:cs typeface="+mn-cs"/>
              </a:rPr>
              <a:t>dramatisaton</a:t>
            </a:r>
            <a:r>
              <a:rPr lang="fr-CA" sz="1200" kern="1200" dirty="0" smtClean="0">
                <a:solidFill>
                  <a:schemeClr val="tx1"/>
                </a:solidFill>
                <a:latin typeface="+mn-lt"/>
                <a:ea typeface="+mn-ea"/>
                <a:cs typeface="+mn-cs"/>
              </a:rPr>
              <a:t> sont le miroir de l’homme baroque.</a:t>
            </a:r>
            <a:endParaRPr lang="cs-CZ" sz="1200" kern="1200" dirty="0" smtClean="0">
              <a:solidFill>
                <a:schemeClr val="tx1"/>
              </a:solidFill>
              <a:latin typeface="+mn-lt"/>
              <a:ea typeface="+mn-ea"/>
              <a:cs typeface="+mn-cs"/>
            </a:endParaRPr>
          </a:p>
          <a:p>
            <a:endParaRPr lang="fr-FR" dirty="0" smtClean="0"/>
          </a:p>
          <a:p>
            <a:r>
              <a:rPr lang="fr-FR" dirty="0" smtClean="0"/>
              <a:t>le</a:t>
            </a:r>
            <a:r>
              <a:rPr lang="fr-FR" baseline="0" dirty="0" smtClean="0"/>
              <a:t> théâtre s’écarte des unités et de la vraisemblance</a:t>
            </a:r>
            <a:endParaRPr lang="cs-CZ"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2</a:t>
            </a:fld>
            <a:endParaRPr lang="cs-CZ"/>
          </a:p>
        </p:txBody>
      </p:sp>
    </p:spTree>
    <p:extLst>
      <p:ext uri="{BB962C8B-B14F-4D97-AF65-F5344CB8AC3E}">
        <p14:creationId xmlns:p14="http://schemas.microsoft.com/office/powerpoint/2010/main" val="84798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Le théâtre baroque compte avec les effets scéniques, met l’accent sur les décors, sur le jeu des perspectives, sur le spectacle.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L</a:t>
            </a:r>
            <a:r>
              <a:rPr lang="fr-FR" sz="1200" kern="1200" dirty="0" smtClean="0">
                <a:solidFill>
                  <a:schemeClr val="tx1"/>
                </a:solidFill>
                <a:latin typeface="+mn-lt"/>
                <a:ea typeface="+mn-ea"/>
                <a:cs typeface="+mn-cs"/>
              </a:rPr>
              <a:t>a</a:t>
            </a:r>
            <a:r>
              <a:rPr lang="fr-FR" sz="1200" kern="1200" baseline="0" dirty="0" smtClean="0">
                <a:solidFill>
                  <a:schemeClr val="tx1"/>
                </a:solidFill>
                <a:latin typeface="+mn-lt"/>
                <a:ea typeface="+mn-ea"/>
                <a:cs typeface="+mn-cs"/>
              </a:rPr>
              <a:t> Champmeslé  dans le costume à la turque – costumes somptueux, sans souci de la couleur locale ni du réalisme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a:t>
            </a:r>
            <a:r>
              <a:rPr lang="fr-FR" baseline="0" dirty="0" smtClean="0"/>
              <a:t> machinerie savante permet les effets les plus divers – flots agités, nuages mouvants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 théâtre est un divertissement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 XVIIème siècle, l’évolution structurelle de la scène et l’apport de nouvelles techniques, vont conforter ces applications scénographiques. Dans son traité, </a:t>
            </a:r>
            <a:r>
              <a:rPr lang="fr-FR" i="1" dirty="0" smtClean="0"/>
              <a:t>Pratique pour fabriquer scènes et machines de théâtre</a:t>
            </a:r>
            <a:r>
              <a:rPr lang="fr-FR" dirty="0" smtClean="0"/>
              <a:t> ( 1638 ), l’architecte ingénieur Nicola Sabbattini développe les méthodes de réalisations scéniques en associant le décor à la machinerie. Depuis le cadre de scène, il définit une organisation de l’espace sur une surface à deux dimensions, intègre des effets visuels et sonores réalisés à l’aide de trappes et machines ( apparitions, vols, mer, ciel, vent, tonnerre ), et propose des solutions pour améliorer l’éclairage. Ainsi, selon l’optique baroque, la scène associe l’illusion à une forme de magie qui mêle formes, couleurs, sons, ombres et lumières, pour tendre vers l’émerveillement du spectateur. Les changements de décors effectués sous ses yeux au cours d’intermèdes, les transformations, les nuées et les dieux qui descendent du ciel, concourent à cette perception.</a:t>
            </a:r>
            <a:endParaRPr lang="cs-CZ"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3</a:t>
            </a:fld>
            <a:endParaRPr lang="cs-CZ"/>
          </a:p>
        </p:txBody>
      </p:sp>
    </p:spTree>
    <p:extLst>
      <p:ext uri="{BB962C8B-B14F-4D97-AF65-F5344CB8AC3E}">
        <p14:creationId xmlns:p14="http://schemas.microsoft.com/office/powerpoint/2010/main" val="95407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kern="1200" dirty="0" smtClean="0">
                <a:solidFill>
                  <a:schemeClr val="tx1"/>
                </a:solidFill>
                <a:latin typeface="+mn-lt"/>
                <a:ea typeface="+mn-ea"/>
                <a:cs typeface="+mn-cs"/>
              </a:rPr>
              <a:t>	Paris disposait de deux scènes importantes: </a:t>
            </a:r>
            <a:r>
              <a:rPr lang="fr-CA" sz="1200" b="1" kern="1200" dirty="0" smtClean="0">
                <a:solidFill>
                  <a:schemeClr val="tx1"/>
                </a:solidFill>
                <a:latin typeface="+mn-lt"/>
                <a:ea typeface="+mn-ea"/>
                <a:cs typeface="+mn-cs"/>
              </a:rPr>
              <a:t>Le Théâtre de l’Hôtel de Bourgogne</a:t>
            </a:r>
            <a:r>
              <a:rPr lang="fr-CA" sz="1200" kern="1200" dirty="0" smtClean="0">
                <a:solidFill>
                  <a:schemeClr val="tx1"/>
                </a:solidFill>
                <a:latin typeface="+mn-lt"/>
                <a:ea typeface="+mn-ea"/>
                <a:cs typeface="+mn-cs"/>
              </a:rPr>
              <a:t> fut le premier théâtre permanent de Paris. Son histoire remonte à celle des Confrères de la Passion qui détiennent dès 1518 le monopole des représentations théâtrales à Paris et qui emménagent, en 1548, dans une des salles de l’Hôtel de Bourgogne. Toutefois l’interdiction, de 1548, de jouer les mystères oblige la Confrérie à louer la salle aux troupes ambulantes. Vers 1610, la salle est occupée en permanence par la meilleure des troupes de l’époque qui prend le titre de </a:t>
            </a:r>
            <a:r>
              <a:rPr lang="fr-CA" sz="1200" b="1" kern="1200" dirty="0" smtClean="0">
                <a:solidFill>
                  <a:schemeClr val="tx1"/>
                </a:solidFill>
                <a:latin typeface="+mn-lt"/>
                <a:ea typeface="+mn-ea"/>
                <a:cs typeface="+mn-cs"/>
              </a:rPr>
              <a:t>Comédiens du Roi</a:t>
            </a:r>
            <a:r>
              <a:rPr lang="fr-CA" sz="1200" kern="1200" dirty="0" smtClean="0">
                <a:solidFill>
                  <a:schemeClr val="tx1"/>
                </a:solidFill>
                <a:latin typeface="+mn-lt"/>
                <a:ea typeface="+mn-ea"/>
                <a:cs typeface="+mn-cs"/>
              </a:rPr>
              <a:t> (plus tard Grands Comédiens) qui fusionnera en 1680 avec la troupe de Molière, pour fonder la </a:t>
            </a:r>
            <a:r>
              <a:rPr lang="fr-CA" sz="1200" b="1" kern="1200" dirty="0" smtClean="0">
                <a:solidFill>
                  <a:schemeClr val="tx1"/>
                </a:solidFill>
                <a:latin typeface="+mn-lt"/>
                <a:ea typeface="+mn-ea"/>
                <a:cs typeface="+mn-cs"/>
              </a:rPr>
              <a:t>Comédie-Française</a:t>
            </a:r>
            <a:r>
              <a:rPr lang="fr-CA" sz="1200" kern="1200" dirty="0" smtClean="0">
                <a:solidFill>
                  <a:schemeClr val="tx1"/>
                </a:solidFill>
                <a:latin typeface="+mn-lt"/>
                <a:ea typeface="+mn-ea"/>
                <a:cs typeface="+mn-cs"/>
              </a:rPr>
              <a:t>. La salle était rectangulaire avec, des deux côtés, des étages de loges pour les spectateurs fortunés ou considérés qui par ailleurs avaient la possibilité de placer leur chaise sur la scène même. Les spectateurs de parterre assistaient, debout, à la représentation qui se déroulait sur une scène exiguë. Le public, plutôt populaire jusqu’en 1630, devient plus élégant et raffiné après cette date. Les acteurs les plus célèbres furent </a:t>
            </a:r>
            <a:r>
              <a:rPr lang="fr-CA" sz="1200" b="1" kern="1200" dirty="0" err="1" smtClean="0">
                <a:solidFill>
                  <a:schemeClr val="tx1"/>
                </a:solidFill>
                <a:latin typeface="+mn-lt"/>
                <a:ea typeface="+mn-ea"/>
                <a:cs typeface="+mn-cs"/>
              </a:rPr>
              <a:t>Bellerose</a:t>
            </a:r>
            <a:r>
              <a:rPr lang="fr-CA" sz="1200" kern="1200" dirty="0" smtClean="0">
                <a:solidFill>
                  <a:schemeClr val="tx1"/>
                </a:solidFill>
                <a:latin typeface="+mn-lt"/>
                <a:ea typeface="+mn-ea"/>
                <a:cs typeface="+mn-cs"/>
              </a:rPr>
              <a:t> (1600-1670; </a:t>
            </a:r>
            <a:r>
              <a:rPr lang="fr-CA" sz="1200" kern="1200" dirty="0" err="1" smtClean="0">
                <a:solidFill>
                  <a:schemeClr val="tx1"/>
                </a:solidFill>
                <a:latin typeface="+mn-lt"/>
                <a:ea typeface="+mn-ea"/>
                <a:cs typeface="+mn-cs"/>
              </a:rPr>
              <a:t>Dorante</a:t>
            </a:r>
            <a:r>
              <a:rPr lang="fr-CA" sz="1200" kern="1200" dirty="0" smtClean="0">
                <a:solidFill>
                  <a:schemeClr val="tx1"/>
                </a:solidFill>
                <a:latin typeface="+mn-lt"/>
                <a:ea typeface="+mn-ea"/>
                <a:cs typeface="+mn-cs"/>
              </a:rPr>
              <a:t> dans </a:t>
            </a:r>
            <a:r>
              <a:rPr lang="fr-CA" sz="1200" i="1" kern="1200" dirty="0" smtClean="0">
                <a:solidFill>
                  <a:schemeClr val="tx1"/>
                </a:solidFill>
                <a:latin typeface="+mn-lt"/>
                <a:ea typeface="+mn-ea"/>
                <a:cs typeface="+mn-cs"/>
              </a:rPr>
              <a:t>Le Menteur</a:t>
            </a:r>
            <a:r>
              <a:rPr lang="fr-CA" sz="1200" kern="1200" dirty="0" smtClean="0">
                <a:solidFill>
                  <a:schemeClr val="tx1"/>
                </a:solidFill>
                <a:latin typeface="+mn-lt"/>
                <a:ea typeface="+mn-ea"/>
                <a:cs typeface="+mn-cs"/>
              </a:rPr>
              <a:t> de Corneille), </a:t>
            </a:r>
            <a:r>
              <a:rPr lang="fr-CA" sz="1200" b="1" kern="1200" dirty="0" err="1" smtClean="0">
                <a:solidFill>
                  <a:schemeClr val="tx1"/>
                </a:solidFill>
                <a:latin typeface="+mn-lt"/>
                <a:ea typeface="+mn-ea"/>
                <a:cs typeface="+mn-cs"/>
              </a:rPr>
              <a:t>Montfleury</a:t>
            </a:r>
            <a:r>
              <a:rPr lang="fr-CA" sz="1200" kern="1200" dirty="0" smtClean="0">
                <a:solidFill>
                  <a:schemeClr val="tx1"/>
                </a:solidFill>
                <a:latin typeface="+mn-lt"/>
                <a:ea typeface="+mn-ea"/>
                <a:cs typeface="+mn-cs"/>
              </a:rPr>
              <a:t> (1600-1667; Oreste dans </a:t>
            </a:r>
            <a:r>
              <a:rPr lang="fr-CA" sz="1200" i="1" kern="1200" dirty="0" smtClean="0">
                <a:solidFill>
                  <a:schemeClr val="tx1"/>
                </a:solidFill>
                <a:latin typeface="+mn-lt"/>
                <a:ea typeface="+mn-ea"/>
                <a:cs typeface="+mn-cs"/>
              </a:rPr>
              <a:t>Andromaque</a:t>
            </a:r>
            <a:r>
              <a:rPr lang="fr-CA" sz="1200" kern="1200" dirty="0" smtClean="0">
                <a:solidFill>
                  <a:schemeClr val="tx1"/>
                </a:solidFill>
                <a:latin typeface="+mn-lt"/>
                <a:ea typeface="+mn-ea"/>
                <a:cs typeface="+mn-cs"/>
              </a:rPr>
              <a:t> de Racine), la </a:t>
            </a:r>
            <a:r>
              <a:rPr lang="fr-CA" sz="1200" b="1" kern="1200" dirty="0" smtClean="0">
                <a:solidFill>
                  <a:schemeClr val="tx1"/>
                </a:solidFill>
                <a:latin typeface="+mn-lt"/>
                <a:ea typeface="+mn-ea"/>
                <a:cs typeface="+mn-cs"/>
              </a:rPr>
              <a:t>Champmeslé</a:t>
            </a:r>
            <a:r>
              <a:rPr lang="fr-CA" sz="1200" kern="1200" dirty="0" smtClean="0">
                <a:solidFill>
                  <a:schemeClr val="tx1"/>
                </a:solidFill>
                <a:latin typeface="+mn-lt"/>
                <a:ea typeface="+mn-ea"/>
                <a:cs typeface="+mn-cs"/>
              </a:rPr>
              <a:t> (1642-1698; actrice préférée de Racine dans les rôles d’Hermione, Bérénice, Phèdre). À côté d’eux, il y eut trois farceurs réputés: </a:t>
            </a:r>
            <a:r>
              <a:rPr lang="fr-CA" sz="1200" b="1" kern="1200" dirty="0" smtClean="0">
                <a:solidFill>
                  <a:schemeClr val="tx1"/>
                </a:solidFill>
                <a:latin typeface="+mn-lt"/>
                <a:ea typeface="+mn-ea"/>
                <a:cs typeface="+mn-cs"/>
              </a:rPr>
              <a:t>Gros-Guillaume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Gauthier-Garguille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Turlupin</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Le Théâtre du Marais</a:t>
            </a:r>
            <a:r>
              <a:rPr lang="fr-CA" sz="1200" kern="1200" dirty="0" smtClean="0">
                <a:solidFill>
                  <a:schemeClr val="tx1"/>
                </a:solidFill>
                <a:latin typeface="+mn-lt"/>
                <a:ea typeface="+mn-ea"/>
                <a:cs typeface="+mn-cs"/>
              </a:rPr>
              <a:t>, le deuxième théâtre permanent de Paris, fut installé dans un ancien jeu de paume de l’Hôtel Guénégaud au quartier du Marais en 1634. Après un incendie, en 1644, il fut reconstruit „à l’italienne“: avec loges, amphithéâtre en gradins, une vaste scène pour les pièces à grand spectacle. Les comédiens du Marais jouissaient de la protection de Richelieu et de la faveur de Corneille: </a:t>
            </a:r>
            <a:r>
              <a:rPr lang="fr-CA" sz="1200" b="1" kern="1200" dirty="0" err="1" smtClean="0">
                <a:solidFill>
                  <a:schemeClr val="tx1"/>
                </a:solidFill>
                <a:latin typeface="+mn-lt"/>
                <a:ea typeface="+mn-ea"/>
                <a:cs typeface="+mn-cs"/>
              </a:rPr>
              <a:t>Mondory</a:t>
            </a:r>
            <a:r>
              <a:rPr lang="fr-CA" sz="1200" kern="1200" dirty="0" smtClean="0">
                <a:solidFill>
                  <a:schemeClr val="tx1"/>
                </a:solidFill>
                <a:latin typeface="+mn-lt"/>
                <a:ea typeface="+mn-ea"/>
                <a:cs typeface="+mn-cs"/>
              </a:rPr>
              <a:t> (1594-1641; don Rodrigue dans </a:t>
            </a:r>
            <a:r>
              <a:rPr lang="fr-CA" sz="1200" i="1" kern="1200" dirty="0" smtClean="0">
                <a:solidFill>
                  <a:schemeClr val="tx1"/>
                </a:solidFill>
                <a:latin typeface="+mn-lt"/>
                <a:ea typeface="+mn-ea"/>
                <a:cs typeface="+mn-cs"/>
              </a:rPr>
              <a:t>Le Cid</a:t>
            </a:r>
            <a:r>
              <a:rPr lang="fr-CA" sz="1200" kern="1200" dirty="0" smtClean="0">
                <a:solidFill>
                  <a:schemeClr val="tx1"/>
                </a:solidFill>
                <a:latin typeface="+mn-lt"/>
                <a:ea typeface="+mn-ea"/>
                <a:cs typeface="+mn-cs"/>
              </a:rPr>
              <a:t>), </a:t>
            </a:r>
            <a:r>
              <a:rPr lang="fr-CA" sz="1200" b="1" kern="1200" dirty="0" err="1" smtClean="0">
                <a:solidFill>
                  <a:schemeClr val="tx1"/>
                </a:solidFill>
                <a:latin typeface="+mn-lt"/>
                <a:ea typeface="+mn-ea"/>
                <a:cs typeface="+mn-cs"/>
              </a:rPr>
              <a:t>Floridor</a:t>
            </a:r>
            <a:r>
              <a:rPr lang="fr-CA" sz="1200" kern="1200" dirty="0" smtClean="0">
                <a:solidFill>
                  <a:schemeClr val="tx1"/>
                </a:solidFill>
                <a:latin typeface="+mn-lt"/>
                <a:ea typeface="+mn-ea"/>
                <a:cs typeface="+mn-cs"/>
              </a:rPr>
              <a:t> (1608-1672; </a:t>
            </a:r>
            <a:r>
              <a:rPr lang="fr-CA" sz="1200" i="1" kern="1200" dirty="0" smtClean="0">
                <a:solidFill>
                  <a:schemeClr val="tx1"/>
                </a:solidFill>
                <a:latin typeface="+mn-lt"/>
                <a:ea typeface="+mn-ea"/>
                <a:cs typeface="+mn-cs"/>
              </a:rPr>
              <a:t>Horace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Cinna</a:t>
            </a:r>
            <a:r>
              <a:rPr lang="fr-CA" sz="1200" kern="1200" dirty="0" smtClean="0">
                <a:solidFill>
                  <a:schemeClr val="tx1"/>
                </a:solidFill>
                <a:latin typeface="+mn-lt"/>
                <a:ea typeface="+mn-ea"/>
                <a:cs typeface="+mn-cs"/>
              </a:rPr>
              <a:t> de Corneille).</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La troupe de Molière</a:t>
            </a:r>
            <a:r>
              <a:rPr lang="fr-CA" sz="1200" kern="1200" dirty="0" smtClean="0">
                <a:solidFill>
                  <a:schemeClr val="tx1"/>
                </a:solidFill>
                <a:latin typeface="+mn-lt"/>
                <a:ea typeface="+mn-ea"/>
                <a:cs typeface="+mn-cs"/>
              </a:rPr>
              <a:t> s’installe à Paris en 1658, d’abord au Petit-Bourbon, ensuite au Palais-Royal, salle qu’elle partage avec Les Comédiens italiens. Parmi les grands acteurs de la troupe il faut citer la femme de Molière </a:t>
            </a:r>
            <a:r>
              <a:rPr lang="fr-CA" sz="1200" b="1" kern="1200" dirty="0" smtClean="0">
                <a:solidFill>
                  <a:schemeClr val="tx1"/>
                </a:solidFill>
                <a:latin typeface="+mn-lt"/>
                <a:ea typeface="+mn-ea"/>
                <a:cs typeface="+mn-cs"/>
              </a:rPr>
              <a:t>Armande Béjart</a:t>
            </a:r>
            <a:r>
              <a:rPr lang="fr-CA" sz="1200" kern="1200" dirty="0" smtClean="0">
                <a:solidFill>
                  <a:schemeClr val="tx1"/>
                </a:solidFill>
                <a:latin typeface="+mn-lt"/>
                <a:ea typeface="+mn-ea"/>
                <a:cs typeface="+mn-cs"/>
              </a:rPr>
              <a:t>, la </a:t>
            </a:r>
            <a:r>
              <a:rPr lang="fr-CA" sz="1200" b="1" kern="1200" dirty="0" smtClean="0">
                <a:solidFill>
                  <a:schemeClr val="tx1"/>
                </a:solidFill>
                <a:latin typeface="+mn-lt"/>
                <a:ea typeface="+mn-ea"/>
                <a:cs typeface="+mn-cs"/>
              </a:rPr>
              <a:t>Du Parc</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La Grange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Du </a:t>
            </a:r>
            <a:r>
              <a:rPr lang="fr-CA" sz="1200" b="1" kern="1200" dirty="0" err="1" smtClean="0">
                <a:solidFill>
                  <a:schemeClr val="tx1"/>
                </a:solidFill>
                <a:latin typeface="+mn-lt"/>
                <a:ea typeface="+mn-ea"/>
                <a:cs typeface="+mn-cs"/>
              </a:rPr>
              <a:t>Croisy</a:t>
            </a:r>
            <a:r>
              <a:rPr lang="fr-CA" sz="1200" kern="1200" dirty="0" smtClean="0">
                <a:solidFill>
                  <a:schemeClr val="tx1"/>
                </a:solidFill>
                <a:latin typeface="+mn-lt"/>
                <a:ea typeface="+mn-ea"/>
                <a:cs typeface="+mn-cs"/>
              </a:rPr>
              <a:t>. Après la mort de Molière (1673), la troupe fusionne avec celle du Marais, ensuite, ensemble, avec celle de l’Hôtel de Bourgogne.</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Les Comédiens italiens</a:t>
            </a:r>
            <a:r>
              <a:rPr lang="fr-CA" sz="1200" kern="1200" dirty="0" smtClean="0">
                <a:solidFill>
                  <a:schemeClr val="tx1"/>
                </a:solidFill>
                <a:latin typeface="+mn-lt"/>
                <a:ea typeface="+mn-ea"/>
                <a:cs typeface="+mn-cs"/>
              </a:rPr>
              <a:t> furent appelés à Paris par Catherine de Médicis. Leur jeu - la Commedia </a:t>
            </a:r>
            <a:r>
              <a:rPr lang="fr-CA" sz="1200" kern="1200" dirty="0" err="1" smtClean="0">
                <a:solidFill>
                  <a:schemeClr val="tx1"/>
                </a:solidFill>
                <a:latin typeface="+mn-lt"/>
                <a:ea typeface="+mn-ea"/>
                <a:cs typeface="+mn-cs"/>
              </a:rPr>
              <a:t>dell’Arte</a:t>
            </a:r>
            <a:r>
              <a:rPr lang="fr-CA" sz="1200" kern="1200" dirty="0" smtClean="0">
                <a:solidFill>
                  <a:schemeClr val="tx1"/>
                </a:solidFill>
                <a:latin typeface="+mn-lt"/>
                <a:ea typeface="+mn-ea"/>
                <a:cs typeface="+mn-cs"/>
              </a:rPr>
              <a:t> - était très apprécié malgré la barrière linguistique.</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4</a:t>
            </a:fld>
            <a:endParaRPr lang="cs-CZ"/>
          </a:p>
        </p:txBody>
      </p:sp>
    </p:spTree>
    <p:extLst>
      <p:ext uri="{BB962C8B-B14F-4D97-AF65-F5344CB8AC3E}">
        <p14:creationId xmlns:p14="http://schemas.microsoft.com/office/powerpoint/2010/main" val="323400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Les genres en vogue à l’époque baroque sont </a:t>
            </a:r>
            <a:r>
              <a:rPr lang="fr-CA" sz="1200" b="1" kern="1200" dirty="0" smtClean="0">
                <a:solidFill>
                  <a:schemeClr val="tx1"/>
                </a:solidFill>
                <a:latin typeface="+mn-lt"/>
                <a:ea typeface="+mn-ea"/>
                <a:cs typeface="+mn-cs"/>
              </a:rPr>
              <a:t>le ballet</a:t>
            </a:r>
            <a:r>
              <a:rPr lang="fr-CA" sz="1200" kern="1200" dirty="0" smtClean="0">
                <a:solidFill>
                  <a:schemeClr val="tx1"/>
                </a:solidFill>
                <a:latin typeface="+mn-lt"/>
                <a:ea typeface="+mn-ea"/>
                <a:cs typeface="+mn-cs"/>
              </a:rPr>
              <a:t> (ballet de cour), plus tard </a:t>
            </a:r>
            <a:r>
              <a:rPr lang="fr-CA" sz="1200" b="1" kern="1200" dirty="0" smtClean="0">
                <a:solidFill>
                  <a:schemeClr val="tx1"/>
                </a:solidFill>
                <a:latin typeface="+mn-lt"/>
                <a:ea typeface="+mn-ea"/>
                <a:cs typeface="+mn-cs"/>
              </a:rPr>
              <a:t>l’opéra</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la pastorale dramatique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la tragédie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la tragi-comédie</a:t>
            </a:r>
            <a:r>
              <a:rPr lang="fr-CA" sz="1200" kern="1200" dirty="0" smtClean="0">
                <a:solidFill>
                  <a:schemeClr val="tx1"/>
                </a:solidFill>
                <a:latin typeface="+mn-lt"/>
                <a:ea typeface="+mn-ea"/>
                <a:cs typeface="+mn-cs"/>
              </a:rPr>
              <a:t>, plus tard </a:t>
            </a:r>
            <a:r>
              <a:rPr lang="fr-CA" sz="1200" b="1" kern="1200" dirty="0" smtClean="0">
                <a:solidFill>
                  <a:schemeClr val="tx1"/>
                </a:solidFill>
                <a:latin typeface="+mn-lt"/>
                <a:ea typeface="+mn-ea"/>
                <a:cs typeface="+mn-cs"/>
              </a:rPr>
              <a:t>la comédie</a:t>
            </a:r>
            <a:r>
              <a:rPr lang="fr-CA" sz="1200" kern="1200" dirty="0" smtClean="0">
                <a:solidFill>
                  <a:schemeClr val="tx1"/>
                </a:solidFill>
                <a:latin typeface="+mn-lt"/>
                <a:ea typeface="+mn-ea"/>
                <a:cs typeface="+mn-cs"/>
              </a:rPr>
              <a:t>. Leur caractère et leurs métamorphoses résultent de plusieurs facteurs: justifications théoriques, exemple des modèles anglais, italiens et espagnols, goût et sensibilité esthétique du public.</a:t>
            </a:r>
            <a:endParaRPr lang="cs-CZ" sz="1200" kern="1200" dirty="0" smtClean="0">
              <a:solidFill>
                <a:schemeClr val="tx1"/>
              </a:solidFill>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La pastorale dramatique</a:t>
            </a:r>
            <a:r>
              <a:rPr lang="fr-CA" sz="1200" kern="1200" dirty="0" smtClean="0">
                <a:solidFill>
                  <a:schemeClr val="tx1"/>
                </a:solidFill>
                <a:latin typeface="+mn-lt"/>
                <a:ea typeface="+mn-ea"/>
                <a:cs typeface="+mn-cs"/>
              </a:rPr>
              <a:t> (idylle entre les bergers</a:t>
            </a:r>
            <a:r>
              <a:rPr lang="fr-CA" sz="1200" kern="1200" baseline="0" dirty="0" smtClean="0">
                <a:solidFill>
                  <a:schemeClr val="tx1"/>
                </a:solidFill>
                <a:latin typeface="+mn-lt"/>
                <a:ea typeface="+mn-ea"/>
                <a:cs typeface="+mn-cs"/>
              </a:rPr>
              <a:t> et bergères; les amours contrariés; le dénouement heureux; la psychologie de l’amour-annonce la tragédie classique) </a:t>
            </a:r>
            <a:r>
              <a:rPr lang="fr-CA" sz="1200" kern="1200" dirty="0" smtClean="0">
                <a:solidFill>
                  <a:schemeClr val="tx1"/>
                </a:solidFill>
                <a:latin typeface="+mn-lt"/>
                <a:ea typeface="+mn-ea"/>
                <a:cs typeface="+mn-cs"/>
              </a:rPr>
              <a:t>cherche sa justification théorique dans le rapprochement avec le drame satyrique de l’antiquité grecque et avec la thématique des </a:t>
            </a:r>
            <a:r>
              <a:rPr lang="fr-CA" sz="1200" i="1" kern="1200" dirty="0" smtClean="0">
                <a:solidFill>
                  <a:schemeClr val="tx1"/>
                </a:solidFill>
                <a:latin typeface="+mn-lt"/>
                <a:ea typeface="+mn-ea"/>
                <a:cs typeface="+mn-cs"/>
              </a:rPr>
              <a:t>Idylles</a:t>
            </a:r>
            <a:r>
              <a:rPr lang="fr-CA" sz="1200" kern="1200" dirty="0" smtClean="0">
                <a:solidFill>
                  <a:schemeClr val="tx1"/>
                </a:solidFill>
                <a:latin typeface="+mn-lt"/>
                <a:ea typeface="+mn-ea"/>
                <a:cs typeface="+mn-cs"/>
              </a:rPr>
              <a:t> de Théocrite et des </a:t>
            </a:r>
            <a:r>
              <a:rPr lang="fr-CA" sz="1200" i="1" kern="1200" dirty="0" smtClean="0">
                <a:solidFill>
                  <a:schemeClr val="tx1"/>
                </a:solidFill>
                <a:latin typeface="+mn-lt"/>
                <a:ea typeface="+mn-ea"/>
                <a:cs typeface="+mn-cs"/>
              </a:rPr>
              <a:t>Bucoliques</a:t>
            </a:r>
            <a:r>
              <a:rPr lang="fr-CA" sz="1200" kern="1200" dirty="0" smtClean="0">
                <a:solidFill>
                  <a:schemeClr val="tx1"/>
                </a:solidFill>
                <a:latin typeface="+mn-lt"/>
                <a:ea typeface="+mn-ea"/>
                <a:cs typeface="+mn-cs"/>
              </a:rPr>
              <a:t> de Virgile. Néanmoins son introduction en France est liée à l’influence du théâtre italien et à la découverte des auteurs italiens et espagnols tels que Jacopo </a:t>
            </a:r>
            <a:r>
              <a:rPr lang="fr-CA" sz="1200" kern="1200" dirty="0" err="1" smtClean="0">
                <a:solidFill>
                  <a:schemeClr val="tx1"/>
                </a:solidFill>
                <a:latin typeface="+mn-lt"/>
                <a:ea typeface="+mn-ea"/>
                <a:cs typeface="+mn-cs"/>
              </a:rPr>
              <a:t>Sannazaro</a:t>
            </a:r>
            <a:r>
              <a:rPr lang="fr-CA" sz="1200"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Arcadia</a:t>
            </a:r>
            <a:r>
              <a:rPr lang="fr-CA" sz="1200" kern="1200" dirty="0" smtClean="0">
                <a:solidFill>
                  <a:schemeClr val="tx1"/>
                </a:solidFill>
                <a:latin typeface="+mn-lt"/>
                <a:ea typeface="+mn-ea"/>
                <a:cs typeface="+mn-cs"/>
              </a:rPr>
              <a:t>, 1480-1484), </a:t>
            </a:r>
            <a:r>
              <a:rPr lang="fr-CA" sz="1200" kern="1200" dirty="0" err="1" smtClean="0">
                <a:solidFill>
                  <a:schemeClr val="tx1"/>
                </a:solidFill>
                <a:latin typeface="+mn-lt"/>
                <a:ea typeface="+mn-ea"/>
                <a:cs typeface="+mn-cs"/>
              </a:rPr>
              <a:t>Torquato</a:t>
            </a:r>
            <a:r>
              <a:rPr lang="fr-CA" sz="1200" kern="1200" dirty="0" smtClean="0">
                <a:solidFill>
                  <a:schemeClr val="tx1"/>
                </a:solidFill>
                <a:latin typeface="+mn-lt"/>
                <a:ea typeface="+mn-ea"/>
                <a:cs typeface="+mn-cs"/>
              </a:rPr>
              <a:t> Tasso (</a:t>
            </a:r>
            <a:r>
              <a:rPr lang="fr-CA" sz="1200" i="1" kern="1200" dirty="0" err="1" smtClean="0">
                <a:solidFill>
                  <a:schemeClr val="tx1"/>
                </a:solidFill>
                <a:latin typeface="+mn-lt"/>
                <a:ea typeface="+mn-ea"/>
                <a:cs typeface="+mn-cs"/>
              </a:rPr>
              <a:t>Aminta</a:t>
            </a:r>
            <a:r>
              <a:rPr lang="fr-CA" sz="1200" kern="1200" dirty="0" smtClean="0">
                <a:solidFill>
                  <a:schemeClr val="tx1"/>
                </a:solidFill>
                <a:latin typeface="+mn-lt"/>
                <a:ea typeface="+mn-ea"/>
                <a:cs typeface="+mn-cs"/>
              </a:rPr>
              <a:t>, 1573), Jorge de Montemayor (</a:t>
            </a:r>
            <a:r>
              <a:rPr lang="fr-CA" sz="1200" i="1" kern="1200" dirty="0" smtClean="0">
                <a:solidFill>
                  <a:schemeClr val="tx1"/>
                </a:solidFill>
                <a:latin typeface="+mn-lt"/>
                <a:ea typeface="+mn-ea"/>
                <a:cs typeface="+mn-cs"/>
              </a:rPr>
              <a:t>La Diana</a:t>
            </a:r>
            <a:r>
              <a:rPr lang="fr-CA" sz="1200" kern="1200" dirty="0" smtClean="0">
                <a:solidFill>
                  <a:schemeClr val="tx1"/>
                </a:solidFill>
                <a:latin typeface="+mn-lt"/>
                <a:ea typeface="+mn-ea"/>
                <a:cs typeface="+mn-cs"/>
              </a:rPr>
              <a:t>, 1559), Miguel de </a:t>
            </a:r>
            <a:r>
              <a:rPr lang="fr-CA" sz="1200" kern="1200" dirty="0" err="1" smtClean="0">
                <a:solidFill>
                  <a:schemeClr val="tx1"/>
                </a:solidFill>
                <a:latin typeface="+mn-lt"/>
                <a:ea typeface="+mn-ea"/>
                <a:cs typeface="+mn-cs"/>
              </a:rPr>
              <a:t>Cervantes</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Saavedra</a:t>
            </a:r>
            <a:r>
              <a:rPr lang="fr-CA" sz="1200"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Galatea</a:t>
            </a:r>
            <a:r>
              <a:rPr lang="fr-CA" sz="1200" kern="1200" dirty="0" smtClean="0">
                <a:solidFill>
                  <a:schemeClr val="tx1"/>
                </a:solidFill>
                <a:latin typeface="+mn-lt"/>
                <a:ea typeface="+mn-ea"/>
                <a:cs typeface="+mn-cs"/>
              </a:rPr>
              <a:t>, 1585), Giovanni </a:t>
            </a:r>
            <a:r>
              <a:rPr lang="fr-CA" sz="1200" kern="1200" dirty="0" err="1" smtClean="0">
                <a:solidFill>
                  <a:schemeClr val="tx1"/>
                </a:solidFill>
                <a:latin typeface="+mn-lt"/>
                <a:ea typeface="+mn-ea"/>
                <a:cs typeface="+mn-cs"/>
              </a:rPr>
              <a:t>Battista</a:t>
            </a:r>
            <a:r>
              <a:rPr lang="fr-CA" sz="1200" kern="1200" dirty="0" smtClean="0">
                <a:solidFill>
                  <a:schemeClr val="tx1"/>
                </a:solidFill>
                <a:latin typeface="+mn-lt"/>
                <a:ea typeface="+mn-ea"/>
                <a:cs typeface="+mn-cs"/>
              </a:rPr>
              <a:t> Guarini (</a:t>
            </a:r>
            <a:r>
              <a:rPr lang="fr-CA" sz="1200" i="1" kern="1200" dirty="0" smtClean="0">
                <a:solidFill>
                  <a:schemeClr val="tx1"/>
                </a:solidFill>
                <a:latin typeface="+mn-lt"/>
                <a:ea typeface="+mn-ea"/>
                <a:cs typeface="+mn-cs"/>
              </a:rPr>
              <a:t>Il </a:t>
            </a:r>
            <a:r>
              <a:rPr lang="fr-CA" sz="1200" i="1" kern="1200" dirty="0" err="1" smtClean="0">
                <a:solidFill>
                  <a:schemeClr val="tx1"/>
                </a:solidFill>
                <a:latin typeface="+mn-lt"/>
                <a:ea typeface="+mn-ea"/>
                <a:cs typeface="+mn-cs"/>
              </a:rPr>
              <a:t>Pastor</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Fido</a:t>
            </a:r>
            <a:r>
              <a:rPr lang="fr-CA" sz="1200" kern="1200" dirty="0" smtClean="0">
                <a:solidFill>
                  <a:schemeClr val="tx1"/>
                </a:solidFill>
                <a:latin typeface="+mn-lt"/>
                <a:ea typeface="+mn-ea"/>
                <a:cs typeface="+mn-cs"/>
              </a:rPr>
              <a:t>, 1590). S’y ajoute la popularité du roman pastoral d’Honoré d’Urfé </a:t>
            </a:r>
            <a:r>
              <a:rPr lang="fr-CA" sz="1200" i="1" kern="1200" dirty="0" smtClean="0">
                <a:solidFill>
                  <a:schemeClr val="tx1"/>
                </a:solidFill>
                <a:latin typeface="+mn-lt"/>
                <a:ea typeface="+mn-ea"/>
                <a:cs typeface="+mn-cs"/>
              </a:rPr>
              <a:t>L’Astrée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fr-FR" dirty="0" smtClean="0"/>
          </a:p>
          <a:p>
            <a:r>
              <a:rPr lang="fr-CA" sz="1200" b="1" kern="1200" dirty="0" smtClean="0">
                <a:solidFill>
                  <a:schemeClr val="tx1"/>
                </a:solidFill>
                <a:latin typeface="+mn-lt"/>
                <a:ea typeface="+mn-ea"/>
                <a:cs typeface="+mn-cs"/>
              </a:rPr>
              <a:t>La tragi-comédie</a:t>
            </a:r>
            <a:r>
              <a:rPr lang="fr-CA" sz="1200" kern="1200" dirty="0" smtClean="0">
                <a:solidFill>
                  <a:schemeClr val="tx1"/>
                </a:solidFill>
                <a:latin typeface="+mn-lt"/>
                <a:ea typeface="+mn-ea"/>
                <a:cs typeface="+mn-cs"/>
              </a:rPr>
              <a:t>, qui trouve son théoricien dans Vossius (</a:t>
            </a:r>
            <a:r>
              <a:rPr lang="fr-CA" sz="1200" i="1" kern="1200" dirty="0" smtClean="0">
                <a:solidFill>
                  <a:schemeClr val="tx1"/>
                </a:solidFill>
                <a:latin typeface="+mn-lt"/>
                <a:ea typeface="+mn-ea"/>
                <a:cs typeface="+mn-cs"/>
              </a:rPr>
              <a:t>Poétique</a:t>
            </a:r>
            <a:r>
              <a:rPr lang="fr-CA" sz="1200" kern="1200" dirty="0" smtClean="0">
                <a:solidFill>
                  <a:schemeClr val="tx1"/>
                </a:solidFill>
                <a:latin typeface="+mn-lt"/>
                <a:ea typeface="+mn-ea"/>
                <a:cs typeface="+mn-cs"/>
              </a:rPr>
              <a:t>, 1647), et </a:t>
            </a:r>
            <a:r>
              <a:rPr lang="fr-CA" sz="1200" b="1" kern="1200" dirty="0" smtClean="0">
                <a:solidFill>
                  <a:schemeClr val="tx1"/>
                </a:solidFill>
                <a:latin typeface="+mn-lt"/>
                <a:ea typeface="+mn-ea"/>
                <a:cs typeface="+mn-cs"/>
              </a:rPr>
              <a:t>la comédie</a:t>
            </a:r>
            <a:r>
              <a:rPr lang="fr-CA" sz="1200" kern="1200" dirty="0" smtClean="0">
                <a:solidFill>
                  <a:schemeClr val="tx1"/>
                </a:solidFill>
                <a:latin typeface="+mn-lt"/>
                <a:ea typeface="+mn-ea"/>
                <a:cs typeface="+mn-cs"/>
              </a:rPr>
              <a:t>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évoluent sous l’influence du théâtre espagnol de Lope de Vega, Guillén de Castro, Juan Ruiz de </a:t>
            </a:r>
            <a:r>
              <a:rPr lang="fr-CA" sz="1200" kern="1200" dirty="0" err="1" smtClean="0">
                <a:solidFill>
                  <a:schemeClr val="tx1"/>
                </a:solidFill>
                <a:latin typeface="+mn-lt"/>
                <a:ea typeface="+mn-ea"/>
                <a:cs typeface="+mn-cs"/>
              </a:rPr>
              <a:t>Alarcón</a:t>
            </a:r>
            <a:r>
              <a:rPr lang="fr-CA" sz="1200" kern="1200" dirty="0" smtClean="0">
                <a:solidFill>
                  <a:schemeClr val="tx1"/>
                </a:solidFill>
                <a:latin typeface="+mn-lt"/>
                <a:ea typeface="+mn-ea"/>
                <a:cs typeface="+mn-cs"/>
              </a:rPr>
              <a:t>. La tragi-comédie a un statut incertain: soit celui du mélange des éléments tragiques et comiques, soit celui d’une tragédie à dénouement heureux; l’amour y tient une place importante; ne respecte pas les unités; les accidents représentés sur la scène. Un flottement </a:t>
            </a:r>
            <a:r>
              <a:rPr lang="fr-CA" sz="1200" kern="1200" dirty="0" err="1" smtClean="0">
                <a:solidFill>
                  <a:schemeClr val="tx1"/>
                </a:solidFill>
                <a:latin typeface="+mn-lt"/>
                <a:ea typeface="+mn-ea"/>
                <a:cs typeface="+mn-cs"/>
              </a:rPr>
              <a:t>définitonnel</a:t>
            </a:r>
            <a:r>
              <a:rPr lang="fr-CA" sz="1200" kern="1200" dirty="0" smtClean="0">
                <a:solidFill>
                  <a:schemeClr val="tx1"/>
                </a:solidFill>
                <a:latin typeface="+mn-lt"/>
                <a:ea typeface="+mn-ea"/>
                <a:cs typeface="+mn-cs"/>
              </a:rPr>
              <a:t> touche également </a:t>
            </a:r>
            <a:r>
              <a:rPr lang="fr-CA" sz="1200" b="1" kern="1200" dirty="0" smtClean="0">
                <a:solidFill>
                  <a:schemeClr val="tx1"/>
                </a:solidFill>
                <a:latin typeface="+mn-lt"/>
                <a:ea typeface="+mn-ea"/>
                <a:cs typeface="+mn-cs"/>
              </a:rPr>
              <a:t>la tragédie</a:t>
            </a:r>
            <a:r>
              <a:rPr lang="fr-CA" sz="1200" kern="1200" dirty="0" smtClean="0">
                <a:solidFill>
                  <a:schemeClr val="tx1"/>
                </a:solidFill>
                <a:latin typeface="+mn-lt"/>
                <a:ea typeface="+mn-ea"/>
                <a:cs typeface="+mn-cs"/>
              </a:rPr>
              <a:t> qui deviendra toutefois le domaine par excellence, avant la comédie, de l’application progressive des </a:t>
            </a:r>
            <a:r>
              <a:rPr lang="fr-CA" sz="1200" b="1" kern="1200" dirty="0" smtClean="0">
                <a:solidFill>
                  <a:schemeClr val="tx1"/>
                </a:solidFill>
                <a:latin typeface="+mn-lt"/>
                <a:ea typeface="+mn-ea"/>
                <a:cs typeface="+mn-cs"/>
              </a:rPr>
              <a:t>unités dramatiques</a:t>
            </a:r>
            <a:r>
              <a:rPr lang="fr-CA" sz="1200" kern="1200" dirty="0" smtClean="0">
                <a:solidFill>
                  <a:schemeClr val="tx1"/>
                </a:solidFill>
                <a:latin typeface="+mn-lt"/>
                <a:ea typeface="+mn-ea"/>
                <a:cs typeface="+mn-cs"/>
              </a:rPr>
              <a:t> (voir plus loin, au chapitre consacré au classicisme) et de l’application des règles dramatiques strictes.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C’est donc sur la ligne de partage entre la tragi-comédie, la tragédie et la comédie que se déroule l’évolution au profit de l’esthétique classique. Le passage du baroque au classicisme est tout autre que linéaire et continu, car ce n’est pas seulement la forme qui est concernée, mais aussi la sensibilité, le goût, le contenu, bref la notion même de comique ou de tragique. Il suffit de comparer, au pathétique cathartique cornélien, certaines tragédies d’</a:t>
            </a:r>
            <a:r>
              <a:rPr lang="fr-CA" sz="1200" b="1" kern="1200" dirty="0" smtClean="0">
                <a:solidFill>
                  <a:schemeClr val="tx1"/>
                </a:solidFill>
                <a:latin typeface="+mn-lt"/>
                <a:ea typeface="+mn-ea"/>
                <a:cs typeface="+mn-cs"/>
              </a:rPr>
              <a:t>Alexandre Hardy</a:t>
            </a:r>
            <a:r>
              <a:rPr lang="fr-CA" sz="1200" kern="1200" dirty="0" smtClean="0">
                <a:solidFill>
                  <a:schemeClr val="tx1"/>
                </a:solidFill>
                <a:latin typeface="+mn-lt"/>
                <a:ea typeface="+mn-ea"/>
                <a:cs typeface="+mn-cs"/>
              </a:rPr>
              <a:t> comme par exemple </a:t>
            </a:r>
            <a:r>
              <a:rPr lang="fr-CA" sz="1200" b="1" i="1" kern="1200" dirty="0" smtClean="0">
                <a:solidFill>
                  <a:schemeClr val="tx1"/>
                </a:solidFill>
                <a:latin typeface="+mn-lt"/>
                <a:ea typeface="+mn-ea"/>
                <a:cs typeface="+mn-cs"/>
              </a:rPr>
              <a:t>La Mort de </a:t>
            </a:r>
            <a:r>
              <a:rPr lang="fr-CA" sz="1200" b="1" i="1" kern="1200" dirty="0" err="1" smtClean="0">
                <a:solidFill>
                  <a:schemeClr val="tx1"/>
                </a:solidFill>
                <a:latin typeface="+mn-lt"/>
                <a:ea typeface="+mn-ea"/>
                <a:cs typeface="+mn-cs"/>
              </a:rPr>
              <a:t>Daire</a:t>
            </a:r>
            <a:r>
              <a:rPr lang="fr-CA" sz="1200" kern="1200" dirty="0" smtClean="0">
                <a:solidFill>
                  <a:schemeClr val="tx1"/>
                </a:solidFill>
                <a:latin typeface="+mn-lt"/>
                <a:ea typeface="+mn-ea"/>
                <a:cs typeface="+mn-cs"/>
              </a:rPr>
              <a:t> où le personnage éponyme agonise longuement sur scène ou bien </a:t>
            </a:r>
            <a:r>
              <a:rPr lang="fr-CA" sz="1200" b="1" i="1" kern="1200" dirty="0" err="1" smtClean="0">
                <a:solidFill>
                  <a:schemeClr val="tx1"/>
                </a:solidFill>
                <a:latin typeface="+mn-lt"/>
                <a:ea typeface="+mn-ea"/>
                <a:cs typeface="+mn-cs"/>
              </a:rPr>
              <a:t>Scédase</a:t>
            </a:r>
            <a:r>
              <a:rPr lang="fr-CA" sz="1200" b="1" i="1" kern="1200" dirty="0" smtClean="0">
                <a:solidFill>
                  <a:schemeClr val="tx1"/>
                </a:solidFill>
                <a:latin typeface="+mn-lt"/>
                <a:ea typeface="+mn-ea"/>
                <a:cs typeface="+mn-cs"/>
              </a:rPr>
              <a:t> ou l’Hospitalité violée</a:t>
            </a:r>
            <a:r>
              <a:rPr lang="fr-CA" sz="1200" kern="1200" dirty="0" smtClean="0">
                <a:solidFill>
                  <a:schemeClr val="tx1"/>
                </a:solidFill>
                <a:latin typeface="+mn-lt"/>
                <a:ea typeface="+mn-ea"/>
                <a:cs typeface="+mn-cs"/>
              </a:rPr>
              <a:t> où deux jeunes Athéniennes qui acceptent de recevoir deux Spartiates dans leur maison sont violées puis égorgées et jetées dans un puits devant les spectateurs qui assistent ensuite aux lamentations du père pleurant sur leurs cadavres mouillés: la morale n’est même pas sauve, puisque le vieillard est incapable d’obtenir justice, les deux Spartiates nobles échappant à toute punition. Les différences ne courent pas seulement entre les auteurs, mais concernent également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d’un seul dramaturge: en effet, quelle différence, chez Corneille, entre l’esprit de </a:t>
            </a:r>
            <a:r>
              <a:rPr lang="fr-CA" sz="1200" i="1" kern="1200" dirty="0" smtClean="0">
                <a:solidFill>
                  <a:schemeClr val="tx1"/>
                </a:solidFill>
                <a:latin typeface="+mn-lt"/>
                <a:ea typeface="+mn-ea"/>
                <a:cs typeface="+mn-cs"/>
              </a:rPr>
              <a:t>Médée</a:t>
            </a:r>
            <a:r>
              <a:rPr lang="fr-CA" sz="1200" kern="1200" dirty="0" smtClean="0">
                <a:solidFill>
                  <a:schemeClr val="tx1"/>
                </a:solidFill>
                <a:latin typeface="+mn-lt"/>
                <a:ea typeface="+mn-ea"/>
                <a:cs typeface="+mn-cs"/>
              </a:rPr>
              <a:t> (1635), du </a:t>
            </a:r>
            <a:r>
              <a:rPr lang="fr-CA" sz="1200" i="1" kern="1200" dirty="0" smtClean="0">
                <a:solidFill>
                  <a:schemeClr val="tx1"/>
                </a:solidFill>
                <a:latin typeface="+mn-lt"/>
                <a:ea typeface="+mn-ea"/>
                <a:cs typeface="+mn-cs"/>
              </a:rPr>
              <a:t>Cid</a:t>
            </a:r>
            <a:r>
              <a:rPr lang="fr-CA" sz="1200" kern="1200" dirty="0" smtClean="0">
                <a:solidFill>
                  <a:schemeClr val="tx1"/>
                </a:solidFill>
                <a:latin typeface="+mn-lt"/>
                <a:ea typeface="+mn-ea"/>
                <a:cs typeface="+mn-cs"/>
              </a:rPr>
              <a:t> (91637), </a:t>
            </a:r>
            <a:r>
              <a:rPr lang="fr-CA" sz="1200" i="1" kern="1200" dirty="0" smtClean="0">
                <a:solidFill>
                  <a:schemeClr val="tx1"/>
                </a:solidFill>
                <a:latin typeface="+mn-lt"/>
                <a:ea typeface="+mn-ea"/>
                <a:cs typeface="+mn-cs"/>
              </a:rPr>
              <a:t>Horace</a:t>
            </a:r>
            <a:r>
              <a:rPr lang="fr-CA" sz="1200" kern="1200" dirty="0" smtClean="0">
                <a:solidFill>
                  <a:schemeClr val="tx1"/>
                </a:solidFill>
                <a:latin typeface="+mn-lt"/>
                <a:ea typeface="+mn-ea"/>
                <a:cs typeface="+mn-cs"/>
              </a:rPr>
              <a:t> (1640), </a:t>
            </a:r>
            <a:r>
              <a:rPr lang="fr-CA" sz="1200" i="1" kern="1200" dirty="0" smtClean="0">
                <a:solidFill>
                  <a:schemeClr val="tx1"/>
                </a:solidFill>
                <a:latin typeface="+mn-lt"/>
                <a:ea typeface="+mn-ea"/>
                <a:cs typeface="+mn-cs"/>
              </a:rPr>
              <a:t>Cinna</a:t>
            </a:r>
            <a:r>
              <a:rPr lang="fr-CA" sz="1200" kern="1200" dirty="0" smtClean="0">
                <a:solidFill>
                  <a:schemeClr val="tx1"/>
                </a:solidFill>
                <a:latin typeface="+mn-lt"/>
                <a:ea typeface="+mn-ea"/>
                <a:cs typeface="+mn-cs"/>
              </a:rPr>
              <a:t> (1642), Polyeucte (1643) et </a:t>
            </a:r>
            <a:r>
              <a:rPr lang="fr-CA" sz="1200" i="1" kern="1200" dirty="0" smtClean="0">
                <a:solidFill>
                  <a:schemeClr val="tx1"/>
                </a:solidFill>
                <a:latin typeface="+mn-lt"/>
                <a:ea typeface="+mn-ea"/>
                <a:cs typeface="+mn-cs"/>
              </a:rPr>
              <a:t>Rodogune</a:t>
            </a:r>
            <a:r>
              <a:rPr lang="fr-CA" sz="1200" kern="1200" dirty="0" smtClean="0">
                <a:solidFill>
                  <a:schemeClr val="tx1"/>
                </a:solidFill>
                <a:latin typeface="+mn-lt"/>
                <a:ea typeface="+mn-ea"/>
                <a:cs typeface="+mn-cs"/>
              </a:rPr>
              <a:t> (1644).</a:t>
            </a:r>
            <a:endParaRPr lang="cs-CZ" sz="1200" kern="1200" dirty="0" smtClean="0">
              <a:solidFill>
                <a:schemeClr val="tx1"/>
              </a:solidFill>
              <a:latin typeface="+mn-lt"/>
              <a:ea typeface="+mn-ea"/>
              <a:cs typeface="+mn-cs"/>
            </a:endParaRPr>
          </a:p>
          <a:p>
            <a:endParaRPr lang="fr-FR" dirty="0" smtClean="0"/>
          </a:p>
          <a:p>
            <a:r>
              <a:rPr lang="fr-FR" dirty="0" smtClean="0"/>
              <a:t>la tragédie est en crise vers 1620, elle tend à devenir</a:t>
            </a:r>
            <a:r>
              <a:rPr lang="fr-FR" baseline="0" dirty="0" smtClean="0"/>
              <a:t> l’histoire d’une vie dramatique et héroïque</a:t>
            </a:r>
            <a:endParaRPr lang="cs-CZ"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5</a:t>
            </a:fld>
            <a:endParaRPr lang="cs-CZ"/>
          </a:p>
        </p:txBody>
      </p:sp>
    </p:spTree>
    <p:extLst>
      <p:ext uri="{BB962C8B-B14F-4D97-AF65-F5344CB8AC3E}">
        <p14:creationId xmlns:p14="http://schemas.microsoft.com/office/powerpoint/2010/main" val="63375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fr-CA" sz="1200" b="1" kern="1200" dirty="0" smtClean="0">
                <a:solidFill>
                  <a:schemeClr val="tx1"/>
                </a:solidFill>
                <a:latin typeface="+mn-lt"/>
                <a:ea typeface="+mn-ea"/>
                <a:cs typeface="+mn-cs"/>
              </a:rPr>
              <a:t>Alexandre Hardy (vers 1572 Paris - vers 1632 Paris)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On connaît mal la vie de cet acteur et auteur. Il reconnaît avoir composé plus de six cents pièces dont une quarantaine nous est parvenue: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pastorales dramatiques - </a:t>
            </a:r>
            <a:r>
              <a:rPr lang="fr-CA" sz="1200" b="1" i="1" kern="1200" dirty="0" smtClean="0">
                <a:solidFill>
                  <a:schemeClr val="tx1"/>
                </a:solidFill>
                <a:latin typeface="+mn-lt"/>
                <a:ea typeface="+mn-ea"/>
                <a:cs typeface="+mn-cs"/>
              </a:rPr>
              <a:t>Alphée ou la Justice d’Amour</a:t>
            </a:r>
            <a:r>
              <a:rPr lang="fr-CA" sz="1200" kern="1200" dirty="0" smtClean="0">
                <a:solidFill>
                  <a:schemeClr val="tx1"/>
                </a:solidFill>
                <a:latin typeface="+mn-lt"/>
                <a:ea typeface="+mn-ea"/>
                <a:cs typeface="+mn-cs"/>
              </a:rPr>
              <a:t> (1626), </a:t>
            </a:r>
            <a:r>
              <a:rPr lang="fr-CA" sz="1200" b="1" i="1" kern="1200" dirty="0" smtClean="0">
                <a:solidFill>
                  <a:schemeClr val="tx1"/>
                </a:solidFill>
                <a:latin typeface="+mn-lt"/>
                <a:ea typeface="+mn-ea"/>
                <a:cs typeface="+mn-cs"/>
              </a:rPr>
              <a:t>Pyrame et </a:t>
            </a:r>
            <a:r>
              <a:rPr lang="fr-CA" sz="1200" b="1" i="1" kern="1200" dirty="0" err="1" smtClean="0">
                <a:solidFill>
                  <a:schemeClr val="tx1"/>
                </a:solidFill>
                <a:latin typeface="+mn-lt"/>
                <a:ea typeface="+mn-ea"/>
                <a:cs typeface="+mn-cs"/>
              </a:rPr>
              <a:t>Thisbé</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tragi-comédies - </a:t>
            </a:r>
            <a:r>
              <a:rPr lang="fr-CA" sz="1200" b="1" i="1" kern="1200" dirty="0" smtClean="0">
                <a:solidFill>
                  <a:schemeClr val="tx1"/>
                </a:solidFill>
                <a:latin typeface="+mn-lt"/>
                <a:ea typeface="+mn-ea"/>
                <a:cs typeface="+mn-cs"/>
              </a:rPr>
              <a:t>Théagène et Chariclée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Gesippe ou Les Deux Amis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Ravissement de Proserpine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Frédégonde</a:t>
            </a:r>
            <a:r>
              <a:rPr lang="fr-CA" sz="1200" kern="1200" dirty="0" smtClean="0">
                <a:solidFill>
                  <a:schemeClr val="tx1"/>
                </a:solidFill>
                <a:latin typeface="+mn-lt"/>
                <a:ea typeface="+mn-ea"/>
                <a:cs typeface="+mn-cs"/>
              </a:rPr>
              <a:t>, </a:t>
            </a:r>
            <a:r>
              <a:rPr lang="fr-CA" sz="1200" b="1" i="1" u="sng" kern="1200" dirty="0" smtClean="0">
                <a:solidFill>
                  <a:schemeClr val="tx1"/>
                </a:solidFill>
                <a:latin typeface="+mn-lt"/>
                <a:ea typeface="+mn-ea"/>
                <a:cs typeface="+mn-cs"/>
              </a:rPr>
              <a:t>La Force du Sang</a:t>
            </a:r>
            <a:r>
              <a:rPr lang="fr-CA" sz="1200" kern="1200" dirty="0" smtClean="0">
                <a:solidFill>
                  <a:schemeClr val="tx1"/>
                </a:solidFill>
                <a:latin typeface="+mn-lt"/>
                <a:ea typeface="+mn-ea"/>
                <a:cs typeface="+mn-cs"/>
              </a:rPr>
              <a:t> (1625); - prend liberté avec l’unité</a:t>
            </a:r>
            <a:r>
              <a:rPr lang="fr-CA" sz="1200" kern="1200" baseline="0" dirty="0" smtClean="0">
                <a:solidFill>
                  <a:schemeClr val="tx1"/>
                </a:solidFill>
                <a:latin typeface="+mn-lt"/>
                <a:ea typeface="+mn-ea"/>
                <a:cs typeface="+mn-cs"/>
              </a:rPr>
              <a:t> du lieu, les meurtres et les combats sur scène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tragédies (l’importance de la psychologie</a:t>
            </a:r>
            <a:r>
              <a:rPr lang="fr-CA" sz="1200" kern="1200" baseline="0" dirty="0" smtClean="0">
                <a:solidFill>
                  <a:schemeClr val="tx1"/>
                </a:solidFill>
                <a:latin typeface="+mn-lt"/>
                <a:ea typeface="+mn-ea"/>
                <a:cs typeface="+mn-cs"/>
              </a:rPr>
              <a:t> des personnages)</a:t>
            </a:r>
            <a:r>
              <a:rPr lang="fr-CA" sz="1200" kern="1200" dirty="0" smtClean="0">
                <a:solidFill>
                  <a:schemeClr val="tx1"/>
                </a:solidFill>
                <a:latin typeface="+mn-lt"/>
                <a:ea typeface="+mn-ea"/>
                <a:cs typeface="+mn-cs"/>
              </a:rPr>
              <a:t> - </a:t>
            </a:r>
            <a:r>
              <a:rPr lang="fr-CA" sz="1200" b="1" i="1" kern="1200" dirty="0" smtClean="0">
                <a:solidFill>
                  <a:schemeClr val="tx1"/>
                </a:solidFill>
                <a:latin typeface="+mn-lt"/>
                <a:ea typeface="+mn-ea"/>
                <a:cs typeface="+mn-cs"/>
              </a:rPr>
              <a:t>Didon</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La Mort de Daire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La Mort d’Alexandre,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Scédase ou l’Hospitalité violée</a:t>
            </a:r>
            <a:r>
              <a:rPr lang="cs-CZ" sz="1200" b="1" i="1" kern="1200" dirty="0" smtClean="0">
                <a:solidFill>
                  <a:schemeClr val="tx1"/>
                </a:solidFill>
                <a:latin typeface="+mn-lt"/>
                <a:ea typeface="+mn-ea"/>
                <a:cs typeface="+mn-cs"/>
              </a:rPr>
              <a:t> - </a:t>
            </a:r>
            <a:r>
              <a:rPr lang="fr-CA" sz="1200" kern="1200" dirty="0" smtClean="0">
                <a:solidFill>
                  <a:schemeClr val="tx1"/>
                </a:solidFill>
                <a:latin typeface="+mn-lt"/>
                <a:ea typeface="+mn-ea"/>
                <a:cs typeface="+mn-cs"/>
              </a:rPr>
              <a:t>où deux jeunes Athéniennes qui acceptent de recevoir deux Spartiates dans leur maison sont violées puis égorgées et jetées dans un puits devant les spectateurs qui assistent ensuite aux lamentations du père pleurant sur leurs cadavres mouillés: la morale n’est même pas sauve, puisque le vieillard est incapable d’obtenir justice, les deux Spartiates nobles échappant à toute punition. .</a:t>
            </a:r>
          </a:p>
          <a:p>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Théophile de Viau</a:t>
            </a:r>
            <a:r>
              <a:rPr lang="fr-CA" sz="1200" kern="1200" dirty="0" smtClean="0">
                <a:solidFill>
                  <a:schemeClr val="tx1"/>
                </a:solidFill>
                <a:latin typeface="+mn-lt"/>
                <a:ea typeface="+mn-ea"/>
                <a:cs typeface="+mn-cs"/>
              </a:rPr>
              <a:t> (voir ci-dessus, au chapitre de la poésie)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Il est l’auteur d’une des premières tragédies régulières </a:t>
            </a:r>
            <a:r>
              <a:rPr lang="fr-CA" sz="1200" b="1" i="1" u="sng" kern="1200" dirty="0" smtClean="0">
                <a:solidFill>
                  <a:schemeClr val="tx1"/>
                </a:solidFill>
                <a:latin typeface="+mn-lt"/>
                <a:ea typeface="+mn-ea"/>
                <a:cs typeface="+mn-cs"/>
              </a:rPr>
              <a:t>Les Amours tragiques de Pyrame et de Thisbé</a:t>
            </a:r>
            <a:r>
              <a:rPr lang="fr-CA" sz="1200" kern="1200" dirty="0" smtClean="0">
                <a:solidFill>
                  <a:schemeClr val="tx1"/>
                </a:solidFill>
                <a:latin typeface="+mn-lt"/>
                <a:ea typeface="+mn-ea"/>
                <a:cs typeface="+mn-cs"/>
              </a:rPr>
              <a:t> (1621, 1626).</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Fils d’un avocat huguenot, il reçoit une solide formation protestante à Montauban puis à Leyde. Jouisseur, esprit indépendant et reconnu comme un grand poète de sa génération, il provoque les autorités. Malgré la faveur des puissants, il est frappé de banissement (1619), plus tard, malgré sa conversion au catholisisme, il est à nouveau poursuivi pour l’impiété et condamné, par contumace, à être brûlé vif (1623). Fuyant Paris, il est arrêté, tenu longtemps en prison avant qu’un nouveau procès ne commue la peine en simple banissement (1625). Il meurt un an après sa libération, peut-être suite aux privations endurées en prison. –</a:t>
            </a:r>
            <a:r>
              <a:rPr lang="fr-CA" sz="1200" kern="1200" baseline="0" dirty="0" smtClean="0">
                <a:solidFill>
                  <a:schemeClr val="tx1"/>
                </a:solidFill>
                <a:latin typeface="+mn-lt"/>
                <a:ea typeface="+mn-ea"/>
                <a:cs typeface="+mn-cs"/>
              </a:rPr>
              <a:t> la tête d’un groupe des poètes provocateurs – l’un des personnages-type (par son parcours personnel) de la bohème baroque</a:t>
            </a:r>
          </a:p>
          <a:p>
            <a:r>
              <a:rPr lang="fr-CA" sz="1200" kern="1200" baseline="0" dirty="0" smtClean="0">
                <a:solidFill>
                  <a:schemeClr val="tx1"/>
                </a:solidFill>
                <a:latin typeface="+mn-lt"/>
                <a:ea typeface="+mn-ea"/>
                <a:cs typeface="+mn-cs"/>
              </a:rPr>
              <a:t>il rejette les croyances chrétiennes – sa philosophie est un naturalisme épicurien de tendance nettement matérialiste</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poésie – un don visuel très pittoresque;</a:t>
            </a:r>
            <a:r>
              <a:rPr lang="fr-FR" sz="1200" kern="1200" baseline="0" dirty="0" smtClean="0">
                <a:solidFill>
                  <a:schemeClr val="tx1"/>
                </a:solidFill>
                <a:latin typeface="+mn-lt"/>
                <a:ea typeface="+mn-ea"/>
                <a:cs typeface="+mn-cs"/>
              </a:rPr>
              <a:t> poète élégiaque, descriptif et intellectuel</a:t>
            </a:r>
            <a:endParaRPr lang="cs-CZ" dirty="0" smtClean="0"/>
          </a:p>
          <a:p>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Jean Rotrou (21.8. 1609 Dreux - 27.6. 1650 Dreux)</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Il arriva à Paris vers 1626. Ayant obtenu la protection de Richelieu il devint un des auteurs importants de l’Hôtel de Bourgogne, celui qu’il faut ranger au côté des plus grands dramaturges du siècle: Corneille, Molière et Racine. En 20 ans, il produit 17 tragicomédies, 12 comédies, 6 tragédies.</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L’Hypocondriaque</a:t>
            </a:r>
            <a:r>
              <a:rPr lang="fr-CA" sz="1200" kern="1200" dirty="0" smtClean="0">
                <a:solidFill>
                  <a:schemeClr val="tx1"/>
                </a:solidFill>
                <a:latin typeface="+mn-lt"/>
                <a:ea typeface="+mn-ea"/>
                <a:cs typeface="+mn-cs"/>
              </a:rPr>
              <a:t> (1628) - tragi-comédie.</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Le Véritable Saint Genest</a:t>
            </a:r>
            <a:r>
              <a:rPr lang="fr-CA" sz="1200" kern="1200" dirty="0" smtClean="0">
                <a:solidFill>
                  <a:schemeClr val="tx1"/>
                </a:solidFill>
                <a:latin typeface="+mn-lt"/>
                <a:ea typeface="+mn-ea"/>
                <a:cs typeface="+mn-cs"/>
              </a:rPr>
              <a:t> (1645) reprend le sujet de la pièce de Lope de Vega </a:t>
            </a:r>
            <a:r>
              <a:rPr lang="fr-CA" sz="1200" i="1" kern="1200" dirty="0" smtClean="0">
                <a:solidFill>
                  <a:schemeClr val="tx1"/>
                </a:solidFill>
                <a:latin typeface="+mn-lt"/>
                <a:ea typeface="+mn-ea"/>
                <a:cs typeface="+mn-cs"/>
              </a:rPr>
              <a:t>Lo </a:t>
            </a:r>
            <a:r>
              <a:rPr lang="fr-CA" sz="1200" i="1" kern="1200" dirty="0" err="1" smtClean="0">
                <a:solidFill>
                  <a:schemeClr val="tx1"/>
                </a:solidFill>
                <a:latin typeface="+mn-lt"/>
                <a:ea typeface="+mn-ea"/>
                <a:cs typeface="+mn-cs"/>
              </a:rPr>
              <a:t>fingido</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verdadero</a:t>
            </a:r>
            <a:r>
              <a:rPr lang="fr-CA" sz="1200" kern="1200" dirty="0" smtClean="0">
                <a:solidFill>
                  <a:schemeClr val="tx1"/>
                </a:solidFill>
                <a:latin typeface="+mn-lt"/>
                <a:ea typeface="+mn-ea"/>
                <a:cs typeface="+mn-cs"/>
              </a:rPr>
              <a:t>. La tragi-comédie édifiante dont le protagoniste est le martyr comédien converti à la foi chrétienne au moment de la représentation scénique de la mort d’un autre martyr devant l’empereur Dioclétien est l’exemple typique de l’art dramatique baroque.</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Venceslas</a:t>
            </a:r>
            <a:r>
              <a:rPr lang="fr-CA" sz="1200" kern="1200" dirty="0" smtClean="0">
                <a:solidFill>
                  <a:schemeClr val="tx1"/>
                </a:solidFill>
                <a:latin typeface="+mn-lt"/>
                <a:ea typeface="+mn-ea"/>
                <a:cs typeface="+mn-cs"/>
              </a:rPr>
              <a:t> (1647) – la tragi-comédie, tirée de la pièce </a:t>
            </a:r>
            <a:r>
              <a:rPr lang="fr-CA" sz="1200" i="1" kern="1200" dirty="0" smtClean="0">
                <a:solidFill>
                  <a:schemeClr val="tx1"/>
                </a:solidFill>
                <a:latin typeface="+mn-lt"/>
                <a:ea typeface="+mn-ea"/>
                <a:cs typeface="+mn-cs"/>
              </a:rPr>
              <a:t>No </a:t>
            </a:r>
            <a:r>
              <a:rPr lang="fr-CA" sz="1200" i="1" kern="1200" dirty="0" err="1" smtClean="0">
                <a:solidFill>
                  <a:schemeClr val="tx1"/>
                </a:solidFill>
                <a:latin typeface="+mn-lt"/>
                <a:ea typeface="+mn-ea"/>
                <a:cs typeface="+mn-cs"/>
              </a:rPr>
              <a:t>hay</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padre</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siendo</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rey</a:t>
            </a:r>
            <a:r>
              <a:rPr lang="fr-CA" sz="1200" kern="1200" dirty="0" smtClean="0">
                <a:solidFill>
                  <a:schemeClr val="tx1"/>
                </a:solidFill>
                <a:latin typeface="+mn-lt"/>
                <a:ea typeface="+mn-ea"/>
                <a:cs typeface="+mn-cs"/>
              </a:rPr>
              <a:t> de Rojas, reprend les éléments de l’histoire du duc tchèque Venceslas, mais transposés en Pologne.</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Antigone</a:t>
            </a:r>
            <a:r>
              <a:rPr lang="fr-CA" sz="1200" kern="1200" dirty="0" smtClean="0">
                <a:solidFill>
                  <a:schemeClr val="tx1"/>
                </a:solidFill>
                <a:latin typeface="+mn-lt"/>
                <a:ea typeface="+mn-ea"/>
                <a:cs typeface="+mn-cs"/>
              </a:rPr>
              <a:t>  combine les modèles de Sophocle, d’Euripide, de Sénèque et de Stace.</a:t>
            </a:r>
            <a:endParaRPr lang="cs-CZ" sz="1200" kern="1200" dirty="0" smtClean="0">
              <a:solidFill>
                <a:schemeClr val="tx1"/>
              </a:solidFill>
              <a:latin typeface="+mn-lt"/>
              <a:ea typeface="+mn-ea"/>
              <a:cs typeface="+mn-cs"/>
            </a:endParaRPr>
          </a:p>
          <a:p>
            <a:r>
              <a:rPr lang="fr-CA" sz="1200" b="1" i="1" kern="1200" dirty="0" err="1" smtClean="0">
                <a:solidFill>
                  <a:schemeClr val="tx1"/>
                </a:solidFill>
                <a:latin typeface="+mn-lt"/>
                <a:ea typeface="+mn-ea"/>
                <a:cs typeface="+mn-cs"/>
              </a:rPr>
              <a:t>Cosroès</a:t>
            </a:r>
            <a:r>
              <a:rPr lang="fr-CA" sz="1200" kern="1200" dirty="0" smtClean="0">
                <a:solidFill>
                  <a:schemeClr val="tx1"/>
                </a:solidFill>
                <a:latin typeface="+mn-lt"/>
                <a:ea typeface="+mn-ea"/>
                <a:cs typeface="+mn-cs"/>
              </a:rPr>
              <a:t> (1649) – tragédie.</a:t>
            </a:r>
          </a:p>
          <a:p>
            <a:endParaRPr lang="fr-CA"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Jean Mairet (4.1. 1604 Besançon - 31.1. 1686 Besançon)</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Il fut un des auteurs marquants de son époque. Pensionné du duc de Montmorency, il put se lier d’amitié avec Théophile de Viau, puis il passa au nombre des protégés du cardinal de Richelieu.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créée entre 1623 et 1640 (1641) comprend six tragi-comédies, trois tragédies et une comédie. Rival de Corneille, il participe à la </a:t>
            </a:r>
            <a:r>
              <a:rPr lang="fr-CA" sz="1200" i="1" kern="1200" dirty="0" smtClean="0">
                <a:solidFill>
                  <a:schemeClr val="tx1"/>
                </a:solidFill>
                <a:latin typeface="+mn-lt"/>
                <a:ea typeface="+mn-ea"/>
                <a:cs typeface="+mn-cs"/>
              </a:rPr>
              <a:t>querelle du Cid</a:t>
            </a:r>
            <a:r>
              <a:rPr lang="fr-CA" sz="1200" kern="1200" dirty="0" smtClean="0">
                <a:solidFill>
                  <a:schemeClr val="tx1"/>
                </a:solidFill>
                <a:latin typeface="+mn-lt"/>
                <a:ea typeface="+mn-ea"/>
                <a:cs typeface="+mn-cs"/>
              </a:rPr>
              <a:t>. Déçu par Richelieu qui préfère laisser arbitrer l’Académie au lieu d’intervenir contre </a:t>
            </a:r>
            <a:r>
              <a:rPr lang="fr-CA" sz="1200" i="1" kern="1200" dirty="0" smtClean="0">
                <a:solidFill>
                  <a:schemeClr val="tx1"/>
                </a:solidFill>
                <a:latin typeface="+mn-lt"/>
                <a:ea typeface="+mn-ea"/>
                <a:cs typeface="+mn-cs"/>
              </a:rPr>
              <a:t>Le Cid</a:t>
            </a:r>
            <a:r>
              <a:rPr lang="fr-CA" sz="1200" kern="1200" dirty="0" smtClean="0">
                <a:solidFill>
                  <a:schemeClr val="tx1"/>
                </a:solidFill>
                <a:latin typeface="+mn-lt"/>
                <a:ea typeface="+mn-ea"/>
                <a:cs typeface="+mn-cs"/>
              </a:rPr>
              <a:t> sur le conseil de Mairet, ce dernier accepte la lieutenance du Franche-Comté et se retire à Besançon. Jean Mairet est conséquent dans son effort de „régulariser“ la tragédie, la comédie et la tragi-comédie.</a:t>
            </a:r>
            <a:endParaRPr lang="cs-CZ" sz="1200" kern="1200" dirty="0" smtClean="0">
              <a:solidFill>
                <a:schemeClr val="tx1"/>
              </a:solidFill>
              <a:latin typeface="+mn-lt"/>
              <a:ea typeface="+mn-ea"/>
              <a:cs typeface="+mn-cs"/>
            </a:endParaRPr>
          </a:p>
          <a:p>
            <a:r>
              <a:rPr lang="fr-CA" sz="1200" b="1" i="1" kern="1200" dirty="0" err="1" smtClean="0">
                <a:solidFill>
                  <a:schemeClr val="tx1"/>
                </a:solidFill>
                <a:latin typeface="+mn-lt"/>
                <a:ea typeface="+mn-ea"/>
                <a:cs typeface="+mn-cs"/>
              </a:rPr>
              <a:t>Chriséide</a:t>
            </a:r>
            <a:r>
              <a:rPr lang="fr-CA" sz="1200" b="1" i="1" kern="1200" dirty="0" smtClean="0">
                <a:solidFill>
                  <a:schemeClr val="tx1"/>
                </a:solidFill>
                <a:latin typeface="+mn-lt"/>
                <a:ea typeface="+mn-ea"/>
                <a:cs typeface="+mn-cs"/>
              </a:rPr>
              <a:t> et </a:t>
            </a:r>
            <a:r>
              <a:rPr lang="fr-CA" sz="1200" b="1" i="1" kern="1200" dirty="0" err="1" smtClean="0">
                <a:solidFill>
                  <a:schemeClr val="tx1"/>
                </a:solidFill>
                <a:latin typeface="+mn-lt"/>
                <a:ea typeface="+mn-ea"/>
                <a:cs typeface="+mn-cs"/>
              </a:rPr>
              <a:t>Arimand</a:t>
            </a:r>
            <a:r>
              <a:rPr lang="fr-CA" sz="1200" kern="1200" dirty="0" smtClean="0">
                <a:solidFill>
                  <a:schemeClr val="tx1"/>
                </a:solidFill>
                <a:latin typeface="+mn-lt"/>
                <a:ea typeface="+mn-ea"/>
                <a:cs typeface="+mn-cs"/>
              </a:rPr>
              <a:t> (1625) - tragi-comédie dont le sujet est tiré de </a:t>
            </a:r>
            <a:r>
              <a:rPr lang="fr-CA" sz="1200" i="1" kern="1200" dirty="0" smtClean="0">
                <a:solidFill>
                  <a:schemeClr val="tx1"/>
                </a:solidFill>
                <a:latin typeface="+mn-lt"/>
                <a:ea typeface="+mn-ea"/>
                <a:cs typeface="+mn-cs"/>
              </a:rPr>
              <a:t>L’Astrée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Sylvie</a:t>
            </a:r>
            <a:r>
              <a:rPr lang="fr-CA" sz="1200" kern="1200" dirty="0" smtClean="0">
                <a:solidFill>
                  <a:schemeClr val="tx1"/>
                </a:solidFill>
                <a:latin typeface="+mn-lt"/>
                <a:ea typeface="+mn-ea"/>
                <a:cs typeface="+mn-cs"/>
              </a:rPr>
              <a:t> (1626) - pastorale dramatique aux accents de tragi-comédie</a:t>
            </a:r>
            <a:endParaRPr lang="cs-CZ" sz="1200" kern="1200" dirty="0" smtClean="0">
              <a:solidFill>
                <a:schemeClr val="tx1"/>
              </a:solidFill>
              <a:latin typeface="+mn-lt"/>
              <a:ea typeface="+mn-ea"/>
              <a:cs typeface="+mn-cs"/>
            </a:endParaRPr>
          </a:p>
          <a:p>
            <a:r>
              <a:rPr lang="fr-CA" sz="1200" b="1" i="1" kern="1200" dirty="0" err="1" smtClean="0">
                <a:solidFill>
                  <a:schemeClr val="tx1"/>
                </a:solidFill>
                <a:latin typeface="+mn-lt"/>
                <a:ea typeface="+mn-ea"/>
                <a:cs typeface="+mn-cs"/>
              </a:rPr>
              <a:t>Sylvanire</a:t>
            </a:r>
            <a:r>
              <a:rPr lang="fr-CA" sz="1200" b="1" i="1" kern="1200" dirty="0" smtClean="0">
                <a:solidFill>
                  <a:schemeClr val="tx1"/>
                </a:solidFill>
                <a:latin typeface="+mn-lt"/>
                <a:ea typeface="+mn-ea"/>
                <a:cs typeface="+mn-cs"/>
              </a:rPr>
              <a:t> ou la mort vive</a:t>
            </a:r>
            <a:r>
              <a:rPr lang="fr-CA" sz="1200" kern="1200" dirty="0" smtClean="0">
                <a:solidFill>
                  <a:schemeClr val="tx1"/>
                </a:solidFill>
                <a:latin typeface="+mn-lt"/>
                <a:ea typeface="+mn-ea"/>
                <a:cs typeface="+mn-cs"/>
              </a:rPr>
              <a:t> (1630) - pastorale dramatique respectant les unités dramatiques: dans la préface, Mairet se réclame d’Aristote, d’Horace et de Donat pour imposer l’unité de temps.</a:t>
            </a:r>
            <a:endParaRPr lang="cs-CZ" sz="1200" kern="1200" dirty="0" smtClean="0">
              <a:solidFill>
                <a:schemeClr val="tx1"/>
              </a:solidFill>
              <a:latin typeface="+mn-lt"/>
              <a:ea typeface="+mn-ea"/>
              <a:cs typeface="+mn-cs"/>
            </a:endParaRPr>
          </a:p>
          <a:p>
            <a:r>
              <a:rPr lang="fr-CA" sz="1200" b="1" i="1" kern="1200" dirty="0" smtClean="0">
                <a:solidFill>
                  <a:schemeClr val="tx1"/>
                </a:solidFill>
                <a:latin typeface="+mn-lt"/>
                <a:ea typeface="+mn-ea"/>
                <a:cs typeface="+mn-cs"/>
              </a:rPr>
              <a:t>Galanteries du duc d’</a:t>
            </a:r>
            <a:r>
              <a:rPr lang="fr-CA" sz="1200" b="1" i="1" kern="1200" dirty="0" err="1" smtClean="0">
                <a:solidFill>
                  <a:schemeClr val="tx1"/>
                </a:solidFill>
                <a:latin typeface="+mn-lt"/>
                <a:ea typeface="+mn-ea"/>
                <a:cs typeface="+mn-cs"/>
              </a:rPr>
              <a:t>Ossone</a:t>
            </a:r>
            <a:r>
              <a:rPr lang="fr-CA" sz="1200" kern="1200" dirty="0" smtClean="0">
                <a:solidFill>
                  <a:schemeClr val="tx1"/>
                </a:solidFill>
                <a:latin typeface="+mn-lt"/>
                <a:ea typeface="+mn-ea"/>
                <a:cs typeface="+mn-cs"/>
              </a:rPr>
              <a:t> (1632) et </a:t>
            </a:r>
            <a:r>
              <a:rPr lang="fr-CA" sz="1200" b="1" i="1" kern="1200" dirty="0" smtClean="0">
                <a:solidFill>
                  <a:schemeClr val="tx1"/>
                </a:solidFill>
                <a:latin typeface="+mn-lt"/>
                <a:ea typeface="+mn-ea"/>
                <a:cs typeface="+mn-cs"/>
              </a:rPr>
              <a:t>Virginie</a:t>
            </a:r>
            <a:r>
              <a:rPr lang="fr-CA" sz="1200" kern="1200" dirty="0" smtClean="0">
                <a:solidFill>
                  <a:schemeClr val="tx1"/>
                </a:solidFill>
                <a:latin typeface="+mn-lt"/>
                <a:ea typeface="+mn-ea"/>
                <a:cs typeface="+mn-cs"/>
              </a:rPr>
              <a:t> (1633) - comédies construites dans le respect des unités dramatiques.</a:t>
            </a:r>
            <a:endParaRPr lang="cs-CZ" sz="1200" kern="1200" dirty="0" smtClean="0">
              <a:solidFill>
                <a:schemeClr val="tx1"/>
              </a:solidFill>
              <a:latin typeface="+mn-lt"/>
              <a:ea typeface="+mn-ea"/>
              <a:cs typeface="+mn-cs"/>
            </a:endParaRPr>
          </a:p>
          <a:p>
            <a:r>
              <a:rPr lang="fr-CA" sz="1200" b="1" i="1" u="sng" kern="1200" dirty="0" smtClean="0">
                <a:solidFill>
                  <a:schemeClr val="tx1"/>
                </a:solidFill>
                <a:latin typeface="+mn-lt"/>
                <a:ea typeface="+mn-ea"/>
                <a:cs typeface="+mn-cs"/>
              </a:rPr>
              <a:t>Sophonisbe</a:t>
            </a:r>
            <a:r>
              <a:rPr lang="fr-CA" sz="1200" kern="1200" dirty="0" smtClean="0">
                <a:solidFill>
                  <a:schemeClr val="tx1"/>
                </a:solidFill>
                <a:latin typeface="+mn-lt"/>
                <a:ea typeface="+mn-ea"/>
                <a:cs typeface="+mn-cs"/>
              </a:rPr>
              <a:t> (1634) - tragédie régulière, composé sur un sujet historique tiré de Tite Live, à l’exemple de la tragédie homonyme (1514) de l’Italien Giorgio Trissino, traduite en français par </a:t>
            </a:r>
            <a:r>
              <a:rPr lang="fr-CA" sz="1200" kern="1200" dirty="0" err="1" smtClean="0">
                <a:solidFill>
                  <a:schemeClr val="tx1"/>
                </a:solidFill>
                <a:latin typeface="+mn-lt"/>
                <a:ea typeface="+mn-ea"/>
                <a:cs typeface="+mn-cs"/>
              </a:rPr>
              <a:t>Melin</a:t>
            </a:r>
            <a:r>
              <a:rPr lang="fr-CA" sz="1200" kern="1200" dirty="0" smtClean="0">
                <a:solidFill>
                  <a:schemeClr val="tx1"/>
                </a:solidFill>
                <a:latin typeface="+mn-lt"/>
                <a:ea typeface="+mn-ea"/>
                <a:cs typeface="+mn-cs"/>
              </a:rPr>
              <a:t> de Saint-Gelais.</a:t>
            </a:r>
            <a:endParaRPr lang="cs-CZ" sz="1200" kern="1200" dirty="0" smtClean="0">
              <a:solidFill>
                <a:schemeClr val="tx1"/>
              </a:solidFill>
              <a:latin typeface="+mn-lt"/>
              <a:ea typeface="+mn-ea"/>
              <a:cs typeface="+mn-cs"/>
            </a:endParaRPr>
          </a:p>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6</a:t>
            </a:fld>
            <a:endParaRPr lang="cs-CZ"/>
          </a:p>
        </p:txBody>
      </p:sp>
    </p:spTree>
    <p:extLst>
      <p:ext uri="{BB962C8B-B14F-4D97-AF65-F5344CB8AC3E}">
        <p14:creationId xmlns:p14="http://schemas.microsoft.com/office/powerpoint/2010/main" val="38216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Il reçut une éducation classique au collège des jésuites, il étudia le droit, devint avocat  au Parlement de Rouen en 1624. Les contacts avec la troupe de l’acteur Monory qui venait jouer à Rouen et à qui Corneille confia le manuscrit de sa comédie </a:t>
            </a:r>
            <a:r>
              <a:rPr lang="fr-CA" sz="1200" b="1" i="1" kern="1200" dirty="0" err="1" smtClean="0">
                <a:solidFill>
                  <a:schemeClr val="tx1"/>
                </a:solidFill>
                <a:latin typeface="+mn-lt"/>
                <a:ea typeface="+mn-ea"/>
                <a:cs typeface="+mn-cs"/>
              </a:rPr>
              <a:t>Mélite</a:t>
            </a:r>
            <a:r>
              <a:rPr lang="fr-CA" sz="1200" b="1" i="1" kern="1200" dirty="0" smtClean="0">
                <a:solidFill>
                  <a:schemeClr val="tx1"/>
                </a:solidFill>
                <a:latin typeface="+mn-lt"/>
                <a:ea typeface="+mn-ea"/>
                <a:cs typeface="+mn-cs"/>
              </a:rPr>
              <a:t> ou les Fausses lettres</a:t>
            </a:r>
            <a:r>
              <a:rPr lang="fr-CA" sz="1200" kern="1200" dirty="0" smtClean="0">
                <a:solidFill>
                  <a:schemeClr val="tx1"/>
                </a:solidFill>
                <a:latin typeface="+mn-lt"/>
                <a:ea typeface="+mn-ea"/>
                <a:cs typeface="+mn-cs"/>
              </a:rPr>
              <a:t> (1628, jouée en 1629) décidèrent de sa carrière dramatique parisienne. Les comédies d’intrigue, sur le modèle du théâtre espagnol, sont jouées au Théâtre du Marais: </a:t>
            </a:r>
            <a:r>
              <a:rPr lang="fr-CA" sz="1200" b="1" i="1" kern="1200" dirty="0" smtClean="0">
                <a:solidFill>
                  <a:schemeClr val="tx1"/>
                </a:solidFill>
                <a:latin typeface="+mn-lt"/>
                <a:ea typeface="+mn-ea"/>
                <a:cs typeface="+mn-cs"/>
              </a:rPr>
              <a:t>La Veuve ou Le traître trahi</a:t>
            </a:r>
            <a:r>
              <a:rPr lang="fr-CA" sz="1200" kern="1200" dirty="0" smtClean="0">
                <a:solidFill>
                  <a:schemeClr val="tx1"/>
                </a:solidFill>
                <a:latin typeface="+mn-lt"/>
                <a:ea typeface="+mn-ea"/>
                <a:cs typeface="+mn-cs"/>
              </a:rPr>
              <a:t> (1631), </a:t>
            </a:r>
            <a:r>
              <a:rPr lang="fr-CA" sz="1200" b="1" i="1" kern="1200" dirty="0" smtClean="0">
                <a:solidFill>
                  <a:schemeClr val="tx1"/>
                </a:solidFill>
                <a:latin typeface="+mn-lt"/>
                <a:ea typeface="+mn-ea"/>
                <a:cs typeface="+mn-cs"/>
              </a:rPr>
              <a:t>La Galerie du Palais ou l’Amie rivale</a:t>
            </a:r>
            <a:r>
              <a:rPr lang="fr-CA" sz="1200" kern="1200" dirty="0" smtClean="0">
                <a:solidFill>
                  <a:schemeClr val="tx1"/>
                </a:solidFill>
                <a:latin typeface="+mn-lt"/>
                <a:ea typeface="+mn-ea"/>
                <a:cs typeface="+mn-cs"/>
              </a:rPr>
              <a:t> (1632), </a:t>
            </a:r>
            <a:r>
              <a:rPr lang="fr-CA" sz="1200" b="1" i="1" kern="1200" dirty="0" smtClean="0">
                <a:solidFill>
                  <a:schemeClr val="tx1"/>
                </a:solidFill>
                <a:latin typeface="+mn-lt"/>
                <a:ea typeface="+mn-ea"/>
                <a:cs typeface="+mn-cs"/>
              </a:rPr>
              <a:t>La Suivante</a:t>
            </a:r>
            <a:r>
              <a:rPr lang="fr-CA" sz="1200" kern="1200" dirty="0" smtClean="0">
                <a:solidFill>
                  <a:schemeClr val="tx1"/>
                </a:solidFill>
                <a:latin typeface="+mn-lt"/>
                <a:ea typeface="+mn-ea"/>
                <a:cs typeface="+mn-cs"/>
              </a:rPr>
              <a:t> (1632-33), </a:t>
            </a:r>
            <a:r>
              <a:rPr lang="fr-CA" sz="1200" b="1" i="1" kern="1200" dirty="0" smtClean="0">
                <a:solidFill>
                  <a:schemeClr val="tx1"/>
                </a:solidFill>
                <a:latin typeface="+mn-lt"/>
                <a:ea typeface="+mn-ea"/>
                <a:cs typeface="+mn-cs"/>
              </a:rPr>
              <a:t>La Place Royale ou l’Amoureux extravagant</a:t>
            </a:r>
            <a:r>
              <a:rPr lang="fr-CA" sz="1200" kern="1200" dirty="0" smtClean="0">
                <a:solidFill>
                  <a:schemeClr val="tx1"/>
                </a:solidFill>
                <a:latin typeface="+mn-lt"/>
                <a:ea typeface="+mn-ea"/>
                <a:cs typeface="+mn-cs"/>
              </a:rPr>
              <a:t> (1633-34). Corneille s’affirme comme le meilleur auteur de comédies avant Molière. </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Corneille qui épouse, en 1640, Marie de </a:t>
            </a:r>
            <a:r>
              <a:rPr lang="fr-CA" sz="1200" kern="1200" dirty="0" err="1" smtClean="0">
                <a:solidFill>
                  <a:schemeClr val="tx1"/>
                </a:solidFill>
                <a:latin typeface="+mn-lt"/>
                <a:ea typeface="+mn-ea"/>
                <a:cs typeface="+mn-cs"/>
              </a:rPr>
              <a:t>Lampérière</a:t>
            </a:r>
            <a:r>
              <a:rPr lang="fr-CA" sz="1200" kern="1200" dirty="0" smtClean="0">
                <a:solidFill>
                  <a:schemeClr val="tx1"/>
                </a:solidFill>
                <a:latin typeface="+mn-lt"/>
                <a:ea typeface="+mn-ea"/>
                <a:cs typeface="+mn-cs"/>
              </a:rPr>
              <a:t>, dont il aura six enfants, devient une personnalité importante, il entre à l’Académie Française en 1647, fréquente les salons parisiens sans pour autant cesser d’être un provincial. Il ne déménagera définitivement à Paris qu’en 1662, avec son frère Thomas Corneille (1625-1709), lui aussi auteur dramatique. </a:t>
            </a:r>
          </a:p>
          <a:p>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carrière dramatique de Pierre Corneille connut des moments éclatants, mais aussi des échecs cuisants (</a:t>
            </a:r>
            <a:r>
              <a:rPr lang="fr-CA" sz="1200" b="1" i="1" kern="1200" dirty="0" smtClean="0">
                <a:solidFill>
                  <a:schemeClr val="tx1"/>
                </a:solidFill>
                <a:latin typeface="+mn-lt"/>
                <a:ea typeface="+mn-ea"/>
                <a:cs typeface="+mn-cs"/>
              </a:rPr>
              <a:t>Pertharite</a:t>
            </a:r>
            <a:r>
              <a:rPr lang="fr-CA" sz="1200" kern="1200" dirty="0" smtClean="0">
                <a:solidFill>
                  <a:schemeClr val="tx1"/>
                </a:solidFill>
                <a:latin typeface="+mn-lt"/>
                <a:ea typeface="+mn-ea"/>
                <a:cs typeface="+mn-cs"/>
              </a:rPr>
              <a:t>, 1651; </a:t>
            </a:r>
            <a:r>
              <a:rPr lang="fr-CA" sz="1200" b="1" i="1" kern="1200" dirty="0" smtClean="0">
                <a:solidFill>
                  <a:schemeClr val="tx1"/>
                </a:solidFill>
                <a:latin typeface="+mn-lt"/>
                <a:ea typeface="+mn-ea"/>
                <a:cs typeface="+mn-cs"/>
              </a:rPr>
              <a:t>Agésilas</a:t>
            </a:r>
            <a:r>
              <a:rPr lang="fr-CA" sz="1200" kern="1200" dirty="0" smtClean="0">
                <a:solidFill>
                  <a:schemeClr val="tx1"/>
                </a:solidFill>
                <a:latin typeface="+mn-lt"/>
                <a:ea typeface="+mn-ea"/>
                <a:cs typeface="+mn-cs"/>
              </a:rPr>
              <a:t>, 1666 – innovation des vers non-isométriques). Sa grandeur est pourtant reconnue même par son grand rival Jean Racine.</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7</a:t>
            </a:fld>
            <a:endParaRPr lang="cs-CZ"/>
          </a:p>
        </p:txBody>
      </p:sp>
    </p:spTree>
    <p:extLst>
      <p:ext uri="{BB962C8B-B14F-4D97-AF65-F5344CB8AC3E}">
        <p14:creationId xmlns:p14="http://schemas.microsoft.com/office/powerpoint/2010/main" val="333446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Étalée sur une longue période, de 1629 à 1674, la carrière dramatique de Corneille chevauche la période baroque et le classicisme. Elle est variée aussi bien grâce aux recherches stylistiques que par la multiplicité des genres: comédie, comédie héroïque, tragi-comédie, tragédie-ballet, tragédie. Si Corneille s’est pliée aux impératifs de l’esthétique régulière du classicisme, son sens de l’action dramatique et de la théâtralité le situent du côté de la sensibilité baroque.</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8</a:t>
            </a:fld>
            <a:endParaRPr lang="cs-CZ"/>
          </a:p>
        </p:txBody>
      </p:sp>
    </p:spTree>
    <p:extLst>
      <p:ext uri="{BB962C8B-B14F-4D97-AF65-F5344CB8AC3E}">
        <p14:creationId xmlns:p14="http://schemas.microsoft.com/office/powerpoint/2010/main" val="18976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Corneille s’affirme comme le meilleur auteur de comédies avant Molière. La thématique baroque du masque et du mensonge frôle l’analyse d’un cas psychologique dans le </a:t>
            </a:r>
            <a:r>
              <a:rPr lang="fr-CA" sz="1200" b="1" i="1" kern="1200" dirty="0" smtClean="0">
                <a:solidFill>
                  <a:schemeClr val="tx1"/>
                </a:solidFill>
                <a:latin typeface="+mn-lt"/>
                <a:ea typeface="+mn-ea"/>
                <a:cs typeface="+mn-cs"/>
              </a:rPr>
              <a:t>Menteur</a:t>
            </a:r>
            <a:r>
              <a:rPr lang="fr-CA" sz="1200" kern="1200" dirty="0" smtClean="0">
                <a:solidFill>
                  <a:schemeClr val="tx1"/>
                </a:solidFill>
                <a:latin typeface="+mn-lt"/>
                <a:ea typeface="+mn-ea"/>
                <a:cs typeface="+mn-cs"/>
              </a:rPr>
              <a:t> (1643-44). Le mélange du comique et tragique caractérise </a:t>
            </a:r>
            <a:r>
              <a:rPr lang="fr-CA" sz="1200" b="1" i="1" kern="1200" dirty="0" smtClean="0">
                <a:solidFill>
                  <a:schemeClr val="tx1"/>
                </a:solidFill>
                <a:latin typeface="+mn-lt"/>
                <a:ea typeface="+mn-ea"/>
                <a:cs typeface="+mn-cs"/>
              </a:rPr>
              <a:t>L’Illusion comique</a:t>
            </a:r>
            <a:r>
              <a:rPr lang="fr-CA" sz="1200" kern="1200" dirty="0" smtClean="0">
                <a:solidFill>
                  <a:schemeClr val="tx1"/>
                </a:solidFill>
                <a:latin typeface="+mn-lt"/>
                <a:ea typeface="+mn-ea"/>
                <a:cs typeface="+mn-cs"/>
              </a:rPr>
              <a:t> (1635-36) qui combine l’intrigue romanesque de la recherche du fils perdu avec les thèmes de l’amour et de la magie en utilisant la composition en </a:t>
            </a:r>
            <a:r>
              <a:rPr lang="fr-CA" sz="1200" kern="1200" dirty="0" err="1" smtClean="0">
                <a:solidFill>
                  <a:schemeClr val="tx1"/>
                </a:solidFill>
                <a:latin typeface="+mn-lt"/>
                <a:ea typeface="+mn-ea"/>
                <a:cs typeface="+mn-cs"/>
              </a:rPr>
              <a:t>abysme</a:t>
            </a:r>
            <a:r>
              <a:rPr lang="fr-CA" sz="1200" kern="1200" dirty="0" smtClean="0">
                <a:solidFill>
                  <a:schemeClr val="tx1"/>
                </a:solidFill>
                <a:latin typeface="+mn-lt"/>
                <a:ea typeface="+mn-ea"/>
                <a:cs typeface="+mn-cs"/>
              </a:rPr>
              <a:t> du théâtre dans le théâtre. Les deux pièces mentionnées peuvent être considérées comme représentatives du goût baroque.</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D929B03C-8552-4934-B9BA-C054920699FB}" type="slidenum">
              <a:rPr lang="cs-CZ" smtClean="0"/>
              <a:pPr/>
              <a:t>9</a:t>
            </a:fld>
            <a:endParaRPr lang="cs-CZ"/>
          </a:p>
        </p:txBody>
      </p:sp>
    </p:spTree>
    <p:extLst>
      <p:ext uri="{BB962C8B-B14F-4D97-AF65-F5344CB8AC3E}">
        <p14:creationId xmlns:p14="http://schemas.microsoft.com/office/powerpoint/2010/main" val="121834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noProof="0" dirty="0" smtClean="0"/>
              <a:t>le baroque –</a:t>
            </a:r>
            <a:r>
              <a:rPr lang="fr-FR" sz="2800" noProof="0" dirty="0" smtClean="0"/>
              <a:t> le théâtre et l’art oratoire</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smtClean="0"/>
              <a:t>Mgr. Veronika Černíková, Ph.D.</a:t>
            </a:r>
            <a:endParaRPr lang="fr-FR" noProof="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Pierre Corneille (1606-1684)</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dirty="0" smtClean="0"/>
              <a:t>les tragi-comédies</a:t>
            </a:r>
          </a:p>
          <a:p>
            <a:pPr lvl="1"/>
            <a:r>
              <a:rPr lang="fr-FR" i="1" dirty="0" smtClean="0"/>
              <a:t>Le Cid </a:t>
            </a:r>
            <a:r>
              <a:rPr lang="fr-FR" dirty="0" smtClean="0"/>
              <a:t>(1636)</a:t>
            </a:r>
          </a:p>
          <a:p>
            <a:pPr lvl="2"/>
            <a:r>
              <a:rPr lang="fr-FR" dirty="0" smtClean="0"/>
              <a:t>l’amour</a:t>
            </a:r>
          </a:p>
          <a:p>
            <a:pPr lvl="2"/>
            <a:r>
              <a:rPr lang="fr-FR" dirty="0" smtClean="0"/>
              <a:t>l’honneur</a:t>
            </a:r>
          </a:p>
          <a:p>
            <a:pPr lvl="2"/>
            <a:endParaRPr lang="fr-FR" dirty="0" smtClean="0"/>
          </a:p>
          <a:p>
            <a:pPr lvl="2">
              <a:buNone/>
            </a:pPr>
            <a:r>
              <a:rPr lang="fr-FR" dirty="0" smtClean="0"/>
              <a:t>→ les querelles</a:t>
            </a:r>
          </a:p>
          <a:p>
            <a:pPr lvl="2">
              <a:buNone/>
            </a:pPr>
            <a:r>
              <a:rPr lang="fr-FR" dirty="0" smtClean="0"/>
              <a:t>→ la doctrine classique</a:t>
            </a:r>
          </a:p>
        </p:txBody>
      </p:sp>
      <p:sp>
        <p:nvSpPr>
          <p:cNvPr id="25602" name="AutoShape 2"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5604" name="AutoShape 4"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8194" name="AutoShape 2" descr="Výsledek obrázku pro le  cid corneil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8196" name="AutoShape 4" descr="Výsledek obrázku pro le  cid corneil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8198" name="Picture 6" descr="Théâtre du Marais. Scène du Cid, de Corneille : [estampe] / Ad. M. [sig.]"/>
          <p:cNvPicPr>
            <a:picLocks noChangeAspect="1" noChangeArrowheads="1"/>
          </p:cNvPicPr>
          <p:nvPr/>
        </p:nvPicPr>
        <p:blipFill>
          <a:blip r:embed="rId3" cstate="print"/>
          <a:srcRect/>
          <a:stretch>
            <a:fillRect/>
          </a:stretch>
        </p:blipFill>
        <p:spPr bwMode="auto">
          <a:xfrm>
            <a:off x="4499992" y="3609968"/>
            <a:ext cx="4644008" cy="32480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Pierre Corneille (1606-1684)</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dirty="0" smtClean="0"/>
              <a:t>les tragédies </a:t>
            </a:r>
          </a:p>
          <a:p>
            <a:pPr lvl="1"/>
            <a:r>
              <a:rPr lang="fr-FR" dirty="0" smtClean="0"/>
              <a:t>le classicisme</a:t>
            </a:r>
          </a:p>
          <a:p>
            <a:pPr lvl="2"/>
            <a:r>
              <a:rPr lang="fr-FR" dirty="0" smtClean="0"/>
              <a:t>la régularité</a:t>
            </a:r>
          </a:p>
          <a:p>
            <a:pPr lvl="2"/>
            <a:r>
              <a:rPr lang="fr-FR" dirty="0" smtClean="0"/>
              <a:t>la thématique romaine</a:t>
            </a:r>
          </a:p>
          <a:p>
            <a:pPr lvl="2"/>
            <a:r>
              <a:rPr lang="fr-CA" i="1" dirty="0" smtClean="0"/>
              <a:t>Horace</a:t>
            </a:r>
            <a:r>
              <a:rPr lang="fr-CA" dirty="0" smtClean="0"/>
              <a:t> et </a:t>
            </a:r>
            <a:r>
              <a:rPr lang="fr-CA" i="1" dirty="0" smtClean="0"/>
              <a:t>Cinna</a:t>
            </a:r>
            <a:r>
              <a:rPr lang="fr-CA" dirty="0" smtClean="0"/>
              <a:t> (1640)</a:t>
            </a:r>
          </a:p>
          <a:p>
            <a:pPr lvl="1"/>
            <a:r>
              <a:rPr lang="fr-FR" dirty="0" smtClean="0"/>
              <a:t>le baroque</a:t>
            </a:r>
          </a:p>
          <a:p>
            <a:pPr lvl="2"/>
            <a:r>
              <a:rPr lang="fr-FR" dirty="0" smtClean="0"/>
              <a:t>l’héroïsme</a:t>
            </a:r>
          </a:p>
          <a:p>
            <a:pPr lvl="2"/>
            <a:r>
              <a:rPr lang="fr-FR" dirty="0" smtClean="0"/>
              <a:t>la grandeur stoïque</a:t>
            </a:r>
          </a:p>
          <a:p>
            <a:pPr lvl="2"/>
            <a:r>
              <a:rPr lang="fr-CA" i="1" dirty="0" smtClean="0"/>
              <a:t>Polyeucte</a:t>
            </a:r>
            <a:r>
              <a:rPr lang="fr-CA" dirty="0" smtClean="0"/>
              <a:t> (1642)</a:t>
            </a:r>
            <a:endParaRPr lang="fr-FR" dirty="0" smtClean="0"/>
          </a:p>
          <a:p>
            <a:pPr lvl="1"/>
            <a:endParaRPr lang="fr-FR" dirty="0" smtClean="0"/>
          </a:p>
        </p:txBody>
      </p:sp>
      <p:sp>
        <p:nvSpPr>
          <p:cNvPr id="25602" name="AutoShape 2"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5604" name="AutoShape 4"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146" name="Picture 2" descr="Výsledek obrázku pro polyeucte corneille"/>
          <p:cNvPicPr>
            <a:picLocks noChangeAspect="1" noChangeArrowheads="1"/>
          </p:cNvPicPr>
          <p:nvPr/>
        </p:nvPicPr>
        <p:blipFill>
          <a:blip r:embed="rId3" cstate="print"/>
          <a:srcRect r="57456"/>
          <a:stretch>
            <a:fillRect/>
          </a:stretch>
        </p:blipFill>
        <p:spPr bwMode="auto">
          <a:xfrm>
            <a:off x="6012160" y="1916831"/>
            <a:ext cx="2832249" cy="47305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l’art oratoire</a:t>
            </a:r>
            <a:endParaRPr lang="fr-FR" dirty="0"/>
          </a:p>
        </p:txBody>
      </p:sp>
      <p:sp>
        <p:nvSpPr>
          <p:cNvPr id="3" name="Zástupný symbol pro obsah 2"/>
          <p:cNvSpPr>
            <a:spLocks noGrp="1"/>
          </p:cNvSpPr>
          <p:nvPr>
            <p:ph idx="1"/>
          </p:nvPr>
        </p:nvSpPr>
        <p:spPr/>
        <p:txBody>
          <a:bodyPr>
            <a:normAutofit lnSpcReduction="10000"/>
          </a:bodyPr>
          <a:lstStyle/>
          <a:p>
            <a:r>
              <a:rPr lang="fr-FR" dirty="0" smtClean="0"/>
              <a:t>les protestants x les catholiques</a:t>
            </a:r>
          </a:p>
          <a:p>
            <a:r>
              <a:rPr lang="fr-FR" dirty="0" smtClean="0"/>
              <a:t>l’Eglise catholique</a:t>
            </a:r>
          </a:p>
          <a:p>
            <a:pPr lvl="1"/>
            <a:r>
              <a:rPr lang="fr-FR" dirty="0" smtClean="0"/>
              <a:t>conflits extérieurs</a:t>
            </a:r>
          </a:p>
          <a:p>
            <a:pPr lvl="2">
              <a:buNone/>
            </a:pPr>
            <a:r>
              <a:rPr lang="fr-FR" dirty="0" smtClean="0"/>
              <a:t>x le protestantisme</a:t>
            </a:r>
          </a:p>
          <a:p>
            <a:pPr lvl="1"/>
            <a:r>
              <a:rPr lang="fr-FR" dirty="0" smtClean="0"/>
              <a:t>conflits intérieurs</a:t>
            </a:r>
          </a:p>
          <a:p>
            <a:pPr lvl="2"/>
            <a:r>
              <a:rPr lang="fr-FR" dirty="0" smtClean="0"/>
              <a:t>les papistes x les </a:t>
            </a:r>
            <a:r>
              <a:rPr lang="fr-FR" dirty="0" err="1" smtClean="0"/>
              <a:t>gallicanistes</a:t>
            </a:r>
            <a:endParaRPr lang="fr-FR" dirty="0" smtClean="0"/>
          </a:p>
          <a:p>
            <a:pPr lvl="2"/>
            <a:r>
              <a:rPr lang="fr-FR" dirty="0" smtClean="0"/>
              <a:t>la grâce et la foi</a:t>
            </a:r>
          </a:p>
          <a:p>
            <a:pPr lvl="2">
              <a:buNone/>
            </a:pPr>
            <a:r>
              <a:rPr lang="fr-FR" dirty="0" smtClean="0"/>
              <a:t>→ répression </a:t>
            </a:r>
          </a:p>
          <a:p>
            <a:pPr lvl="3"/>
            <a:r>
              <a:rPr lang="fr-FR" dirty="0" smtClean="0"/>
              <a:t>le jansénisme</a:t>
            </a:r>
          </a:p>
          <a:p>
            <a:pPr lvl="3"/>
            <a:r>
              <a:rPr lang="fr-FR" dirty="0" smtClean="0"/>
              <a:t>le quiétisme</a:t>
            </a:r>
          </a:p>
          <a:p>
            <a:pPr lvl="2"/>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l’art oratoire</a:t>
            </a:r>
            <a:endParaRPr lang="fr-FR" dirty="0"/>
          </a:p>
        </p:txBody>
      </p:sp>
      <p:sp>
        <p:nvSpPr>
          <p:cNvPr id="3" name="Zástupný symbol pro obsah 2"/>
          <p:cNvSpPr>
            <a:spLocks noGrp="1"/>
          </p:cNvSpPr>
          <p:nvPr>
            <p:ph idx="1"/>
          </p:nvPr>
        </p:nvSpPr>
        <p:spPr>
          <a:xfrm>
            <a:off x="304800" y="1554162"/>
            <a:ext cx="8686800" cy="5115198"/>
          </a:xfrm>
        </p:spPr>
        <p:txBody>
          <a:bodyPr>
            <a:normAutofit/>
          </a:bodyPr>
          <a:lstStyle/>
          <a:p>
            <a:pPr>
              <a:buNone/>
            </a:pPr>
            <a:r>
              <a:rPr lang="cs-CZ" dirty="0" smtClean="0"/>
              <a:t>→</a:t>
            </a:r>
            <a:r>
              <a:rPr lang="fr-FR" dirty="0" smtClean="0"/>
              <a:t> l’art de persuasion</a:t>
            </a:r>
          </a:p>
          <a:p>
            <a:r>
              <a:rPr lang="fr-CA" dirty="0" smtClean="0"/>
              <a:t>Jacques-Bénigne Bossuet (1627-1704)</a:t>
            </a:r>
          </a:p>
          <a:p>
            <a:pPr lvl="1"/>
            <a:r>
              <a:rPr lang="fr-CA" dirty="0" smtClean="0"/>
              <a:t>évêque jésuite</a:t>
            </a:r>
          </a:p>
          <a:p>
            <a:pPr lvl="1"/>
            <a:r>
              <a:rPr lang="fr-CA" dirty="0" smtClean="0"/>
              <a:t>les salons mondains</a:t>
            </a:r>
          </a:p>
          <a:p>
            <a:pPr lvl="1"/>
            <a:r>
              <a:rPr lang="fr-CA" dirty="0" smtClean="0"/>
              <a:t>le prédicateur</a:t>
            </a:r>
          </a:p>
          <a:p>
            <a:pPr lvl="2"/>
            <a:r>
              <a:rPr lang="fr-CA" dirty="0" smtClean="0"/>
              <a:t>centaines des sermons</a:t>
            </a:r>
          </a:p>
          <a:p>
            <a:pPr lvl="2">
              <a:buNone/>
            </a:pPr>
            <a:r>
              <a:rPr lang="fr-CA" dirty="0" smtClean="0"/>
              <a:t>x les protestants</a:t>
            </a:r>
          </a:p>
          <a:p>
            <a:pPr lvl="2">
              <a:buNone/>
            </a:pPr>
            <a:r>
              <a:rPr lang="fr-CA" dirty="0" smtClean="0"/>
              <a:t>x le quiétisme</a:t>
            </a:r>
          </a:p>
          <a:p>
            <a:pPr lvl="1"/>
            <a:r>
              <a:rPr lang="fr-CA" dirty="0" smtClean="0"/>
              <a:t>la conflictualité intolérante du baroque</a:t>
            </a:r>
          </a:p>
          <a:p>
            <a:pPr lvl="2">
              <a:buNone/>
            </a:pPr>
            <a:endParaRPr lang="cs-CZ" dirty="0"/>
          </a:p>
        </p:txBody>
      </p:sp>
      <p:pic>
        <p:nvPicPr>
          <p:cNvPr id="39938" name="Picture 2" descr="https://upload.wikimedia.org/wikipedia/commons/thumb/4/46/Jacques-B%C3%A9nigne_Bossuet_1.PNG/220px-Jacques-B%C3%A9nigne_Bossuet_1.PNG"/>
          <p:cNvPicPr>
            <a:picLocks noChangeAspect="1" noChangeArrowheads="1"/>
          </p:cNvPicPr>
          <p:nvPr/>
        </p:nvPicPr>
        <p:blipFill>
          <a:blip r:embed="rId3" cstate="print"/>
          <a:srcRect/>
          <a:stretch>
            <a:fillRect/>
          </a:stretch>
        </p:blipFill>
        <p:spPr bwMode="auto">
          <a:xfrm>
            <a:off x="6732240" y="2780928"/>
            <a:ext cx="2095500" cy="2667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les </a:t>
            </a:r>
            <a:r>
              <a:rPr lang="cs-CZ" dirty="0" err="1" smtClean="0"/>
              <a:t>textes</a:t>
            </a:r>
            <a:r>
              <a:rPr lang="cs-CZ" dirty="0" smtClean="0"/>
              <a:t> </a:t>
            </a:r>
            <a:r>
              <a:rPr lang="fr-FR" dirty="0" smtClean="0"/>
              <a:t>à analyser</a:t>
            </a:r>
            <a:endParaRPr lang="cs-CZ" dirty="0"/>
          </a:p>
        </p:txBody>
      </p:sp>
      <p:sp>
        <p:nvSpPr>
          <p:cNvPr id="3" name="Zástupný symbol pro obsah 2"/>
          <p:cNvSpPr>
            <a:spLocks noGrp="1"/>
          </p:cNvSpPr>
          <p:nvPr>
            <p:ph idx="1"/>
          </p:nvPr>
        </p:nvSpPr>
        <p:spPr/>
        <p:txBody>
          <a:bodyPr/>
          <a:lstStyle/>
          <a:p>
            <a:r>
              <a:rPr lang="fr-FR" dirty="0" smtClean="0"/>
              <a:t>Pierre Corneille </a:t>
            </a:r>
          </a:p>
          <a:p>
            <a:pPr lvl="1"/>
            <a:r>
              <a:rPr lang="fr-FR" i="1" dirty="0" smtClean="0"/>
              <a:t>Le Cid </a:t>
            </a:r>
          </a:p>
          <a:p>
            <a:pPr lvl="2"/>
            <a:r>
              <a:rPr lang="fr-FR" dirty="0" smtClean="0"/>
              <a:t>Lisez la pièce de théâtre en entier - en quoi consiste son aspect baroque? </a:t>
            </a:r>
          </a:p>
          <a:p>
            <a:pPr lvl="2"/>
            <a:r>
              <a:rPr lang="fr-FR" dirty="0" smtClean="0"/>
              <a:t>Analysez plus en détail les scènes IV (pp. 11-12) et VI (pp. 13-15) de l'acte premier - cherchez les antithèses.</a:t>
            </a:r>
          </a:p>
          <a:p>
            <a:pPr>
              <a:buNone/>
            </a:pPr>
            <a:r>
              <a:rPr lang="fr-FR" dirty="0" smtClean="0"/>
              <a:t/>
            </a:r>
            <a:br>
              <a:rPr lang="fr-FR" dirty="0" smtClean="0"/>
            </a:b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le théâtre baroque</a:t>
            </a:r>
            <a:endParaRPr lang="fr-FR" noProof="0"/>
          </a:p>
        </p:txBody>
      </p:sp>
      <p:sp>
        <p:nvSpPr>
          <p:cNvPr id="3" name="Zástupný symbol pro obsah 2"/>
          <p:cNvSpPr>
            <a:spLocks noGrp="1"/>
          </p:cNvSpPr>
          <p:nvPr>
            <p:ph idx="1"/>
          </p:nvPr>
        </p:nvSpPr>
        <p:spPr/>
        <p:txBody>
          <a:bodyPr>
            <a:normAutofit lnSpcReduction="10000"/>
          </a:bodyPr>
          <a:lstStyle/>
          <a:p>
            <a:r>
              <a:rPr lang="fr-FR" noProof="0" smtClean="0"/>
              <a:t>le jeu </a:t>
            </a:r>
          </a:p>
          <a:p>
            <a:pPr lvl="1"/>
            <a:r>
              <a:rPr lang="fr-FR" noProof="0" smtClean="0"/>
              <a:t>de l’illusion et de la réalité</a:t>
            </a:r>
          </a:p>
          <a:p>
            <a:pPr lvl="1"/>
            <a:r>
              <a:rPr lang="fr-FR" noProof="0" smtClean="0"/>
              <a:t>du mensonge et de la vérité</a:t>
            </a:r>
          </a:p>
          <a:p>
            <a:r>
              <a:rPr lang="fr-FR" noProof="0" smtClean="0"/>
              <a:t>le hasard</a:t>
            </a:r>
          </a:p>
          <a:p>
            <a:r>
              <a:rPr lang="fr-FR" noProof="0" smtClean="0"/>
              <a:t>l’inconstance</a:t>
            </a:r>
          </a:p>
          <a:p>
            <a:r>
              <a:rPr lang="fr-FR" noProof="0" smtClean="0"/>
              <a:t>la conflictualité</a:t>
            </a:r>
          </a:p>
          <a:p>
            <a:r>
              <a:rPr lang="fr-FR" noProof="0" smtClean="0"/>
              <a:t>l’héroïsme moral</a:t>
            </a:r>
          </a:p>
          <a:p>
            <a:r>
              <a:rPr lang="fr-FR" noProof="0" smtClean="0"/>
              <a:t>l’émotivité</a:t>
            </a:r>
            <a:endParaRPr lang="fr-FR" noProof="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le théâtre baroque</a:t>
            </a:r>
            <a:endParaRPr lang="fr-FR" noProof="0"/>
          </a:p>
        </p:txBody>
      </p:sp>
      <p:sp>
        <p:nvSpPr>
          <p:cNvPr id="3" name="Zástupný symbol pro obsah 2"/>
          <p:cNvSpPr>
            <a:spLocks noGrp="1"/>
          </p:cNvSpPr>
          <p:nvPr>
            <p:ph idx="1"/>
          </p:nvPr>
        </p:nvSpPr>
        <p:spPr/>
        <p:txBody>
          <a:bodyPr>
            <a:normAutofit/>
          </a:bodyPr>
          <a:lstStyle/>
          <a:p>
            <a:r>
              <a:rPr lang="fr-FR" noProof="0" dirty="0" smtClean="0"/>
              <a:t>les effets scéniques</a:t>
            </a:r>
          </a:p>
          <a:p>
            <a:r>
              <a:rPr lang="fr-FR" dirty="0" smtClean="0"/>
              <a:t>les décors</a:t>
            </a:r>
          </a:p>
          <a:p>
            <a:pPr lvl="1"/>
            <a:r>
              <a:rPr lang="fr-FR" dirty="0" smtClean="0"/>
              <a:t>la fantaisie</a:t>
            </a:r>
          </a:p>
          <a:p>
            <a:pPr lvl="1"/>
            <a:r>
              <a:rPr lang="fr-FR" noProof="0" dirty="0" smtClean="0"/>
              <a:t>la perspective</a:t>
            </a:r>
          </a:p>
          <a:p>
            <a:r>
              <a:rPr lang="fr-FR" dirty="0" smtClean="0"/>
              <a:t>le spectacle</a:t>
            </a:r>
          </a:p>
          <a:p>
            <a:pPr lvl="1"/>
            <a:r>
              <a:rPr lang="fr-FR" noProof="0" dirty="0" smtClean="0"/>
              <a:t>la machinerie</a:t>
            </a:r>
            <a:endParaRPr lang="fr-FR" noProof="0" dirty="0"/>
          </a:p>
        </p:txBody>
      </p:sp>
      <p:pic>
        <p:nvPicPr>
          <p:cNvPr id="4" name="Obrázek 3"/>
          <p:cNvPicPr>
            <a:picLocks noChangeAspect="1"/>
          </p:cNvPicPr>
          <p:nvPr/>
        </p:nvPicPr>
        <p:blipFill>
          <a:blip r:embed="rId3" cstate="print"/>
          <a:stretch>
            <a:fillRect/>
          </a:stretch>
        </p:blipFill>
        <p:spPr>
          <a:xfrm>
            <a:off x="6935317" y="0"/>
            <a:ext cx="2216687" cy="3029472"/>
          </a:xfrm>
          <a:prstGeom prst="rect">
            <a:avLst/>
          </a:prstGeom>
        </p:spPr>
      </p:pic>
      <p:pic>
        <p:nvPicPr>
          <p:cNvPr id="5" name="Obrázek 4"/>
          <p:cNvPicPr>
            <a:picLocks noChangeAspect="1"/>
          </p:cNvPicPr>
          <p:nvPr/>
        </p:nvPicPr>
        <p:blipFill>
          <a:blip r:embed="rId4" cstate="print"/>
          <a:stretch>
            <a:fillRect/>
          </a:stretch>
        </p:blipFill>
        <p:spPr>
          <a:xfrm>
            <a:off x="3923928" y="3029472"/>
            <a:ext cx="5232612" cy="38285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le théâtre baroque</a:t>
            </a:r>
            <a:endParaRPr lang="fr-FR" noProof="0" dirty="0"/>
          </a:p>
        </p:txBody>
      </p:sp>
      <p:sp>
        <p:nvSpPr>
          <p:cNvPr id="3" name="Zástupný symbol pro obsah 2"/>
          <p:cNvSpPr>
            <a:spLocks noGrp="1"/>
          </p:cNvSpPr>
          <p:nvPr>
            <p:ph idx="1"/>
          </p:nvPr>
        </p:nvSpPr>
        <p:spPr/>
        <p:txBody>
          <a:bodyPr>
            <a:normAutofit/>
          </a:bodyPr>
          <a:lstStyle/>
          <a:p>
            <a:r>
              <a:rPr lang="fr-FR" noProof="0" dirty="0" smtClean="0"/>
              <a:t>les théâtres parisiens</a:t>
            </a:r>
          </a:p>
          <a:p>
            <a:pPr lvl="1"/>
            <a:r>
              <a:rPr lang="fr-FR" noProof="0" dirty="0" smtClean="0"/>
              <a:t>Le Théâtre de l’Hôtel de Bourgogne (1548)</a:t>
            </a:r>
          </a:p>
          <a:p>
            <a:pPr lvl="2"/>
            <a:r>
              <a:rPr lang="fr-FR" noProof="0" dirty="0" smtClean="0"/>
              <a:t>Comédiens du Roi</a:t>
            </a:r>
          </a:p>
          <a:p>
            <a:pPr lvl="2"/>
            <a:r>
              <a:rPr lang="fr-FR" noProof="0" dirty="0" err="1" smtClean="0"/>
              <a:t>Montfleury</a:t>
            </a:r>
            <a:endParaRPr lang="fr-FR" noProof="0" dirty="0" smtClean="0"/>
          </a:p>
          <a:p>
            <a:pPr lvl="1"/>
            <a:r>
              <a:rPr lang="fr-FR" noProof="0" dirty="0" smtClean="0"/>
              <a:t>Le Théâtre du Marais (1634)</a:t>
            </a:r>
          </a:p>
          <a:p>
            <a:pPr lvl="1"/>
            <a:r>
              <a:rPr lang="fr-FR" dirty="0" smtClean="0"/>
              <a:t>La troupe de Molière (1658)</a:t>
            </a:r>
          </a:p>
          <a:p>
            <a:pPr lvl="1"/>
            <a:r>
              <a:rPr lang="fr-FR" dirty="0" smtClean="0"/>
              <a:t>Les Comédiens italiens</a:t>
            </a:r>
          </a:p>
          <a:p>
            <a:pPr lvl="2"/>
            <a:r>
              <a:rPr lang="fr-FR" noProof="0" dirty="0" smtClean="0"/>
              <a:t>Catherine de </a:t>
            </a:r>
            <a:r>
              <a:rPr lang="fr-FR" noProof="0" dirty="0" err="1" smtClean="0"/>
              <a:t>Mé</a:t>
            </a:r>
            <a:r>
              <a:rPr lang="fr-FR" dirty="0" err="1" smtClean="0"/>
              <a:t>dicis</a:t>
            </a:r>
            <a:endParaRPr lang="fr-FR" noProof="0" dirty="0" smtClean="0"/>
          </a:p>
          <a:p>
            <a:pPr lvl="2"/>
            <a:r>
              <a:rPr lang="fr-FR" noProof="0" dirty="0" smtClean="0"/>
              <a:t>Commedia </a:t>
            </a:r>
            <a:r>
              <a:rPr lang="fr-FR" noProof="0" dirty="0" err="1" smtClean="0"/>
              <a:t>dell’Arte</a:t>
            </a:r>
            <a:endParaRPr lang="fr-FR"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le théâtre baroque</a:t>
            </a:r>
            <a:endParaRPr lang="fr-FR" dirty="0"/>
          </a:p>
        </p:txBody>
      </p:sp>
      <p:sp>
        <p:nvSpPr>
          <p:cNvPr id="3" name="Zástupný symbol pro obsah 2"/>
          <p:cNvSpPr>
            <a:spLocks noGrp="1"/>
          </p:cNvSpPr>
          <p:nvPr>
            <p:ph idx="1"/>
          </p:nvPr>
        </p:nvSpPr>
        <p:spPr>
          <a:xfrm>
            <a:off x="304800" y="1554162"/>
            <a:ext cx="8686800" cy="5115198"/>
          </a:xfrm>
        </p:spPr>
        <p:txBody>
          <a:bodyPr>
            <a:normAutofit lnSpcReduction="10000"/>
          </a:bodyPr>
          <a:lstStyle/>
          <a:p>
            <a:r>
              <a:rPr lang="fr-FR" smtClean="0"/>
              <a:t>les genres</a:t>
            </a:r>
          </a:p>
          <a:p>
            <a:pPr lvl="1"/>
            <a:r>
              <a:rPr lang="fr-FR" smtClean="0"/>
              <a:t>le ballet</a:t>
            </a:r>
          </a:p>
          <a:p>
            <a:pPr lvl="1"/>
            <a:r>
              <a:rPr lang="fr-FR" smtClean="0"/>
              <a:t>l’opéra</a:t>
            </a:r>
          </a:p>
          <a:p>
            <a:pPr lvl="1"/>
            <a:r>
              <a:rPr lang="fr-FR" smtClean="0"/>
              <a:t>la pastorale dramatique</a:t>
            </a:r>
          </a:p>
          <a:p>
            <a:pPr lvl="1"/>
            <a:r>
              <a:rPr lang="fr-FR" smtClean="0"/>
              <a:t>la tragédie</a:t>
            </a:r>
          </a:p>
          <a:p>
            <a:pPr lvl="1"/>
            <a:r>
              <a:rPr lang="fr-FR" smtClean="0"/>
              <a:t>la tragi-comédie</a:t>
            </a:r>
          </a:p>
          <a:p>
            <a:pPr lvl="2"/>
            <a:r>
              <a:rPr lang="fr-FR" smtClean="0"/>
              <a:t>mélange des éléments </a:t>
            </a:r>
          </a:p>
          <a:p>
            <a:pPr lvl="3"/>
            <a:r>
              <a:rPr lang="fr-FR" smtClean="0"/>
              <a:t>tragiques</a:t>
            </a:r>
          </a:p>
          <a:p>
            <a:pPr lvl="3"/>
            <a:r>
              <a:rPr lang="fr-FR" smtClean="0"/>
              <a:t>comiques</a:t>
            </a:r>
          </a:p>
          <a:p>
            <a:pPr lvl="2"/>
            <a:r>
              <a:rPr lang="fr-FR" smtClean="0"/>
              <a:t>tragédie à dénouement heureux</a:t>
            </a:r>
          </a:p>
          <a:p>
            <a:pPr lvl="1"/>
            <a:r>
              <a:rPr lang="fr-FR" smtClean="0"/>
              <a:t>la comédie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le théâtre baroque</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dirty="0" smtClean="0"/>
              <a:t>Alexandre Hardy </a:t>
            </a:r>
          </a:p>
          <a:p>
            <a:pPr lvl="1"/>
            <a:r>
              <a:rPr lang="fr-FR" i="1" dirty="0" smtClean="0"/>
              <a:t>La Force du Sang</a:t>
            </a:r>
            <a:r>
              <a:rPr lang="fr-FR" dirty="0" smtClean="0"/>
              <a:t> (1625)</a:t>
            </a:r>
          </a:p>
          <a:p>
            <a:r>
              <a:rPr lang="fr-FR" dirty="0" smtClean="0"/>
              <a:t>Théophile de Viau </a:t>
            </a:r>
          </a:p>
          <a:p>
            <a:pPr lvl="1"/>
            <a:r>
              <a:rPr lang="fr-FR" i="1" dirty="0" smtClean="0"/>
              <a:t>Les Amours tragiques de Pyrame et de Thisbé</a:t>
            </a:r>
            <a:r>
              <a:rPr lang="fr-FR" dirty="0" smtClean="0"/>
              <a:t> </a:t>
            </a:r>
            <a:r>
              <a:rPr lang="fr-FR" sz="2400" dirty="0" smtClean="0"/>
              <a:t>(1621, 1626)</a:t>
            </a:r>
            <a:endParaRPr lang="fr-FR" dirty="0" smtClean="0"/>
          </a:p>
          <a:p>
            <a:r>
              <a:rPr lang="fr-FR" dirty="0" smtClean="0"/>
              <a:t>Jean Rotrou</a:t>
            </a:r>
          </a:p>
          <a:p>
            <a:pPr lvl="1"/>
            <a:r>
              <a:rPr lang="fr-FR" i="1" dirty="0" smtClean="0"/>
              <a:t>Le Véritable Saint Genest</a:t>
            </a:r>
            <a:r>
              <a:rPr lang="fr-FR" dirty="0" smtClean="0"/>
              <a:t> (1645) </a:t>
            </a:r>
          </a:p>
          <a:p>
            <a:r>
              <a:rPr lang="fr-FR" dirty="0" smtClean="0"/>
              <a:t>Jean Mairet </a:t>
            </a:r>
          </a:p>
          <a:p>
            <a:pPr lvl="1"/>
            <a:r>
              <a:rPr lang="fr-FR" i="1" dirty="0" smtClean="0"/>
              <a:t>Sophonisbe</a:t>
            </a:r>
            <a:r>
              <a:rPr lang="fr-FR" dirty="0" smtClean="0"/>
              <a:t> (1634)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Pierre Corneille (1606-1684)</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dirty="0" smtClean="0"/>
              <a:t>l’éducation classique</a:t>
            </a:r>
          </a:p>
          <a:p>
            <a:pPr lvl="1"/>
            <a:r>
              <a:rPr lang="fr-FR" dirty="0" smtClean="0"/>
              <a:t>les jésuites</a:t>
            </a:r>
          </a:p>
          <a:p>
            <a:r>
              <a:rPr lang="fr-FR" dirty="0" smtClean="0"/>
              <a:t>l’avocat</a:t>
            </a:r>
          </a:p>
          <a:p>
            <a:pPr lvl="1"/>
            <a:r>
              <a:rPr lang="fr-FR" dirty="0" smtClean="0"/>
              <a:t>le Parlement de Rouen</a:t>
            </a:r>
          </a:p>
          <a:p>
            <a:pPr lvl="1"/>
            <a:endParaRPr lang="fr-FR" dirty="0" smtClean="0"/>
          </a:p>
          <a:p>
            <a:pPr>
              <a:buNone/>
            </a:pPr>
            <a:r>
              <a:rPr lang="fr-FR" dirty="0" smtClean="0"/>
              <a:t>→ Paris</a:t>
            </a:r>
          </a:p>
          <a:p>
            <a:pPr lvl="1"/>
            <a:r>
              <a:rPr lang="fr-FR" dirty="0" smtClean="0"/>
              <a:t>le Théâtre du Marais</a:t>
            </a:r>
          </a:p>
          <a:p>
            <a:pPr lvl="1"/>
            <a:r>
              <a:rPr lang="fr-FR" dirty="0" smtClean="0"/>
              <a:t>l’Académie Française</a:t>
            </a:r>
          </a:p>
          <a:p>
            <a:pPr lvl="1"/>
            <a:r>
              <a:rPr lang="fr-FR" dirty="0" smtClean="0"/>
              <a:t>les salons précieux</a:t>
            </a:r>
            <a:endParaRPr lang="fr-FR" dirty="0"/>
          </a:p>
        </p:txBody>
      </p:sp>
      <p:sp>
        <p:nvSpPr>
          <p:cNvPr id="25602" name="AutoShape 2"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5604" name="AutoShape 4"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5606" name="Picture 6" descr="https://upload.wikimedia.org/wikipedia/commons/2/2a/Pierre_Corneille_2.jpg"/>
          <p:cNvPicPr>
            <a:picLocks noChangeAspect="1" noChangeArrowheads="1"/>
          </p:cNvPicPr>
          <p:nvPr/>
        </p:nvPicPr>
        <p:blipFill>
          <a:blip r:embed="rId3" cstate="print"/>
          <a:srcRect/>
          <a:stretch>
            <a:fillRect/>
          </a:stretch>
        </p:blipFill>
        <p:spPr bwMode="auto">
          <a:xfrm>
            <a:off x="5724127" y="1700808"/>
            <a:ext cx="3288877" cy="330480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Pierre Corneille (1606-1684)</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smtClean="0"/>
              <a:t>la variété stylistique</a:t>
            </a:r>
          </a:p>
          <a:p>
            <a:pPr lvl="1"/>
            <a:r>
              <a:rPr lang="fr-FR" smtClean="0"/>
              <a:t>les périodes </a:t>
            </a:r>
          </a:p>
          <a:p>
            <a:pPr lvl="2"/>
            <a:r>
              <a:rPr lang="fr-FR" smtClean="0"/>
              <a:t>le baroque</a:t>
            </a:r>
          </a:p>
          <a:p>
            <a:pPr lvl="2"/>
            <a:r>
              <a:rPr lang="fr-FR" smtClean="0"/>
              <a:t>le classicisme</a:t>
            </a:r>
          </a:p>
          <a:p>
            <a:pPr lvl="1"/>
            <a:r>
              <a:rPr lang="fr-FR" smtClean="0"/>
              <a:t>les genres</a:t>
            </a:r>
          </a:p>
          <a:p>
            <a:pPr lvl="2"/>
            <a:r>
              <a:rPr lang="fr-FR" smtClean="0"/>
              <a:t>comédie</a:t>
            </a:r>
          </a:p>
          <a:p>
            <a:pPr lvl="2"/>
            <a:r>
              <a:rPr lang="fr-FR" smtClean="0"/>
              <a:t>comédie héroïque</a:t>
            </a:r>
          </a:p>
          <a:p>
            <a:pPr lvl="2"/>
            <a:r>
              <a:rPr lang="fr-FR" smtClean="0"/>
              <a:t>tragi-comédie</a:t>
            </a:r>
          </a:p>
          <a:p>
            <a:pPr lvl="2"/>
            <a:r>
              <a:rPr lang="fr-FR" smtClean="0"/>
              <a:t>tragédie-ballet</a:t>
            </a:r>
          </a:p>
          <a:p>
            <a:pPr lvl="2"/>
            <a:r>
              <a:rPr lang="fr-FR" smtClean="0"/>
              <a:t>tragédie</a:t>
            </a:r>
            <a:endParaRPr lang="fr-FR" dirty="0"/>
          </a:p>
        </p:txBody>
      </p:sp>
      <p:sp>
        <p:nvSpPr>
          <p:cNvPr id="25602" name="AutoShape 2"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5604" name="AutoShape 4"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Pierre Corneille (1606-1684)</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dirty="0" smtClean="0"/>
              <a:t>les comédies baroques</a:t>
            </a:r>
          </a:p>
          <a:p>
            <a:pPr lvl="1"/>
            <a:r>
              <a:rPr lang="fr-FR" i="1" dirty="0" smtClean="0"/>
              <a:t>Le Menteur </a:t>
            </a:r>
            <a:r>
              <a:rPr lang="fr-FR" dirty="0" smtClean="0"/>
              <a:t>(1643-4)</a:t>
            </a:r>
          </a:p>
          <a:p>
            <a:pPr lvl="2"/>
            <a:r>
              <a:rPr lang="fr-FR" dirty="0" smtClean="0"/>
              <a:t>le masque</a:t>
            </a:r>
          </a:p>
          <a:p>
            <a:pPr lvl="2"/>
            <a:r>
              <a:rPr lang="fr-FR" dirty="0" smtClean="0"/>
              <a:t>le mensonge</a:t>
            </a:r>
          </a:p>
          <a:p>
            <a:pPr lvl="1"/>
            <a:r>
              <a:rPr lang="fr-FR" i="1" dirty="0" smtClean="0"/>
              <a:t>L’Illusion comique </a:t>
            </a:r>
            <a:r>
              <a:rPr lang="fr-FR" dirty="0" smtClean="0"/>
              <a:t>(1635-36)</a:t>
            </a:r>
          </a:p>
          <a:p>
            <a:pPr lvl="2"/>
            <a:r>
              <a:rPr lang="fr-FR" dirty="0" smtClean="0"/>
              <a:t>le comique &amp; le tragique</a:t>
            </a:r>
          </a:p>
          <a:p>
            <a:pPr lvl="2"/>
            <a:r>
              <a:rPr lang="fr-FR" dirty="0" smtClean="0"/>
              <a:t>le réalisme &amp; la féerie</a:t>
            </a:r>
          </a:p>
          <a:p>
            <a:pPr lvl="2"/>
            <a:r>
              <a:rPr lang="fr-FR" dirty="0" smtClean="0"/>
              <a:t>le burlesque &amp; le pathétique</a:t>
            </a:r>
          </a:p>
          <a:p>
            <a:pPr lvl="2"/>
            <a:r>
              <a:rPr lang="fr-FR" dirty="0" smtClean="0"/>
              <a:t>la mise en abyme</a:t>
            </a:r>
            <a:endParaRPr lang="fr-FR" dirty="0"/>
          </a:p>
        </p:txBody>
      </p:sp>
      <p:sp>
        <p:nvSpPr>
          <p:cNvPr id="25602" name="AutoShape 2"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5604" name="AutoShape 4" descr="data:image/jpeg;base64,/9j/4AAQSkZJRgABAQAAAQABAAD/2wCEAAkGBxITEhUTExIWFhUXFxgYGBgXGBoXGhgYGBcXGBUYFxcYHSggGBolGxcXIjEhJSkrLi4uFx8zODMtNygtLisBCgoKDg0OGBAQFS0eHR0tKystLSstLSstLSstLS0tLSsvKystLS0rLS0tKy0tLS03Ky0rLS0tLS0tKzc3LSs3K//AABEIAPQAzgMBIgACEQEDEQH/xAAbAAACAwEBAQAAAAAAAAAAAAABAgADBAYFB//EADYQAAEDAgMGBQQCAgICAwAAAAEAAhEhMQNBUQQSYXGB8AWRobHBItHh8QYyE0IjUnKCFUNi/8QAGQEBAQEBAQEAAAAAAAAAAAAAAAECAwQF/8QAIREBAQACAwEAAgMBAAAAAAAAAAECEQMhMRJBUQQUIhP/2gAMAwEAAhEDEQA/APMxCPxpy8ys77HT7xklc7U9MuXskwnQ0/NMvyV5XVZgwW1znvvRJjtjOnD2TN42y5xx5pNqnM2/KDM4zY2+yO7QU9eHmlbxIjXsJu/Q/hFh8rc+PVU4rpsLxonbiHTnB8kcQcIr8oKdybZ9EoZHX21VxCfdEIaZG4f7TNImgnvXNambKXm0NyGa9HZvBTMgV78hdc8uXHH1vHiyrncXaL0ivHqqnY5vPSy7TD8IabyTNTSP3pzWpv8AH2mZAIkxI/6iuWZWL/Kwnrf9bKvnxOcSM6/Mapd4ftdrtv8ADmwdwlh82mRaMly22+HPwzuvbGhyPXLkt8XPhyeVjPhyw9YrIh1kQ2KHlKO6dF2cwBTByAb86pmhUPvE18083QZb7KTVQWhqAoevynYfeUHX0KIU24fPZSOEjMj9/ZWk5d+STKFR7EE26cIrmEtK/b56Kwm82PfRZXPrGsd0WFXEZHTOxQfevLP55qGYp3qD0QwMwTr+I8kVRu5e32RdhGlDy5e34VZAnT9V6UQe6saCsa1r5oLIHtfom3RfsUzSF898OOdfRKba+iKtbr1+3Syu2fD3jWwoOeZWMTO6M9OQj9L3PDcKCFx5stR14sPqvb8K8Lmudl0GDsTWgAD8pfDcOAJC3tHJfMttvdfQkkhMLYReBOuisZstLd8Ffgi0rRHLvot/Evbnllp579nyXPeN+Eh7SCARyzpY6hdcWzK87bmfSeS45Y3C7xaxy+uq+K+JbIcN5Y4zodRUA89VTh24j2hdF/LMKYipmkcTat1zWA76p7ovs8Of3hK+by4fGVhyO/hQtzRcedEzB2F1YANp+UWHVK6lvYfZPhuraZ9bFEWg2ifavDojryzqq0UFhAJ71/aQjuUN7s60/KdolsxnpPf5VHpPfHp3xVESfLhaVdiSann+tFnmppfv7rCtTaC2c+Y0n31SNeJE9fW3REvMSGmvS4WdxAmQc/ORIpkgu3JDpjuQkwoB50yziDT5S4OLQ6zyv2FCbV/PdUUYpx+8IMYDEix+32VmCYJ526clXjPgEgzSfhRS4LZxOpP274rpPCSJqvA2IgbzncBTl72XrbN4gyA0mNJovPyS3yPVw2Seu72Y0k270W1uJUev4XjbB4i04BMyRA6mO+i17V4g3B/uaRPmvJcbt6p29jCarpFBHf7XKYf8vwQ6BvAf9v2t7f5JhbzRk7/YfI9Vv5snjjZvyvXsLdO7rD4m6GExkZyotpeIm47Kw+M4hDHH/wDPuuOXcax6r5p/JBvOgC1fK/Vcy/D+r1+66bxOXfVfsA+vsvF2nCgd+i+jwdTTycs3ltlc1FqswWgiDkewU3+O8ZZd3Xfbhpn3a9PhEUrHwnzSsPdaFVD71o6W9R5JsShOUGxmmnEm6rIp0lQGT7m8+aosIk/FNNU2I07o0r6E1RA+m9ZEClQQ7epwhvmjvgNBmlbiczFI0UGxzprORg98fZV0m3DyzJKjXVra5nKo6pTiGSainvwU0rQ0UAJyFshS5WfGHuM+AzzMKw4o1qPkCDGf7S4j7zzty1KgqbAsOHnZOZnM9CPTyVWttU7aEXsOaKsEXnrplPl7qnEnL/rGldeQU2l5NBMQT5CanosheTnlrQclFep4fG6aTY0NcpW3Fx8KgcCZsQAW65uBPRYPDAYjW1eS6HZNkG7L8Jrok/WzyqCFyysl7enCW4zTF4dvb7WMMhzppNhoMuS7PxXYv+ME/wCoArx/K8H+H7P/AJNoc6A3daCABQTSnku42nC32ubIBcKHQioNclw57fqa/Dvx+dvm72NBJc4kDJrA+JsDUT0Wnw87NiEBuI2D/sJArbfY+ra5yRxXvt8Ma8FmJhA1qAd0iDnygEclNm/jmzYf9cIXNySa5A5BTLnxk7t2s47b1Jp6XgTHsljnSB/U5RWYjom/kYnBfXKVr2HDDYq6xH1QdM4WD+SbRu4bqTIjNcJ3ovr5vjbT9J5EVpaft6rDi4wMjrYZiEuPjFrsqmbdZ4aLFij6qUzuvpY46eDLI+E4CpvvGnQSIz5q4v8AqA0uddOOazOmP61vI+3S6ta4kDO8c7LppjYvFTTIfKH+M88uekFCDJmYvzFQmLpniQOV7dFWSPbkLKNIN+5QGXHr2VIzVFhn2T70tA5k8/1CraIrFvcZpHPMC1ZoZERRYz8WNYcZE98AeiZxoOo8kuG2Rxj9j1TYb7UuefL2WwcE3kGez1qUXPrMaWrSmfMKpuIf7ZzNOMz5JHSYJBnWbxl7KC0SDTjHH7Jw6CbC1dNP3lKpw8Se+nlCZj6HlQXn7fhSirapqeIkTxynJUYbsp1PWDp0WjaXE3maVisxEDXNZmO/sdN2I6+dIUV6PhboH/tfhAXRbVtgGEB06ark9hfBjhIjvSfNetjvJEBcssN5berh5NYWO9/iewDDwd4xvPhx4CPpHG69nExIEwSPhcl4L/KW/wCEtLZxGt3QAR9VgJmy9DA8Q2x7hOHhbhoS0mee9n0Xk5JZv6erHvWnql++0FpkRSE2C2brzsV/+DHa3/68QaWcIBg9/wBlsx9pa1wGThI5UXHLDp0+um0OheH46/ebHketfZbfENp3QAO6QvA8S2qASdCPurhKxdOJ8Q2R4+ogxJ9MvdeXiYn1TbLSpXt/yPbRAY0zN+wubr3wX0+K24/6fO5pjjlqN7XCt6GKcxX18wmcQSQDcA86GfNYw+J4/hPhz8TlxC3pz22PaYrMRIPlIhIcoPYF/JHevNopHT7JCdeMeeisSoxwm3JFzRkNPx7+qUUrmEx1y/HJVBBrwnzzg8oSE0EAkfkyac0S4mnpfOflCkA8XCnOflTQ0mK1imtKhWYJEzWJtXhnpcJQd4wfb54J98Ck61vmM87GqVVWNAp50+yQYgi/3pFBTlPJRx0Hc09FSXHvjVAzHZ5K3DcIt1vT7/Cqa6dOwQnaLk2Gn2QJtEUGpkyet8oVOK6MstajRXvwga6niqcdmeVp48NbhFDZ3/XSuXIEVpbVerjPMwCZpPOq8JhNTmPnPzXt4OJvAEDTzz74qVrD9LdjwoaZMEzB43XobP4hiYY+h7oGsx593WbZtppBbMn9FdH4XjNIH/G2awf7Wvei83LbPZt7uLHj11lqvO/+axHt3S6bGtYN5EWXQYOIcTDwnEiR3Xism17M3EcyGA7ora0i/BbnYu62ALD3tQdPJcc7LOo1jue3abTjlx4Uyuayub8e2kBkE/Fl6G0Yxjd57xrYRNVyfjm17xgcbe3qtcXH258vJqPDxHVPP0RZhE68I68KWKEzM50GVoy6JsNsyZB8wYHS/Ne989Y1lgRSBWfbVXswwLCTl3oqmvvB0NbRb591pYAT58KZdalZqwu7HDOulq9VS60X+81HuFudQESCQLmlv0sEUnn3SxSFhJp33krHu+3z1SubYE5T3rZLhzqtIeY709Ch/qKa+5VwbUZec25Ks4sCK3Nhxn5Uo0uNWjU2++lFZtRtETFYypFIyVGI6DIgi3A5W6pHH4PTVLFi1zyG8TeeiqZatyoagxlCVwOVel9EBY20deC0NdIjpPrbVWbLhN3a3jyveFUx3ffVTe10fFtHdRVZMdpitDxrTMwtbjOlOSzbY7Sn4yA5pFrG9sUm/wA/kFbNh2iPpkVtwNvX4WJ7SDWkcaqx2s5/eoWtbZ3p7uGaSCLNnvyXVeH42AGAQKcK1z71Xz8bWReDPSR/4rTs20uM7jMR3AAm+XFefPjtenj5ZPw67avFq7uEJ1g5cSs7dq3TWXPcKNE55DhxWXYPBMfEI3v+Fs2pvHyoMtV2nhnhOHhNO62XR/Z1XGNJsLrjl8zrbrPq9+OT27Y9pLS55DRmATMcdDRcxtL6kaCOHKOi+k+JiWkHLnppwXznxLZyHmBHcGPddOK3fbjzTrpi3bHpnET+VdszaSag1BmmdtPwqXTM2r+FdgvAkRapHTivQ4RTjOBdla8xAJ+6uDr84GXVZMS5yHeStGJBk3y5m8rSNL8Umw0qbcFTiEZClY5VhDF2sFhDb0rS3FUNxtb6j7JC1a420n2KUOjqOd7Si4VFzXyibqTNPn4CqLXOAPFY8Uz5laQ2Z6xPxog3DoKxU8dNFKK8TFzRw3zfIc5S4fLJXbG102pCo0btxn36qh7607IyVmI+DQ096+6qaa3/AHn7qKubiGIE5cKaR3dPv+n3WTasW4YTGZtOZ46LMMVwqCfU5g5po29jCaZHpMcblL4kyLkREiuYk84OoCw4e3vE2nWLdLKl+L/tJnX7SpIuzEEn2PM8L3V2zYL3yGgkWNOayuxINMq011lXf5XRAdDYFGmBxmKm9yrUdX4H4Mwk4hbLR9DBP9nNP1u41+noupwmRY7p4U081818H8exdmowhzKyx1W825tNcrrqMH+a4Bq/CxGEaQ4Tref0vJycfJv9vThnhr9Ow2XB+oUnszygD1V3j/i2BsjQcbEh3+rG1e7WGj3MBfPfEv51ivaWYDf8LTQv/tiEGbGzeYquSdjOc4vcS5zjLnOMuPMms9Uw/j295JnzzzF1/iX8se+RgsDGxG8/6ncyBRtjqvHdiOcXFxDi0X1zPCxPksGDjQK8ST8wmO0mIpHlN/Jej/nJ489zt9WOLd0g3IB4g5gcIuFGvlwJiYDc6/mwWEGvZ7orGYlZmvnldb+UuS3FZM1NM58v0su0FPjOrr1nuFSTrrz8slZCnwXEODhcViPg0RxIBgGRAMxaRJHwrNlwd4mXNbAJlzoEDKlSToFURwjNVBw3xGk9fe9PRWsIP2KzubCfCfWQY79UI2RMEHTPQfi6Iwd5sSaOyHAcJ7CyOfE9Ft2PHgGs1BvnFb60yWM/GorwAKU/JzHBW4QAgVzGVPPiqsMd/ZQvPY4/YLaJjYknvmEjzAve3yqn4sHiclQXHr3KDQHR9s+pVLzQHnxrcpsU0pT9Ks8lBHGErHZH9FM6UjgqLBWNRw9CndjQImaVtlb091QXcVPKdU0Ht8dUd7vuyrBRlGRIRZ2Eu8gixcx1O9EXEefeuSpa7v5hWOPTpWIpVVA7yHP090SMtAUobyy9VYb26c8k0EcSSmdh/SDvAzNBlaJ518kpbfv1QFPVQM1te/PnbyReUJUPfwgBKAGah4dlTd7+6AtNwr8Nu9NbG/SyobqrGMplf7KWKtY8040/SDsSB6JC1VPdUcFVI8yfdKBVOlsibFzkW1PfNKoXKixzha6qcVEsKCI1RLUJViCUCiCk4qBgUUAEZQQDv4Th3XuISgZI0QGO+KLRxUaUZ76K0SK9EQNe7pXORLp6W/CgaECLcUQbJEEKPVCURxsgiswnEDr3bkqpVjCQOE+yCze4rILrUMRZXNrwVi0JTTcoEpFUGaqSUAooC0olRpQJQAlBRSVAQKpy3ySBMqGIjSf38KWSSi3mqDHQqSUhHfsmbzQOMtUXFVyi4+yggTYYog0IgjvVQFBoj8IJpQBGaKG08x8oILCa9Rbjnqi7EMdZ6n9JSaDh+0HGkIsBxhIEsolUA9/KDiooqgSoVCpCgIRcUiigZSUJUVggPFMCEigQPCiAKKCQo5A8+7VTQNUEZbQJhCAPceShKgBKKgRlBIRKAUKCNCBQBqiSgcBFxEcc1WHq9w3mjWskfKLGRQnigFHIgyoEAiHIAVFEJQGUESgAgJUlQoQgMIJgoggVgSFBqsDKGigKhKoZrkC1KFYHZR8oETQoR7IrICG8nKQqiSmCUJmmCFAhKu2VxmA0uzgfjmqXZ98k2BjFhkAWio70T1YpRQhREFQlCVEBQKgKiKIRJSqIgyoEIRCBmlTeQIQGqBnFAFQlBBAUQeKCgKbFs0uoQISo71FQqLSoCpuoHKUIgoSoI0ogUmnLPnySlBAZRbBSlQFFKgigQgiiCgQEqBFBBCVFAiUAUUJQlAwTtCAcMxPKn7RLbQZvTOkIhVEqKAkoIKSimUQRRDtugefVKCjZAQggE6BShCIRKAOUaVCgQigQlUUQqKIqICneyA06g+hhBRFhM1CoojIBQKKIsMFAFFEEJRKiiCQlUURTBQiqiijIwg66iioKkoKICUN5RRAzkSgo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1238</Words>
  <Application>Microsoft Office PowerPoint</Application>
  <PresentationFormat>Předvádění na obrazovce (4:3)</PresentationFormat>
  <Paragraphs>208</Paragraphs>
  <Slides>14</Slides>
  <Notes>13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Arial</vt:lpstr>
      <vt:lpstr>Calibri</vt:lpstr>
      <vt:lpstr>Franklin Gothic Book</vt:lpstr>
      <vt:lpstr>Franklin Gothic Medium</vt:lpstr>
      <vt:lpstr>Wingdings 2</vt:lpstr>
      <vt:lpstr>Trek</vt:lpstr>
      <vt:lpstr>le baroque – le théâtre et l’art oratoire</vt:lpstr>
      <vt:lpstr>le théâtre baroque</vt:lpstr>
      <vt:lpstr>le théâtre baroque</vt:lpstr>
      <vt:lpstr>le théâtre baroque</vt:lpstr>
      <vt:lpstr>le théâtre baroque</vt:lpstr>
      <vt:lpstr>le théâtre baroque</vt:lpstr>
      <vt:lpstr>Pierre Corneille (1606-1684)</vt:lpstr>
      <vt:lpstr>Pierre Corneille (1606-1684)</vt:lpstr>
      <vt:lpstr>Pierre Corneille (1606-1684)</vt:lpstr>
      <vt:lpstr>Pierre Corneille (1606-1684)</vt:lpstr>
      <vt:lpstr>Pierre Corneille (1606-1684)</vt:lpstr>
      <vt:lpstr>l’art oratoire</vt:lpstr>
      <vt:lpstr>l’art oratoire</vt:lpstr>
      <vt:lpstr>les textes à analyser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baroque – le théâtre et l’art oratoire</dc:title>
  <dc:creator>Cernikovi</dc:creator>
  <cp:lastModifiedBy>Radimská Jitka prof. PhDr. Dr.</cp:lastModifiedBy>
  <cp:revision>19</cp:revision>
  <dcterms:created xsi:type="dcterms:W3CDTF">2016-03-02T12:47:53Z</dcterms:created>
  <dcterms:modified xsi:type="dcterms:W3CDTF">2021-11-23T12:38:16Z</dcterms:modified>
</cp:coreProperties>
</file>