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42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28.02.2019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Foundations</a:t>
            </a:r>
            <a:r>
              <a:rPr lang="cs-CZ" dirty="0"/>
              <a:t> of Legal </a:t>
            </a:r>
            <a:r>
              <a:rPr lang="en-GB" dirty="0"/>
              <a:t>Theory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/>
              <a:t>The Concept of Law and its Structure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Law in objective sense </a:t>
            </a:r>
          </a:p>
          <a:p>
            <a:pPr lvl="1"/>
            <a:r>
              <a:rPr lang="cs-CZ" dirty="0"/>
              <a:t>set of legal </a:t>
            </a:r>
            <a:r>
              <a:rPr lang="en-GB" dirty="0"/>
              <a:t>standards</a:t>
            </a:r>
            <a:r>
              <a:rPr lang="cs-CZ" dirty="0"/>
              <a:t> representing generally binding rules of conduct</a:t>
            </a:r>
            <a:endParaRPr lang="cs-CZ" dirty="0">
              <a:solidFill>
                <a:srgbClr val="C00000"/>
              </a:solidFill>
            </a:endParaRPr>
          </a:p>
          <a:p>
            <a:r>
              <a:rPr lang="cs-CZ" dirty="0"/>
              <a:t>Law in subjective sense</a:t>
            </a:r>
            <a:endParaRPr lang="cs-CZ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an entitlement to conduct oneself in a certain manner</a:t>
            </a:r>
            <a:r>
              <a:rPr lang="cs-CZ" dirty="0"/>
              <a:t> which objective law guarantees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C92B34-DAD3-4B9C-BD63-4C72D6717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The Concept of Law and its Structure </a:t>
            </a:r>
            <a:endParaRPr lang="de-DE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00AD642-DAE7-4EA8-847A-36074A186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Positive law</a:t>
            </a:r>
            <a:endParaRPr lang="cs-CZ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stipulated or rather created by a country</a:t>
            </a:r>
            <a:r>
              <a:rPr lang="cs-CZ" dirty="0"/>
              <a:t> </a:t>
            </a:r>
          </a:p>
          <a:p>
            <a:r>
              <a:rPr lang="cs-CZ" dirty="0"/>
              <a:t>Natural law </a:t>
            </a:r>
          </a:p>
          <a:p>
            <a:pPr lvl="1"/>
            <a:r>
              <a:rPr lang="en-US" dirty="0"/>
              <a:t>set of principles and rights which are created and exist independently of the</a:t>
            </a:r>
            <a:r>
              <a:rPr lang="cs-CZ" dirty="0"/>
              <a:t> </a:t>
            </a:r>
            <a:r>
              <a:rPr lang="en-US" dirty="0"/>
              <a:t>will of countries</a:t>
            </a:r>
            <a:r>
              <a:rPr lang="cs-CZ" dirty="0"/>
              <a:t>, </a:t>
            </a:r>
            <a:r>
              <a:rPr lang="en-US" dirty="0"/>
              <a:t>but which a country guarantees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6101F3-6F99-400D-9F21-5399B4BE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EE825F3-4BCD-4065-82A0-1F02C18E3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574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66365D-7023-4AB7-9FD8-C6887ABCF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The Concept of Law and its Structure</a:t>
            </a:r>
            <a:endParaRPr lang="de-DE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A113A8-8083-4666-B68D-A36469973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Private law </a:t>
            </a:r>
          </a:p>
          <a:p>
            <a:pPr lvl="1"/>
            <a:r>
              <a:rPr lang="cs-CZ" dirty="0"/>
              <a:t>characters: default rules, contractual autonomy</a:t>
            </a:r>
            <a:endParaRPr lang="cs-CZ" dirty="0">
              <a:solidFill>
                <a:srgbClr val="C00000"/>
              </a:solidFill>
            </a:endParaRPr>
          </a:p>
          <a:p>
            <a:pPr lvl="1"/>
            <a:r>
              <a:rPr lang="cs-CZ" dirty="0"/>
              <a:t>e.g. civil, labour law</a:t>
            </a:r>
            <a:endParaRPr lang="cs-CZ" dirty="0">
              <a:solidFill>
                <a:srgbClr val="C00000"/>
              </a:solidFill>
            </a:endParaRPr>
          </a:p>
          <a:p>
            <a:r>
              <a:rPr lang="cs-CZ" dirty="0"/>
              <a:t>Public law </a:t>
            </a:r>
          </a:p>
          <a:p>
            <a:pPr lvl="1"/>
            <a:r>
              <a:rPr lang="cs-CZ" dirty="0"/>
              <a:t>characters: mandatory rules, uneven status of legal entities</a:t>
            </a:r>
            <a:endParaRPr lang="cs-CZ" dirty="0">
              <a:solidFill>
                <a:srgbClr val="C00000"/>
              </a:solidFill>
            </a:endParaRPr>
          </a:p>
          <a:p>
            <a:pPr lvl="1"/>
            <a:r>
              <a:rPr lang="cs-CZ" dirty="0"/>
              <a:t>e.g. constitutional,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/>
              <a:t>administrative, criminal, procedural law</a:t>
            </a:r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499D97-57E6-4167-9BA6-484DA0964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6513A3A-6F0C-4DB8-919A-837FE2BC0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260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61702F-3938-4351-B961-B4EA801BF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The Concept of Law and its Structure</a:t>
            </a:r>
            <a:endParaRPr lang="de-DE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4641B0D-3115-4595-B62C-8446CED5C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Substantive law </a:t>
            </a:r>
          </a:p>
          <a:p>
            <a:pPr lvl="1"/>
            <a:r>
              <a:rPr lang="cs-CZ" sz="2400" dirty="0"/>
              <a:t>a</a:t>
            </a:r>
            <a:r>
              <a:rPr lang="en-US" sz="2400" dirty="0"/>
              <a:t> set</a:t>
            </a:r>
            <a:r>
              <a:rPr lang="cs-CZ" sz="2400" dirty="0"/>
              <a:t> </a:t>
            </a:r>
            <a:r>
              <a:rPr lang="en-US" sz="2400" dirty="0"/>
              <a:t>of legal standards containing subjective rights and responsibilities, which are aimed at</a:t>
            </a:r>
            <a:r>
              <a:rPr lang="cs-CZ" sz="2400" dirty="0"/>
              <a:t> </a:t>
            </a:r>
            <a:r>
              <a:rPr lang="en-US" sz="2400" dirty="0"/>
              <a:t>achieving the purpose </a:t>
            </a:r>
            <a:r>
              <a:rPr lang="en-GB" sz="2400" dirty="0"/>
              <a:t>expected</a:t>
            </a:r>
            <a:r>
              <a:rPr lang="cs-CZ" sz="2400" dirty="0"/>
              <a:t> by law</a:t>
            </a:r>
          </a:p>
          <a:p>
            <a:pPr lvl="1"/>
            <a:r>
              <a:rPr lang="cs-CZ" sz="2400" dirty="0"/>
              <a:t>e.g. </a:t>
            </a:r>
            <a:r>
              <a:rPr lang="en-US" sz="2400" dirty="0"/>
              <a:t>parties and subject matter, the rights and</a:t>
            </a:r>
            <a:r>
              <a:rPr lang="cs-CZ" sz="2400" dirty="0"/>
              <a:t> </a:t>
            </a:r>
            <a:r>
              <a:rPr lang="en-US" sz="2400" dirty="0"/>
              <a:t>obligations</a:t>
            </a:r>
            <a:r>
              <a:rPr lang="cs-CZ" sz="2400" dirty="0"/>
              <a:t> </a:t>
            </a:r>
          </a:p>
          <a:p>
            <a:r>
              <a:rPr lang="cs-CZ" dirty="0"/>
              <a:t>Procedural law </a:t>
            </a:r>
          </a:p>
          <a:p>
            <a:pPr lvl="1"/>
            <a:r>
              <a:rPr lang="en-US" sz="2400" dirty="0"/>
              <a:t>set of legal standards governing the procedure of public authorities in proceedings before</a:t>
            </a:r>
            <a:r>
              <a:rPr lang="cs-CZ" sz="2400" dirty="0"/>
              <a:t> </a:t>
            </a:r>
            <a:r>
              <a:rPr lang="en-US" sz="2400" dirty="0"/>
              <a:t>courts and administrative</a:t>
            </a:r>
            <a:endParaRPr lang="cs-CZ" sz="2400" dirty="0">
              <a:solidFill>
                <a:srgbClr val="C00000"/>
              </a:solidFill>
            </a:endParaRPr>
          </a:p>
          <a:p>
            <a:pPr lvl="1"/>
            <a:r>
              <a:rPr lang="en-US" sz="2400" dirty="0"/>
              <a:t>adjustments to the</a:t>
            </a:r>
            <a:r>
              <a:rPr lang="cs-CZ" sz="2400" dirty="0"/>
              <a:t> </a:t>
            </a:r>
            <a:r>
              <a:rPr lang="en-US" sz="2400" dirty="0"/>
              <a:t>commencement of civil proceedings, the requisites of a lawsuit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0E0C18-2EC5-4AAB-BC08-3A81642EE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9F39C69-7B7C-418B-8765-4054F6A63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1331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CEF376-BE58-42BB-B429-9F502D9C2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The Concept of Law and its Structure</a:t>
            </a:r>
            <a:endParaRPr lang="de-DE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A1B61B-4DB9-4006-9E2D-8D9B8FC83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National</a:t>
            </a:r>
            <a:r>
              <a:rPr lang="cs-CZ" dirty="0"/>
              <a:t> law </a:t>
            </a:r>
          </a:p>
          <a:p>
            <a:r>
              <a:rPr lang="en-GB" dirty="0"/>
              <a:t>International</a:t>
            </a:r>
            <a:r>
              <a:rPr lang="cs-CZ" dirty="0"/>
              <a:t> law</a:t>
            </a:r>
          </a:p>
          <a:p>
            <a:pPr marL="0" indent="0">
              <a:buNone/>
            </a:pPr>
            <a:endParaRPr lang="cs-CZ" dirty="0"/>
          </a:p>
          <a:p>
            <a:r>
              <a:rPr lang="en-US" dirty="0"/>
              <a:t>classification according to individual fields of law</a:t>
            </a:r>
            <a:endParaRPr lang="cs-CZ" dirty="0">
              <a:solidFill>
                <a:srgbClr val="C00000"/>
              </a:solidFill>
            </a:endParaRPr>
          </a:p>
          <a:p>
            <a:pPr lvl="1"/>
            <a:r>
              <a:rPr lang="cs-CZ" dirty="0"/>
              <a:t>constitutive law </a:t>
            </a:r>
          </a:p>
          <a:p>
            <a:pPr lvl="1"/>
            <a:r>
              <a:rPr lang="cs-CZ" dirty="0"/>
              <a:t>administrative law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/>
              <a:t>(including financial law, </a:t>
            </a:r>
            <a:r>
              <a:rPr lang="en-US" dirty="0"/>
              <a:t>social security</a:t>
            </a:r>
            <a:r>
              <a:rPr lang="cs-CZ" dirty="0"/>
              <a:t> law etc.)</a:t>
            </a:r>
            <a:endParaRPr lang="cs-CZ" dirty="0">
              <a:solidFill>
                <a:srgbClr val="C00000"/>
              </a:solidFill>
            </a:endParaRPr>
          </a:p>
          <a:p>
            <a:pPr lvl="1"/>
            <a:r>
              <a:rPr lang="cs-CZ" dirty="0"/>
              <a:t>criminal law</a:t>
            </a:r>
            <a:endParaRPr lang="cs-CZ" dirty="0">
              <a:solidFill>
                <a:srgbClr val="C00000"/>
              </a:solidFill>
            </a:endParaRPr>
          </a:p>
          <a:p>
            <a:pPr lvl="1"/>
            <a:r>
              <a:rPr lang="cs-CZ" dirty="0"/>
              <a:t>civil (including family, labour law etc.)</a:t>
            </a:r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38DF7A-A7B4-4130-8A15-5C46B2757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3097D47-C7B2-4F66-A97C-3DB736F8B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084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1E83E7-C561-4DF0-844B-C228D8FE0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307620" cy="662917"/>
          </a:xfrm>
        </p:spPr>
        <p:txBody>
          <a:bodyPr/>
          <a:lstStyle/>
          <a:p>
            <a:r>
              <a:rPr lang="cs-CZ" dirty="0"/>
              <a:t>Legal S</a:t>
            </a:r>
            <a:r>
              <a:rPr lang="en-GB" dirty="0" err="1"/>
              <a:t>tandards</a:t>
            </a:r>
            <a:endParaRPr lang="en-GB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3CE707-19F8-494E-8580-0FFC15D75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are generally</a:t>
            </a:r>
            <a:r>
              <a:rPr lang="cs-CZ" sz="2800" dirty="0"/>
              <a:t> </a:t>
            </a:r>
            <a:r>
              <a:rPr lang="en-US" sz="2800" dirty="0"/>
              <a:t>binding rules of human conduct established or recognized by a state</a:t>
            </a:r>
            <a:r>
              <a:rPr lang="cs-CZ" sz="2800" dirty="0"/>
              <a:t> and a</a:t>
            </a:r>
            <a:r>
              <a:rPr lang="en-US" sz="2800" dirty="0"/>
              <a:t> breach of such</a:t>
            </a:r>
            <a:r>
              <a:rPr lang="cs-CZ" sz="2800" dirty="0"/>
              <a:t> </a:t>
            </a:r>
            <a:r>
              <a:rPr lang="en-US" sz="2800" dirty="0"/>
              <a:t>standards is sanctioned by the stat</a:t>
            </a:r>
            <a:endParaRPr lang="cs-CZ" sz="2800" dirty="0">
              <a:solidFill>
                <a:srgbClr val="C00000"/>
              </a:solidFill>
            </a:endParaRPr>
          </a:p>
          <a:p>
            <a:r>
              <a:rPr lang="en-GB" sz="2800" dirty="0"/>
              <a:t>we</a:t>
            </a:r>
            <a:r>
              <a:rPr lang="cs-CZ" sz="2800" dirty="0"/>
              <a:t> can </a:t>
            </a:r>
            <a:r>
              <a:rPr lang="en-GB" sz="2800" dirty="0"/>
              <a:t>divide</a:t>
            </a:r>
            <a:r>
              <a:rPr lang="cs-CZ" sz="2800" dirty="0"/>
              <a:t> them into:</a:t>
            </a:r>
          </a:p>
          <a:p>
            <a:pPr lvl="1"/>
            <a:r>
              <a:rPr lang="cs-CZ" dirty="0"/>
              <a:t>default: </a:t>
            </a:r>
            <a:r>
              <a:rPr lang="en-US" dirty="0"/>
              <a:t>a rule which can be overridden by an agreement between parties</a:t>
            </a:r>
            <a:endParaRPr lang="cs-CZ" dirty="0">
              <a:solidFill>
                <a:srgbClr val="C00000"/>
              </a:solidFill>
            </a:endParaRPr>
          </a:p>
          <a:p>
            <a:pPr lvl="2"/>
            <a:r>
              <a:rPr lang="cs-CZ" dirty="0" err="1"/>
              <a:t>typical</a:t>
            </a:r>
            <a:r>
              <a:rPr lang="cs-CZ" dirty="0"/>
              <a:t> for private law (e.g. civil law)</a:t>
            </a:r>
            <a:endParaRPr lang="cs-CZ" dirty="0">
              <a:solidFill>
                <a:srgbClr val="C00000"/>
              </a:solidFill>
            </a:endParaRPr>
          </a:p>
          <a:p>
            <a:pPr lvl="1"/>
            <a:r>
              <a:rPr lang="cs-CZ" dirty="0"/>
              <a:t>mandatory: </a:t>
            </a:r>
            <a:r>
              <a:rPr lang="en-US" dirty="0"/>
              <a:t>a rule of conduct which parties cannot agree to override</a:t>
            </a:r>
            <a:endParaRPr lang="cs-CZ" dirty="0">
              <a:solidFill>
                <a:srgbClr val="C00000"/>
              </a:solidFill>
            </a:endParaRPr>
          </a:p>
          <a:p>
            <a:pPr lvl="2"/>
            <a:r>
              <a:rPr lang="en-GB" dirty="0"/>
              <a:t>typical</a:t>
            </a:r>
            <a:r>
              <a:rPr lang="cs-CZ" dirty="0"/>
              <a:t> for public law (e.g. constitutional law)</a:t>
            </a:r>
            <a:endParaRPr lang="de-DE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E0D568-5123-4E19-A494-6E91F1E27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F9983BE-19BB-4175-9998-8B36CD032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947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5281A6-48EF-493C-99D6-C98EE294E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Sources of Law</a:t>
            </a:r>
            <a:endParaRPr lang="de-DE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F9890D2-32A1-40B2-83F4-060CDE544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constitutional acts</a:t>
            </a:r>
            <a:endParaRPr lang="cs-CZ" sz="2800" dirty="0">
              <a:solidFill>
                <a:srgbClr val="C00000"/>
              </a:solidFill>
            </a:endParaRPr>
          </a:p>
          <a:p>
            <a:r>
              <a:rPr lang="cs-CZ" sz="2800" dirty="0"/>
              <a:t>acts </a:t>
            </a:r>
          </a:p>
          <a:p>
            <a:r>
              <a:rPr lang="en-US" sz="2800" dirty="0"/>
              <a:t>statutory measures of the Senate</a:t>
            </a:r>
            <a:r>
              <a:rPr lang="cs-CZ" sz="2800" dirty="0"/>
              <a:t> </a:t>
            </a:r>
          </a:p>
          <a:p>
            <a:r>
              <a:rPr lang="cs-CZ" sz="2800" dirty="0"/>
              <a:t>EU law </a:t>
            </a:r>
          </a:p>
          <a:p>
            <a:r>
              <a:rPr lang="en-US" sz="2800" dirty="0"/>
              <a:t>international treaties, if Parliament </a:t>
            </a:r>
            <a:r>
              <a:rPr lang="cs-CZ" sz="2800" dirty="0"/>
              <a:t>has </a:t>
            </a:r>
            <a:r>
              <a:rPr lang="en-GB" sz="2800" dirty="0"/>
              <a:t>given</a:t>
            </a:r>
            <a:r>
              <a:rPr lang="en-US" sz="2800" dirty="0"/>
              <a:t> its consent to their ratification</a:t>
            </a:r>
            <a:endParaRPr lang="cs-CZ" sz="2800" dirty="0">
              <a:solidFill>
                <a:srgbClr val="C00000"/>
              </a:solidFill>
            </a:endParaRPr>
          </a:p>
          <a:p>
            <a:r>
              <a:rPr lang="en-US" sz="2800" dirty="0"/>
              <a:t>findings of the Constitutional Court which repeal an act, subordinate legislation, or</a:t>
            </a:r>
            <a:r>
              <a:rPr lang="cs-CZ" sz="2800" dirty="0"/>
              <a:t> </a:t>
            </a:r>
            <a:r>
              <a:rPr lang="en-US" sz="2800" dirty="0"/>
              <a:t>parts thereof</a:t>
            </a:r>
            <a:endParaRPr lang="cs-CZ" sz="2800" dirty="0">
              <a:solidFill>
                <a:srgbClr val="C00000"/>
              </a:solidFill>
            </a:endParaRPr>
          </a:p>
          <a:p>
            <a:r>
              <a:rPr lang="en-US" sz="2800" dirty="0"/>
              <a:t>decision of the President of the Republic (amnesty)</a:t>
            </a:r>
            <a:r>
              <a:rPr lang="cs-CZ" sz="2800" dirty="0"/>
              <a:t> </a:t>
            </a:r>
          </a:p>
          <a:p>
            <a:r>
              <a:rPr lang="cs-CZ" sz="2800" dirty="0"/>
              <a:t>etc.</a:t>
            </a:r>
            <a:endParaRPr lang="cs-CZ" sz="2800" dirty="0">
              <a:solidFill>
                <a:srgbClr val="C00000"/>
              </a:solidFill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3D20EF0-E59F-4EE5-B71B-270D88328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26DF6F1-BFEE-4031-A957-E562C0B11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468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0F3CC8-5F2E-497F-A152-164D7CBF4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/>
              <a:t>Types of Legal Cultures </a:t>
            </a:r>
            <a:endParaRPr lang="de-DE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529AA4-B865-4FB8-BA92-C516B8EF1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Continental type of legal culture</a:t>
            </a:r>
            <a:endParaRPr lang="cs-CZ" sz="2800" dirty="0">
              <a:solidFill>
                <a:srgbClr val="C00000"/>
              </a:solidFill>
            </a:endParaRPr>
          </a:p>
          <a:p>
            <a:pPr lvl="1"/>
            <a:r>
              <a:rPr lang="cs-CZ" sz="2400" dirty="0"/>
              <a:t>continental Europe; basic source is written law; devision into private and public law</a:t>
            </a:r>
            <a:endParaRPr lang="cs-CZ" sz="2400" dirty="0">
              <a:solidFill>
                <a:srgbClr val="C00000"/>
              </a:solidFill>
            </a:endParaRPr>
          </a:p>
          <a:p>
            <a:r>
              <a:rPr lang="cs-CZ" sz="2800" dirty="0"/>
              <a:t>The Anglo-</a:t>
            </a:r>
            <a:r>
              <a:rPr lang="en-GB" sz="2800" dirty="0"/>
              <a:t>American</a:t>
            </a:r>
            <a:r>
              <a:rPr lang="cs-CZ" sz="2800" dirty="0"/>
              <a:t> type of legal culture</a:t>
            </a:r>
            <a:endParaRPr lang="cs-CZ" sz="2800" dirty="0">
              <a:solidFill>
                <a:srgbClr val="C00000"/>
              </a:solidFill>
            </a:endParaRPr>
          </a:p>
          <a:p>
            <a:pPr lvl="1"/>
            <a:r>
              <a:rPr lang="cs-CZ" sz="2400" dirty="0"/>
              <a:t>The USA, GB, Canada, Australia, New Zealand; sources are written law, judicial precedents; does not devide into private and public law</a:t>
            </a:r>
          </a:p>
          <a:p>
            <a:r>
              <a:rPr lang="cs-CZ" sz="2800" dirty="0"/>
              <a:t>Islamic type of legal culture</a:t>
            </a:r>
            <a:endParaRPr lang="cs-CZ" sz="2800" dirty="0">
              <a:solidFill>
                <a:srgbClr val="C00000"/>
              </a:solidFill>
            </a:endParaRPr>
          </a:p>
          <a:p>
            <a:pPr lvl="1"/>
            <a:r>
              <a:rPr lang="en-US" sz="2400" dirty="0"/>
              <a:t>close connection with the Islamic</a:t>
            </a:r>
            <a:r>
              <a:rPr lang="cs-CZ" sz="2400" dirty="0"/>
              <a:t> </a:t>
            </a:r>
            <a:r>
              <a:rPr lang="en-US" sz="2400" dirty="0"/>
              <a:t>religion</a:t>
            </a:r>
            <a:r>
              <a:rPr lang="cs-CZ" sz="2400" dirty="0"/>
              <a:t>; main source of law is Quran</a:t>
            </a:r>
            <a:endParaRPr lang="de-DE" sz="2400" dirty="0">
              <a:solidFill>
                <a:srgbClr val="C00000"/>
              </a:solidFill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0ABB5D-605A-49F3-8316-B2C6DB086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B9E4D49-44CF-4BE7-8D90-C400702F0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623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19</TotalTime>
  <Words>476</Words>
  <Application>Microsoft Office PowerPoint</Application>
  <PresentationFormat>Vlastní</PresentationFormat>
  <Paragraphs>74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Clara Sans</vt:lpstr>
      <vt:lpstr>JU_OPVVV</vt:lpstr>
      <vt:lpstr>Foundations of Legal Theory</vt:lpstr>
      <vt:lpstr>The Concept of Law and its Structure</vt:lpstr>
      <vt:lpstr>The Concept of Law and its Structure </vt:lpstr>
      <vt:lpstr>The Concept of Law and its Structure</vt:lpstr>
      <vt:lpstr>The Concept of Law and its Structure</vt:lpstr>
      <vt:lpstr>The Concept of Law and its Structure</vt:lpstr>
      <vt:lpstr>Legal Standards</vt:lpstr>
      <vt:lpstr>Sources of Law</vt:lpstr>
      <vt:lpstr>Types of Legal Cultures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24</cp:revision>
  <dcterms:created xsi:type="dcterms:W3CDTF">2017-07-17T18:52:59Z</dcterms:created>
  <dcterms:modified xsi:type="dcterms:W3CDTF">2019-02-28T20:06:22Z</dcterms:modified>
</cp:coreProperties>
</file>