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2" r:id="rId15"/>
    <p:sldId id="271" r:id="rId16"/>
    <p:sldId id="273" r:id="rId17"/>
    <p:sldId id="274" r:id="rId18"/>
    <p:sldId id="275" r:id="rId19"/>
    <p:sldId id="277" r:id="rId20"/>
    <p:sldId id="278" r:id="rId21"/>
    <p:sldId id="276" r:id="rId22"/>
    <p:sldId id="279" r:id="rId23"/>
    <p:sldId id="280" r:id="rId24"/>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679" autoAdjust="0"/>
    <p:restoredTop sz="66903" autoAdjust="0"/>
  </p:normalViewPr>
  <p:slideViewPr>
    <p:cSldViewPr snapToGrid="0">
      <p:cViewPr varScale="1">
        <p:scale>
          <a:sx n="73" d="100"/>
          <a:sy n="73" d="100"/>
        </p:scale>
        <p:origin x="1884" y="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BC7664-C8CA-4F44-8412-D4CF8F7439FF}" type="datetimeFigureOut">
              <a:rPr lang="cs-CZ" smtClean="0"/>
              <a:pPr/>
              <a:t>23.11.2021</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486235-7C58-47C5-B523-6E8A8714EAD8}" type="slidenum">
              <a:rPr lang="cs-CZ" smtClean="0"/>
              <a:pPr/>
              <a:t>‹#›</a:t>
            </a:fld>
            <a:endParaRPr lang="cs-CZ"/>
          </a:p>
        </p:txBody>
      </p:sp>
    </p:spTree>
    <p:extLst>
      <p:ext uri="{BB962C8B-B14F-4D97-AF65-F5344CB8AC3E}">
        <p14:creationId xmlns:p14="http://schemas.microsoft.com/office/powerpoint/2010/main" val="7648651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fr.wikipedia.org/wiki/Fable"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https://fr.wikipedia.org/wiki/%C3%89sope" TargetMode="External"/><Relationship Id="rId4" Type="http://schemas.openxmlformats.org/officeDocument/2006/relationships/hyperlink" Target="https://fr.wikipedia.org/wiki/Latin"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a:xfrm>
            <a:off x="1371600" y="1143000"/>
            <a:ext cx="4114800" cy="3086100"/>
          </a:xfrm>
        </p:spPr>
      </p:sp>
      <p:sp>
        <p:nvSpPr>
          <p:cNvPr id="3" name="Zástupný symbol pro poznámky 2"/>
          <p:cNvSpPr>
            <a:spLocks noGrp="1"/>
          </p:cNvSpPr>
          <p:nvPr>
            <p:ph type="body" idx="1"/>
          </p:nvPr>
        </p:nvSpPr>
        <p:spPr/>
        <p:txBody>
          <a:bodyPr/>
          <a:lstStyle/>
          <a:p>
            <a:r>
              <a:rPr lang="fr-CA" sz="1200" kern="1200" dirty="0" smtClean="0">
                <a:solidFill>
                  <a:schemeClr val="tx1"/>
                </a:solidFill>
                <a:latin typeface="+mn-lt"/>
                <a:ea typeface="+mn-ea"/>
                <a:cs typeface="+mn-cs"/>
              </a:rPr>
              <a:t>La doctrine classique n’a pas été propice à la poésie. Le plus grand poète de la période - </a:t>
            </a:r>
            <a:r>
              <a:rPr lang="fr-CA" sz="1200" b="1" kern="1200" dirty="0" smtClean="0">
                <a:solidFill>
                  <a:schemeClr val="tx1"/>
                </a:solidFill>
                <a:latin typeface="+mn-lt"/>
                <a:ea typeface="+mn-ea"/>
                <a:cs typeface="+mn-cs"/>
              </a:rPr>
              <a:t>La Fontaine</a:t>
            </a:r>
            <a:r>
              <a:rPr lang="fr-CA" sz="1200" kern="1200" dirty="0" smtClean="0">
                <a:solidFill>
                  <a:schemeClr val="tx1"/>
                </a:solidFill>
                <a:latin typeface="+mn-lt"/>
                <a:ea typeface="+mn-ea"/>
                <a:cs typeface="+mn-cs"/>
              </a:rPr>
              <a:t> - échappe à son carcan.</a:t>
            </a:r>
            <a:endParaRPr lang="cs-CZ" sz="1200" kern="1200" dirty="0">
              <a:solidFill>
                <a:schemeClr val="tx1"/>
              </a:solidFill>
              <a:latin typeface="+mn-lt"/>
              <a:ea typeface="+mn-ea"/>
              <a:cs typeface="+mn-cs"/>
            </a:endParaRPr>
          </a:p>
        </p:txBody>
      </p:sp>
      <p:sp>
        <p:nvSpPr>
          <p:cNvPr id="4" name="Zástupný symbol pro číslo snímku 3"/>
          <p:cNvSpPr>
            <a:spLocks noGrp="1"/>
          </p:cNvSpPr>
          <p:nvPr>
            <p:ph type="sldNum" sz="quarter" idx="10"/>
          </p:nvPr>
        </p:nvSpPr>
        <p:spPr/>
        <p:txBody>
          <a:bodyPr/>
          <a:lstStyle/>
          <a:p>
            <a:fld id="{40A6A64D-5AE0-4969-81F5-E13DCE7F72C9}" type="slidenum">
              <a:rPr lang="cs-CZ" smtClean="0">
                <a:solidFill>
                  <a:prstClr val="black"/>
                </a:solidFill>
              </a:rPr>
              <a:pPr/>
              <a:t>1</a:t>
            </a:fld>
            <a:endParaRPr lang="cs-CZ">
              <a:solidFill>
                <a:prstClr val="black"/>
              </a:solidFill>
            </a:endParaRPr>
          </a:p>
        </p:txBody>
      </p:sp>
    </p:spTree>
    <p:extLst>
      <p:ext uri="{BB962C8B-B14F-4D97-AF65-F5344CB8AC3E}">
        <p14:creationId xmlns:p14="http://schemas.microsoft.com/office/powerpoint/2010/main" val="19228367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fr-FR" dirty="0" smtClean="0"/>
              <a:t>Colbert</a:t>
            </a:r>
            <a:r>
              <a:rPr lang="fr-FR" baseline="0" dirty="0" smtClean="0"/>
              <a:t> est remplacé par Louvois, ce nouveau ministre est rigoureux – persécute les jansénistes, révoque l’Edit de Nantes</a:t>
            </a:r>
          </a:p>
          <a:p>
            <a:r>
              <a:rPr lang="fr-FR" baseline="0" dirty="0" smtClean="0"/>
              <a:t>le roi épouse secrètement Mme de Maintenon</a:t>
            </a:r>
          </a:p>
          <a:p>
            <a:r>
              <a:rPr lang="fr-FR" baseline="0" dirty="0" smtClean="0"/>
              <a:t>la vie sociale se transforme</a:t>
            </a:r>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11</a:t>
            </a:fld>
            <a:endParaRPr lang="cs-CZ"/>
          </a:p>
        </p:txBody>
      </p:sp>
    </p:spTree>
    <p:extLst>
      <p:ext uri="{BB962C8B-B14F-4D97-AF65-F5344CB8AC3E}">
        <p14:creationId xmlns:p14="http://schemas.microsoft.com/office/powerpoint/2010/main" val="32970251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fr-FR" dirty="0" smtClean="0"/>
              <a:t>L’esprit</a:t>
            </a:r>
            <a:r>
              <a:rPr lang="fr-FR" baseline="0" dirty="0" smtClean="0"/>
              <a:t> libertin reprend sa vigueur aux environs de 1680 – renouent avec le scepticisme de Montaigne, ils croient à la bonté de la nature</a:t>
            </a:r>
          </a:p>
          <a:p>
            <a:r>
              <a:rPr lang="fr-FR" baseline="0" dirty="0" smtClean="0"/>
              <a:t>le laisser-aller de leurs meurs ira s’accentuant jusque sous la Régence – la démoralisation générale</a:t>
            </a:r>
          </a:p>
          <a:p>
            <a:r>
              <a:rPr lang="fr-FR" baseline="0" dirty="0" smtClean="0"/>
              <a:t>le libertinage d’esprit – Bayle et Fontenelle – partant du cartésianisme, ils posent les fondements d’une doctrine rationaliste qui s’épanouira dans l’</a:t>
            </a:r>
            <a:r>
              <a:rPr lang="fr-FR" i="1" baseline="0" dirty="0" smtClean="0"/>
              <a:t>Encyclopédie </a:t>
            </a:r>
            <a:r>
              <a:rPr lang="fr-FR" i="0" baseline="0" dirty="0" smtClean="0"/>
              <a:t>et qui dominera tout le XVIIIe siècle</a:t>
            </a:r>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12</a:t>
            </a:fld>
            <a:endParaRPr lang="cs-CZ"/>
          </a:p>
        </p:txBody>
      </p:sp>
    </p:spTree>
    <p:extLst>
      <p:ext uri="{BB962C8B-B14F-4D97-AF65-F5344CB8AC3E}">
        <p14:creationId xmlns:p14="http://schemas.microsoft.com/office/powerpoint/2010/main" val="421322887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fr-CA" sz="1200" kern="1200" dirty="0" smtClean="0">
                <a:solidFill>
                  <a:schemeClr val="tx1"/>
                </a:solidFill>
                <a:latin typeface="+mn-lt"/>
                <a:ea typeface="+mn-ea"/>
                <a:cs typeface="+mn-cs"/>
              </a:rPr>
              <a:t>La fin du 17</a:t>
            </a:r>
            <a:r>
              <a:rPr lang="fr-CA" sz="1200" kern="1200" baseline="30000" dirty="0" smtClean="0">
                <a:solidFill>
                  <a:schemeClr val="tx1"/>
                </a:solidFill>
                <a:latin typeface="+mn-lt"/>
                <a:ea typeface="+mn-ea"/>
                <a:cs typeface="+mn-cs"/>
              </a:rPr>
              <a:t>e</a:t>
            </a:r>
            <a:r>
              <a:rPr lang="fr-CA" sz="1200" kern="1200" dirty="0" smtClean="0">
                <a:solidFill>
                  <a:schemeClr val="tx1"/>
                </a:solidFill>
                <a:latin typeface="+mn-lt"/>
                <a:ea typeface="+mn-ea"/>
                <a:cs typeface="+mn-cs"/>
              </a:rPr>
              <a:t> siècle voit revivre la sensibilité religieuse. Le catholicisme modéré de la période précédente fait place à la recherche d’une nouvelle foi. Fénelon lui-même sera attiré par le </a:t>
            </a:r>
            <a:r>
              <a:rPr lang="fr-CA" sz="1200" b="1" kern="1200" dirty="0" smtClean="0">
                <a:solidFill>
                  <a:schemeClr val="tx1"/>
                </a:solidFill>
                <a:latin typeface="+mn-lt"/>
                <a:ea typeface="+mn-ea"/>
                <a:cs typeface="+mn-cs"/>
              </a:rPr>
              <a:t>quiétisme</a:t>
            </a:r>
            <a:r>
              <a:rPr lang="fr-CA" sz="1200" kern="1200" dirty="0" smtClean="0">
                <a:solidFill>
                  <a:schemeClr val="tx1"/>
                </a:solidFill>
                <a:latin typeface="+mn-lt"/>
                <a:ea typeface="+mn-ea"/>
                <a:cs typeface="+mn-cs"/>
              </a:rPr>
              <a:t>, une doctrine formulée par le prêtre espagnol Molinos (</a:t>
            </a:r>
            <a:r>
              <a:rPr lang="fr-CA" sz="1200" i="1" kern="1200" dirty="0" smtClean="0">
                <a:solidFill>
                  <a:schemeClr val="tx1"/>
                </a:solidFill>
                <a:latin typeface="+mn-lt"/>
                <a:ea typeface="+mn-ea"/>
                <a:cs typeface="+mn-cs"/>
              </a:rPr>
              <a:t>Guide spirituelle</a:t>
            </a:r>
            <a:r>
              <a:rPr lang="fr-CA" sz="1200" kern="1200" dirty="0" smtClean="0">
                <a:solidFill>
                  <a:schemeClr val="tx1"/>
                </a:solidFill>
                <a:latin typeface="+mn-lt"/>
                <a:ea typeface="+mn-ea"/>
                <a:cs typeface="+mn-cs"/>
              </a:rPr>
              <a:t>, 1670) et qui trouvera en France son porte-parole en Mme Guyon. Directeur spirituel des duchesses de </a:t>
            </a:r>
            <a:r>
              <a:rPr lang="fr-CA" sz="1200" kern="1200" dirty="0" err="1" smtClean="0">
                <a:solidFill>
                  <a:schemeClr val="tx1"/>
                </a:solidFill>
                <a:latin typeface="+mn-lt"/>
                <a:ea typeface="+mn-ea"/>
                <a:cs typeface="+mn-cs"/>
              </a:rPr>
              <a:t>Beauvilliers</a:t>
            </a:r>
            <a:r>
              <a:rPr lang="fr-CA" sz="1200" kern="1200" dirty="0" smtClean="0">
                <a:solidFill>
                  <a:schemeClr val="tx1"/>
                </a:solidFill>
                <a:latin typeface="+mn-lt"/>
                <a:ea typeface="+mn-ea"/>
                <a:cs typeface="+mn-cs"/>
              </a:rPr>
              <a:t> et de Chevreuse, filles de Colbert, et de Mme de Maintenon, Fénelon contribuera lui-même à la propagation de la doctrine. Le quiétisme - qui accentue la voie mystique, le contact direct avec la divinité, l’abandon total dans „la quiétude“ et „l’état de l’oraison“ - omet les procédures officialisées et les institutions de l’Église et par là il se rapproche du protestantisme. La condamnation, de la part de l’Église, est dirigée surtout contre Mme Guyon. À la conférence d’Issy (1694-1696), Fénelon obtient un compromis, mais refusant de réprouver Mme Guyon, il reste en rupture et sera marginalisé. </a:t>
            </a:r>
          </a:p>
          <a:p>
            <a:endParaRPr lang="fr-CA"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oraison</a:t>
            </a:r>
            <a:r>
              <a:rPr lang="fr-CA" sz="1200" kern="1200" baseline="0" dirty="0" smtClean="0">
                <a:solidFill>
                  <a:schemeClr val="tx1"/>
                </a:solidFill>
                <a:latin typeface="+mn-lt"/>
                <a:ea typeface="+mn-ea"/>
                <a:cs typeface="+mn-cs"/>
              </a:rPr>
              <a:t> - </a:t>
            </a:r>
            <a:r>
              <a:rPr lang="fr-CA" sz="1200" kern="1200" baseline="0" dirty="0" err="1" smtClean="0">
                <a:solidFill>
                  <a:schemeClr val="tx1"/>
                </a:solidFill>
                <a:latin typeface="+mn-lt"/>
                <a:ea typeface="+mn-ea"/>
                <a:cs typeface="+mn-cs"/>
              </a:rPr>
              <a:t>modlitba</a:t>
            </a:r>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13</a:t>
            </a:fld>
            <a:endParaRPr lang="cs-CZ"/>
          </a:p>
        </p:txBody>
      </p:sp>
    </p:spTree>
    <p:extLst>
      <p:ext uri="{BB962C8B-B14F-4D97-AF65-F5344CB8AC3E}">
        <p14:creationId xmlns:p14="http://schemas.microsoft.com/office/powerpoint/2010/main" val="9631903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fr-FR" dirty="0" smtClean="0"/>
              <a:t>La fin des années 1670 et les années 1680 sont également marquées</a:t>
            </a:r>
            <a:r>
              <a:rPr lang="fr-FR" baseline="0" dirty="0" smtClean="0"/>
              <a:t> par la </a:t>
            </a:r>
            <a:r>
              <a:rPr lang="fr-FR" baseline="0" dirty="0" err="1" smtClean="0"/>
              <a:t>la</a:t>
            </a:r>
            <a:r>
              <a:rPr lang="fr-FR" baseline="0" dirty="0" smtClean="0"/>
              <a:t> querelles des anciens modernes (prélude dès la période baroque x culmine avec l’affaire des inscriptions 1676-7)</a:t>
            </a:r>
          </a:p>
          <a:p>
            <a:endParaRPr lang="fr-FR" baseline="0" dirty="0" smtClean="0"/>
          </a:p>
          <a:p>
            <a:r>
              <a:rPr lang="fr-FR" baseline="0" dirty="0" smtClean="0"/>
              <a:t>la querelle marque l’aube du </a:t>
            </a:r>
            <a:r>
              <a:rPr lang="fr-FR" baseline="0" smtClean="0"/>
              <a:t>18</a:t>
            </a:r>
            <a:r>
              <a:rPr lang="fr-FR" baseline="30000" smtClean="0"/>
              <a:t>e</a:t>
            </a:r>
            <a:r>
              <a:rPr lang="fr-FR" baseline="0" smtClean="0"/>
              <a:t> siècle</a:t>
            </a:r>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14</a:t>
            </a:fld>
            <a:endParaRPr lang="cs-CZ"/>
          </a:p>
        </p:txBody>
      </p:sp>
    </p:spTree>
    <p:extLst>
      <p:ext uri="{BB962C8B-B14F-4D97-AF65-F5344CB8AC3E}">
        <p14:creationId xmlns:p14="http://schemas.microsoft.com/office/powerpoint/2010/main" val="2660880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fr-CA" sz="1200" kern="1200" dirty="0" smtClean="0">
                <a:solidFill>
                  <a:schemeClr val="tx1"/>
                </a:solidFill>
                <a:latin typeface="+mn-lt"/>
                <a:ea typeface="+mn-ea"/>
                <a:cs typeface="+mn-cs"/>
              </a:rPr>
              <a:t>	Ce phénomène littéraire et culturel est un des multiples aspects de la naissance de l’Europe moderne. Sur le plan littéraire et esthétique, il s’agit d’une des premières contestations de l’esthétique de l’imitation, héritée de la Renaissance, et d’une des premières affirmations de la modernité. Sur le plan culturel au sens large, la querelle des anciens et des modernes fait partie de la nouvelle conception de l’évolution, du progrès, elle participe à la naissance de la notion d’historicité.</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La question même fut abordée, en guise de prélude, à la période baroque, sous forme d’un contentieux religieux, idéologique, concernant le problème du </a:t>
            </a:r>
            <a:r>
              <a:rPr lang="fr-CA" sz="1200" b="1" kern="1200" dirty="0" smtClean="0">
                <a:solidFill>
                  <a:schemeClr val="tx1"/>
                </a:solidFill>
                <a:latin typeface="+mn-lt"/>
                <a:ea typeface="+mn-ea"/>
                <a:cs typeface="+mn-cs"/>
              </a:rPr>
              <a:t>merveilleux</a:t>
            </a:r>
            <a:r>
              <a:rPr lang="fr-CA" sz="1200" kern="1200" dirty="0" smtClean="0">
                <a:solidFill>
                  <a:schemeClr val="tx1"/>
                </a:solidFill>
                <a:latin typeface="+mn-lt"/>
                <a:ea typeface="+mn-ea"/>
                <a:cs typeface="+mn-cs"/>
              </a:rPr>
              <a:t> (1653-1674). Les poètes qui aspiraient à créer des épopées nationales (et imprégnées de l’esprit religieux chrétien) refusaient le merveilleux </a:t>
            </a:r>
            <a:r>
              <a:rPr lang="fr-CA" sz="1200" b="1" kern="1200" dirty="0" smtClean="0">
                <a:solidFill>
                  <a:schemeClr val="tx1"/>
                </a:solidFill>
                <a:latin typeface="+mn-lt"/>
                <a:ea typeface="+mn-ea"/>
                <a:cs typeface="+mn-cs"/>
              </a:rPr>
              <a:t>païen</a:t>
            </a:r>
            <a:r>
              <a:rPr lang="fr-CA" sz="1200" kern="1200" dirty="0" smtClean="0">
                <a:solidFill>
                  <a:schemeClr val="tx1"/>
                </a:solidFill>
                <a:latin typeface="+mn-lt"/>
                <a:ea typeface="+mn-ea"/>
                <a:cs typeface="+mn-cs"/>
              </a:rPr>
              <a:t>, forts de la supériorité du christianisme et du </a:t>
            </a:r>
            <a:r>
              <a:rPr lang="fr-CA" sz="1200" b="1" kern="1200" dirty="0" err="1" smtClean="0">
                <a:solidFill>
                  <a:schemeClr val="tx1"/>
                </a:solidFill>
                <a:latin typeface="+mn-lt"/>
                <a:ea typeface="+mn-ea"/>
                <a:cs typeface="+mn-cs"/>
              </a:rPr>
              <a:t>merveileux</a:t>
            </a:r>
            <a:r>
              <a:rPr lang="fr-CA" sz="1200" b="1" kern="1200" dirty="0" smtClean="0">
                <a:solidFill>
                  <a:schemeClr val="tx1"/>
                </a:solidFill>
                <a:latin typeface="+mn-lt"/>
                <a:ea typeface="+mn-ea"/>
                <a:cs typeface="+mn-cs"/>
              </a:rPr>
              <a:t> chrétien</a:t>
            </a:r>
            <a:r>
              <a:rPr lang="fr-CA" sz="1200" kern="1200" dirty="0" smtClean="0">
                <a:solidFill>
                  <a:schemeClr val="tx1"/>
                </a:solidFill>
                <a:latin typeface="+mn-lt"/>
                <a:ea typeface="+mn-ea"/>
                <a:cs typeface="+mn-cs"/>
              </a:rPr>
              <a:t>. La nouvelle épopée ne devait-elle pas chercher la vérité dans l’esprit moderne plutôt que dans les „fables“ des anciens?</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Cependant les </a:t>
            </a:r>
            <a:r>
              <a:rPr lang="fr-CA" sz="1200" kern="1200" dirty="0" err="1" smtClean="0">
                <a:solidFill>
                  <a:schemeClr val="tx1"/>
                </a:solidFill>
                <a:latin typeface="+mn-lt"/>
                <a:ea typeface="+mn-ea"/>
                <a:cs typeface="+mn-cs"/>
              </a:rPr>
              <a:t>oeuvres</a:t>
            </a:r>
            <a:r>
              <a:rPr lang="fr-CA" sz="1200" kern="1200" dirty="0" smtClean="0">
                <a:solidFill>
                  <a:schemeClr val="tx1"/>
                </a:solidFill>
                <a:latin typeface="+mn-lt"/>
                <a:ea typeface="+mn-ea"/>
                <a:cs typeface="+mn-cs"/>
              </a:rPr>
              <a:t> mêmes de </a:t>
            </a:r>
            <a:r>
              <a:rPr lang="fr-CA" sz="1200" b="1" kern="1200" dirty="0" smtClean="0">
                <a:solidFill>
                  <a:schemeClr val="tx1"/>
                </a:solidFill>
                <a:latin typeface="+mn-lt"/>
                <a:ea typeface="+mn-ea"/>
                <a:cs typeface="+mn-cs"/>
              </a:rPr>
              <a:t>Georges Scudéry</a:t>
            </a:r>
            <a:r>
              <a:rPr lang="fr-CA" sz="1200" kern="1200" dirty="0" smtClean="0">
                <a:solidFill>
                  <a:schemeClr val="tx1"/>
                </a:solidFill>
                <a:latin typeface="+mn-lt"/>
                <a:ea typeface="+mn-ea"/>
                <a:cs typeface="+mn-cs"/>
              </a:rPr>
              <a:t> (</a:t>
            </a:r>
            <a:r>
              <a:rPr lang="fr-CA" sz="1200" b="1" i="1" kern="1200" dirty="0" smtClean="0">
                <a:solidFill>
                  <a:schemeClr val="tx1"/>
                </a:solidFill>
                <a:latin typeface="+mn-lt"/>
                <a:ea typeface="+mn-ea"/>
                <a:cs typeface="+mn-cs"/>
              </a:rPr>
              <a:t>Alaric ou Rome vaincue</a:t>
            </a:r>
            <a:r>
              <a:rPr lang="fr-CA" sz="1200" kern="1200" dirty="0" smtClean="0">
                <a:solidFill>
                  <a:schemeClr val="tx1"/>
                </a:solidFill>
                <a:latin typeface="+mn-lt"/>
                <a:ea typeface="+mn-ea"/>
                <a:cs typeface="+mn-cs"/>
              </a:rPr>
              <a:t>, 1654), </a:t>
            </a:r>
            <a:r>
              <a:rPr lang="fr-CA" sz="1200" b="1" kern="1200" dirty="0" smtClean="0">
                <a:solidFill>
                  <a:schemeClr val="tx1"/>
                </a:solidFill>
                <a:latin typeface="+mn-lt"/>
                <a:ea typeface="+mn-ea"/>
                <a:cs typeface="+mn-cs"/>
              </a:rPr>
              <a:t>Antoine Godeau</a:t>
            </a:r>
            <a:r>
              <a:rPr lang="fr-CA" sz="1200" kern="1200" dirty="0" smtClean="0">
                <a:solidFill>
                  <a:schemeClr val="tx1"/>
                </a:solidFill>
                <a:latin typeface="+mn-lt"/>
                <a:ea typeface="+mn-ea"/>
                <a:cs typeface="+mn-cs"/>
              </a:rPr>
              <a:t> (</a:t>
            </a:r>
            <a:r>
              <a:rPr lang="fr-CA" sz="1200" b="1" i="1" kern="1200" dirty="0" smtClean="0">
                <a:solidFill>
                  <a:schemeClr val="tx1"/>
                </a:solidFill>
                <a:latin typeface="+mn-lt"/>
                <a:ea typeface="+mn-ea"/>
                <a:cs typeface="+mn-cs"/>
              </a:rPr>
              <a:t>Saint-Paul</a:t>
            </a:r>
            <a:r>
              <a:rPr lang="fr-CA" sz="1200" kern="1200" dirty="0" smtClean="0">
                <a:solidFill>
                  <a:schemeClr val="tx1"/>
                </a:solidFill>
                <a:latin typeface="+mn-lt"/>
                <a:ea typeface="+mn-ea"/>
                <a:cs typeface="+mn-cs"/>
              </a:rPr>
              <a:t>, 1656), </a:t>
            </a:r>
            <a:r>
              <a:rPr lang="fr-CA" sz="1200" b="1" kern="1200" dirty="0" err="1" smtClean="0">
                <a:solidFill>
                  <a:schemeClr val="tx1"/>
                </a:solidFill>
                <a:latin typeface="+mn-lt"/>
                <a:ea typeface="+mn-ea"/>
                <a:cs typeface="+mn-cs"/>
              </a:rPr>
              <a:t>Desmarest</a:t>
            </a:r>
            <a:r>
              <a:rPr lang="fr-CA" sz="1200" b="1" kern="1200" dirty="0" smtClean="0">
                <a:solidFill>
                  <a:schemeClr val="tx1"/>
                </a:solidFill>
                <a:latin typeface="+mn-lt"/>
                <a:ea typeface="+mn-ea"/>
                <a:cs typeface="+mn-cs"/>
              </a:rPr>
              <a:t> de Saint-</a:t>
            </a:r>
            <a:r>
              <a:rPr lang="fr-CA" sz="1200" b="1" kern="1200" dirty="0" err="1" smtClean="0">
                <a:solidFill>
                  <a:schemeClr val="tx1"/>
                </a:solidFill>
                <a:latin typeface="+mn-lt"/>
                <a:ea typeface="+mn-ea"/>
                <a:cs typeface="+mn-cs"/>
              </a:rPr>
              <a:t>Sorlin</a:t>
            </a:r>
            <a:r>
              <a:rPr lang="fr-CA" sz="1200" kern="1200" dirty="0" smtClean="0">
                <a:solidFill>
                  <a:schemeClr val="tx1"/>
                </a:solidFill>
                <a:latin typeface="+mn-lt"/>
                <a:ea typeface="+mn-ea"/>
                <a:cs typeface="+mn-cs"/>
              </a:rPr>
              <a:t> (</a:t>
            </a:r>
            <a:r>
              <a:rPr lang="fr-CA" sz="1200" b="1" i="1" kern="1200" dirty="0" smtClean="0">
                <a:solidFill>
                  <a:schemeClr val="tx1"/>
                </a:solidFill>
                <a:latin typeface="+mn-lt"/>
                <a:ea typeface="+mn-ea"/>
                <a:cs typeface="+mn-cs"/>
              </a:rPr>
              <a:t>Clovis</a:t>
            </a:r>
            <a:r>
              <a:rPr lang="fr-CA" sz="1200" kern="1200" dirty="0" smtClean="0">
                <a:solidFill>
                  <a:schemeClr val="tx1"/>
                </a:solidFill>
                <a:latin typeface="+mn-lt"/>
                <a:ea typeface="+mn-ea"/>
                <a:cs typeface="+mn-cs"/>
              </a:rPr>
              <a:t>, 1657) n’atteignent pas la qualité susceptible d’imposer la nouvelle conception de l’épopée.</a:t>
            </a:r>
            <a:endParaRPr lang="cs-CZ" sz="1200" kern="1200" dirty="0" smtClean="0">
              <a:solidFill>
                <a:schemeClr val="tx1"/>
              </a:solidFill>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15</a:t>
            </a:fld>
            <a:endParaRPr lang="cs-CZ"/>
          </a:p>
        </p:txBody>
      </p:sp>
    </p:spTree>
    <p:extLst>
      <p:ext uri="{BB962C8B-B14F-4D97-AF65-F5344CB8AC3E}">
        <p14:creationId xmlns:p14="http://schemas.microsoft.com/office/powerpoint/2010/main" val="2758832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fr-CA" sz="1200" kern="1200" dirty="0" smtClean="0">
                <a:solidFill>
                  <a:schemeClr val="tx1"/>
                </a:solidFill>
                <a:latin typeface="+mn-lt"/>
                <a:ea typeface="+mn-ea"/>
                <a:cs typeface="+mn-cs"/>
              </a:rPr>
              <a:t>La phase suivante fut déclenchée par l’</a:t>
            </a:r>
            <a:r>
              <a:rPr lang="fr-CA" sz="1200" b="1" kern="1200" dirty="0" smtClean="0">
                <a:solidFill>
                  <a:schemeClr val="tx1"/>
                </a:solidFill>
                <a:latin typeface="+mn-lt"/>
                <a:ea typeface="+mn-ea"/>
                <a:cs typeface="+mn-cs"/>
              </a:rPr>
              <a:t>affaire des inscriptions</a:t>
            </a:r>
            <a:r>
              <a:rPr lang="fr-CA" sz="1200" kern="1200" dirty="0" smtClean="0">
                <a:solidFill>
                  <a:schemeClr val="tx1"/>
                </a:solidFill>
                <a:latin typeface="+mn-lt"/>
                <a:ea typeface="+mn-ea"/>
                <a:cs typeface="+mn-cs"/>
              </a:rPr>
              <a:t> (1676-1677) au moment où l’érudit </a:t>
            </a:r>
            <a:r>
              <a:rPr lang="fr-CA" sz="1200" b="1" kern="1200" dirty="0" smtClean="0">
                <a:solidFill>
                  <a:schemeClr val="tx1"/>
                </a:solidFill>
                <a:latin typeface="+mn-lt"/>
                <a:ea typeface="+mn-ea"/>
                <a:cs typeface="+mn-cs"/>
              </a:rPr>
              <a:t>Charpentier</a:t>
            </a:r>
            <a:r>
              <a:rPr lang="fr-CA" sz="1200" kern="1200" dirty="0" smtClean="0">
                <a:solidFill>
                  <a:schemeClr val="tx1"/>
                </a:solidFill>
                <a:latin typeface="+mn-lt"/>
                <a:ea typeface="+mn-ea"/>
                <a:cs typeface="+mn-cs"/>
              </a:rPr>
              <a:t> rédige pour les tableaux de Versailles des inscriptions non en latin, mais en français. Lors de la querelle, il proclame </a:t>
            </a:r>
            <a:r>
              <a:rPr lang="fr-CA" sz="1200" i="1" kern="1200" dirty="0" smtClean="0">
                <a:solidFill>
                  <a:schemeClr val="tx1"/>
                </a:solidFill>
                <a:latin typeface="+mn-lt"/>
                <a:ea typeface="+mn-ea"/>
                <a:cs typeface="+mn-cs"/>
              </a:rPr>
              <a:t>„l’excellence de la langue française“</a:t>
            </a:r>
            <a:r>
              <a:rPr lang="fr-CA" sz="1200" kern="1200" dirty="0" smtClean="0">
                <a:solidFill>
                  <a:schemeClr val="tx1"/>
                </a:solidFill>
                <a:latin typeface="+mn-lt"/>
                <a:ea typeface="+mn-ea"/>
                <a:cs typeface="+mn-cs"/>
              </a:rPr>
              <a:t> (1683) et la supériorité de l’art moderne. </a:t>
            </a:r>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16</a:t>
            </a:fld>
            <a:endParaRPr lang="cs-CZ"/>
          </a:p>
        </p:txBody>
      </p:sp>
    </p:spTree>
    <p:extLst>
      <p:ext uri="{BB962C8B-B14F-4D97-AF65-F5344CB8AC3E}">
        <p14:creationId xmlns:p14="http://schemas.microsoft.com/office/powerpoint/2010/main" val="33978856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Le camp des </a:t>
            </a:r>
            <a:r>
              <a:rPr lang="fr-CA" sz="1200" b="1" kern="1200" dirty="0" smtClean="0">
                <a:solidFill>
                  <a:schemeClr val="tx1"/>
                </a:solidFill>
                <a:latin typeface="+mn-lt"/>
                <a:ea typeface="+mn-ea"/>
                <a:cs typeface="+mn-cs"/>
              </a:rPr>
              <a:t>modernes</a:t>
            </a:r>
            <a:r>
              <a:rPr lang="fr-CA" sz="1200" kern="1200" dirty="0" smtClean="0">
                <a:solidFill>
                  <a:schemeClr val="tx1"/>
                </a:solidFill>
                <a:latin typeface="+mn-lt"/>
                <a:ea typeface="+mn-ea"/>
                <a:cs typeface="+mn-cs"/>
              </a:rPr>
              <a:t> compte alors notamment </a:t>
            </a:r>
            <a:r>
              <a:rPr lang="fr-CA" sz="1200" b="1" kern="1200" dirty="0" smtClean="0">
                <a:solidFill>
                  <a:schemeClr val="tx1"/>
                </a:solidFill>
                <a:latin typeface="+mn-lt"/>
                <a:ea typeface="+mn-ea"/>
                <a:cs typeface="+mn-cs"/>
              </a:rPr>
              <a:t>Fontenelle</a:t>
            </a:r>
            <a:r>
              <a:rPr lang="fr-CA" sz="1200" kern="1200" dirty="0" smtClean="0">
                <a:solidFill>
                  <a:schemeClr val="tx1"/>
                </a:solidFill>
                <a:latin typeface="+mn-lt"/>
                <a:ea typeface="+mn-ea"/>
                <a:cs typeface="+mn-cs"/>
              </a:rPr>
              <a:t>, </a:t>
            </a:r>
            <a:r>
              <a:rPr lang="fr-CA" sz="1200" b="1" kern="1200" dirty="0" smtClean="0">
                <a:solidFill>
                  <a:schemeClr val="tx1"/>
                </a:solidFill>
                <a:latin typeface="+mn-lt"/>
                <a:ea typeface="+mn-ea"/>
                <a:cs typeface="+mn-cs"/>
              </a:rPr>
              <a:t>Saint-Évremond</a:t>
            </a:r>
            <a:r>
              <a:rPr lang="fr-CA" sz="1200" kern="1200" dirty="0" smtClean="0">
                <a:solidFill>
                  <a:schemeClr val="tx1"/>
                </a:solidFill>
                <a:latin typeface="+mn-lt"/>
                <a:ea typeface="+mn-ea"/>
                <a:cs typeface="+mn-cs"/>
              </a:rPr>
              <a:t> (</a:t>
            </a:r>
            <a:r>
              <a:rPr lang="fr-CA" sz="1200" b="1" i="1" kern="1200" dirty="0" smtClean="0">
                <a:solidFill>
                  <a:schemeClr val="tx1"/>
                </a:solidFill>
                <a:latin typeface="+mn-lt"/>
                <a:ea typeface="+mn-ea"/>
                <a:cs typeface="+mn-cs"/>
              </a:rPr>
              <a:t>Sur les poèmes des Anciens</a:t>
            </a:r>
            <a:r>
              <a:rPr lang="fr-CA" sz="1200" kern="1200" dirty="0" smtClean="0">
                <a:solidFill>
                  <a:schemeClr val="tx1"/>
                </a:solidFill>
                <a:latin typeface="+mn-lt"/>
                <a:ea typeface="+mn-ea"/>
                <a:cs typeface="+mn-cs"/>
              </a:rPr>
              <a:t>, 1685), </a:t>
            </a:r>
            <a:r>
              <a:rPr lang="fr-CA" sz="1200" b="1" kern="1200" dirty="0" smtClean="0">
                <a:solidFill>
                  <a:schemeClr val="tx1"/>
                </a:solidFill>
                <a:latin typeface="+mn-lt"/>
                <a:ea typeface="+mn-ea"/>
                <a:cs typeface="+mn-cs"/>
              </a:rPr>
              <a:t>Philippe Quinault</a:t>
            </a:r>
            <a:r>
              <a:rPr lang="fr-CA" sz="1200" kern="1200" dirty="0" smtClean="0">
                <a:solidFill>
                  <a:schemeClr val="tx1"/>
                </a:solidFill>
                <a:latin typeface="+mn-lt"/>
                <a:ea typeface="+mn-ea"/>
                <a:cs typeface="+mn-cs"/>
              </a:rPr>
              <a:t> et </a:t>
            </a:r>
            <a:r>
              <a:rPr lang="fr-CA" sz="1200" b="1" kern="1200" dirty="0" smtClean="0">
                <a:solidFill>
                  <a:schemeClr val="tx1"/>
                </a:solidFill>
                <a:latin typeface="+mn-lt"/>
                <a:ea typeface="+mn-ea"/>
                <a:cs typeface="+mn-cs"/>
              </a:rPr>
              <a:t>Charles Perrault</a:t>
            </a:r>
            <a:r>
              <a:rPr lang="fr-CA" sz="1200" kern="1200" dirty="0" smtClean="0">
                <a:solidFill>
                  <a:schemeClr val="tx1"/>
                </a:solidFill>
                <a:latin typeface="+mn-lt"/>
                <a:ea typeface="+mn-ea"/>
                <a:cs typeface="+mn-cs"/>
              </a:rPr>
              <a:t> qui formulera ses arguments à plusieurs reprises dans les </a:t>
            </a:r>
            <a:r>
              <a:rPr lang="fr-CA" sz="1200" b="1" i="1" kern="1200" dirty="0" smtClean="0">
                <a:solidFill>
                  <a:schemeClr val="tx1"/>
                </a:solidFill>
                <a:latin typeface="+mn-lt"/>
                <a:ea typeface="+mn-ea"/>
                <a:cs typeface="+mn-cs"/>
              </a:rPr>
              <a:t>Parallèles des Anciens et des Modernes</a:t>
            </a:r>
            <a:r>
              <a:rPr lang="fr-CA" sz="1200" kern="1200" dirty="0" smtClean="0">
                <a:solidFill>
                  <a:schemeClr val="tx1"/>
                </a:solidFill>
                <a:latin typeface="+mn-lt"/>
                <a:ea typeface="+mn-ea"/>
                <a:cs typeface="+mn-cs"/>
              </a:rPr>
              <a:t> (1688, 1690, 1692), dans le poème </a:t>
            </a:r>
            <a:r>
              <a:rPr lang="fr-CA" sz="1200" b="1" i="1" kern="1200" dirty="0" smtClean="0">
                <a:solidFill>
                  <a:schemeClr val="tx1"/>
                </a:solidFill>
                <a:latin typeface="+mn-lt"/>
                <a:ea typeface="+mn-ea"/>
                <a:cs typeface="+mn-cs"/>
              </a:rPr>
              <a:t>Le Siècle de Louis le Grand</a:t>
            </a:r>
            <a:r>
              <a:rPr lang="fr-CA" sz="1200" kern="1200" dirty="0" smtClean="0">
                <a:solidFill>
                  <a:schemeClr val="tx1"/>
                </a:solidFill>
                <a:latin typeface="+mn-lt"/>
                <a:ea typeface="+mn-ea"/>
                <a:cs typeface="+mn-cs"/>
              </a:rPr>
              <a:t> (1687) et l’</a:t>
            </a:r>
            <a:r>
              <a:rPr lang="fr-CA" sz="1200" b="1" i="1" kern="1200" dirty="0" smtClean="0">
                <a:solidFill>
                  <a:schemeClr val="tx1"/>
                </a:solidFill>
                <a:latin typeface="+mn-lt"/>
                <a:ea typeface="+mn-ea"/>
                <a:cs typeface="+mn-cs"/>
              </a:rPr>
              <a:t>Apologie des Femmes</a:t>
            </a:r>
            <a:r>
              <a:rPr lang="fr-CA" sz="1200" kern="1200" dirty="0" smtClean="0">
                <a:solidFill>
                  <a:schemeClr val="tx1"/>
                </a:solidFill>
                <a:latin typeface="+mn-lt"/>
                <a:ea typeface="+mn-ea"/>
                <a:cs typeface="+mn-cs"/>
              </a:rPr>
              <a:t> (1693).</a:t>
            </a:r>
            <a:endParaRPr lang="cs-CZ"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	Les modernes qui ont l’avantage de disposer d’un journal </a:t>
            </a:r>
            <a:r>
              <a:rPr lang="fr-CA" sz="1200" b="1" i="1" kern="1200" dirty="0" smtClean="0">
                <a:solidFill>
                  <a:schemeClr val="tx1"/>
                </a:solidFill>
                <a:latin typeface="+mn-lt"/>
                <a:ea typeface="+mn-ea"/>
                <a:cs typeface="+mn-cs"/>
              </a:rPr>
              <a:t>Le Mercure Galant</a:t>
            </a:r>
            <a:r>
              <a:rPr lang="fr-CA" sz="1200" kern="1200" dirty="0" smtClean="0">
                <a:solidFill>
                  <a:schemeClr val="tx1"/>
                </a:solidFill>
                <a:latin typeface="+mn-lt"/>
                <a:ea typeface="+mn-ea"/>
                <a:cs typeface="+mn-cs"/>
              </a:rPr>
              <a:t> jouissent également de l’appui d’une partie de l’Académie, notamment après l’élection de Fontenelle (1691) qui avait formulé ses idées dans la </a:t>
            </a:r>
            <a:r>
              <a:rPr lang="fr-CA" sz="1200" b="1" i="1" kern="1200" dirty="0" smtClean="0">
                <a:solidFill>
                  <a:schemeClr val="tx1"/>
                </a:solidFill>
                <a:latin typeface="+mn-lt"/>
                <a:ea typeface="+mn-ea"/>
                <a:cs typeface="+mn-cs"/>
              </a:rPr>
              <a:t>Digression sur les Anciens et les Modernes</a:t>
            </a:r>
            <a:r>
              <a:rPr lang="fr-CA" sz="1200" kern="1200" dirty="0" smtClean="0">
                <a:solidFill>
                  <a:schemeClr val="tx1"/>
                </a:solidFill>
                <a:latin typeface="+mn-lt"/>
                <a:ea typeface="+mn-ea"/>
                <a:cs typeface="+mn-cs"/>
              </a:rPr>
              <a:t> (1688).</a:t>
            </a:r>
            <a:endParaRPr lang="cs-CZ" sz="1200" kern="1200" dirty="0" smtClean="0">
              <a:solidFill>
                <a:schemeClr val="tx1"/>
              </a:solidFill>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17</a:t>
            </a:fld>
            <a:endParaRPr lang="cs-CZ"/>
          </a:p>
        </p:txBody>
      </p:sp>
    </p:spTree>
    <p:extLst>
      <p:ext uri="{BB962C8B-B14F-4D97-AF65-F5344CB8AC3E}">
        <p14:creationId xmlns:p14="http://schemas.microsoft.com/office/powerpoint/2010/main" val="386750883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	Le camp des </a:t>
            </a:r>
            <a:r>
              <a:rPr lang="fr-CA" sz="1200" b="1" kern="1200" dirty="0" smtClean="0">
                <a:solidFill>
                  <a:schemeClr val="tx1"/>
                </a:solidFill>
                <a:latin typeface="+mn-lt"/>
                <a:ea typeface="+mn-ea"/>
                <a:cs typeface="+mn-cs"/>
              </a:rPr>
              <a:t>anciens</a:t>
            </a:r>
            <a:r>
              <a:rPr lang="fr-CA" sz="1200" kern="1200" dirty="0" smtClean="0">
                <a:solidFill>
                  <a:schemeClr val="tx1"/>
                </a:solidFill>
                <a:latin typeface="+mn-lt"/>
                <a:ea typeface="+mn-ea"/>
                <a:cs typeface="+mn-cs"/>
              </a:rPr>
              <a:t> compte surtout les grands auteurs - </a:t>
            </a:r>
            <a:r>
              <a:rPr lang="fr-CA" sz="1200" b="1" kern="1200" dirty="0" smtClean="0">
                <a:solidFill>
                  <a:schemeClr val="tx1"/>
                </a:solidFill>
                <a:latin typeface="+mn-lt"/>
                <a:ea typeface="+mn-ea"/>
                <a:cs typeface="+mn-cs"/>
              </a:rPr>
              <a:t>Racine</a:t>
            </a:r>
            <a:r>
              <a:rPr lang="fr-CA" sz="1200" kern="1200" dirty="0" smtClean="0">
                <a:solidFill>
                  <a:schemeClr val="tx1"/>
                </a:solidFill>
                <a:latin typeface="+mn-lt"/>
                <a:ea typeface="+mn-ea"/>
                <a:cs typeface="+mn-cs"/>
              </a:rPr>
              <a:t>, </a:t>
            </a:r>
            <a:r>
              <a:rPr lang="fr-CA" sz="1200" b="1" kern="1200" dirty="0" smtClean="0">
                <a:solidFill>
                  <a:schemeClr val="tx1"/>
                </a:solidFill>
                <a:latin typeface="+mn-lt"/>
                <a:ea typeface="+mn-ea"/>
                <a:cs typeface="+mn-cs"/>
              </a:rPr>
              <a:t>La Fontaine</a:t>
            </a:r>
            <a:r>
              <a:rPr lang="fr-CA" sz="1200" kern="1200" dirty="0" smtClean="0">
                <a:solidFill>
                  <a:schemeClr val="tx1"/>
                </a:solidFill>
                <a:latin typeface="+mn-lt"/>
                <a:ea typeface="+mn-ea"/>
                <a:cs typeface="+mn-cs"/>
              </a:rPr>
              <a:t> (</a:t>
            </a:r>
            <a:r>
              <a:rPr lang="fr-CA" sz="1200" b="1" i="1" kern="1200" dirty="0" smtClean="0">
                <a:solidFill>
                  <a:schemeClr val="tx1"/>
                </a:solidFill>
                <a:latin typeface="+mn-lt"/>
                <a:ea typeface="+mn-ea"/>
                <a:cs typeface="+mn-cs"/>
              </a:rPr>
              <a:t>Épître à Huet</a:t>
            </a:r>
            <a:r>
              <a:rPr lang="fr-CA" sz="1200" kern="1200" dirty="0" smtClean="0">
                <a:solidFill>
                  <a:schemeClr val="tx1"/>
                </a:solidFill>
                <a:latin typeface="+mn-lt"/>
                <a:ea typeface="+mn-ea"/>
                <a:cs typeface="+mn-cs"/>
              </a:rPr>
              <a:t>, 1687), </a:t>
            </a:r>
            <a:r>
              <a:rPr lang="fr-CA" sz="1200" b="1" kern="1200" dirty="0" smtClean="0">
                <a:solidFill>
                  <a:schemeClr val="tx1"/>
                </a:solidFill>
                <a:latin typeface="+mn-lt"/>
                <a:ea typeface="+mn-ea"/>
                <a:cs typeface="+mn-cs"/>
              </a:rPr>
              <a:t>La Bruyère</a:t>
            </a:r>
            <a:r>
              <a:rPr lang="fr-CA" sz="1200" kern="1200" dirty="0" smtClean="0">
                <a:solidFill>
                  <a:schemeClr val="tx1"/>
                </a:solidFill>
                <a:latin typeface="+mn-lt"/>
                <a:ea typeface="+mn-ea"/>
                <a:cs typeface="+mn-cs"/>
              </a:rPr>
              <a:t>, les esprits sérieux du clergé et de la bourgeoisie. Les arguments des traditionalistes seront exposés surtout par </a:t>
            </a:r>
            <a:r>
              <a:rPr lang="fr-CA" sz="1200" b="1" kern="1200" dirty="0" smtClean="0">
                <a:solidFill>
                  <a:schemeClr val="tx1"/>
                </a:solidFill>
                <a:latin typeface="+mn-lt"/>
                <a:ea typeface="+mn-ea"/>
                <a:cs typeface="+mn-cs"/>
              </a:rPr>
              <a:t>Nicolas Boileau </a:t>
            </a:r>
            <a:r>
              <a:rPr lang="fr-CA" sz="1200" b="1" kern="1200" dirty="0" err="1" smtClean="0">
                <a:solidFill>
                  <a:schemeClr val="tx1"/>
                </a:solidFill>
                <a:latin typeface="+mn-lt"/>
                <a:ea typeface="+mn-ea"/>
                <a:cs typeface="+mn-cs"/>
              </a:rPr>
              <a:t>Despréaux</a:t>
            </a:r>
            <a:r>
              <a:rPr lang="fr-CA" sz="1200" kern="1200" dirty="0" smtClean="0">
                <a:solidFill>
                  <a:schemeClr val="tx1"/>
                </a:solidFill>
                <a:latin typeface="+mn-lt"/>
                <a:ea typeface="+mn-ea"/>
                <a:cs typeface="+mn-cs"/>
              </a:rPr>
              <a:t> (</a:t>
            </a:r>
            <a:r>
              <a:rPr lang="fr-CA" sz="1200" b="1" i="1" kern="1200" dirty="0" smtClean="0">
                <a:solidFill>
                  <a:schemeClr val="tx1"/>
                </a:solidFill>
                <a:latin typeface="+mn-lt"/>
                <a:ea typeface="+mn-ea"/>
                <a:cs typeface="+mn-cs"/>
              </a:rPr>
              <a:t>Réflexions sur Longin</a:t>
            </a:r>
            <a:r>
              <a:rPr lang="fr-CA" sz="1200" kern="1200" dirty="0" smtClean="0">
                <a:solidFill>
                  <a:schemeClr val="tx1"/>
                </a:solidFill>
                <a:latin typeface="+mn-lt"/>
                <a:ea typeface="+mn-ea"/>
                <a:cs typeface="+mn-cs"/>
              </a:rPr>
              <a:t>, 1694).</a:t>
            </a:r>
            <a:endParaRPr lang="cs-CZ" sz="1200" kern="1200" dirty="0" smtClean="0">
              <a:solidFill>
                <a:schemeClr val="tx1"/>
              </a:solidFill>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18</a:t>
            </a:fld>
            <a:endParaRPr lang="cs-CZ"/>
          </a:p>
        </p:txBody>
      </p:sp>
    </p:spTree>
    <p:extLst>
      <p:ext uri="{BB962C8B-B14F-4D97-AF65-F5344CB8AC3E}">
        <p14:creationId xmlns:p14="http://schemas.microsoft.com/office/powerpoint/2010/main" val="18995297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fr-CA" sz="1200" b="1" kern="1200" dirty="0" smtClean="0">
                <a:solidFill>
                  <a:schemeClr val="tx1"/>
                </a:solidFill>
                <a:latin typeface="+mn-lt"/>
                <a:ea typeface="+mn-ea"/>
                <a:cs typeface="+mn-cs"/>
              </a:rPr>
              <a:t>1. Les faiblesses des anciens</a:t>
            </a:r>
            <a:r>
              <a:rPr lang="fr-CA" sz="1200" kern="1200" dirty="0" smtClean="0">
                <a:solidFill>
                  <a:schemeClr val="tx1"/>
                </a:solidFill>
                <a:latin typeface="+mn-lt"/>
                <a:ea typeface="+mn-ea"/>
                <a:cs typeface="+mn-cs"/>
              </a:rPr>
              <a:t>: Perrault en appelle au goût des mondains et des femmes pour critiquer le style ennuyeux de Platon, la confusion de Pindare (« galimatias » de Pindare), les idées dépassées de la physique d’Aristote (depuis la découverte du </a:t>
            </a:r>
            <a:r>
              <a:rPr lang="fr-CA" sz="1200" kern="1200" dirty="0" err="1" smtClean="0">
                <a:solidFill>
                  <a:schemeClr val="tx1"/>
                </a:solidFill>
                <a:latin typeface="+mn-lt"/>
                <a:ea typeface="+mn-ea"/>
                <a:cs typeface="+mn-cs"/>
              </a:rPr>
              <a:t>microscophe</a:t>
            </a:r>
            <a:r>
              <a:rPr lang="fr-CA" sz="1200" kern="1200" dirty="0" smtClean="0">
                <a:solidFill>
                  <a:schemeClr val="tx1"/>
                </a:solidFill>
                <a:latin typeface="+mn-lt"/>
                <a:ea typeface="+mn-ea"/>
                <a:cs typeface="+mn-cs"/>
              </a:rPr>
              <a:t>,</a:t>
            </a:r>
            <a:r>
              <a:rPr lang="fr-CA" sz="1200" kern="1200" baseline="0" dirty="0" smtClean="0">
                <a:solidFill>
                  <a:schemeClr val="tx1"/>
                </a:solidFill>
                <a:latin typeface="+mn-lt"/>
                <a:ea typeface="+mn-ea"/>
                <a:cs typeface="+mn-cs"/>
              </a:rPr>
              <a:t> la physique d’Aristote paraît </a:t>
            </a:r>
            <a:r>
              <a:rPr lang="fr-CA" sz="1200" kern="1200" baseline="0" dirty="0" err="1" smtClean="0">
                <a:solidFill>
                  <a:schemeClr val="tx1"/>
                </a:solidFill>
                <a:latin typeface="+mn-lt"/>
                <a:ea typeface="+mn-ea"/>
                <a:cs typeface="+mn-cs"/>
              </a:rPr>
              <a:t>riducule</a:t>
            </a:r>
            <a:r>
              <a:rPr lang="fr-CA" sz="1200" kern="1200" dirty="0" smtClean="0">
                <a:solidFill>
                  <a:schemeClr val="tx1"/>
                </a:solidFill>
                <a:latin typeface="+mn-lt"/>
                <a:ea typeface="+mn-ea"/>
                <a:cs typeface="+mn-cs"/>
              </a:rPr>
              <a:t>.</a:t>
            </a:r>
            <a:endParaRPr lang="cs-CZ" sz="1200" kern="1200" dirty="0" smtClean="0">
              <a:solidFill>
                <a:schemeClr val="tx1"/>
              </a:solidFill>
              <a:latin typeface="+mn-lt"/>
              <a:ea typeface="+mn-ea"/>
              <a:cs typeface="+mn-cs"/>
            </a:endParaRPr>
          </a:p>
          <a:p>
            <a:r>
              <a:rPr lang="fr-CA" sz="1200" b="1" kern="1200" dirty="0" smtClean="0">
                <a:solidFill>
                  <a:schemeClr val="tx1"/>
                </a:solidFill>
                <a:latin typeface="+mn-lt"/>
                <a:ea typeface="+mn-ea"/>
                <a:cs typeface="+mn-cs"/>
              </a:rPr>
              <a:t>	2. La critique du principe d’autorité</a:t>
            </a:r>
            <a:r>
              <a:rPr lang="fr-CA" sz="1200" kern="1200" dirty="0" smtClean="0">
                <a:solidFill>
                  <a:schemeClr val="tx1"/>
                </a:solidFill>
                <a:latin typeface="+mn-lt"/>
                <a:ea typeface="+mn-ea"/>
                <a:cs typeface="+mn-cs"/>
              </a:rPr>
              <a:t>: pour argumenter en faveur de la supériorité des artistes modernes, Perrault utilise l’exemple de la science moderne qui a dû se débarrasser des idées </a:t>
            </a:r>
            <a:r>
              <a:rPr lang="fr-CA" sz="1200" kern="1200" dirty="0" err="1" smtClean="0">
                <a:solidFill>
                  <a:schemeClr val="tx1"/>
                </a:solidFill>
                <a:latin typeface="+mn-lt"/>
                <a:ea typeface="+mn-ea"/>
                <a:cs typeface="+mn-cs"/>
              </a:rPr>
              <a:t>érronées</a:t>
            </a:r>
            <a:r>
              <a:rPr lang="fr-CA" sz="1200" kern="1200" dirty="0" smtClean="0">
                <a:solidFill>
                  <a:schemeClr val="tx1"/>
                </a:solidFill>
                <a:latin typeface="+mn-lt"/>
                <a:ea typeface="+mn-ea"/>
                <a:cs typeface="+mn-cs"/>
              </a:rPr>
              <a:t> d’Aristote, d’Hippocrate ou de </a:t>
            </a:r>
            <a:r>
              <a:rPr lang="fr-CA" sz="1200" kern="1200" dirty="0" err="1" smtClean="0">
                <a:solidFill>
                  <a:schemeClr val="tx1"/>
                </a:solidFill>
                <a:latin typeface="+mn-lt"/>
                <a:ea typeface="+mn-ea"/>
                <a:cs typeface="+mn-cs"/>
              </a:rPr>
              <a:t>Ptolmée</a:t>
            </a:r>
            <a:r>
              <a:rPr lang="fr-CA" sz="1200" kern="1200" dirty="0" smtClean="0">
                <a:solidFill>
                  <a:schemeClr val="tx1"/>
                </a:solidFill>
                <a:latin typeface="+mn-lt"/>
                <a:ea typeface="+mn-ea"/>
                <a:cs typeface="+mn-cs"/>
              </a:rPr>
              <a:t>. Se soumettre à l’autorité signifie arrêter le progrès (Fontenelle).</a:t>
            </a:r>
            <a:endParaRPr lang="cs-CZ" sz="1200" kern="1200" dirty="0" smtClean="0">
              <a:solidFill>
                <a:schemeClr val="tx1"/>
              </a:solidFill>
              <a:latin typeface="+mn-lt"/>
              <a:ea typeface="+mn-ea"/>
              <a:cs typeface="+mn-cs"/>
            </a:endParaRPr>
          </a:p>
          <a:p>
            <a:r>
              <a:rPr lang="fr-CA" sz="1200" b="1" kern="1200" dirty="0" smtClean="0">
                <a:solidFill>
                  <a:schemeClr val="tx1"/>
                </a:solidFill>
                <a:latin typeface="+mn-lt"/>
                <a:ea typeface="+mn-ea"/>
                <a:cs typeface="+mn-cs"/>
              </a:rPr>
              <a:t>	3. La permanence des lois naturelles</a:t>
            </a:r>
            <a:r>
              <a:rPr lang="fr-CA" sz="1200" kern="1200" dirty="0" smtClean="0">
                <a:solidFill>
                  <a:schemeClr val="tx1"/>
                </a:solidFill>
                <a:latin typeface="+mn-lt"/>
                <a:ea typeface="+mn-ea"/>
                <a:cs typeface="+mn-cs"/>
              </a:rPr>
              <a:t>: Fontenelle utilise cet argument pour montrer que les modernes ne peuvent être en aucun cas inférieurs aux anciens. L’antériorité ne peut pas fonder la supériorité.</a:t>
            </a:r>
            <a:endParaRPr lang="cs-CZ" sz="1200" kern="1200" dirty="0" smtClean="0">
              <a:solidFill>
                <a:schemeClr val="tx1"/>
              </a:solidFill>
              <a:latin typeface="+mn-lt"/>
              <a:ea typeface="+mn-ea"/>
              <a:cs typeface="+mn-cs"/>
            </a:endParaRPr>
          </a:p>
          <a:p>
            <a:r>
              <a:rPr lang="fr-CA" sz="1200" b="1" kern="1200" dirty="0" smtClean="0">
                <a:solidFill>
                  <a:schemeClr val="tx1"/>
                </a:solidFill>
                <a:latin typeface="+mn-lt"/>
                <a:ea typeface="+mn-ea"/>
                <a:cs typeface="+mn-cs"/>
              </a:rPr>
              <a:t>	4. L’idée de progrès</a:t>
            </a:r>
            <a:r>
              <a:rPr lang="fr-CA" sz="1200" kern="1200" dirty="0" smtClean="0">
                <a:solidFill>
                  <a:schemeClr val="tx1"/>
                </a:solidFill>
                <a:latin typeface="+mn-lt"/>
                <a:ea typeface="+mn-ea"/>
                <a:cs typeface="+mn-cs"/>
              </a:rPr>
              <a:t>: si la nature est la même, le temps - l’histoire - apporte la cumulation du savoir, du savoir-faire. Pour Fontenelle </a:t>
            </a:r>
            <a:r>
              <a:rPr lang="fr-CA" sz="1200" b="1" i="1" kern="1200" dirty="0" smtClean="0">
                <a:solidFill>
                  <a:schemeClr val="tx1"/>
                </a:solidFill>
                <a:latin typeface="+mn-lt"/>
                <a:ea typeface="+mn-ea"/>
                <a:cs typeface="+mn-cs"/>
              </a:rPr>
              <a:t>„les arts suivent la loi du progrès au même titre que les sciences“</a:t>
            </a:r>
            <a:r>
              <a:rPr lang="fr-CA" sz="1200" kern="1200" dirty="0" smtClean="0">
                <a:solidFill>
                  <a:schemeClr val="tx1"/>
                </a:solidFill>
                <a:latin typeface="+mn-lt"/>
                <a:ea typeface="+mn-ea"/>
                <a:cs typeface="+mn-cs"/>
              </a:rPr>
              <a:t>. Les modernes sont supérieurs grâce à leur </a:t>
            </a:r>
            <a:r>
              <a:rPr lang="fr-CA" sz="1200" b="1" i="1" kern="1200" dirty="0" smtClean="0">
                <a:solidFill>
                  <a:schemeClr val="tx1"/>
                </a:solidFill>
                <a:latin typeface="+mn-lt"/>
                <a:ea typeface="+mn-ea"/>
                <a:cs typeface="+mn-cs"/>
              </a:rPr>
              <a:t>„connaissance supérieure des règles de l’art“</a:t>
            </a:r>
            <a:r>
              <a:rPr lang="fr-CA" sz="1200" kern="1200" dirty="0" smtClean="0">
                <a:solidFill>
                  <a:schemeClr val="tx1"/>
                </a:solidFill>
                <a:latin typeface="+mn-lt"/>
                <a:ea typeface="+mn-ea"/>
                <a:cs typeface="+mn-cs"/>
              </a:rPr>
              <a:t>. Perrault en arrive jusqu’à voir dans le 17</a:t>
            </a:r>
            <a:r>
              <a:rPr lang="fr-CA" sz="1200" kern="1200" baseline="30000" dirty="0" smtClean="0">
                <a:solidFill>
                  <a:schemeClr val="tx1"/>
                </a:solidFill>
                <a:latin typeface="+mn-lt"/>
                <a:ea typeface="+mn-ea"/>
                <a:cs typeface="+mn-cs"/>
              </a:rPr>
              <a:t>e</a:t>
            </a:r>
            <a:r>
              <a:rPr lang="fr-CA" sz="1200" kern="1200" dirty="0" smtClean="0">
                <a:solidFill>
                  <a:schemeClr val="tx1"/>
                </a:solidFill>
                <a:latin typeface="+mn-lt"/>
                <a:ea typeface="+mn-ea"/>
                <a:cs typeface="+mn-cs"/>
              </a:rPr>
              <a:t> siècle le sommet de la perfection.</a:t>
            </a:r>
            <a:endParaRPr lang="cs-CZ" sz="1200" kern="1200" dirty="0" smtClean="0">
              <a:solidFill>
                <a:schemeClr val="tx1"/>
              </a:solidFill>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19</a:t>
            </a:fld>
            <a:endParaRPr lang="cs-CZ"/>
          </a:p>
        </p:txBody>
      </p:sp>
    </p:spTree>
    <p:extLst>
      <p:ext uri="{BB962C8B-B14F-4D97-AF65-F5344CB8AC3E}">
        <p14:creationId xmlns:p14="http://schemas.microsoft.com/office/powerpoint/2010/main" val="173483640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fr-CA" sz="1200" b="1" kern="1200" dirty="0" smtClean="0">
                <a:solidFill>
                  <a:schemeClr val="tx1"/>
                </a:solidFill>
                <a:latin typeface="+mn-lt"/>
                <a:ea typeface="+mn-ea"/>
                <a:cs typeface="+mn-cs"/>
              </a:rPr>
              <a:t>1. Les faiblesses des anciens</a:t>
            </a:r>
            <a:r>
              <a:rPr lang="fr-CA" sz="1200" kern="1200" dirty="0" smtClean="0">
                <a:solidFill>
                  <a:schemeClr val="tx1"/>
                </a:solidFill>
                <a:latin typeface="+mn-lt"/>
                <a:ea typeface="+mn-ea"/>
                <a:cs typeface="+mn-cs"/>
              </a:rPr>
              <a:t>: Perrault en appelle au goût des mondains et des femmes pour critiquer le style ennuyeux de Platon, la confusion de Pindare, les idées dépassées de la physique d’Aristote.</a:t>
            </a:r>
            <a:endParaRPr lang="cs-CZ" sz="1200" kern="1200" dirty="0" smtClean="0">
              <a:solidFill>
                <a:schemeClr val="tx1"/>
              </a:solidFill>
              <a:latin typeface="+mn-lt"/>
              <a:ea typeface="+mn-ea"/>
              <a:cs typeface="+mn-cs"/>
            </a:endParaRPr>
          </a:p>
          <a:p>
            <a:r>
              <a:rPr lang="fr-CA" sz="1200" b="1" kern="1200" dirty="0" smtClean="0">
                <a:solidFill>
                  <a:schemeClr val="tx1"/>
                </a:solidFill>
                <a:latin typeface="+mn-lt"/>
                <a:ea typeface="+mn-ea"/>
                <a:cs typeface="+mn-cs"/>
              </a:rPr>
              <a:t>	2. La critique du principe d’autorité</a:t>
            </a:r>
            <a:r>
              <a:rPr lang="fr-CA" sz="1200" kern="1200" dirty="0" smtClean="0">
                <a:solidFill>
                  <a:schemeClr val="tx1"/>
                </a:solidFill>
                <a:latin typeface="+mn-lt"/>
                <a:ea typeface="+mn-ea"/>
                <a:cs typeface="+mn-cs"/>
              </a:rPr>
              <a:t>: pour argumenter en faveur de la supériorité des artistes modernes, Perrault utilise l’exemple de la science moderne qui a dû se débarrasser des idées </a:t>
            </a:r>
            <a:r>
              <a:rPr lang="fr-CA" sz="1200" kern="1200" dirty="0" err="1" smtClean="0">
                <a:solidFill>
                  <a:schemeClr val="tx1"/>
                </a:solidFill>
                <a:latin typeface="+mn-lt"/>
                <a:ea typeface="+mn-ea"/>
                <a:cs typeface="+mn-cs"/>
              </a:rPr>
              <a:t>érronées</a:t>
            </a:r>
            <a:r>
              <a:rPr lang="fr-CA" sz="1200" kern="1200" dirty="0" smtClean="0">
                <a:solidFill>
                  <a:schemeClr val="tx1"/>
                </a:solidFill>
                <a:latin typeface="+mn-lt"/>
                <a:ea typeface="+mn-ea"/>
                <a:cs typeface="+mn-cs"/>
              </a:rPr>
              <a:t> d’Aristote, d’Hippocrate ou de </a:t>
            </a:r>
            <a:r>
              <a:rPr lang="fr-CA" sz="1200" kern="1200" dirty="0" err="1" smtClean="0">
                <a:solidFill>
                  <a:schemeClr val="tx1"/>
                </a:solidFill>
                <a:latin typeface="+mn-lt"/>
                <a:ea typeface="+mn-ea"/>
                <a:cs typeface="+mn-cs"/>
              </a:rPr>
              <a:t>Ptolmée</a:t>
            </a:r>
            <a:r>
              <a:rPr lang="fr-CA" sz="1200" kern="1200" dirty="0" smtClean="0">
                <a:solidFill>
                  <a:schemeClr val="tx1"/>
                </a:solidFill>
                <a:latin typeface="+mn-lt"/>
                <a:ea typeface="+mn-ea"/>
                <a:cs typeface="+mn-cs"/>
              </a:rPr>
              <a:t>. Se soumettre à l’autorité signifie arrêter le progrès (Fontenelle). Les artistes à leur tour doivent conquérir l’indépendance</a:t>
            </a:r>
            <a:endParaRPr lang="cs-CZ" sz="1200" kern="1200" dirty="0" smtClean="0">
              <a:solidFill>
                <a:schemeClr val="tx1"/>
              </a:solidFill>
              <a:latin typeface="+mn-lt"/>
              <a:ea typeface="+mn-ea"/>
              <a:cs typeface="+mn-cs"/>
            </a:endParaRPr>
          </a:p>
          <a:p>
            <a:r>
              <a:rPr lang="fr-CA" sz="1200" b="1" kern="1200" dirty="0" smtClean="0">
                <a:solidFill>
                  <a:schemeClr val="tx1"/>
                </a:solidFill>
                <a:latin typeface="+mn-lt"/>
                <a:ea typeface="+mn-ea"/>
                <a:cs typeface="+mn-cs"/>
              </a:rPr>
              <a:t>	3. La permanence des lois naturelles</a:t>
            </a:r>
            <a:r>
              <a:rPr lang="fr-CA" sz="1200" kern="1200" dirty="0" smtClean="0">
                <a:solidFill>
                  <a:schemeClr val="tx1"/>
                </a:solidFill>
                <a:latin typeface="+mn-lt"/>
                <a:ea typeface="+mn-ea"/>
                <a:cs typeface="+mn-cs"/>
              </a:rPr>
              <a:t>: Fontenelle utilise cet argument pour montrer que les modernes ne peuvent être en aucun cas inférieurs aux anciens. L’antériorité ne peut pas fonder la supériorité.</a:t>
            </a:r>
            <a:endParaRPr lang="cs-CZ" sz="1200" kern="1200" dirty="0" smtClean="0">
              <a:solidFill>
                <a:schemeClr val="tx1"/>
              </a:solidFill>
              <a:latin typeface="+mn-lt"/>
              <a:ea typeface="+mn-ea"/>
              <a:cs typeface="+mn-cs"/>
            </a:endParaRPr>
          </a:p>
          <a:p>
            <a:r>
              <a:rPr lang="fr-CA" sz="1200" b="1" kern="1200" dirty="0" smtClean="0">
                <a:solidFill>
                  <a:schemeClr val="tx1"/>
                </a:solidFill>
                <a:latin typeface="+mn-lt"/>
                <a:ea typeface="+mn-ea"/>
                <a:cs typeface="+mn-cs"/>
              </a:rPr>
              <a:t>	4. L’idée de progrès</a:t>
            </a:r>
            <a:r>
              <a:rPr lang="fr-CA" sz="1200" kern="1200" dirty="0" smtClean="0">
                <a:solidFill>
                  <a:schemeClr val="tx1"/>
                </a:solidFill>
                <a:latin typeface="+mn-lt"/>
                <a:ea typeface="+mn-ea"/>
                <a:cs typeface="+mn-cs"/>
              </a:rPr>
              <a:t>: si la nature est la même, le temps - l’histoire - apporte la cumulation du savoir, du savoir-faire. Pour Fontenelle </a:t>
            </a:r>
            <a:r>
              <a:rPr lang="fr-CA" sz="1200" b="1" i="1" kern="1200" dirty="0" smtClean="0">
                <a:solidFill>
                  <a:schemeClr val="tx1"/>
                </a:solidFill>
                <a:latin typeface="+mn-lt"/>
                <a:ea typeface="+mn-ea"/>
                <a:cs typeface="+mn-cs"/>
              </a:rPr>
              <a:t>„les arts suivent la loi du progrès au même titre que les sciences“</a:t>
            </a:r>
            <a:r>
              <a:rPr lang="fr-CA" sz="1200" kern="1200" dirty="0" smtClean="0">
                <a:solidFill>
                  <a:schemeClr val="tx1"/>
                </a:solidFill>
                <a:latin typeface="+mn-lt"/>
                <a:ea typeface="+mn-ea"/>
                <a:cs typeface="+mn-cs"/>
              </a:rPr>
              <a:t>. Les modernes sont supérieurs grâce à leur </a:t>
            </a:r>
            <a:r>
              <a:rPr lang="fr-CA" sz="1200" b="1" i="1" kern="1200" dirty="0" smtClean="0">
                <a:solidFill>
                  <a:schemeClr val="tx1"/>
                </a:solidFill>
                <a:latin typeface="+mn-lt"/>
                <a:ea typeface="+mn-ea"/>
                <a:cs typeface="+mn-cs"/>
              </a:rPr>
              <a:t>„connaissance supérieure des règles de l’art“</a:t>
            </a:r>
            <a:r>
              <a:rPr lang="fr-CA" sz="1200" kern="1200" dirty="0" smtClean="0">
                <a:solidFill>
                  <a:schemeClr val="tx1"/>
                </a:solidFill>
                <a:latin typeface="+mn-lt"/>
                <a:ea typeface="+mn-ea"/>
                <a:cs typeface="+mn-cs"/>
              </a:rPr>
              <a:t>. Perrault en arrive jusqu’à voir dans le 17</a:t>
            </a:r>
            <a:r>
              <a:rPr lang="fr-CA" sz="1200" kern="1200" baseline="30000" dirty="0" smtClean="0">
                <a:solidFill>
                  <a:schemeClr val="tx1"/>
                </a:solidFill>
                <a:latin typeface="+mn-lt"/>
                <a:ea typeface="+mn-ea"/>
                <a:cs typeface="+mn-cs"/>
              </a:rPr>
              <a:t>e</a:t>
            </a:r>
            <a:r>
              <a:rPr lang="fr-CA" sz="1200" kern="1200" dirty="0" smtClean="0">
                <a:solidFill>
                  <a:schemeClr val="tx1"/>
                </a:solidFill>
                <a:latin typeface="+mn-lt"/>
                <a:ea typeface="+mn-ea"/>
                <a:cs typeface="+mn-cs"/>
              </a:rPr>
              <a:t> siècle le sommet de la perfection.</a:t>
            </a:r>
            <a:endParaRPr lang="cs-CZ" sz="1200" kern="1200" dirty="0" smtClean="0">
              <a:solidFill>
                <a:schemeClr val="tx1"/>
              </a:solidFill>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20</a:t>
            </a:fld>
            <a:endParaRPr lang="cs-CZ"/>
          </a:p>
        </p:txBody>
      </p:sp>
    </p:spTree>
    <p:extLst>
      <p:ext uri="{BB962C8B-B14F-4D97-AF65-F5344CB8AC3E}">
        <p14:creationId xmlns:p14="http://schemas.microsoft.com/office/powerpoint/2010/main" val="1784485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	La hiérarchie des genres est chapeautée par l’</a:t>
            </a:r>
            <a:r>
              <a:rPr lang="fr-CA" sz="1200" b="1" kern="1200" dirty="0" smtClean="0">
                <a:solidFill>
                  <a:schemeClr val="tx1"/>
                </a:solidFill>
                <a:latin typeface="+mn-lt"/>
                <a:ea typeface="+mn-ea"/>
                <a:cs typeface="+mn-cs"/>
              </a:rPr>
              <a:t>épopée</a:t>
            </a:r>
            <a:r>
              <a:rPr lang="fr-CA" sz="1200" kern="1200" dirty="0" smtClean="0">
                <a:solidFill>
                  <a:schemeClr val="tx1"/>
                </a:solidFill>
                <a:latin typeface="+mn-lt"/>
                <a:ea typeface="+mn-ea"/>
                <a:cs typeface="+mn-cs"/>
              </a:rPr>
              <a:t> qui, conformément à la tradition antique, devait combiner les qualités épiques et lyriques avec de vastes connaissances mythologiques et historiques. Le sujet ne devait pas être inventé, mais tiré de l’histoire, les personnages devaient être illustres, le lieu et le temps éloignés, l’action guerrière (l’amour étant relégué dans les épisodes seulement). La composition obéissait à la présence obligée de quatre parties: proposition, invocation (aux dieux, ou à Dieu), narration, dénouement.</a:t>
            </a:r>
            <a:endParaRPr lang="cs-CZ" sz="1200" kern="1200" dirty="0" smtClean="0">
              <a:solidFill>
                <a:schemeClr val="tx1"/>
              </a:solidFill>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2</a:t>
            </a:fld>
            <a:endParaRPr lang="cs-CZ"/>
          </a:p>
        </p:txBody>
      </p:sp>
    </p:spTree>
    <p:extLst>
      <p:ext uri="{BB962C8B-B14F-4D97-AF65-F5344CB8AC3E}">
        <p14:creationId xmlns:p14="http://schemas.microsoft.com/office/powerpoint/2010/main" val="34988866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fr-CA" sz="1200" b="1" kern="1200" dirty="0" smtClean="0">
                <a:solidFill>
                  <a:schemeClr val="tx1"/>
                </a:solidFill>
                <a:latin typeface="+mn-lt"/>
                <a:ea typeface="+mn-ea"/>
                <a:cs typeface="+mn-cs"/>
              </a:rPr>
              <a:t>1. Les faiblesses des anciens</a:t>
            </a:r>
            <a:r>
              <a:rPr lang="fr-CA" sz="1200" kern="1200" dirty="0" smtClean="0">
                <a:solidFill>
                  <a:schemeClr val="tx1"/>
                </a:solidFill>
                <a:latin typeface="+mn-lt"/>
                <a:ea typeface="+mn-ea"/>
                <a:cs typeface="+mn-cs"/>
              </a:rPr>
              <a:t>: Perrault en appelle au goût des mondains et des femmes pour critiquer le style ennuyeux de Platon, la confusion de Pindare, les idées dépassées de la physique d’Aristote.</a:t>
            </a:r>
            <a:endParaRPr lang="cs-CZ" sz="1200" kern="1200" dirty="0" smtClean="0">
              <a:solidFill>
                <a:schemeClr val="tx1"/>
              </a:solidFill>
              <a:latin typeface="+mn-lt"/>
              <a:ea typeface="+mn-ea"/>
              <a:cs typeface="+mn-cs"/>
            </a:endParaRPr>
          </a:p>
          <a:p>
            <a:r>
              <a:rPr lang="fr-CA" sz="1200" b="1" kern="1200" dirty="0" smtClean="0">
                <a:solidFill>
                  <a:schemeClr val="tx1"/>
                </a:solidFill>
                <a:latin typeface="+mn-lt"/>
                <a:ea typeface="+mn-ea"/>
                <a:cs typeface="+mn-cs"/>
              </a:rPr>
              <a:t>	2. La critique du principe d’autorité</a:t>
            </a:r>
            <a:r>
              <a:rPr lang="fr-CA" sz="1200" kern="1200" dirty="0" smtClean="0">
                <a:solidFill>
                  <a:schemeClr val="tx1"/>
                </a:solidFill>
                <a:latin typeface="+mn-lt"/>
                <a:ea typeface="+mn-ea"/>
                <a:cs typeface="+mn-cs"/>
              </a:rPr>
              <a:t>: pour argumenter en faveur de la supériorité des artistes modernes, Perrault utilise l’exemple de la science moderne qui a dû se débarrasser des idées </a:t>
            </a:r>
            <a:r>
              <a:rPr lang="fr-CA" sz="1200" kern="1200" dirty="0" err="1" smtClean="0">
                <a:solidFill>
                  <a:schemeClr val="tx1"/>
                </a:solidFill>
                <a:latin typeface="+mn-lt"/>
                <a:ea typeface="+mn-ea"/>
                <a:cs typeface="+mn-cs"/>
              </a:rPr>
              <a:t>érronées</a:t>
            </a:r>
            <a:r>
              <a:rPr lang="fr-CA" sz="1200" kern="1200" dirty="0" smtClean="0">
                <a:solidFill>
                  <a:schemeClr val="tx1"/>
                </a:solidFill>
                <a:latin typeface="+mn-lt"/>
                <a:ea typeface="+mn-ea"/>
                <a:cs typeface="+mn-cs"/>
              </a:rPr>
              <a:t> d’Aristote, d’Hippocrate ou de </a:t>
            </a:r>
            <a:r>
              <a:rPr lang="fr-CA" sz="1200" kern="1200" dirty="0" err="1" smtClean="0">
                <a:solidFill>
                  <a:schemeClr val="tx1"/>
                </a:solidFill>
                <a:latin typeface="+mn-lt"/>
                <a:ea typeface="+mn-ea"/>
                <a:cs typeface="+mn-cs"/>
              </a:rPr>
              <a:t>Ptolmée</a:t>
            </a:r>
            <a:r>
              <a:rPr lang="fr-CA" sz="1200" kern="1200" dirty="0" smtClean="0">
                <a:solidFill>
                  <a:schemeClr val="tx1"/>
                </a:solidFill>
                <a:latin typeface="+mn-lt"/>
                <a:ea typeface="+mn-ea"/>
                <a:cs typeface="+mn-cs"/>
              </a:rPr>
              <a:t>. Se soumettre à l’autorité signifie arrêter le progrès (Fontenelle).</a:t>
            </a:r>
            <a:endParaRPr lang="cs-CZ" sz="1200" kern="1200" dirty="0" smtClean="0">
              <a:solidFill>
                <a:schemeClr val="tx1"/>
              </a:solidFill>
              <a:latin typeface="+mn-lt"/>
              <a:ea typeface="+mn-ea"/>
              <a:cs typeface="+mn-cs"/>
            </a:endParaRPr>
          </a:p>
          <a:p>
            <a:r>
              <a:rPr lang="fr-CA" sz="1200" b="1" kern="1200" dirty="0" smtClean="0">
                <a:solidFill>
                  <a:schemeClr val="tx1"/>
                </a:solidFill>
                <a:latin typeface="+mn-lt"/>
                <a:ea typeface="+mn-ea"/>
                <a:cs typeface="+mn-cs"/>
              </a:rPr>
              <a:t>	3. La permanence des lois naturelles (l’argument</a:t>
            </a:r>
            <a:r>
              <a:rPr lang="fr-CA" sz="1200" b="1" kern="1200" baseline="0" dirty="0" smtClean="0">
                <a:solidFill>
                  <a:schemeClr val="tx1"/>
                </a:solidFill>
                <a:latin typeface="+mn-lt"/>
                <a:ea typeface="+mn-ea"/>
                <a:cs typeface="+mn-cs"/>
              </a:rPr>
              <a:t> qui revient le plus souvent)</a:t>
            </a:r>
            <a:r>
              <a:rPr lang="fr-CA" sz="1200" kern="1200" dirty="0" smtClean="0">
                <a:solidFill>
                  <a:schemeClr val="tx1"/>
                </a:solidFill>
                <a:latin typeface="+mn-lt"/>
                <a:ea typeface="+mn-ea"/>
                <a:cs typeface="+mn-cs"/>
              </a:rPr>
              <a:t>: Fontenelle utilise cet argument pour montrer que les modernes ne peuvent être en aucun cas inférieurs aux anciens. L’antériorité ne peut pas fonder la supériorité.</a:t>
            </a:r>
            <a:endParaRPr lang="cs-CZ" sz="1200" kern="1200" dirty="0" smtClean="0">
              <a:solidFill>
                <a:schemeClr val="tx1"/>
              </a:solidFill>
              <a:latin typeface="+mn-lt"/>
              <a:ea typeface="+mn-ea"/>
              <a:cs typeface="+mn-cs"/>
            </a:endParaRPr>
          </a:p>
          <a:p>
            <a:r>
              <a:rPr lang="fr-CA" sz="1200" b="1" kern="1200" dirty="0" smtClean="0">
                <a:solidFill>
                  <a:schemeClr val="tx1"/>
                </a:solidFill>
                <a:latin typeface="+mn-lt"/>
                <a:ea typeface="+mn-ea"/>
                <a:cs typeface="+mn-cs"/>
              </a:rPr>
              <a:t>	4. L’idée de progrès</a:t>
            </a:r>
            <a:r>
              <a:rPr lang="fr-CA" sz="1200" kern="1200" dirty="0" smtClean="0">
                <a:solidFill>
                  <a:schemeClr val="tx1"/>
                </a:solidFill>
                <a:latin typeface="+mn-lt"/>
                <a:ea typeface="+mn-ea"/>
                <a:cs typeface="+mn-cs"/>
              </a:rPr>
              <a:t>: si la nature est la même, le temps - l’histoire - apporte la cumulation du savoir, du savoir-faire. Pour Fontenelle </a:t>
            </a:r>
            <a:r>
              <a:rPr lang="fr-CA" sz="1200" b="1" i="1" kern="1200" dirty="0" smtClean="0">
                <a:solidFill>
                  <a:schemeClr val="tx1"/>
                </a:solidFill>
                <a:latin typeface="+mn-lt"/>
                <a:ea typeface="+mn-ea"/>
                <a:cs typeface="+mn-cs"/>
              </a:rPr>
              <a:t>„les arts suivent la loi du progrès au même titre que les sciences“</a:t>
            </a:r>
            <a:r>
              <a:rPr lang="fr-CA" sz="1200" kern="1200" dirty="0" smtClean="0">
                <a:solidFill>
                  <a:schemeClr val="tx1"/>
                </a:solidFill>
                <a:latin typeface="+mn-lt"/>
                <a:ea typeface="+mn-ea"/>
                <a:cs typeface="+mn-cs"/>
              </a:rPr>
              <a:t>. Les modernes sont supérieurs grâce à leur </a:t>
            </a:r>
            <a:r>
              <a:rPr lang="fr-CA" sz="1200" b="1" i="1" kern="1200" dirty="0" smtClean="0">
                <a:solidFill>
                  <a:schemeClr val="tx1"/>
                </a:solidFill>
                <a:latin typeface="+mn-lt"/>
                <a:ea typeface="+mn-ea"/>
                <a:cs typeface="+mn-cs"/>
              </a:rPr>
              <a:t>„connaissance supérieure des règles de l’art“</a:t>
            </a:r>
            <a:r>
              <a:rPr lang="fr-CA" sz="1200" kern="1200" dirty="0" smtClean="0">
                <a:solidFill>
                  <a:schemeClr val="tx1"/>
                </a:solidFill>
                <a:latin typeface="+mn-lt"/>
                <a:ea typeface="+mn-ea"/>
                <a:cs typeface="+mn-cs"/>
              </a:rPr>
              <a:t>. Perrault en arrive jusqu’à voir dans le 17</a:t>
            </a:r>
            <a:r>
              <a:rPr lang="fr-CA" sz="1200" kern="1200" baseline="30000" dirty="0" smtClean="0">
                <a:solidFill>
                  <a:schemeClr val="tx1"/>
                </a:solidFill>
                <a:latin typeface="+mn-lt"/>
                <a:ea typeface="+mn-ea"/>
                <a:cs typeface="+mn-cs"/>
              </a:rPr>
              <a:t>e</a:t>
            </a:r>
            <a:r>
              <a:rPr lang="fr-CA" sz="1200" kern="1200" dirty="0" smtClean="0">
                <a:solidFill>
                  <a:schemeClr val="tx1"/>
                </a:solidFill>
                <a:latin typeface="+mn-lt"/>
                <a:ea typeface="+mn-ea"/>
                <a:cs typeface="+mn-cs"/>
              </a:rPr>
              <a:t> siècle le sommet de la perfection.</a:t>
            </a:r>
            <a:endParaRPr lang="cs-CZ" sz="1200" kern="1200" dirty="0" smtClean="0">
              <a:solidFill>
                <a:schemeClr val="tx1"/>
              </a:solidFill>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21</a:t>
            </a:fld>
            <a:endParaRPr lang="cs-CZ"/>
          </a:p>
        </p:txBody>
      </p:sp>
    </p:spTree>
    <p:extLst>
      <p:ext uri="{BB962C8B-B14F-4D97-AF65-F5344CB8AC3E}">
        <p14:creationId xmlns:p14="http://schemas.microsoft.com/office/powerpoint/2010/main" val="16728664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fr-CA" sz="1200" b="1" kern="1200" dirty="0" smtClean="0">
                <a:solidFill>
                  <a:schemeClr val="tx1"/>
                </a:solidFill>
                <a:latin typeface="+mn-lt"/>
                <a:ea typeface="+mn-ea"/>
                <a:cs typeface="+mn-cs"/>
              </a:rPr>
              <a:t>1. Les faiblesses des anciens</a:t>
            </a:r>
            <a:r>
              <a:rPr lang="fr-CA" sz="1200" kern="1200" dirty="0" smtClean="0">
                <a:solidFill>
                  <a:schemeClr val="tx1"/>
                </a:solidFill>
                <a:latin typeface="+mn-lt"/>
                <a:ea typeface="+mn-ea"/>
                <a:cs typeface="+mn-cs"/>
              </a:rPr>
              <a:t>: Perrault en appelle au goût des mondains et des femmes pour critiquer le style ennuyeux de Platon, la confusion de Pindare, les idées dépassées de la physique d’Aristote.</a:t>
            </a:r>
            <a:endParaRPr lang="cs-CZ" sz="1200" kern="1200" dirty="0" smtClean="0">
              <a:solidFill>
                <a:schemeClr val="tx1"/>
              </a:solidFill>
              <a:latin typeface="+mn-lt"/>
              <a:ea typeface="+mn-ea"/>
              <a:cs typeface="+mn-cs"/>
            </a:endParaRPr>
          </a:p>
          <a:p>
            <a:r>
              <a:rPr lang="fr-CA" sz="1200" b="1" kern="1200" dirty="0" smtClean="0">
                <a:solidFill>
                  <a:schemeClr val="tx1"/>
                </a:solidFill>
                <a:latin typeface="+mn-lt"/>
                <a:ea typeface="+mn-ea"/>
                <a:cs typeface="+mn-cs"/>
              </a:rPr>
              <a:t>	2. La critique du principe d’autorité</a:t>
            </a:r>
            <a:r>
              <a:rPr lang="fr-CA" sz="1200" kern="1200" dirty="0" smtClean="0">
                <a:solidFill>
                  <a:schemeClr val="tx1"/>
                </a:solidFill>
                <a:latin typeface="+mn-lt"/>
                <a:ea typeface="+mn-ea"/>
                <a:cs typeface="+mn-cs"/>
              </a:rPr>
              <a:t>: pour argumenter en faveur de la supériorité des artistes modernes, Perrault utilise l’exemple de la science moderne qui a dû se débarrasser des idées </a:t>
            </a:r>
            <a:r>
              <a:rPr lang="fr-CA" sz="1200" kern="1200" dirty="0" err="1" smtClean="0">
                <a:solidFill>
                  <a:schemeClr val="tx1"/>
                </a:solidFill>
                <a:latin typeface="+mn-lt"/>
                <a:ea typeface="+mn-ea"/>
                <a:cs typeface="+mn-cs"/>
              </a:rPr>
              <a:t>érronées</a:t>
            </a:r>
            <a:r>
              <a:rPr lang="fr-CA" sz="1200" kern="1200" dirty="0" smtClean="0">
                <a:solidFill>
                  <a:schemeClr val="tx1"/>
                </a:solidFill>
                <a:latin typeface="+mn-lt"/>
                <a:ea typeface="+mn-ea"/>
                <a:cs typeface="+mn-cs"/>
              </a:rPr>
              <a:t> d’Aristote, d’Hippocrate ou de </a:t>
            </a:r>
            <a:r>
              <a:rPr lang="fr-CA" sz="1200" kern="1200" dirty="0" err="1" smtClean="0">
                <a:solidFill>
                  <a:schemeClr val="tx1"/>
                </a:solidFill>
                <a:latin typeface="+mn-lt"/>
                <a:ea typeface="+mn-ea"/>
                <a:cs typeface="+mn-cs"/>
              </a:rPr>
              <a:t>Ptolmée</a:t>
            </a:r>
            <a:r>
              <a:rPr lang="fr-CA" sz="1200" kern="1200" dirty="0" smtClean="0">
                <a:solidFill>
                  <a:schemeClr val="tx1"/>
                </a:solidFill>
                <a:latin typeface="+mn-lt"/>
                <a:ea typeface="+mn-ea"/>
                <a:cs typeface="+mn-cs"/>
              </a:rPr>
              <a:t>. Se soumettre à l’autorité signifie arrêter le progrès (Fontenelle).</a:t>
            </a:r>
            <a:endParaRPr lang="cs-CZ" sz="1200" kern="1200" dirty="0" smtClean="0">
              <a:solidFill>
                <a:schemeClr val="tx1"/>
              </a:solidFill>
              <a:latin typeface="+mn-lt"/>
              <a:ea typeface="+mn-ea"/>
              <a:cs typeface="+mn-cs"/>
            </a:endParaRPr>
          </a:p>
          <a:p>
            <a:r>
              <a:rPr lang="fr-CA" sz="1200" b="1" kern="1200" dirty="0" smtClean="0">
                <a:solidFill>
                  <a:schemeClr val="tx1"/>
                </a:solidFill>
                <a:latin typeface="+mn-lt"/>
                <a:ea typeface="+mn-ea"/>
                <a:cs typeface="+mn-cs"/>
              </a:rPr>
              <a:t>	3. La permanence des lois naturelles</a:t>
            </a:r>
            <a:r>
              <a:rPr lang="fr-CA" sz="1200" kern="1200" dirty="0" smtClean="0">
                <a:solidFill>
                  <a:schemeClr val="tx1"/>
                </a:solidFill>
                <a:latin typeface="+mn-lt"/>
                <a:ea typeface="+mn-ea"/>
                <a:cs typeface="+mn-cs"/>
              </a:rPr>
              <a:t>: Fontenelle utilise cet argument pour montrer que les modernes ne peuvent être en aucun cas inférieurs aux anciens. L’antériorité ne peut pas fonder la supériorité.</a:t>
            </a:r>
            <a:endParaRPr lang="cs-CZ" sz="1200" kern="1200" dirty="0" smtClean="0">
              <a:solidFill>
                <a:schemeClr val="tx1"/>
              </a:solidFill>
              <a:latin typeface="+mn-lt"/>
              <a:ea typeface="+mn-ea"/>
              <a:cs typeface="+mn-cs"/>
            </a:endParaRPr>
          </a:p>
          <a:p>
            <a:r>
              <a:rPr lang="fr-CA" sz="1200" b="1" kern="1200" dirty="0" smtClean="0">
                <a:solidFill>
                  <a:schemeClr val="tx1"/>
                </a:solidFill>
                <a:latin typeface="+mn-lt"/>
                <a:ea typeface="+mn-ea"/>
                <a:cs typeface="+mn-cs"/>
              </a:rPr>
              <a:t>	4. L’idée de progrès</a:t>
            </a:r>
            <a:r>
              <a:rPr lang="fr-CA" sz="1200" kern="1200" dirty="0" smtClean="0">
                <a:solidFill>
                  <a:schemeClr val="tx1"/>
                </a:solidFill>
                <a:latin typeface="+mn-lt"/>
                <a:ea typeface="+mn-ea"/>
                <a:cs typeface="+mn-cs"/>
              </a:rPr>
              <a:t>: si la nature est la même, le temps - l’histoire - apporte la cumulation du savoir, du savoir-faire. Pour Fontenelle </a:t>
            </a:r>
            <a:r>
              <a:rPr lang="fr-CA" sz="1200" b="1" i="1" kern="1200" dirty="0" smtClean="0">
                <a:solidFill>
                  <a:schemeClr val="tx1"/>
                </a:solidFill>
                <a:latin typeface="+mn-lt"/>
                <a:ea typeface="+mn-ea"/>
                <a:cs typeface="+mn-cs"/>
              </a:rPr>
              <a:t>„les arts suivent la loi du progrès au même titre que les sciences“</a:t>
            </a:r>
            <a:r>
              <a:rPr lang="fr-CA" sz="1200" kern="1200" dirty="0" smtClean="0">
                <a:solidFill>
                  <a:schemeClr val="tx1"/>
                </a:solidFill>
                <a:latin typeface="+mn-lt"/>
                <a:ea typeface="+mn-ea"/>
                <a:cs typeface="+mn-cs"/>
              </a:rPr>
              <a:t>. Les modernes sont supérieurs grâce à leur </a:t>
            </a:r>
            <a:r>
              <a:rPr lang="fr-CA" sz="1200" b="1" i="1" kern="1200" dirty="0" smtClean="0">
                <a:solidFill>
                  <a:schemeClr val="tx1"/>
                </a:solidFill>
                <a:latin typeface="+mn-lt"/>
                <a:ea typeface="+mn-ea"/>
                <a:cs typeface="+mn-cs"/>
              </a:rPr>
              <a:t>„connaissance supérieure des règles de l’art“</a:t>
            </a:r>
            <a:r>
              <a:rPr lang="fr-CA" sz="1200" kern="1200" dirty="0" smtClean="0">
                <a:solidFill>
                  <a:schemeClr val="tx1"/>
                </a:solidFill>
                <a:latin typeface="+mn-lt"/>
                <a:ea typeface="+mn-ea"/>
                <a:cs typeface="+mn-cs"/>
              </a:rPr>
              <a:t>. Perrault en arrive jusqu’à voir dans le 17</a:t>
            </a:r>
            <a:r>
              <a:rPr lang="fr-CA" sz="1200" kern="1200" baseline="30000" dirty="0" smtClean="0">
                <a:solidFill>
                  <a:schemeClr val="tx1"/>
                </a:solidFill>
                <a:latin typeface="+mn-lt"/>
                <a:ea typeface="+mn-ea"/>
                <a:cs typeface="+mn-cs"/>
              </a:rPr>
              <a:t>e</a:t>
            </a:r>
            <a:r>
              <a:rPr lang="fr-CA" sz="1200" kern="1200" dirty="0" smtClean="0">
                <a:solidFill>
                  <a:schemeClr val="tx1"/>
                </a:solidFill>
                <a:latin typeface="+mn-lt"/>
                <a:ea typeface="+mn-ea"/>
                <a:cs typeface="+mn-cs"/>
              </a:rPr>
              <a:t> siècle le sommet de la perfection.</a:t>
            </a:r>
            <a:endParaRPr lang="cs-CZ" sz="1200" kern="1200" dirty="0" smtClean="0">
              <a:solidFill>
                <a:schemeClr val="tx1"/>
              </a:solidFill>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22</a:t>
            </a:fld>
            <a:endParaRPr lang="cs-CZ"/>
          </a:p>
        </p:txBody>
      </p:sp>
    </p:spTree>
    <p:extLst>
      <p:ext uri="{BB962C8B-B14F-4D97-AF65-F5344CB8AC3E}">
        <p14:creationId xmlns:p14="http://schemas.microsoft.com/office/powerpoint/2010/main" val="413127344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b="1" kern="1200" dirty="0" smtClean="0">
                <a:solidFill>
                  <a:schemeClr val="tx1"/>
                </a:solidFill>
                <a:latin typeface="+mn-lt"/>
                <a:ea typeface="+mn-ea"/>
                <a:cs typeface="+mn-cs"/>
              </a:rPr>
              <a:t>1. L’art de la „simple nature“</a:t>
            </a:r>
            <a:r>
              <a:rPr lang="fr-CA" sz="1200" kern="1200" dirty="0" smtClean="0">
                <a:solidFill>
                  <a:schemeClr val="tx1"/>
                </a:solidFill>
                <a:latin typeface="+mn-lt"/>
                <a:ea typeface="+mn-ea"/>
                <a:cs typeface="+mn-cs"/>
              </a:rPr>
              <a:t>: les anciens sont plus près des origines, de la nature; s’inspirer des anciens prémunit des excès de la modernité. – les anciens</a:t>
            </a:r>
            <a:r>
              <a:rPr lang="fr-CA" sz="1200" kern="1200" baseline="0" dirty="0" smtClean="0">
                <a:solidFill>
                  <a:schemeClr val="tx1"/>
                </a:solidFill>
                <a:latin typeface="+mn-lt"/>
                <a:ea typeface="+mn-ea"/>
                <a:cs typeface="+mn-cs"/>
              </a:rPr>
              <a:t> doivent être pris pour les modèles</a:t>
            </a:r>
            <a:r>
              <a:rPr lang="fr-CA" sz="1200" b="1" kern="1200" dirty="0" smtClean="0">
                <a:solidFill>
                  <a:schemeClr val="tx1"/>
                </a:solidFill>
                <a:latin typeface="+mn-lt"/>
                <a:ea typeface="+mn-ea"/>
                <a:cs typeface="+mn-cs"/>
              </a:rPr>
              <a:t>	2. L’imitation n’amoindrit pas l’originalité</a:t>
            </a:r>
            <a:r>
              <a:rPr lang="fr-CA" sz="1200" kern="1200" dirty="0" smtClean="0">
                <a:solidFill>
                  <a:schemeClr val="tx1"/>
                </a:solidFill>
                <a:latin typeface="+mn-lt"/>
                <a:ea typeface="+mn-ea"/>
                <a:cs typeface="+mn-cs"/>
              </a:rPr>
              <a:t>: la confrontation avec les anciens augmente la qualité de la création.</a:t>
            </a:r>
            <a:r>
              <a:rPr lang="fr-CA" sz="1200" kern="1200" baseline="0" dirty="0" smtClean="0">
                <a:solidFill>
                  <a:schemeClr val="tx1"/>
                </a:solidFill>
                <a:latin typeface="+mn-lt"/>
                <a:ea typeface="+mn-ea"/>
                <a:cs typeface="+mn-cs"/>
              </a:rPr>
              <a:t> ; pour Boileau, l’étude des chefs-d’œuvre antiques révèle aux modernes les règles de l’art</a:t>
            </a:r>
            <a:endParaRPr lang="cs-CZ" sz="1200" kern="1200" dirty="0" smtClean="0">
              <a:solidFill>
                <a:schemeClr val="tx1"/>
              </a:solidFill>
              <a:latin typeface="+mn-lt"/>
              <a:ea typeface="+mn-ea"/>
              <a:cs typeface="+mn-cs"/>
            </a:endParaRPr>
          </a:p>
          <a:p>
            <a:endParaRPr lang="cs-CZ" sz="1200" kern="1200" dirty="0" smtClean="0">
              <a:solidFill>
                <a:schemeClr val="tx1"/>
              </a:solidFill>
              <a:latin typeface="+mn-lt"/>
              <a:ea typeface="+mn-ea"/>
              <a:cs typeface="+mn-cs"/>
            </a:endParaRPr>
          </a:p>
          <a:p>
            <a:r>
              <a:rPr lang="fr-CA" sz="1200" b="1" kern="1200" dirty="0" smtClean="0">
                <a:solidFill>
                  <a:schemeClr val="tx1"/>
                </a:solidFill>
                <a:latin typeface="+mn-lt"/>
                <a:ea typeface="+mn-ea"/>
                <a:cs typeface="+mn-cs"/>
              </a:rPr>
              <a:t>	3. Les modernes</a:t>
            </a:r>
            <a:r>
              <a:rPr lang="fr-CA" sz="1200" kern="1200" dirty="0" smtClean="0">
                <a:solidFill>
                  <a:schemeClr val="tx1"/>
                </a:solidFill>
                <a:latin typeface="+mn-lt"/>
                <a:ea typeface="+mn-ea"/>
                <a:cs typeface="+mn-cs"/>
              </a:rPr>
              <a:t>, du moins certains des meilleurs modernes, sont loin d’égaler ceux des auteurs français qui avaient imité les anciens. Témoin Molière, Racine.</a:t>
            </a:r>
            <a:endParaRPr lang="cs-CZ" sz="1200" kern="1200" dirty="0" smtClean="0">
              <a:solidFill>
                <a:schemeClr val="tx1"/>
              </a:solidFill>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23</a:t>
            </a:fld>
            <a:endParaRPr lang="cs-CZ"/>
          </a:p>
        </p:txBody>
      </p:sp>
    </p:spTree>
    <p:extLst>
      <p:ext uri="{BB962C8B-B14F-4D97-AF65-F5344CB8AC3E}">
        <p14:creationId xmlns:p14="http://schemas.microsoft.com/office/powerpoint/2010/main" val="29822192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dirty="0" smtClean="0">
                <a:solidFill>
                  <a:schemeClr val="tx1"/>
                </a:solidFill>
                <a:latin typeface="+mn-lt"/>
                <a:ea typeface="+mn-ea"/>
                <a:cs typeface="+mn-cs"/>
              </a:rPr>
              <a:t>	L’</a:t>
            </a:r>
            <a:r>
              <a:rPr lang="fr-CA" sz="1200" b="1" kern="1200" dirty="0" smtClean="0">
                <a:solidFill>
                  <a:schemeClr val="tx1"/>
                </a:solidFill>
                <a:latin typeface="+mn-lt"/>
                <a:ea typeface="+mn-ea"/>
                <a:cs typeface="+mn-cs"/>
              </a:rPr>
              <a:t>ode</a:t>
            </a:r>
            <a:r>
              <a:rPr lang="fr-CA" sz="1200" kern="1200" dirty="0" smtClean="0">
                <a:solidFill>
                  <a:schemeClr val="tx1"/>
                </a:solidFill>
                <a:latin typeface="+mn-lt"/>
                <a:ea typeface="+mn-ea"/>
                <a:cs typeface="+mn-cs"/>
              </a:rPr>
              <a:t> exigeait la noblesse de ton tout en étant ouverte à la diversité thématique. La même ouverture, jointe à l’élégance, caractérise l’</a:t>
            </a:r>
            <a:r>
              <a:rPr lang="fr-CA" sz="1200" b="1" kern="1200" dirty="0" smtClean="0">
                <a:solidFill>
                  <a:schemeClr val="tx1"/>
                </a:solidFill>
                <a:latin typeface="+mn-lt"/>
                <a:ea typeface="+mn-ea"/>
                <a:cs typeface="+mn-cs"/>
              </a:rPr>
              <a:t>épître</a:t>
            </a:r>
            <a:r>
              <a:rPr lang="fr-CA" sz="1200" kern="1200" dirty="0" smtClean="0">
                <a:solidFill>
                  <a:schemeClr val="tx1"/>
                </a:solidFill>
                <a:latin typeface="+mn-lt"/>
                <a:ea typeface="+mn-ea"/>
                <a:cs typeface="+mn-cs"/>
              </a:rPr>
              <a:t>. Le sujet par contre est déterminant pour l’</a:t>
            </a:r>
            <a:r>
              <a:rPr lang="fr-CA" sz="1200" b="1" kern="1200" dirty="0" smtClean="0">
                <a:solidFill>
                  <a:schemeClr val="tx1"/>
                </a:solidFill>
                <a:latin typeface="+mn-lt"/>
                <a:ea typeface="+mn-ea"/>
                <a:cs typeface="+mn-cs"/>
              </a:rPr>
              <a:t>idylle</a:t>
            </a:r>
            <a:r>
              <a:rPr lang="fr-CA" sz="1200" kern="1200" dirty="0" smtClean="0">
                <a:solidFill>
                  <a:schemeClr val="tx1"/>
                </a:solidFill>
                <a:latin typeface="+mn-lt"/>
                <a:ea typeface="+mn-ea"/>
                <a:cs typeface="+mn-cs"/>
              </a:rPr>
              <a:t>, l’</a:t>
            </a:r>
            <a:r>
              <a:rPr lang="fr-CA" sz="1200" b="1" kern="1200" dirty="0" smtClean="0">
                <a:solidFill>
                  <a:schemeClr val="tx1"/>
                </a:solidFill>
                <a:latin typeface="+mn-lt"/>
                <a:ea typeface="+mn-ea"/>
                <a:cs typeface="+mn-cs"/>
              </a:rPr>
              <a:t>élégie</a:t>
            </a:r>
            <a:r>
              <a:rPr lang="fr-CA" sz="1200" kern="1200" dirty="0" smtClean="0">
                <a:solidFill>
                  <a:schemeClr val="tx1"/>
                </a:solidFill>
                <a:latin typeface="+mn-lt"/>
                <a:ea typeface="+mn-ea"/>
                <a:cs typeface="+mn-cs"/>
              </a:rPr>
              <a:t>, la </a:t>
            </a:r>
            <a:r>
              <a:rPr lang="fr-CA" sz="1200" b="1" kern="1200" dirty="0" smtClean="0">
                <a:solidFill>
                  <a:schemeClr val="tx1"/>
                </a:solidFill>
                <a:latin typeface="+mn-lt"/>
                <a:ea typeface="+mn-ea"/>
                <a:cs typeface="+mn-cs"/>
              </a:rPr>
              <a:t>satire</a:t>
            </a:r>
            <a:r>
              <a:rPr lang="fr-CA" sz="1200" kern="1200" dirty="0" smtClean="0">
                <a:solidFill>
                  <a:schemeClr val="tx1"/>
                </a:solidFill>
                <a:latin typeface="+mn-lt"/>
                <a:ea typeface="+mn-ea"/>
                <a:cs typeface="+mn-cs"/>
              </a:rPr>
              <a:t>. La préciosité lègue à la période classique la mode des genres mineurs: rondeau, madrigal, ballade, épigramme.</a:t>
            </a:r>
            <a:endParaRPr lang="cs-CZ" sz="1200" kern="1200" dirty="0" smtClean="0">
              <a:solidFill>
                <a:schemeClr val="tx1"/>
              </a:solidFill>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3</a:t>
            </a:fld>
            <a:endParaRPr lang="cs-CZ"/>
          </a:p>
        </p:txBody>
      </p:sp>
    </p:spTree>
    <p:extLst>
      <p:ext uri="{BB962C8B-B14F-4D97-AF65-F5344CB8AC3E}">
        <p14:creationId xmlns:p14="http://schemas.microsoft.com/office/powerpoint/2010/main" val="213922964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70000" lnSpcReduction="20000"/>
          </a:bodyPr>
          <a:lstStyle/>
          <a:p>
            <a:r>
              <a:rPr lang="fr-CA" sz="1200" kern="1200" dirty="0" smtClean="0">
                <a:solidFill>
                  <a:schemeClr val="tx1"/>
                </a:solidFill>
                <a:latin typeface="+mn-lt"/>
                <a:ea typeface="+mn-ea"/>
                <a:cs typeface="+mn-cs"/>
              </a:rPr>
              <a:t>	Originaire de la bourgeoisie provinciale, Jean de La Fontaine respectera la tradition en prenant, en 1652, la charge de maître des eaux et des forêts, celle de son père et de son grand-père. Il reviendra souvent à Château-Thierry, en Champagne, où il a passé une grande partie de sa jeunesse.</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Un des aspects importants de la personnalité de La Fontaine est sans doute sa vocation religieuse. En 1641, il se fait oratorien, mais il quitte l’ordre un an plus tard. Pourtant, après sa mort, en 1695, on trouve sur lui, en procédant à la toilette mortuaire, un cilice.</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Au collège de Château-Thierry, il apprend le latin et peut-être le grec. Après la brève carrière ecclésiastique, il étudie le droit et reçoit le titre d’avocat au Parlement. Plus tard, stimulé par le </a:t>
            </a:r>
            <a:r>
              <a:rPr lang="fr-CA" sz="1200" kern="1200" dirty="0" err="1" smtClean="0">
                <a:solidFill>
                  <a:schemeClr val="tx1"/>
                </a:solidFill>
                <a:latin typeface="+mn-lt"/>
                <a:ea typeface="+mn-ea"/>
                <a:cs typeface="+mn-cs"/>
              </a:rPr>
              <a:t>cecle</a:t>
            </a:r>
            <a:r>
              <a:rPr lang="fr-CA" sz="1200" kern="1200" dirty="0" smtClean="0">
                <a:solidFill>
                  <a:schemeClr val="tx1"/>
                </a:solidFill>
                <a:latin typeface="+mn-lt"/>
                <a:ea typeface="+mn-ea"/>
                <a:cs typeface="+mn-cs"/>
              </a:rPr>
              <a:t> littéraire des </a:t>
            </a:r>
            <a:r>
              <a:rPr lang="fr-CA" sz="1200" b="1" i="1" kern="1200" dirty="0" smtClean="0">
                <a:solidFill>
                  <a:schemeClr val="tx1"/>
                </a:solidFill>
                <a:latin typeface="+mn-lt"/>
                <a:ea typeface="+mn-ea"/>
                <a:cs typeface="+mn-cs"/>
              </a:rPr>
              <a:t>Chevaliers de la Table Ronde</a:t>
            </a:r>
            <a:r>
              <a:rPr lang="fr-CA" sz="1200" kern="1200" dirty="0" smtClean="0">
                <a:solidFill>
                  <a:schemeClr val="tx1"/>
                </a:solidFill>
                <a:latin typeface="+mn-lt"/>
                <a:ea typeface="+mn-ea"/>
                <a:cs typeface="+mn-cs"/>
              </a:rPr>
              <a:t> (</a:t>
            </a:r>
            <a:r>
              <a:rPr lang="fr-CA" sz="1200" kern="1200" dirty="0" err="1" smtClean="0">
                <a:solidFill>
                  <a:schemeClr val="tx1"/>
                </a:solidFill>
                <a:latin typeface="+mn-lt"/>
                <a:ea typeface="+mn-ea"/>
                <a:cs typeface="+mn-cs"/>
              </a:rPr>
              <a:t>Maucroix</a:t>
            </a:r>
            <a:r>
              <a:rPr lang="fr-CA" sz="1200" kern="1200" dirty="0" smtClean="0">
                <a:solidFill>
                  <a:schemeClr val="tx1"/>
                </a:solidFill>
                <a:latin typeface="+mn-lt"/>
                <a:ea typeface="+mn-ea"/>
                <a:cs typeface="+mn-cs"/>
              </a:rPr>
              <a:t>, </a:t>
            </a:r>
            <a:r>
              <a:rPr lang="fr-CA" sz="1200" kern="1200" dirty="0" err="1" smtClean="0">
                <a:solidFill>
                  <a:schemeClr val="tx1"/>
                </a:solidFill>
                <a:latin typeface="+mn-lt"/>
                <a:ea typeface="+mn-ea"/>
                <a:cs typeface="+mn-cs"/>
              </a:rPr>
              <a:t>Pellison</a:t>
            </a:r>
            <a:r>
              <a:rPr lang="fr-CA" sz="1200" kern="1200" dirty="0" smtClean="0">
                <a:solidFill>
                  <a:schemeClr val="tx1"/>
                </a:solidFill>
                <a:latin typeface="+mn-lt"/>
                <a:ea typeface="+mn-ea"/>
                <a:cs typeface="+mn-cs"/>
              </a:rPr>
              <a:t>, Furetière, </a:t>
            </a:r>
            <a:r>
              <a:rPr lang="fr-CA" sz="1200" kern="1200" dirty="0" err="1" smtClean="0">
                <a:solidFill>
                  <a:schemeClr val="tx1"/>
                </a:solidFill>
                <a:latin typeface="+mn-lt"/>
                <a:ea typeface="+mn-ea"/>
                <a:cs typeface="+mn-cs"/>
              </a:rPr>
              <a:t>Tallemant</a:t>
            </a:r>
            <a:r>
              <a:rPr lang="fr-CA" sz="1200" kern="1200" dirty="0" smtClean="0">
                <a:solidFill>
                  <a:schemeClr val="tx1"/>
                </a:solidFill>
                <a:latin typeface="+mn-lt"/>
                <a:ea typeface="+mn-ea"/>
                <a:cs typeface="+mn-cs"/>
              </a:rPr>
              <a:t> des Réaux) où il entre en 1656, il se consacrera à la lecture de Rabelais, Marot, Boccace, Horace, Virgile, Ovide.</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Il se marie à 26 ans avec une nièce éloignée de Jean Racine Marie </a:t>
            </a:r>
            <a:r>
              <a:rPr lang="fr-CA" sz="1200" kern="1200" dirty="0" err="1" smtClean="0">
                <a:solidFill>
                  <a:schemeClr val="tx1"/>
                </a:solidFill>
                <a:latin typeface="+mn-lt"/>
                <a:ea typeface="+mn-ea"/>
                <a:cs typeface="+mn-cs"/>
              </a:rPr>
              <a:t>Héricart</a:t>
            </a:r>
            <a:r>
              <a:rPr lang="fr-CA" sz="1200" kern="1200" dirty="0" smtClean="0">
                <a:solidFill>
                  <a:schemeClr val="tx1"/>
                </a:solidFill>
                <a:latin typeface="+mn-lt"/>
                <a:ea typeface="+mn-ea"/>
                <a:cs typeface="+mn-cs"/>
              </a:rPr>
              <a:t>, âgée de 14 ans. L’union ne sera pas heureuse, malgré la culture et l’esprit brillant de Mme de La Fontaine, grande amatrice des romans. La Fontaine</a:t>
            </a:r>
            <a:r>
              <a:rPr lang="cs-CZ" sz="1200" kern="1200" dirty="0" smtClean="0">
                <a:solidFill>
                  <a:schemeClr val="tx1"/>
                </a:solidFill>
                <a:latin typeface="+mn-lt"/>
                <a:ea typeface="+mn-ea"/>
                <a:cs typeface="+mn-cs"/>
              </a:rPr>
              <a:t>,</a:t>
            </a:r>
            <a:r>
              <a:rPr lang="cs-CZ" sz="1200" kern="1200" baseline="0" dirty="0" smtClean="0">
                <a:solidFill>
                  <a:schemeClr val="tx1"/>
                </a:solidFill>
                <a:latin typeface="+mn-lt"/>
                <a:ea typeface="+mn-ea"/>
                <a:cs typeface="+mn-cs"/>
              </a:rPr>
              <a:t> r</a:t>
            </a:r>
            <a:r>
              <a:rPr lang="fr-FR" sz="1200" kern="1200" baseline="0" dirty="0" err="1" smtClean="0">
                <a:solidFill>
                  <a:schemeClr val="tx1"/>
                </a:solidFill>
                <a:latin typeface="+mn-lt"/>
                <a:ea typeface="+mn-ea"/>
                <a:cs typeface="+mn-cs"/>
              </a:rPr>
              <a:t>êveur</a:t>
            </a:r>
            <a:r>
              <a:rPr lang="fr-FR" sz="1200" kern="1200" baseline="0" dirty="0" smtClean="0">
                <a:solidFill>
                  <a:schemeClr val="tx1"/>
                </a:solidFill>
                <a:latin typeface="+mn-lt"/>
                <a:ea typeface="+mn-ea"/>
                <a:cs typeface="+mn-cs"/>
              </a:rPr>
              <a:t>, distrait, bon vivant,</a:t>
            </a:r>
            <a:r>
              <a:rPr lang="fr-CA" sz="1200" kern="1200" dirty="0" smtClean="0">
                <a:solidFill>
                  <a:schemeClr val="tx1"/>
                </a:solidFill>
                <a:latin typeface="+mn-lt"/>
                <a:ea typeface="+mn-ea"/>
                <a:cs typeface="+mn-cs"/>
              </a:rPr>
              <a:t> sera le père indifférent de son fils (1653).</a:t>
            </a:r>
          </a:p>
          <a:p>
            <a:endParaRPr lang="fr-CA"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Malgré sa première </a:t>
            </a:r>
            <a:r>
              <a:rPr lang="fr-CA" sz="1200" kern="1200" dirty="0" err="1" smtClean="0">
                <a:solidFill>
                  <a:schemeClr val="tx1"/>
                </a:solidFill>
                <a:latin typeface="+mn-lt"/>
                <a:ea typeface="+mn-ea"/>
                <a:cs typeface="+mn-cs"/>
              </a:rPr>
              <a:t>oeuvre</a:t>
            </a:r>
            <a:r>
              <a:rPr lang="fr-CA" sz="1200" kern="1200" dirty="0" smtClean="0">
                <a:solidFill>
                  <a:schemeClr val="tx1"/>
                </a:solidFill>
                <a:latin typeface="+mn-lt"/>
                <a:ea typeface="+mn-ea"/>
                <a:cs typeface="+mn-cs"/>
              </a:rPr>
              <a:t> publiée - une adaptation en vers de </a:t>
            </a:r>
            <a:r>
              <a:rPr lang="fr-CA" sz="1200" b="1" i="1" kern="1200" dirty="0" smtClean="0">
                <a:solidFill>
                  <a:schemeClr val="tx1"/>
                </a:solidFill>
                <a:latin typeface="+mn-lt"/>
                <a:ea typeface="+mn-ea"/>
                <a:cs typeface="+mn-cs"/>
              </a:rPr>
              <a:t>L’Eunuque</a:t>
            </a:r>
            <a:r>
              <a:rPr lang="fr-CA" sz="1200" kern="1200" dirty="0" smtClean="0">
                <a:solidFill>
                  <a:schemeClr val="tx1"/>
                </a:solidFill>
                <a:latin typeface="+mn-lt"/>
                <a:ea typeface="+mn-ea"/>
                <a:cs typeface="+mn-cs"/>
              </a:rPr>
              <a:t> de Térence (1654), La Fontaine reste un provincial inconnu, jusqu’à son installation à Paris, en 1658. Progressivement, sans scandale, les deux époux vont s’éloigner l’un de l’autre</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Les années 1658-1661 seront placées sous la protection du surintendant Fouquet pour qui il compose, en poète courtisan, plusieurs </a:t>
            </a:r>
            <a:r>
              <a:rPr lang="fr-CA" sz="1200" kern="1200" dirty="0" err="1" smtClean="0">
                <a:solidFill>
                  <a:schemeClr val="tx1"/>
                </a:solidFill>
                <a:latin typeface="+mn-lt"/>
                <a:ea typeface="+mn-ea"/>
                <a:cs typeface="+mn-cs"/>
              </a:rPr>
              <a:t>oeuvres</a:t>
            </a:r>
            <a:r>
              <a:rPr lang="fr-CA" sz="1200" kern="1200" dirty="0" smtClean="0">
                <a:solidFill>
                  <a:schemeClr val="tx1"/>
                </a:solidFill>
                <a:latin typeface="+mn-lt"/>
                <a:ea typeface="+mn-ea"/>
                <a:cs typeface="+mn-cs"/>
              </a:rPr>
              <a:t>: </a:t>
            </a:r>
            <a:r>
              <a:rPr lang="fr-CA" sz="1200" b="1" i="1" kern="1200" dirty="0" smtClean="0">
                <a:solidFill>
                  <a:schemeClr val="tx1"/>
                </a:solidFill>
                <a:latin typeface="+mn-lt"/>
                <a:ea typeface="+mn-ea"/>
                <a:cs typeface="+mn-cs"/>
              </a:rPr>
              <a:t>Adonis</a:t>
            </a:r>
            <a:r>
              <a:rPr lang="fr-CA" sz="1200" kern="1200" dirty="0" smtClean="0">
                <a:solidFill>
                  <a:schemeClr val="tx1"/>
                </a:solidFill>
                <a:latin typeface="+mn-lt"/>
                <a:ea typeface="+mn-ea"/>
                <a:cs typeface="+mn-cs"/>
              </a:rPr>
              <a:t> (1658), </a:t>
            </a:r>
            <a:r>
              <a:rPr lang="fr-CA" sz="1200" b="1" i="1" kern="1200" dirty="0" smtClean="0">
                <a:solidFill>
                  <a:schemeClr val="tx1"/>
                </a:solidFill>
                <a:latin typeface="+mn-lt"/>
                <a:ea typeface="+mn-ea"/>
                <a:cs typeface="+mn-cs"/>
              </a:rPr>
              <a:t>Le Songe de Vaux</a:t>
            </a:r>
            <a:r>
              <a:rPr lang="fr-CA" sz="1200" kern="1200" dirty="0" smtClean="0">
                <a:solidFill>
                  <a:schemeClr val="tx1"/>
                </a:solidFill>
                <a:latin typeface="+mn-lt"/>
                <a:ea typeface="+mn-ea"/>
                <a:cs typeface="+mn-cs"/>
              </a:rPr>
              <a:t> (1658) - une description en prose et en vers du château de son protecteur. Grâce à Fouquet, La Fontaine connaît Mme de Sévigné, Molière, Racine. Il ne reniera pas Fouquet même après la disgrâce et l’emprisonnement de ce dernier, il tentera même d’intercéder en sa faveur. Toute sa vie, il ressentira les dilemmes que pose la recherche de la sécurité dont il aura besoin pour créer.</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Entre 1664 et 1672, La Fontaine devient l’habitué du Palais du Luxembourg, en qualité de gentilhomme servant de Madame, duchesse douairière d’Orléans. Sa protection lui facilite l’entrée dans les salons les plus brillants: ceux de Mme de La Fayette, chez qui il rencontre La Rochefoucauld, Mme de Sévigné, Mme de La Sablière dont il se rapproche. Il se fera connaître surtout par ses </a:t>
            </a:r>
            <a:r>
              <a:rPr lang="fr-CA" sz="1200" b="1" i="1" kern="1200" dirty="0" smtClean="0">
                <a:solidFill>
                  <a:schemeClr val="tx1"/>
                </a:solidFill>
                <a:latin typeface="+mn-lt"/>
                <a:ea typeface="+mn-ea"/>
                <a:cs typeface="+mn-cs"/>
              </a:rPr>
              <a:t>Contes</a:t>
            </a:r>
            <a:r>
              <a:rPr lang="fr-CA" sz="1200" kern="1200" dirty="0" smtClean="0">
                <a:solidFill>
                  <a:schemeClr val="tx1"/>
                </a:solidFill>
                <a:latin typeface="+mn-lt"/>
                <a:ea typeface="+mn-ea"/>
                <a:cs typeface="+mn-cs"/>
              </a:rPr>
              <a:t> et </a:t>
            </a:r>
            <a:r>
              <a:rPr lang="fr-CA" sz="1200" b="1" i="1" kern="1200" dirty="0" smtClean="0">
                <a:solidFill>
                  <a:schemeClr val="tx1"/>
                </a:solidFill>
                <a:latin typeface="+mn-lt"/>
                <a:ea typeface="+mn-ea"/>
                <a:cs typeface="+mn-cs"/>
              </a:rPr>
              <a:t>Fables</a:t>
            </a:r>
            <a:r>
              <a:rPr lang="fr-CA" sz="1200" kern="1200" dirty="0" smtClean="0">
                <a:solidFill>
                  <a:schemeClr val="tx1"/>
                </a:solidFill>
                <a:latin typeface="+mn-lt"/>
                <a:ea typeface="+mn-ea"/>
                <a:cs typeface="+mn-cs"/>
              </a:rPr>
              <a:t>. Mais son activité littéraire sera très variée: poème janséniste </a:t>
            </a:r>
            <a:r>
              <a:rPr lang="fr-CA" sz="1200" b="1" i="1" kern="1200" dirty="0" smtClean="0">
                <a:solidFill>
                  <a:schemeClr val="tx1"/>
                </a:solidFill>
                <a:latin typeface="+mn-lt"/>
                <a:ea typeface="+mn-ea"/>
                <a:cs typeface="+mn-cs"/>
              </a:rPr>
              <a:t>La Captivité de Saint </a:t>
            </a:r>
            <a:r>
              <a:rPr lang="fr-CA" sz="1200" b="1" i="1" kern="1200" dirty="0" err="1" smtClean="0">
                <a:solidFill>
                  <a:schemeClr val="tx1"/>
                </a:solidFill>
                <a:latin typeface="+mn-lt"/>
                <a:ea typeface="+mn-ea"/>
                <a:cs typeface="+mn-cs"/>
              </a:rPr>
              <a:t>Malc</a:t>
            </a:r>
            <a:r>
              <a:rPr lang="fr-CA" sz="1200" kern="1200" dirty="0" smtClean="0">
                <a:solidFill>
                  <a:schemeClr val="tx1"/>
                </a:solidFill>
                <a:latin typeface="+mn-lt"/>
                <a:ea typeface="+mn-ea"/>
                <a:cs typeface="+mn-cs"/>
              </a:rPr>
              <a:t> (1673), livret d’opéra pour Lulli </a:t>
            </a:r>
            <a:r>
              <a:rPr lang="fr-CA" sz="1200" b="1" i="1" kern="1200" dirty="0" smtClean="0">
                <a:solidFill>
                  <a:schemeClr val="tx1"/>
                </a:solidFill>
                <a:latin typeface="+mn-lt"/>
                <a:ea typeface="+mn-ea"/>
                <a:cs typeface="+mn-cs"/>
              </a:rPr>
              <a:t>Daphné</a:t>
            </a:r>
            <a:r>
              <a:rPr lang="fr-CA" sz="1200" kern="1200" dirty="0" smtClean="0">
                <a:solidFill>
                  <a:schemeClr val="tx1"/>
                </a:solidFill>
                <a:latin typeface="+mn-lt"/>
                <a:ea typeface="+mn-ea"/>
                <a:cs typeface="+mn-cs"/>
              </a:rPr>
              <a:t> (1674), poème didactique </a:t>
            </a:r>
            <a:r>
              <a:rPr lang="fr-CA" sz="1200" b="1" i="1" kern="1200" dirty="0" smtClean="0">
                <a:solidFill>
                  <a:schemeClr val="tx1"/>
                </a:solidFill>
                <a:latin typeface="+mn-lt"/>
                <a:ea typeface="+mn-ea"/>
                <a:cs typeface="+mn-cs"/>
              </a:rPr>
              <a:t>Quinquina</a:t>
            </a:r>
            <a:r>
              <a:rPr lang="fr-CA" sz="1200" kern="1200" dirty="0" smtClean="0">
                <a:solidFill>
                  <a:schemeClr val="tx1"/>
                </a:solidFill>
                <a:latin typeface="+mn-lt"/>
                <a:ea typeface="+mn-ea"/>
                <a:cs typeface="+mn-cs"/>
              </a:rPr>
              <a:t> (1682), poésie dramatique </a:t>
            </a:r>
            <a:r>
              <a:rPr lang="fr-CA" sz="1200" b="1" i="1" kern="1200" dirty="0" smtClean="0">
                <a:solidFill>
                  <a:schemeClr val="tx1"/>
                </a:solidFill>
                <a:latin typeface="+mn-lt"/>
                <a:ea typeface="+mn-ea"/>
                <a:cs typeface="+mn-cs"/>
              </a:rPr>
              <a:t>Astrée</a:t>
            </a:r>
            <a:r>
              <a:rPr lang="fr-CA" sz="1200" kern="1200" dirty="0" smtClean="0">
                <a:solidFill>
                  <a:schemeClr val="tx1"/>
                </a:solidFill>
                <a:latin typeface="+mn-lt"/>
                <a:ea typeface="+mn-ea"/>
                <a:cs typeface="+mn-cs"/>
              </a:rPr>
              <a:t> (1691).</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En 1684, il entre à l’Académie Française. Après la conversion de Mme de La Sablière au jansénisme, en 1678, La Fontaine est obligé de chercher d’autres protecteurs, souvent au détriment de sa dignité d’homme âgé. Peu avant sa mort, il trouve refuge chez M. et Mme d’</a:t>
            </a:r>
            <a:r>
              <a:rPr lang="fr-CA" sz="1200" kern="1200" dirty="0" err="1" smtClean="0">
                <a:solidFill>
                  <a:schemeClr val="tx1"/>
                </a:solidFill>
                <a:latin typeface="+mn-lt"/>
                <a:ea typeface="+mn-ea"/>
                <a:cs typeface="+mn-cs"/>
              </a:rPr>
              <a:t>Hervart</a:t>
            </a:r>
            <a:r>
              <a:rPr lang="fr-CA" sz="1200" kern="1200" dirty="0" smtClean="0">
                <a:solidFill>
                  <a:schemeClr val="tx1"/>
                </a:solidFill>
                <a:latin typeface="+mn-lt"/>
                <a:ea typeface="+mn-ea"/>
                <a:cs typeface="+mn-cs"/>
              </a:rPr>
              <a:t>.</a:t>
            </a:r>
            <a:endParaRPr lang="cs-CZ" sz="1200" kern="1200" dirty="0" smtClean="0">
              <a:solidFill>
                <a:schemeClr val="tx1"/>
              </a:solidFill>
              <a:latin typeface="+mn-lt"/>
              <a:ea typeface="+mn-ea"/>
              <a:cs typeface="+mn-cs"/>
            </a:endParaRPr>
          </a:p>
          <a:p>
            <a:endParaRPr lang="cs-CZ" sz="1200" kern="1200" dirty="0" smtClean="0">
              <a:solidFill>
                <a:schemeClr val="tx1"/>
              </a:solidFill>
              <a:latin typeface="+mn-lt"/>
              <a:ea typeface="+mn-ea"/>
              <a:cs typeface="+mn-cs"/>
            </a:endParaRPr>
          </a:p>
          <a:p>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4</a:t>
            </a:fld>
            <a:endParaRPr lang="cs-CZ"/>
          </a:p>
        </p:txBody>
      </p:sp>
    </p:spTree>
    <p:extLst>
      <p:ext uri="{BB962C8B-B14F-4D97-AF65-F5344CB8AC3E}">
        <p14:creationId xmlns:p14="http://schemas.microsoft.com/office/powerpoint/2010/main" val="2938296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fr-CA" sz="1200" b="1" i="1" u="sng" kern="1200" dirty="0" smtClean="0">
                <a:solidFill>
                  <a:schemeClr val="tx1"/>
                </a:solidFill>
                <a:latin typeface="+mn-lt"/>
                <a:ea typeface="+mn-ea"/>
                <a:cs typeface="+mn-cs"/>
              </a:rPr>
              <a:t>Fables</a:t>
            </a:r>
            <a:r>
              <a:rPr lang="fr-CA" sz="1200" kern="1200" dirty="0" smtClean="0">
                <a:solidFill>
                  <a:schemeClr val="tx1"/>
                </a:solidFill>
                <a:latin typeface="+mn-lt"/>
                <a:ea typeface="+mn-ea"/>
                <a:cs typeface="+mn-cs"/>
              </a:rPr>
              <a:t> - 3 recueils, 12 livres (1668-1693)</a:t>
            </a:r>
            <a:endParaRPr lang="cs-CZ" sz="1200" kern="1200" dirty="0" smtClean="0">
              <a:solidFill>
                <a:schemeClr val="tx1"/>
              </a:solidFill>
              <a:latin typeface="+mn-lt"/>
              <a:ea typeface="+mn-ea"/>
              <a:cs typeface="+mn-cs"/>
            </a:endParaRPr>
          </a:p>
          <a:p>
            <a:r>
              <a:rPr lang="fr-CA" sz="1200" b="1" i="1" u="sng" kern="1200" dirty="0" smtClean="0">
                <a:solidFill>
                  <a:schemeClr val="tx1"/>
                </a:solidFill>
                <a:latin typeface="+mn-lt"/>
                <a:ea typeface="+mn-ea"/>
                <a:cs typeface="+mn-cs"/>
              </a:rPr>
              <a:t>Contes et Nouvelles en vers</a:t>
            </a:r>
            <a:r>
              <a:rPr lang="fr-CA" sz="1200" kern="1200" dirty="0" smtClean="0">
                <a:solidFill>
                  <a:schemeClr val="tx1"/>
                </a:solidFill>
                <a:latin typeface="+mn-lt"/>
                <a:ea typeface="+mn-ea"/>
                <a:cs typeface="+mn-cs"/>
              </a:rPr>
              <a:t> (1665-1674) – sévèrement</a:t>
            </a:r>
            <a:r>
              <a:rPr lang="fr-CA" sz="1200" kern="1200" baseline="0" dirty="0" smtClean="0">
                <a:solidFill>
                  <a:schemeClr val="tx1"/>
                </a:solidFill>
                <a:latin typeface="+mn-lt"/>
                <a:ea typeface="+mn-ea"/>
                <a:cs typeface="+mn-cs"/>
              </a:rPr>
              <a:t> jugés par Louis XIV x un accueil du public plutôt favorable</a:t>
            </a:r>
            <a:endParaRPr lang="cs-CZ" sz="1200" kern="1200" dirty="0" smtClean="0">
              <a:solidFill>
                <a:schemeClr val="tx1"/>
              </a:solidFill>
              <a:latin typeface="+mn-lt"/>
              <a:ea typeface="+mn-ea"/>
              <a:cs typeface="+mn-cs"/>
            </a:endParaRPr>
          </a:p>
          <a:p>
            <a:r>
              <a:rPr lang="fr-CA" sz="1200" b="1" i="1" kern="1200" dirty="0" smtClean="0">
                <a:solidFill>
                  <a:schemeClr val="tx1"/>
                </a:solidFill>
                <a:latin typeface="+mn-lt"/>
                <a:ea typeface="+mn-ea"/>
                <a:cs typeface="+mn-cs"/>
              </a:rPr>
              <a:t>Les Amours de Psyché et de Cupidon</a:t>
            </a:r>
            <a:r>
              <a:rPr lang="fr-CA" sz="1200" kern="1200" dirty="0" smtClean="0">
                <a:solidFill>
                  <a:schemeClr val="tx1"/>
                </a:solidFill>
                <a:latin typeface="+mn-lt"/>
                <a:ea typeface="+mn-ea"/>
                <a:cs typeface="+mn-cs"/>
              </a:rPr>
              <a:t> - prose et vers (1669) – épisode mythologique</a:t>
            </a:r>
            <a:r>
              <a:rPr lang="fr-CA" sz="1200" kern="1200" baseline="0" dirty="0" smtClean="0">
                <a:solidFill>
                  <a:schemeClr val="tx1"/>
                </a:solidFill>
                <a:latin typeface="+mn-lt"/>
                <a:ea typeface="+mn-ea"/>
                <a:cs typeface="+mn-cs"/>
              </a:rPr>
              <a:t> tiré d’Apulée (Psyché veut découvrir le visage de son amant…) et inséré dans une conversation de quatre amis réunis un jour d’automne à Versailles – l’œuvre n’a eu aucun succès </a:t>
            </a:r>
          </a:p>
          <a:p>
            <a:r>
              <a:rPr lang="fr-CA" sz="1200" kern="1200" baseline="0" dirty="0" smtClean="0">
                <a:solidFill>
                  <a:schemeClr val="tx1"/>
                </a:solidFill>
                <a:latin typeface="+mn-lt"/>
                <a:ea typeface="+mn-ea"/>
                <a:cs typeface="+mn-cs"/>
              </a:rPr>
              <a:t>un goût du décor et le luxe d’images qui rattachent l’auteur au baroque – peut expliquer le manque du succès</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Poésie galante et élégiaque: </a:t>
            </a:r>
            <a:r>
              <a:rPr lang="fr-CA" sz="1200" b="1" i="1" kern="1200" dirty="0" smtClean="0">
                <a:solidFill>
                  <a:schemeClr val="tx1"/>
                </a:solidFill>
                <a:latin typeface="+mn-lt"/>
                <a:ea typeface="+mn-ea"/>
                <a:cs typeface="+mn-cs"/>
              </a:rPr>
              <a:t>Adonis</a:t>
            </a:r>
            <a:r>
              <a:rPr lang="fr-CA" sz="1200" kern="1200" dirty="0" smtClean="0">
                <a:solidFill>
                  <a:schemeClr val="tx1"/>
                </a:solidFill>
                <a:latin typeface="+mn-lt"/>
                <a:ea typeface="+mn-ea"/>
                <a:cs typeface="+mn-cs"/>
              </a:rPr>
              <a:t>, </a:t>
            </a:r>
            <a:r>
              <a:rPr lang="fr-CA" sz="1200" b="1" i="1" kern="1200" dirty="0" smtClean="0">
                <a:solidFill>
                  <a:schemeClr val="tx1"/>
                </a:solidFill>
                <a:latin typeface="+mn-lt"/>
                <a:ea typeface="+mn-ea"/>
                <a:cs typeface="+mn-cs"/>
              </a:rPr>
              <a:t>Élégies à </a:t>
            </a:r>
            <a:r>
              <a:rPr lang="fr-CA" sz="1200" b="1" i="1" kern="1200" dirty="0" err="1" smtClean="0">
                <a:solidFill>
                  <a:schemeClr val="tx1"/>
                </a:solidFill>
                <a:latin typeface="+mn-lt"/>
                <a:ea typeface="+mn-ea"/>
                <a:cs typeface="+mn-cs"/>
              </a:rPr>
              <a:t>Clymène</a:t>
            </a:r>
            <a:r>
              <a:rPr lang="fr-CA" sz="1200" kern="1200" dirty="0" smtClean="0">
                <a:solidFill>
                  <a:schemeClr val="tx1"/>
                </a:solidFill>
                <a:latin typeface="+mn-lt"/>
                <a:ea typeface="+mn-ea"/>
                <a:cs typeface="+mn-cs"/>
              </a:rPr>
              <a:t>, </a:t>
            </a:r>
            <a:r>
              <a:rPr lang="fr-CA" sz="1200" b="1" i="1" kern="1200" dirty="0" smtClean="0">
                <a:solidFill>
                  <a:schemeClr val="tx1"/>
                </a:solidFill>
                <a:latin typeface="+mn-lt"/>
                <a:ea typeface="+mn-ea"/>
                <a:cs typeface="+mn-cs"/>
              </a:rPr>
              <a:t>Psyché</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Poésie religieuse: </a:t>
            </a:r>
            <a:r>
              <a:rPr lang="fr-CA" sz="1200" b="1" i="1" kern="1200" dirty="0" smtClean="0">
                <a:solidFill>
                  <a:schemeClr val="tx1"/>
                </a:solidFill>
                <a:latin typeface="+mn-lt"/>
                <a:ea typeface="+mn-ea"/>
                <a:cs typeface="+mn-cs"/>
              </a:rPr>
              <a:t>La Captivité de Saint </a:t>
            </a:r>
            <a:r>
              <a:rPr lang="fr-CA" sz="1200" b="1" i="1" kern="1200" dirty="0" err="1" smtClean="0">
                <a:solidFill>
                  <a:schemeClr val="tx1"/>
                </a:solidFill>
                <a:latin typeface="+mn-lt"/>
                <a:ea typeface="+mn-ea"/>
                <a:cs typeface="+mn-cs"/>
              </a:rPr>
              <a:t>Malc</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Poésie dramatique: </a:t>
            </a:r>
            <a:r>
              <a:rPr lang="fr-CA" sz="1200" b="1" i="1" kern="1200" dirty="0" smtClean="0">
                <a:solidFill>
                  <a:schemeClr val="tx1"/>
                </a:solidFill>
                <a:latin typeface="+mn-lt"/>
                <a:ea typeface="+mn-ea"/>
                <a:cs typeface="+mn-cs"/>
              </a:rPr>
              <a:t>L’Eunuque</a:t>
            </a:r>
            <a:r>
              <a:rPr lang="fr-CA" sz="1200" kern="1200" dirty="0" smtClean="0">
                <a:solidFill>
                  <a:schemeClr val="tx1"/>
                </a:solidFill>
                <a:latin typeface="+mn-lt"/>
                <a:ea typeface="+mn-ea"/>
                <a:cs typeface="+mn-cs"/>
              </a:rPr>
              <a:t> (comédie), </a:t>
            </a:r>
            <a:r>
              <a:rPr lang="fr-CA" sz="1200" b="1" i="1" kern="1200" dirty="0" smtClean="0">
                <a:solidFill>
                  <a:schemeClr val="tx1"/>
                </a:solidFill>
                <a:latin typeface="+mn-lt"/>
                <a:ea typeface="+mn-ea"/>
                <a:cs typeface="+mn-cs"/>
              </a:rPr>
              <a:t>Rieurs du Beau-Richard</a:t>
            </a:r>
            <a:r>
              <a:rPr lang="fr-CA" sz="1200" kern="1200" dirty="0" smtClean="0">
                <a:solidFill>
                  <a:schemeClr val="tx1"/>
                </a:solidFill>
                <a:latin typeface="+mn-lt"/>
                <a:ea typeface="+mn-ea"/>
                <a:cs typeface="+mn-cs"/>
              </a:rPr>
              <a:t> (farce-ballet), </a:t>
            </a:r>
            <a:r>
              <a:rPr lang="fr-CA" sz="1200" b="1" i="1" kern="1200" dirty="0" smtClean="0">
                <a:solidFill>
                  <a:schemeClr val="tx1"/>
                </a:solidFill>
                <a:latin typeface="+mn-lt"/>
                <a:ea typeface="+mn-ea"/>
                <a:cs typeface="+mn-cs"/>
              </a:rPr>
              <a:t>Achille</a:t>
            </a:r>
            <a:r>
              <a:rPr lang="fr-CA" sz="1200" kern="1200" dirty="0" smtClean="0">
                <a:solidFill>
                  <a:schemeClr val="tx1"/>
                </a:solidFill>
                <a:latin typeface="+mn-lt"/>
                <a:ea typeface="+mn-ea"/>
                <a:cs typeface="+mn-cs"/>
              </a:rPr>
              <a:t> (tragédie inachevée), </a:t>
            </a:r>
            <a:r>
              <a:rPr lang="fr-CA" sz="1200" b="1" i="1" kern="1200" dirty="0" smtClean="0">
                <a:solidFill>
                  <a:schemeClr val="tx1"/>
                </a:solidFill>
                <a:latin typeface="+mn-lt"/>
                <a:ea typeface="+mn-ea"/>
                <a:cs typeface="+mn-cs"/>
              </a:rPr>
              <a:t>Daphné</a:t>
            </a:r>
            <a:r>
              <a:rPr lang="fr-CA" sz="1200" kern="1200" dirty="0" smtClean="0">
                <a:solidFill>
                  <a:schemeClr val="tx1"/>
                </a:solidFill>
                <a:latin typeface="+mn-lt"/>
                <a:ea typeface="+mn-ea"/>
                <a:cs typeface="+mn-cs"/>
              </a:rPr>
              <a:t>, </a:t>
            </a:r>
            <a:r>
              <a:rPr lang="fr-CA" sz="1200" b="1" i="1" kern="1200" dirty="0" smtClean="0">
                <a:solidFill>
                  <a:schemeClr val="tx1"/>
                </a:solidFill>
                <a:latin typeface="+mn-lt"/>
                <a:ea typeface="+mn-ea"/>
                <a:cs typeface="+mn-cs"/>
              </a:rPr>
              <a:t>Galatée</a:t>
            </a:r>
            <a:r>
              <a:rPr lang="fr-CA" sz="1200" kern="1200" dirty="0" smtClean="0">
                <a:solidFill>
                  <a:schemeClr val="tx1"/>
                </a:solidFill>
                <a:latin typeface="+mn-lt"/>
                <a:ea typeface="+mn-ea"/>
                <a:cs typeface="+mn-cs"/>
              </a:rPr>
              <a:t>, </a:t>
            </a:r>
            <a:r>
              <a:rPr lang="fr-CA" sz="1200" b="1" i="1" kern="1200" dirty="0" smtClean="0">
                <a:solidFill>
                  <a:schemeClr val="tx1"/>
                </a:solidFill>
                <a:latin typeface="+mn-lt"/>
                <a:ea typeface="+mn-ea"/>
                <a:cs typeface="+mn-cs"/>
              </a:rPr>
              <a:t>Astrée</a:t>
            </a:r>
            <a:r>
              <a:rPr lang="fr-CA" sz="1200" kern="1200" dirty="0" smtClean="0">
                <a:solidFill>
                  <a:schemeClr val="tx1"/>
                </a:solidFill>
                <a:latin typeface="+mn-lt"/>
                <a:ea typeface="+mn-ea"/>
                <a:cs typeface="+mn-cs"/>
              </a:rPr>
              <a:t> (livrets d’opéra)</a:t>
            </a:r>
            <a:endParaRPr lang="cs-CZ" sz="1200" kern="1200" dirty="0" smtClean="0">
              <a:solidFill>
                <a:schemeClr val="tx1"/>
              </a:solidFill>
              <a:latin typeface="+mn-lt"/>
              <a:ea typeface="+mn-ea"/>
              <a:cs typeface="+mn-cs"/>
            </a:endParaRPr>
          </a:p>
          <a:p>
            <a:r>
              <a:rPr lang="fr-CA" sz="1200" kern="1200" dirty="0" smtClean="0">
                <a:solidFill>
                  <a:schemeClr val="tx1"/>
                </a:solidFill>
                <a:latin typeface="+mn-lt"/>
                <a:ea typeface="+mn-ea"/>
                <a:cs typeface="+mn-cs"/>
              </a:rPr>
              <a:t> </a:t>
            </a:r>
            <a:endParaRPr lang="cs-CZ" sz="1200" kern="1200" dirty="0" smtClean="0">
              <a:solidFill>
                <a:schemeClr val="tx1"/>
              </a:solidFill>
              <a:latin typeface="+mn-lt"/>
              <a:ea typeface="+mn-ea"/>
              <a:cs typeface="+mn-cs"/>
            </a:endParaRPr>
          </a:p>
          <a:p>
            <a:endParaRPr lang="fr-FR" dirty="0" smtClean="0"/>
          </a:p>
          <a:p>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5</a:t>
            </a:fld>
            <a:endParaRPr lang="cs-CZ"/>
          </a:p>
        </p:txBody>
      </p:sp>
    </p:spTree>
    <p:extLst>
      <p:ext uri="{BB962C8B-B14F-4D97-AF65-F5344CB8AC3E}">
        <p14:creationId xmlns:p14="http://schemas.microsoft.com/office/powerpoint/2010/main" val="3279955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fontScale="92500" lnSpcReduction="10000"/>
          </a:bodyPr>
          <a:lstStyle/>
          <a:p>
            <a:r>
              <a:rPr lang="fr-CA" sz="1200" b="1" i="1" u="sng" kern="1200" dirty="0" smtClean="0">
                <a:solidFill>
                  <a:schemeClr val="tx1"/>
                </a:solidFill>
                <a:latin typeface="+mn-lt"/>
                <a:ea typeface="+mn-ea"/>
                <a:cs typeface="+mn-cs"/>
              </a:rPr>
              <a:t>Fables</a:t>
            </a:r>
            <a:r>
              <a:rPr lang="fr-CA" sz="1200" kern="1200" dirty="0" smtClean="0">
                <a:solidFill>
                  <a:schemeClr val="tx1"/>
                </a:solidFill>
                <a:latin typeface="+mn-lt"/>
                <a:ea typeface="+mn-ea"/>
                <a:cs typeface="+mn-cs"/>
              </a:rPr>
              <a:t> - 3 recueils, 12 livres (1668-1694)</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kern="1200" dirty="0" smtClean="0">
                <a:solidFill>
                  <a:schemeClr val="tx1"/>
                </a:solidFill>
                <a:latin typeface="+mn-lt"/>
                <a:ea typeface="+mn-ea"/>
                <a:cs typeface="+mn-cs"/>
              </a:rPr>
              <a:t> la plupart mettant en scène des animaux anthropomorphes et contenant une morale au début ou à la fin.</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kern="1200" dirty="0" smtClean="0">
                <a:solidFill>
                  <a:schemeClr val="tx1"/>
                </a:solidFill>
                <a:latin typeface="+mn-lt"/>
                <a:ea typeface="+mn-ea"/>
                <a:cs typeface="+mn-cs"/>
              </a:rPr>
              <a:t>livres I à VI (1668)</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kern="1200" dirty="0" smtClean="0">
                <a:solidFill>
                  <a:schemeClr val="tx1"/>
                </a:solidFill>
                <a:latin typeface="+mn-lt"/>
                <a:ea typeface="+mn-ea"/>
                <a:cs typeface="+mn-cs"/>
              </a:rPr>
              <a:t>tout</a:t>
            </a:r>
            <a:r>
              <a:rPr lang="fr-FR" sz="1200" b="0" kern="1200" baseline="0" dirty="0" smtClean="0">
                <a:solidFill>
                  <a:schemeClr val="tx1"/>
                </a:solidFill>
                <a:latin typeface="+mn-lt"/>
                <a:ea typeface="+mn-ea"/>
                <a:cs typeface="+mn-cs"/>
              </a:rPr>
              <a:t> d’abord </a:t>
            </a:r>
            <a:r>
              <a:rPr lang="fr-FR" sz="1200" b="0" kern="1200" dirty="0" smtClean="0">
                <a:solidFill>
                  <a:schemeClr val="tx1"/>
                </a:solidFill>
                <a:latin typeface="+mn-lt"/>
                <a:ea typeface="+mn-ea"/>
                <a:cs typeface="+mn-cs"/>
              </a:rPr>
              <a:t>l’adaptation des fables de Phèdre (C'est un </a:t>
            </a:r>
            <a:r>
              <a:rPr lang="fr-FR" sz="1200" b="0" kern="1200" dirty="0" smtClean="0">
                <a:solidFill>
                  <a:schemeClr val="tx1"/>
                </a:solidFill>
                <a:latin typeface="+mn-lt"/>
                <a:ea typeface="+mn-ea"/>
                <a:cs typeface="+mn-cs"/>
                <a:hlinkClick r:id="rId3" tooltip="Fable"/>
              </a:rPr>
              <a:t>fabuliste</a:t>
            </a:r>
            <a:r>
              <a:rPr lang="fr-FR" sz="1200" b="0" kern="1200" dirty="0" smtClean="0">
                <a:solidFill>
                  <a:schemeClr val="tx1"/>
                </a:solidFill>
                <a:latin typeface="+mn-lt"/>
                <a:ea typeface="+mn-ea"/>
                <a:cs typeface="+mn-cs"/>
              </a:rPr>
              <a:t> </a:t>
            </a:r>
            <a:r>
              <a:rPr lang="fr-FR" sz="1200" b="0" kern="1200" dirty="0" smtClean="0">
                <a:solidFill>
                  <a:schemeClr val="tx1"/>
                </a:solidFill>
                <a:latin typeface="+mn-lt"/>
                <a:ea typeface="+mn-ea"/>
                <a:cs typeface="+mn-cs"/>
                <a:hlinkClick r:id="rId4" tooltip="Latin"/>
              </a:rPr>
              <a:t>latin</a:t>
            </a:r>
            <a:r>
              <a:rPr lang="fr-FR" sz="1200" b="0" kern="1200" dirty="0" smtClean="0">
                <a:solidFill>
                  <a:schemeClr val="tx1"/>
                </a:solidFill>
                <a:latin typeface="+mn-lt"/>
                <a:ea typeface="+mn-ea"/>
                <a:cs typeface="+mn-cs"/>
              </a:rPr>
              <a:t> d'origine thrace, affranchi de l'empereur. À peu près le tiers de son œuvre est reprise d’</a:t>
            </a:r>
            <a:r>
              <a:rPr lang="fr-FR" sz="1200" b="0" kern="1200" dirty="0" smtClean="0">
                <a:solidFill>
                  <a:schemeClr val="tx1"/>
                </a:solidFill>
                <a:latin typeface="+mn-lt"/>
                <a:ea typeface="+mn-ea"/>
                <a:cs typeface="+mn-cs"/>
                <a:hlinkClick r:id="rId5" tooltip="Ésope"/>
              </a:rPr>
              <a:t>Ésope</a:t>
            </a:r>
            <a:r>
              <a:rPr lang="fr-FR" sz="1200" b="0" kern="1200" dirty="0" smtClean="0">
                <a:solidFill>
                  <a:schemeClr val="tx1"/>
                </a:solidFill>
                <a:latin typeface="+mn-lt"/>
                <a:ea typeface="+mn-ea"/>
                <a:cs typeface="+mn-cs"/>
              </a:rPr>
              <a:t> dont il adapte les fables ; mais les deux autres tiers sont issus de son imagination. Tout comme son prédécesseur, Phèdre raconte des histoires d’animaux, mais il met en scène aussi des personnages humains et parmi ceux-ci Ésope lui-même.)</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kern="1200" dirty="0" smtClean="0">
                <a:solidFill>
                  <a:schemeClr val="tx1"/>
                </a:solidFill>
                <a:latin typeface="+mn-lt"/>
                <a:ea typeface="+mn-ea"/>
                <a:cs typeface="+mn-cs"/>
              </a:rPr>
              <a:t>les livres V et VI</a:t>
            </a:r>
            <a:r>
              <a:rPr lang="fr-FR" sz="1200" b="0" kern="1200" baseline="0" dirty="0" smtClean="0">
                <a:solidFill>
                  <a:schemeClr val="tx1"/>
                </a:solidFill>
                <a:latin typeface="+mn-lt"/>
                <a:ea typeface="+mn-ea"/>
                <a:cs typeface="+mn-cs"/>
              </a:rPr>
              <a:t> deviennent plus nombreuses les fables d’Esope</a:t>
            </a:r>
            <a:endParaRPr lang="fr-FR" sz="1200" b="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kern="1200" dirty="0" smtClean="0">
                <a:solidFill>
                  <a:schemeClr val="tx1"/>
                </a:solidFill>
                <a:latin typeface="+mn-lt"/>
                <a:ea typeface="+mn-ea"/>
                <a:cs typeface="+mn-cs"/>
              </a:rPr>
              <a:t>La Fontaine</a:t>
            </a:r>
            <a:r>
              <a:rPr lang="fr-FR" sz="1200" b="0" kern="1200" baseline="0" dirty="0" smtClean="0">
                <a:solidFill>
                  <a:schemeClr val="tx1"/>
                </a:solidFill>
                <a:latin typeface="+mn-lt"/>
                <a:ea typeface="+mn-ea"/>
                <a:cs typeface="+mn-cs"/>
              </a:rPr>
              <a:t> leurs récits trop secs étoffe</a:t>
            </a:r>
            <a:endParaRPr lang="fr-FR" sz="1200" b="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dirty="0" smtClean="0">
                <a:solidFill>
                  <a:schemeClr val="tx1"/>
                </a:solidFill>
                <a:latin typeface="+mn-lt"/>
                <a:ea typeface="+mn-ea"/>
                <a:cs typeface="+mn-cs"/>
              </a:rPr>
              <a:t>Le</a:t>
            </a:r>
            <a:r>
              <a:rPr lang="fr-FR" sz="1200" b="0" i="0" kern="1200" baseline="0" dirty="0" smtClean="0">
                <a:solidFill>
                  <a:schemeClr val="tx1"/>
                </a:solidFill>
                <a:latin typeface="+mn-lt"/>
                <a:ea typeface="+mn-ea"/>
                <a:cs typeface="+mn-cs"/>
              </a:rPr>
              <a:t> livre I</a:t>
            </a:r>
            <a:r>
              <a:rPr lang="fr-FR" sz="1200" b="0" i="0" kern="1200" dirty="0" smtClean="0">
                <a:solidFill>
                  <a:schemeClr val="tx1"/>
                </a:solidFill>
                <a:latin typeface="+mn-lt"/>
                <a:ea typeface="+mn-ea"/>
                <a:cs typeface="+mn-cs"/>
              </a:rPr>
              <a:t> comporte 22 fables et 2 préfaces adressées à Monseigneur le Dauphin, petit-fils de Louis XIV et de Marie Thérèse. Le dauphin était alors âgé de six ans et 5 mois. </a:t>
            </a:r>
            <a:r>
              <a:rPr lang="fr-FR" sz="1200" b="1" i="0" kern="1200" dirty="0" smtClean="0">
                <a:solidFill>
                  <a:schemeClr val="tx1"/>
                </a:solidFill>
                <a:latin typeface="+mn-lt"/>
                <a:ea typeface="+mn-ea"/>
                <a:cs typeface="+mn-cs"/>
              </a:rPr>
              <a:t>La seconde préface est en vers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dirty="0" smtClean="0">
                <a:solidFill>
                  <a:schemeClr val="tx1"/>
                </a:solidFill>
                <a:latin typeface="+mn-lt"/>
                <a:ea typeface="+mn-ea"/>
                <a:cs typeface="+mn-cs"/>
              </a:rPr>
              <a:t>vu que le recueil est destiné à un enfant, il vise à donner par le</a:t>
            </a:r>
            <a:r>
              <a:rPr lang="fr-FR" sz="1200" b="0" i="0" kern="1200" baseline="0" dirty="0" smtClean="0">
                <a:solidFill>
                  <a:schemeClr val="tx1"/>
                </a:solidFill>
                <a:latin typeface="+mn-lt"/>
                <a:ea typeface="+mn-ea"/>
                <a:cs typeface="+mn-cs"/>
              </a:rPr>
              <a:t> moyen d’anecdotes simples un enseignement moral à la portée de la jeunesse</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i="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i="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cs-CZ" sz="1200" kern="1200" dirty="0" smtClean="0">
              <a:solidFill>
                <a:schemeClr val="tx1"/>
              </a:solidFill>
              <a:latin typeface="+mn-lt"/>
              <a:ea typeface="+mn-ea"/>
              <a:cs typeface="+mn-cs"/>
            </a:endParaRPr>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6</a:t>
            </a:fld>
            <a:endParaRPr lang="cs-CZ"/>
          </a:p>
        </p:txBody>
      </p:sp>
    </p:spTree>
    <p:extLst>
      <p:ext uri="{BB962C8B-B14F-4D97-AF65-F5344CB8AC3E}">
        <p14:creationId xmlns:p14="http://schemas.microsoft.com/office/powerpoint/2010/main" val="5425825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dédié à Madame de Montespan, la maîtresse du roi. – le</a:t>
            </a:r>
            <a:r>
              <a:rPr lang="fr-FR" baseline="0" dirty="0" smtClean="0"/>
              <a:t> recueil est beaucoup plus riche</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Chez Mme</a:t>
            </a:r>
            <a:r>
              <a:rPr lang="fr-FR" baseline="0" dirty="0" smtClean="0"/>
              <a:t> la Sablière La Fontaine rencontre le philosophe et l’orientaliste Bernier qui attire son attention sur </a:t>
            </a:r>
            <a:r>
              <a:rPr lang="fr-FR" i="1" baseline="0" dirty="0" smtClean="0"/>
              <a:t>Le livre des lumières </a:t>
            </a:r>
            <a:r>
              <a:rPr lang="fr-FR" i="0" baseline="0" dirty="0" smtClean="0"/>
              <a:t>de l’Indien Pilpay – le second recueil des </a:t>
            </a:r>
            <a:r>
              <a:rPr lang="fr-FR" i="1" baseline="0" dirty="0" smtClean="0"/>
              <a:t>Fables </a:t>
            </a:r>
            <a:r>
              <a:rPr lang="fr-FR" i="0" baseline="0" dirty="0" smtClean="0"/>
              <a:t>contient beaucoup d’emprunts à Pilpay – </a:t>
            </a:r>
            <a:r>
              <a:rPr lang="fr-FR" dirty="0" smtClean="0"/>
              <a:t>l’auteur ses récits condense (c</a:t>
            </a:r>
            <a:r>
              <a:rPr lang="fr-FR" baseline="0" dirty="0" smtClean="0"/>
              <a:t>ontrairement à Phèdre et Esope) – il supprime des détails inutiles, accentue la concentration dramatique et la vigueur du dénouement</a:t>
            </a:r>
          </a:p>
          <a:p>
            <a:pPr marL="0" marR="0" indent="0" algn="l" defTabSz="914400" rtl="0" eaLnBrk="1" fontAlgn="auto" latinLnBrk="0" hangingPunct="1">
              <a:lnSpc>
                <a:spcPct val="100000"/>
              </a:lnSpc>
              <a:spcBef>
                <a:spcPts val="0"/>
              </a:spcBef>
              <a:spcAft>
                <a:spcPts val="0"/>
              </a:spcAft>
              <a:buClrTx/>
              <a:buSzTx/>
              <a:buFontTx/>
              <a:buNone/>
              <a:tabLst/>
              <a:defRPr/>
            </a:pPr>
            <a:r>
              <a:rPr lang="fr-FR" i="0" baseline="0" dirty="0" smtClean="0"/>
              <a:t>Les fables de Pilpay sont plus longues, plus souples que celles d’Esope, ouvertes à la fantaisie, à la sympathie pour la vie de la nature, les fables orientales se perdent volontiers en circonstances gratuites qui ne sont pas indispensables pour dégager la morale → les sujets de La Fontaine tentent à devenir plus complexes, comme l’indiquent les titres eux-mêmes: Les animaux malades de la peste, Le rat qui s’est retiré du monde…</a:t>
            </a:r>
          </a:p>
          <a:p>
            <a:pPr marL="0" marR="0" indent="0" algn="l" defTabSz="914400" rtl="0" eaLnBrk="1" fontAlgn="auto" latinLnBrk="0" hangingPunct="1">
              <a:lnSpc>
                <a:spcPct val="100000"/>
              </a:lnSpc>
              <a:spcBef>
                <a:spcPts val="0"/>
              </a:spcBef>
              <a:spcAft>
                <a:spcPts val="0"/>
              </a:spcAft>
              <a:buClrTx/>
              <a:buSzTx/>
              <a:buFontTx/>
              <a:buNone/>
              <a:tabLst/>
              <a:defRPr/>
            </a:pPr>
            <a:r>
              <a:rPr lang="fr-FR" i="0" baseline="0" dirty="0" smtClean="0"/>
              <a:t>De plus en plus, la fable ressemble à une comédie par la multiplication des scènes et l’emploi des dialogues à plusieurs répliques; comme chez les auteurs orientaux, le récit tourne  parfois au roman où s’enchaînent une série d’épisodes, il s’efforce de créer l’atmosphère dans de longs préludes… - ainsi la fable s’éloigne de la conception épisodique pour tendre au récit pur, au conte</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&amp; le second recueil est beaucoup plus diversifié – il a épuisé le fond antique et doit faire appel à son observation; de plus en plus, il s’intéresse à l’homme, la morale s’élargit vers les questions sociales et politiques</a:t>
            </a:r>
          </a:p>
          <a:p>
            <a:pPr marL="0" marR="0" indent="0" algn="l" defTabSz="914400" rtl="0" eaLnBrk="1" fontAlgn="auto" latinLnBrk="0" hangingPunct="1">
              <a:lnSpc>
                <a:spcPct val="100000"/>
              </a:lnSpc>
              <a:spcBef>
                <a:spcPts val="0"/>
              </a:spcBef>
              <a:spcAft>
                <a:spcPts val="0"/>
              </a:spcAft>
              <a:buClrTx/>
              <a:buSzTx/>
              <a:buFontTx/>
              <a:buNone/>
              <a:tabLst/>
              <a:defRPr/>
            </a:pPr>
            <a:r>
              <a:rPr lang="fr-FR" baseline="0" dirty="0" smtClean="0"/>
              <a:t>Il crée les moralités qui deviennent plus complexes (morale double ou triple) et plus personnelles </a:t>
            </a:r>
            <a:r>
              <a:rPr lang="fr-FR" i="0" baseline="0" dirty="0" smtClean="0"/>
              <a:t>→ il impose une vision plus philosophique du monde &amp; insère sa propre sagesse → il passe d’Esope à une philosophie plus proche de l’épicurisme d’Horace, élevant la fable au rang de l’essai moral et du poème lyrique → élargissement du genre par rapport au modèle antique</a:t>
            </a:r>
          </a:p>
          <a:p>
            <a:pPr marL="0" marR="0" indent="0" algn="l" defTabSz="914400" rtl="0" eaLnBrk="1" fontAlgn="auto" latinLnBrk="0" hangingPunct="1">
              <a:lnSpc>
                <a:spcPct val="100000"/>
              </a:lnSpc>
              <a:spcBef>
                <a:spcPts val="0"/>
              </a:spcBef>
              <a:spcAft>
                <a:spcPts val="0"/>
              </a:spcAft>
              <a:buClrTx/>
              <a:buSzTx/>
              <a:buFontTx/>
              <a:buNone/>
              <a:tabLst/>
              <a:defRPr/>
            </a:pPr>
            <a:r>
              <a:rPr lang="fr-FR" i="0" baseline="0" dirty="0" smtClean="0"/>
              <a:t>Une vingtaine de fables et de son invention (pour lui et les Anciens, l’invention n’est pas dans la matière mais dans la manière)</a:t>
            </a:r>
          </a:p>
          <a:p>
            <a:pPr marL="0" marR="0" indent="0" algn="l" defTabSz="914400" rtl="0" eaLnBrk="1" fontAlgn="auto" latinLnBrk="0" hangingPunct="1">
              <a:lnSpc>
                <a:spcPct val="100000"/>
              </a:lnSpc>
              <a:spcBef>
                <a:spcPts val="0"/>
              </a:spcBef>
              <a:spcAft>
                <a:spcPts val="0"/>
              </a:spcAft>
              <a:buClrTx/>
              <a:buSzTx/>
              <a:buFontTx/>
              <a:buNone/>
              <a:tabLst/>
              <a:defRPr/>
            </a:pPr>
            <a:r>
              <a:rPr lang="fr-FR" i="0" baseline="0" dirty="0" smtClean="0"/>
              <a:t>Il lui arrive de fondre deux sources différentes</a:t>
            </a:r>
          </a:p>
          <a:p>
            <a:pPr marL="0" marR="0" indent="0" algn="l" defTabSz="914400" rtl="0" eaLnBrk="1" fontAlgn="auto" latinLnBrk="0" hangingPunct="1">
              <a:lnSpc>
                <a:spcPct val="100000"/>
              </a:lnSpc>
              <a:spcBef>
                <a:spcPts val="0"/>
              </a:spcBef>
              <a:spcAft>
                <a:spcPts val="0"/>
              </a:spcAft>
              <a:buClrTx/>
              <a:buSzTx/>
              <a:buFontTx/>
              <a:buNone/>
              <a:tabLst/>
              <a:defRPr/>
            </a:pPr>
            <a:endParaRPr lang="fr-FR" i="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i="0" baseline="0" dirty="0" smtClean="0"/>
              <a:t>Les principes généraux de son imitation:</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fr-FR" i="0" baseline="0" dirty="0" smtClean="0"/>
              <a:t>Il étoffe les modèles secs et condense les modèles riches</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fr-FR" i="0" baseline="0" dirty="0" smtClean="0"/>
              <a:t>Il modifie les éléments pour mieux en dégager la leçon</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fr-FR" i="0" baseline="0" dirty="0" smtClean="0"/>
              <a:t>Il individualise les personnages qui dialoguent selon leur psychologie → comédie</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fr-FR" i="0" baseline="0" dirty="0" smtClean="0"/>
              <a:t>Il modifie pour accroître la vraisemblance de l’intrigue</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fr-FR" i="0" baseline="0" dirty="0" smtClean="0"/>
              <a:t>La personnalité du conteur intervient sans cesse pour animer le récit</a:t>
            </a:r>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dirty="0" smtClean="0">
                <a:solidFill>
                  <a:schemeClr val="tx1"/>
                </a:solidFill>
                <a:latin typeface="+mn-lt"/>
                <a:ea typeface="+mn-ea"/>
                <a:cs typeface="+mn-cs"/>
              </a:rPr>
              <a:t>la préface de sa seconde collection de </a:t>
            </a:r>
            <a:r>
              <a:rPr lang="fr-FR" sz="1200" b="0" i="1" kern="1200" dirty="0" smtClean="0">
                <a:solidFill>
                  <a:schemeClr val="tx1"/>
                </a:solidFill>
                <a:latin typeface="+mn-lt"/>
                <a:ea typeface="+mn-ea"/>
                <a:cs typeface="+mn-cs"/>
              </a:rPr>
              <a:t>Fables</a:t>
            </a:r>
            <a:r>
              <a:rPr lang="fr-FR" sz="1200" b="0" i="0" kern="1200" dirty="0" smtClean="0">
                <a:solidFill>
                  <a:schemeClr val="tx1"/>
                </a:solidFill>
                <a:latin typeface="+mn-lt"/>
                <a:ea typeface="+mn-ea"/>
                <a:cs typeface="+mn-cs"/>
              </a:rPr>
              <a:t> </a:t>
            </a: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Fac-similé du manuscrit </a:t>
            </a:r>
            <a:r>
              <a:rPr lang="fr-FR" dirty="0" err="1" smtClean="0"/>
              <a:t>duStatuaire</a:t>
            </a:r>
            <a:r>
              <a:rPr lang="fr-FR" dirty="0" smtClean="0"/>
              <a:t> et la statue de Jupiter</a:t>
            </a:r>
          </a:p>
          <a:p>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7</a:t>
            </a:fld>
            <a:endParaRPr lang="cs-CZ"/>
          </a:p>
        </p:txBody>
      </p:sp>
    </p:spTree>
    <p:extLst>
      <p:ext uri="{BB962C8B-B14F-4D97-AF65-F5344CB8AC3E}">
        <p14:creationId xmlns:p14="http://schemas.microsoft.com/office/powerpoint/2010/main" val="22195938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dirty="0" smtClean="0">
                <a:solidFill>
                  <a:schemeClr val="tx1"/>
                </a:solidFill>
                <a:latin typeface="+mn-lt"/>
                <a:ea typeface="+mn-ea"/>
                <a:cs typeface="+mn-cs"/>
              </a:rPr>
              <a:t>Le dernier recueil publié correspond au livre </a:t>
            </a:r>
            <a:r>
              <a:rPr lang="fr-FR" cap="all" dirty="0" smtClean="0"/>
              <a:t>XII</a:t>
            </a:r>
            <a:r>
              <a:rPr lang="fr-FR" sz="1200" b="0" i="0" kern="1200" dirty="0" smtClean="0">
                <a:solidFill>
                  <a:schemeClr val="tx1"/>
                </a:solidFill>
                <a:latin typeface="+mn-lt"/>
                <a:ea typeface="+mn-ea"/>
                <a:cs typeface="+mn-cs"/>
              </a:rPr>
              <a:t> actuel. Il est publié en 1693, mais daté de 1694. Il est dédié au duc de Bourgogne, le petit-fils du roi.</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i="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i="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dirty="0" smtClean="0">
                <a:solidFill>
                  <a:schemeClr val="tx1"/>
                </a:solidFill>
                <a:latin typeface="+mn-lt"/>
                <a:ea typeface="+mn-ea"/>
                <a:cs typeface="+mn-cs"/>
              </a:rPr>
              <a:t>composition en trois parties:</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baseline="0" dirty="0" smtClean="0">
                <a:solidFill>
                  <a:schemeClr val="tx1"/>
                </a:solidFill>
                <a:latin typeface="+mn-lt"/>
                <a:ea typeface="+mn-ea"/>
                <a:cs typeface="+mn-cs"/>
              </a:rPr>
              <a:t>L’exposition – brève; l’auteur évoque le décor et présente les perso</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baseline="0" dirty="0" smtClean="0">
                <a:solidFill>
                  <a:schemeClr val="tx1"/>
                </a:solidFill>
                <a:latin typeface="+mn-lt"/>
                <a:ea typeface="+mn-ea"/>
                <a:cs typeface="+mn-cs"/>
              </a:rPr>
              <a:t>L’action – vivante (les dialogues), vraisemblable (de point de vue de la psychologie des perso qui ont un caractère, ne sont pas des types, mais des individus), logiquement enchaînée – </a:t>
            </a:r>
            <a:r>
              <a:rPr lang="fr-FR" sz="1200" b="0" i="0" kern="1200" baseline="0" dirty="0" err="1" smtClean="0">
                <a:solidFill>
                  <a:schemeClr val="tx1"/>
                </a:solidFill>
                <a:latin typeface="+mn-lt"/>
                <a:ea typeface="+mn-ea"/>
                <a:cs typeface="+mn-cs"/>
              </a:rPr>
              <a:t>tjs</a:t>
            </a:r>
            <a:r>
              <a:rPr lang="fr-FR" sz="1200" b="0" i="0" kern="1200" baseline="0" dirty="0" smtClean="0">
                <a:solidFill>
                  <a:schemeClr val="tx1"/>
                </a:solidFill>
                <a:latin typeface="+mn-lt"/>
                <a:ea typeface="+mn-ea"/>
                <a:cs typeface="+mn-cs"/>
              </a:rPr>
              <a:t>. Rapide et nette, se limite à l’essentiel</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baseline="0" dirty="0" smtClean="0">
                <a:solidFill>
                  <a:schemeClr val="tx1"/>
                </a:solidFill>
                <a:latin typeface="+mn-lt"/>
                <a:ea typeface="+mn-ea"/>
                <a:cs typeface="+mn-cs"/>
              </a:rPr>
              <a:t>Le dénouement – bref, rapide, souvent inattendu – l’effet de surprise; vraisemblable et découle logiquement du jeu des caractères; nous invite à dégager la leçon de la fable &amp; souvent, c’est le héros qui exprime au style direct la moralité de son aventure</a:t>
            </a:r>
            <a:endParaRPr lang="fr-FR" sz="1200" b="0" i="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i="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i="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200" b="0" i="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dirty="0" smtClean="0">
                <a:solidFill>
                  <a:schemeClr val="tx1"/>
                </a:solidFill>
                <a:latin typeface="+mn-lt"/>
                <a:ea typeface="+mn-ea"/>
                <a:cs typeface="+mn-cs"/>
              </a:rPr>
              <a:t>le style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dirty="0" smtClean="0">
                <a:solidFill>
                  <a:schemeClr val="tx1"/>
                </a:solidFill>
                <a:latin typeface="+mn-lt"/>
                <a:ea typeface="+mn-ea"/>
                <a:cs typeface="+mn-cs"/>
              </a:rPr>
              <a:t>richesse du vocabulaire</a:t>
            </a:r>
            <a:r>
              <a:rPr lang="fr-FR" sz="1200" b="0" i="0" kern="1200" baseline="0" dirty="0" smtClean="0">
                <a:solidFill>
                  <a:schemeClr val="tx1"/>
                </a:solidFill>
                <a:latin typeface="+mn-lt"/>
                <a:ea typeface="+mn-ea"/>
                <a:cs typeface="+mn-cs"/>
              </a:rPr>
              <a:t> – le langage courant mais aussi les archaïsmes, les locutions populaires et même vulgaires aussi bien que précieuses, les termes savants</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baseline="0" dirty="0" smtClean="0">
                <a:solidFill>
                  <a:schemeClr val="tx1"/>
                </a:solidFill>
                <a:latin typeface="+mn-lt"/>
                <a:ea typeface="+mn-ea"/>
                <a:cs typeface="+mn-cs"/>
              </a:rPr>
              <a:t>la présence des dialogues et l’enchaînement des épisodes qui est comparable à l’exposition, aux péripéties et au dénouement font penser à une comédie</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baseline="0" dirty="0" smtClean="0">
                <a:solidFill>
                  <a:schemeClr val="tx1"/>
                </a:solidFill>
                <a:latin typeface="+mn-lt"/>
                <a:ea typeface="+mn-ea"/>
                <a:cs typeface="+mn-cs"/>
              </a:rPr>
              <a:t>Ses récits sont brefs mais très denses</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baseline="0" dirty="0" smtClean="0">
                <a:solidFill>
                  <a:schemeClr val="tx1"/>
                </a:solidFill>
                <a:latin typeface="+mn-lt"/>
                <a:ea typeface="+mn-ea"/>
                <a:cs typeface="+mn-cs"/>
              </a:rPr>
              <a:t>Variété de tons – narratif, tragique, comique, épique, lyrique, satirique, burlesque, </a:t>
            </a:r>
          </a:p>
          <a:p>
            <a:pPr marL="0" marR="0" indent="0" algn="l" defTabSz="914400" rtl="0" eaLnBrk="1" fontAlgn="auto" latinLnBrk="0" hangingPunct="1">
              <a:lnSpc>
                <a:spcPct val="100000"/>
              </a:lnSpc>
              <a:spcBef>
                <a:spcPts val="0"/>
              </a:spcBef>
              <a:spcAft>
                <a:spcPts val="0"/>
              </a:spcAft>
              <a:buClrTx/>
              <a:buSzTx/>
              <a:buFontTx/>
              <a:buNone/>
              <a:tabLst/>
              <a:defRPr/>
            </a:pPr>
            <a:r>
              <a:rPr lang="fr-FR" sz="1200" b="0" i="0" kern="1200" baseline="0" dirty="0" smtClean="0">
                <a:solidFill>
                  <a:schemeClr val="tx1"/>
                </a:solidFill>
                <a:latin typeface="+mn-lt"/>
                <a:ea typeface="+mn-ea"/>
                <a:cs typeface="+mn-cs"/>
              </a:rPr>
              <a:t>La versification – les vers variés – longueur du vers est adaptée à son sujet, joue avec les enjambements et les rejets; l’harmonie imitative, les effets de rythme et de rime</a:t>
            </a:r>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8</a:t>
            </a:fld>
            <a:endParaRPr lang="cs-CZ"/>
          </a:p>
        </p:txBody>
      </p:sp>
    </p:spTree>
    <p:extLst>
      <p:ext uri="{BB962C8B-B14F-4D97-AF65-F5344CB8AC3E}">
        <p14:creationId xmlns:p14="http://schemas.microsoft.com/office/powerpoint/2010/main" val="9337139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normAutofit/>
          </a:bodyPr>
          <a:lstStyle/>
          <a:p>
            <a:r>
              <a:rPr lang="fr-FR" dirty="0" smtClean="0"/>
              <a:t>Le processus</a:t>
            </a:r>
            <a:r>
              <a:rPr lang="fr-FR" baseline="0" dirty="0" smtClean="0"/>
              <a:t> de désagrégation commence dès 1673 avec la mort de Molière. Quatre ans plus tard, Racine abandonne le théâtre. En 1680, à la mort de la Rochefoucauld, Mme de La Fayette renonce à toute activité littéraire. A cette date Boileau et La Fontaine ont produit l’essentiel de leur œuvre.</a:t>
            </a:r>
          </a:p>
          <a:p>
            <a:endParaRPr lang="fr-FR" baseline="0" dirty="0" smtClean="0"/>
          </a:p>
          <a:p>
            <a:r>
              <a:rPr lang="fr-FR" baseline="0" dirty="0" smtClean="0"/>
              <a:t>la jeune génération est paralysé par les grands classiques et par la stricte observation des règles</a:t>
            </a:r>
            <a:endParaRPr lang="cs-CZ" dirty="0"/>
          </a:p>
        </p:txBody>
      </p:sp>
      <p:sp>
        <p:nvSpPr>
          <p:cNvPr id="4" name="Zástupný symbol pro číslo snímku 3"/>
          <p:cNvSpPr>
            <a:spLocks noGrp="1"/>
          </p:cNvSpPr>
          <p:nvPr>
            <p:ph type="sldNum" sz="quarter" idx="10"/>
          </p:nvPr>
        </p:nvSpPr>
        <p:spPr/>
        <p:txBody>
          <a:bodyPr/>
          <a:lstStyle/>
          <a:p>
            <a:fld id="{2F486235-7C58-47C5-B523-6E8A8714EAD8}" type="slidenum">
              <a:rPr lang="cs-CZ" smtClean="0"/>
              <a:pPr/>
              <a:t>10</a:t>
            </a:fld>
            <a:endParaRPr lang="cs-CZ"/>
          </a:p>
        </p:txBody>
      </p:sp>
    </p:spTree>
    <p:extLst>
      <p:ext uri="{BB962C8B-B14F-4D97-AF65-F5344CB8AC3E}">
        <p14:creationId xmlns:p14="http://schemas.microsoft.com/office/powerpoint/2010/main" val="3507008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4"/>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lang="en-US" sz="1350">
              <a:solidFill>
                <a:prstClr val="black"/>
              </a:solidFill>
            </a:endParaRPr>
          </a:p>
        </p:txBody>
      </p:sp>
      <p:sp>
        <p:nvSpPr>
          <p:cNvPr id="29" name="Title 28"/>
          <p:cNvSpPr>
            <a:spLocks noGrp="1"/>
          </p:cNvSpPr>
          <p:nvPr>
            <p:ph type="ctrTitle"/>
          </p:nvPr>
        </p:nvSpPr>
        <p:spPr>
          <a:xfrm>
            <a:off x="381000" y="4853413"/>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1800">
                <a:solidFill>
                  <a:schemeClr val="tx2">
                    <a:shade val="75000"/>
                  </a:schemeClr>
                </a:solidFill>
              </a:defRPr>
            </a:lvl1pPr>
            <a:lvl2pPr marL="342900" indent="0" algn="ctr">
              <a:buNone/>
            </a:lvl2pPr>
            <a:lvl3pPr marL="685800" indent="0" algn="ctr">
              <a:buNone/>
            </a:lvl3pPr>
            <a:lvl4pPr marL="1028700" indent="0" algn="ctr">
              <a:buNone/>
            </a:lvl4pPr>
            <a:lvl5pPr marL="1371600" indent="0" algn="ctr">
              <a:buNone/>
            </a:lvl5pPr>
            <a:lvl6pPr marL="1714500" indent="0" algn="ctr">
              <a:buNone/>
            </a:lvl6pPr>
            <a:lvl7pPr marL="2057400" indent="0" algn="ctr">
              <a:buNone/>
            </a:lvl7pPr>
            <a:lvl8pPr marL="2400300" indent="0" algn="ctr">
              <a:buNone/>
            </a:lvl8pPr>
            <a:lvl9pPr marL="27432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2" name="Footer Placeholder 1"/>
          <p:cNvSpPr>
            <a:spLocks noGrp="1"/>
          </p:cNvSpPr>
          <p:nvPr>
            <p:ph type="ftr" sz="quarter" idx="11"/>
          </p:nvPr>
        </p:nvSpPr>
        <p:spPr/>
        <p:txBody>
          <a:bodyPr/>
          <a:lstStyle/>
          <a:p>
            <a:endParaRPr lang="cs-CZ">
              <a:solidFill>
                <a:srgbClr val="D5E8D0">
                  <a:shade val="75000"/>
                </a:srgbClr>
              </a:solidFill>
            </a:endParaRPr>
          </a:p>
        </p:txBody>
      </p:sp>
      <p:sp>
        <p:nvSpPr>
          <p:cNvPr id="15" name="Slide Number Placeholder 14"/>
          <p:cNvSpPr>
            <a:spLocks noGrp="1"/>
          </p:cNvSpPr>
          <p:nvPr>
            <p:ph type="sldNum" sz="quarter" idx="12"/>
          </p:nvPr>
        </p:nvSpPr>
        <p:spPr>
          <a:xfrm>
            <a:off x="8229600" y="6473952"/>
            <a:ext cx="758952" cy="246888"/>
          </a:xfrm>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Tree>
    <p:extLst>
      <p:ext uri="{BB962C8B-B14F-4D97-AF65-F5344CB8AC3E}">
        <p14:creationId xmlns:p14="http://schemas.microsoft.com/office/powerpoint/2010/main" val="3547602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5" name="Footer Placeholder 4"/>
          <p:cNvSpPr>
            <a:spLocks noGrp="1"/>
          </p:cNvSpPr>
          <p:nvPr>
            <p:ph type="ftr" sz="quarter" idx="11"/>
          </p:nvPr>
        </p:nvSpPr>
        <p:spPr/>
        <p:txBody>
          <a:bodyPr/>
          <a:lstStyle/>
          <a:p>
            <a:endParaRPr lang="cs-CZ">
              <a:solidFill>
                <a:srgbClr val="D5E8D0">
                  <a:shade val="75000"/>
                </a:srgbClr>
              </a:solidFill>
            </a:endParaRPr>
          </a:p>
        </p:txBody>
      </p:sp>
      <p:sp>
        <p:nvSpPr>
          <p:cNvPr id="6" name="Slide Number Placeholder 5"/>
          <p:cNvSpPr>
            <a:spLocks noGrp="1"/>
          </p:cNvSpPr>
          <p:nvPr>
            <p:ph type="sldNum" sz="quarter" idx="12"/>
          </p:nvPr>
        </p:nvSpPr>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Tree>
    <p:extLst>
      <p:ext uri="{BB962C8B-B14F-4D97-AF65-F5344CB8AC3E}">
        <p14:creationId xmlns:p14="http://schemas.microsoft.com/office/powerpoint/2010/main" val="4257929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8"/>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8"/>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5" name="Footer Placeholder 4"/>
          <p:cNvSpPr>
            <a:spLocks noGrp="1"/>
          </p:cNvSpPr>
          <p:nvPr>
            <p:ph type="ftr" sz="quarter" idx="11"/>
          </p:nvPr>
        </p:nvSpPr>
        <p:spPr/>
        <p:txBody>
          <a:bodyPr/>
          <a:lstStyle/>
          <a:p>
            <a:endParaRPr lang="cs-CZ">
              <a:solidFill>
                <a:srgbClr val="D5E8D0">
                  <a:shade val="75000"/>
                </a:srgbClr>
              </a:solidFill>
            </a:endParaRPr>
          </a:p>
        </p:txBody>
      </p:sp>
      <p:sp>
        <p:nvSpPr>
          <p:cNvPr id="6" name="Slide Number Placeholder 5"/>
          <p:cNvSpPr>
            <a:spLocks noGrp="1"/>
          </p:cNvSpPr>
          <p:nvPr>
            <p:ph type="sldNum" sz="quarter" idx="12"/>
          </p:nvPr>
        </p:nvSpPr>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Tree>
    <p:extLst>
      <p:ext uri="{BB962C8B-B14F-4D97-AF65-F5344CB8AC3E}">
        <p14:creationId xmlns:p14="http://schemas.microsoft.com/office/powerpoint/2010/main" val="1560103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19" name="Footer Placeholder 18"/>
          <p:cNvSpPr>
            <a:spLocks noGrp="1"/>
          </p:cNvSpPr>
          <p:nvPr>
            <p:ph type="ftr" sz="quarter" idx="11"/>
          </p:nvPr>
        </p:nvSpPr>
        <p:spPr>
          <a:xfrm>
            <a:off x="3581400" y="76202"/>
            <a:ext cx="2895600" cy="288925"/>
          </a:xfrm>
        </p:spPr>
        <p:txBody>
          <a:bodyPr/>
          <a:lstStyle/>
          <a:p>
            <a:endParaRPr lang="cs-CZ">
              <a:solidFill>
                <a:srgbClr val="D5E8D0">
                  <a:shade val="75000"/>
                </a:srgbClr>
              </a:solidFill>
            </a:endParaRPr>
          </a:p>
        </p:txBody>
      </p:sp>
      <p:sp>
        <p:nvSpPr>
          <p:cNvPr id="16" name="Slide Number Placeholder 15"/>
          <p:cNvSpPr>
            <a:spLocks noGrp="1"/>
          </p:cNvSpPr>
          <p:nvPr>
            <p:ph type="sldNum" sz="quarter" idx="12"/>
          </p:nvPr>
        </p:nvSpPr>
        <p:spPr>
          <a:xfrm>
            <a:off x="8229600" y="6473952"/>
            <a:ext cx="758952" cy="246888"/>
          </a:xfrm>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Tree>
    <p:extLst>
      <p:ext uri="{BB962C8B-B14F-4D97-AF65-F5344CB8AC3E}">
        <p14:creationId xmlns:p14="http://schemas.microsoft.com/office/powerpoint/2010/main" val="31964933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4"/>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lang="en-US" sz="1350">
              <a:solidFill>
                <a:prstClr val="white"/>
              </a:solidFill>
            </a:endParaRPr>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1500">
                <a:solidFill>
                  <a:schemeClr val="tx2">
                    <a:shade val="75000"/>
                  </a:schemeClr>
                </a:solidFill>
              </a:defRPr>
            </a:lvl1pPr>
            <a:lvl2pPr>
              <a:buNone/>
              <a:defRPr sz="1350">
                <a:solidFill>
                  <a:schemeClr val="tx1">
                    <a:tint val="75000"/>
                  </a:schemeClr>
                </a:solidFill>
              </a:defRPr>
            </a:lvl2pPr>
            <a:lvl3pPr>
              <a:buNone/>
              <a:defRPr sz="1200">
                <a:solidFill>
                  <a:schemeClr val="tx1">
                    <a:tint val="75000"/>
                  </a:schemeClr>
                </a:solidFill>
              </a:defRPr>
            </a:lvl3pPr>
            <a:lvl4pPr>
              <a:buNone/>
              <a:defRPr sz="1050">
                <a:solidFill>
                  <a:schemeClr val="tx1">
                    <a:tint val="75000"/>
                  </a:schemeClr>
                </a:solidFill>
              </a:defRPr>
            </a:lvl4pPr>
            <a:lvl5pPr>
              <a:buNone/>
              <a:defRPr sz="105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11" name="Footer Placeholder 10"/>
          <p:cNvSpPr>
            <a:spLocks noGrp="1"/>
          </p:cNvSpPr>
          <p:nvPr>
            <p:ph type="ftr" sz="quarter" idx="11"/>
          </p:nvPr>
        </p:nvSpPr>
        <p:spPr/>
        <p:txBody>
          <a:bodyPr/>
          <a:lstStyle/>
          <a:p>
            <a:endParaRPr lang="cs-CZ">
              <a:solidFill>
                <a:srgbClr val="D5E8D0">
                  <a:shade val="75000"/>
                </a:srgbClr>
              </a:solidFill>
            </a:endParaRPr>
          </a:p>
        </p:txBody>
      </p:sp>
      <p:sp>
        <p:nvSpPr>
          <p:cNvPr id="16" name="Slide Number Placeholder 15"/>
          <p:cNvSpPr>
            <a:spLocks noGrp="1"/>
          </p:cNvSpPr>
          <p:nvPr>
            <p:ph type="sldNum" sz="quarter" idx="12"/>
          </p:nvPr>
        </p:nvSpPr>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
        <p:nvSpPr>
          <p:cNvPr id="8" name="Title 7"/>
          <p:cNvSpPr>
            <a:spLocks noGrp="1"/>
          </p:cNvSpPr>
          <p:nvPr>
            <p:ph type="title"/>
          </p:nvPr>
        </p:nvSpPr>
        <p:spPr>
          <a:xfrm>
            <a:off x="180475" y="2947087"/>
            <a:ext cx="8686800" cy="1184825"/>
          </a:xfrm>
        </p:spPr>
        <p:txBody>
          <a:bodyPr rtlCol="0" anchor="t"/>
          <a:lstStyle>
            <a:lvl1pPr algn="r">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1599786594"/>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100"/>
            </a:lvl1pPr>
            <a:lvl2pPr>
              <a:defRPr sz="1800"/>
            </a:lvl2pPr>
            <a:lvl3pPr>
              <a:defRPr sz="1500"/>
            </a:lvl3pPr>
            <a:lvl4pPr>
              <a:defRPr sz="1350"/>
            </a:lvl4pPr>
            <a:lvl5pPr>
              <a:defRPr sz="135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100"/>
            </a:lvl1pPr>
            <a:lvl2pPr>
              <a:defRPr sz="1800"/>
            </a:lvl2pPr>
            <a:lvl3pPr>
              <a:defRPr sz="1500"/>
            </a:lvl3pPr>
            <a:lvl4pPr>
              <a:defRPr sz="1350"/>
            </a:lvl4pPr>
            <a:lvl5pPr>
              <a:defRPr sz="135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10" name="Footer Placeholder 9"/>
          <p:cNvSpPr>
            <a:spLocks noGrp="1"/>
          </p:cNvSpPr>
          <p:nvPr>
            <p:ph type="ftr" sz="quarter" idx="11"/>
          </p:nvPr>
        </p:nvSpPr>
        <p:spPr/>
        <p:txBody>
          <a:bodyPr/>
          <a:lstStyle/>
          <a:p>
            <a:endParaRPr lang="cs-CZ">
              <a:solidFill>
                <a:srgbClr val="D5E8D0">
                  <a:shade val="75000"/>
                </a:srgbClr>
              </a:solidFill>
            </a:endParaRPr>
          </a:p>
        </p:txBody>
      </p:sp>
      <p:sp>
        <p:nvSpPr>
          <p:cNvPr id="31" name="Slide Number Placeholder 30"/>
          <p:cNvSpPr>
            <a:spLocks noGrp="1"/>
          </p:cNvSpPr>
          <p:nvPr>
            <p:ph type="sldNum" sz="quarter" idx="12"/>
          </p:nvPr>
        </p:nvSpPr>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Tree>
    <p:extLst>
      <p:ext uri="{BB962C8B-B14F-4D97-AF65-F5344CB8AC3E}">
        <p14:creationId xmlns:p14="http://schemas.microsoft.com/office/powerpoint/2010/main" val="481513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5" y="666750"/>
            <a:ext cx="4290556" cy="639762"/>
          </a:xfrm>
        </p:spPr>
        <p:txBody>
          <a:bodyPr anchor="ctr"/>
          <a:lstStyle>
            <a:lvl1pPr marL="0" indent="0">
              <a:buNone/>
              <a:defRPr sz="1350" b="0" cap="all" baseline="0">
                <a:solidFill>
                  <a:schemeClr val="accent1">
                    <a:shade val="50000"/>
                  </a:schemeClr>
                </a:solidFill>
                <a:latin typeface="+mj-lt"/>
                <a:ea typeface="+mj-ea"/>
                <a:cs typeface="+mj-cs"/>
              </a:defRPr>
            </a:lvl1pPr>
            <a:lvl2pPr>
              <a:buNone/>
              <a:defRPr sz="1500" b="1"/>
            </a:lvl2pPr>
            <a:lvl3pPr>
              <a:buNone/>
              <a:defRPr sz="1350" b="1"/>
            </a:lvl3pPr>
            <a:lvl4pPr>
              <a:buNone/>
              <a:defRPr sz="1200" b="1"/>
            </a:lvl4pPr>
            <a:lvl5pPr>
              <a:buNone/>
              <a:defRPr sz="12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350" b="0" cap="all" baseline="0">
                <a:solidFill>
                  <a:schemeClr val="accent1">
                    <a:shade val="50000"/>
                  </a:schemeClr>
                </a:solidFill>
                <a:latin typeface="+mj-lt"/>
                <a:ea typeface="+mj-ea"/>
                <a:cs typeface="+mj-cs"/>
              </a:defRPr>
            </a:lvl1pPr>
            <a:lvl2pPr>
              <a:buNone/>
              <a:defRPr sz="1500" b="1"/>
            </a:lvl2pPr>
            <a:lvl3pPr>
              <a:buNone/>
              <a:defRPr sz="1350" b="1"/>
            </a:lvl3pPr>
            <a:lvl4pPr>
              <a:buNone/>
              <a:defRPr sz="1200" b="1"/>
            </a:lvl4pPr>
            <a:lvl5pPr>
              <a:buNone/>
              <a:defRPr sz="12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5" y="1316039"/>
            <a:ext cx="4290556" cy="3941763"/>
          </a:xfrm>
        </p:spPr>
        <p:txBody>
          <a:bodyPr/>
          <a:lstStyle>
            <a:lvl1pPr>
              <a:defRPr sz="1800"/>
            </a:lvl1pPr>
            <a:lvl2pPr>
              <a:defRPr sz="1500"/>
            </a:lvl2pPr>
            <a:lvl3pPr>
              <a:defRPr sz="1350"/>
            </a:lvl3pPr>
            <a:lvl4pPr>
              <a:defRPr sz="1200"/>
            </a:lvl4pPr>
            <a:lvl5pPr>
              <a:defRPr sz="12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9"/>
            <a:ext cx="4288536" cy="3941763"/>
          </a:xfrm>
        </p:spPr>
        <p:txBody>
          <a:bodyPr/>
          <a:lstStyle>
            <a:lvl1pPr>
              <a:defRPr sz="1800"/>
            </a:lvl1pPr>
            <a:lvl2pPr>
              <a:defRPr sz="1500"/>
            </a:lvl2pPr>
            <a:lvl3pPr>
              <a:defRPr sz="1350"/>
            </a:lvl3pPr>
            <a:lvl4pPr>
              <a:defRPr sz="1200"/>
            </a:lvl4pPr>
            <a:lvl5pPr>
              <a:defRPr sz="12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6" name="Footer Placeholder 5"/>
          <p:cNvSpPr>
            <a:spLocks noGrp="1"/>
          </p:cNvSpPr>
          <p:nvPr>
            <p:ph type="ftr" sz="quarter" idx="11"/>
          </p:nvPr>
        </p:nvSpPr>
        <p:spPr/>
        <p:txBody>
          <a:bodyPr/>
          <a:lstStyle/>
          <a:p>
            <a:endParaRPr lang="cs-CZ">
              <a:solidFill>
                <a:srgbClr val="D5E8D0">
                  <a:shade val="75000"/>
                </a:srgbClr>
              </a:solidFill>
            </a:endParaRPr>
          </a:p>
        </p:txBody>
      </p:sp>
      <p:sp>
        <p:nvSpPr>
          <p:cNvPr id="7" name="Slide Number Placeholder 6"/>
          <p:cNvSpPr>
            <a:spLocks noGrp="1"/>
          </p:cNvSpPr>
          <p:nvPr>
            <p:ph type="sldNum" sz="quarter" idx="12"/>
          </p:nvPr>
        </p:nvSpPr>
        <p:spPr>
          <a:xfrm>
            <a:off x="8229600" y="6477000"/>
            <a:ext cx="762000" cy="246888"/>
          </a:xfrm>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
        <p:nvSpPr>
          <p:cNvPr id="11" name="Straight Connector 10"/>
          <p:cNvSpPr>
            <a:spLocks noChangeShapeType="1"/>
          </p:cNvSpPr>
          <p:nvPr/>
        </p:nvSpPr>
        <p:spPr bwMode="auto">
          <a:xfrm>
            <a:off x="514350" y="60198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lang="en-US" sz="1350">
              <a:solidFill>
                <a:prstClr val="black"/>
              </a:solidFill>
            </a:endParaRPr>
          </a:p>
        </p:txBody>
      </p:sp>
    </p:spTree>
    <p:extLst>
      <p:ext uri="{BB962C8B-B14F-4D97-AF65-F5344CB8AC3E}">
        <p14:creationId xmlns:p14="http://schemas.microsoft.com/office/powerpoint/2010/main" val="3649340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21" name="Footer Placeholder 20"/>
          <p:cNvSpPr>
            <a:spLocks noGrp="1"/>
          </p:cNvSpPr>
          <p:nvPr>
            <p:ph type="ftr" sz="quarter" idx="11"/>
          </p:nvPr>
        </p:nvSpPr>
        <p:spPr/>
        <p:txBody>
          <a:bodyPr/>
          <a:lstStyle/>
          <a:p>
            <a:endParaRPr lang="cs-CZ">
              <a:solidFill>
                <a:srgbClr val="D5E8D0">
                  <a:shade val="75000"/>
                </a:srgbClr>
              </a:solidFill>
            </a:endParaRPr>
          </a:p>
        </p:txBody>
      </p:sp>
      <p:sp>
        <p:nvSpPr>
          <p:cNvPr id="6" name="Slide Number Placeholder 5"/>
          <p:cNvSpPr>
            <a:spLocks noGrp="1"/>
          </p:cNvSpPr>
          <p:nvPr>
            <p:ph type="sldNum" sz="quarter" idx="12"/>
          </p:nvPr>
        </p:nvSpPr>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Tree>
    <p:extLst>
      <p:ext uri="{BB962C8B-B14F-4D97-AF65-F5344CB8AC3E}">
        <p14:creationId xmlns:p14="http://schemas.microsoft.com/office/powerpoint/2010/main" val="848055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24" name="Footer Placeholder 23"/>
          <p:cNvSpPr>
            <a:spLocks noGrp="1"/>
          </p:cNvSpPr>
          <p:nvPr>
            <p:ph type="ftr" sz="quarter" idx="11"/>
          </p:nvPr>
        </p:nvSpPr>
        <p:spPr/>
        <p:txBody>
          <a:bodyPr/>
          <a:lstStyle/>
          <a:p>
            <a:endParaRPr lang="cs-CZ">
              <a:solidFill>
                <a:srgbClr val="D5E8D0">
                  <a:shade val="75000"/>
                </a:srgbClr>
              </a:solidFill>
            </a:endParaRPr>
          </a:p>
        </p:txBody>
      </p:sp>
      <p:sp>
        <p:nvSpPr>
          <p:cNvPr id="7" name="Slide Number Placeholder 6"/>
          <p:cNvSpPr>
            <a:spLocks noGrp="1"/>
          </p:cNvSpPr>
          <p:nvPr>
            <p:ph type="sldNum" sz="quarter" idx="12"/>
          </p:nvPr>
        </p:nvSpPr>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Tree>
    <p:extLst>
      <p:ext uri="{BB962C8B-B14F-4D97-AF65-F5344CB8AC3E}">
        <p14:creationId xmlns:p14="http://schemas.microsoft.com/office/powerpoint/2010/main" val="2019090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9"/>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lang="en-US" sz="1350">
              <a:solidFill>
                <a:prstClr val="black"/>
              </a:solidFill>
            </a:endParaRPr>
          </a:p>
        </p:txBody>
      </p:sp>
      <p:sp>
        <p:nvSpPr>
          <p:cNvPr id="12" name="Title 11"/>
          <p:cNvSpPr>
            <a:spLocks noGrp="1"/>
          </p:cNvSpPr>
          <p:nvPr>
            <p:ph type="title"/>
          </p:nvPr>
        </p:nvSpPr>
        <p:spPr>
          <a:xfrm>
            <a:off x="457200" y="5486400"/>
            <a:ext cx="8458200" cy="520700"/>
          </a:xfrm>
        </p:spPr>
        <p:txBody>
          <a:bodyPr anchor="ctr"/>
          <a:lstStyle>
            <a:lvl1pPr algn="l">
              <a:buNone/>
              <a:defRPr sz="15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1" y="609600"/>
            <a:ext cx="3008313" cy="4800600"/>
          </a:xfrm>
        </p:spPr>
        <p:txBody>
          <a:bodyPr/>
          <a:lstStyle>
            <a:lvl1pPr marL="0" indent="0">
              <a:buNone/>
              <a:defRPr sz="1050"/>
            </a:lvl1pPr>
            <a:lvl2pPr>
              <a:buNone/>
              <a:defRPr sz="900"/>
            </a:lvl2pPr>
            <a:lvl3pPr>
              <a:buNone/>
              <a:defRPr sz="750"/>
            </a:lvl3pPr>
            <a:lvl4pPr>
              <a:buNone/>
              <a:defRPr sz="675"/>
            </a:lvl4pPr>
            <a:lvl5pPr>
              <a:buNone/>
              <a:defRPr sz="675"/>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2400"/>
            </a:lvl1pPr>
            <a:lvl2pPr>
              <a:defRPr sz="2100"/>
            </a:lvl2pPr>
            <a:lvl3pPr>
              <a:defRPr sz="1800"/>
            </a:lvl3pPr>
            <a:lvl4pPr>
              <a:defRPr sz="1500"/>
            </a:lvl4pPr>
            <a:lvl5pPr>
              <a:defRPr sz="15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29" name="Footer Placeholder 28"/>
          <p:cNvSpPr>
            <a:spLocks noGrp="1"/>
          </p:cNvSpPr>
          <p:nvPr>
            <p:ph type="ftr" sz="quarter" idx="11"/>
          </p:nvPr>
        </p:nvSpPr>
        <p:spPr/>
        <p:txBody>
          <a:bodyPr/>
          <a:lstStyle/>
          <a:p>
            <a:endParaRPr lang="cs-CZ">
              <a:solidFill>
                <a:srgbClr val="D5E8D0">
                  <a:shade val="75000"/>
                </a:srgbClr>
              </a:solidFill>
            </a:endParaRPr>
          </a:p>
        </p:txBody>
      </p:sp>
      <p:sp>
        <p:nvSpPr>
          <p:cNvPr id="7" name="Slide Number Placeholder 6"/>
          <p:cNvSpPr>
            <a:spLocks noGrp="1"/>
          </p:cNvSpPr>
          <p:nvPr>
            <p:ph type="sldNum" sz="quarter" idx="12"/>
          </p:nvPr>
        </p:nvSpPr>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Tree>
    <p:extLst>
      <p:ext uri="{BB962C8B-B14F-4D97-AF65-F5344CB8AC3E}">
        <p14:creationId xmlns:p14="http://schemas.microsoft.com/office/powerpoint/2010/main" val="812372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24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5" name="Footer Placeholder 4"/>
          <p:cNvSpPr>
            <a:spLocks noGrp="1"/>
          </p:cNvSpPr>
          <p:nvPr>
            <p:ph type="ftr" sz="quarter" idx="11"/>
          </p:nvPr>
        </p:nvSpPr>
        <p:spPr/>
        <p:txBody>
          <a:bodyPr/>
          <a:lstStyle/>
          <a:p>
            <a:endParaRPr lang="cs-CZ">
              <a:solidFill>
                <a:srgbClr val="D5E8D0">
                  <a:shade val="75000"/>
                </a:srgbClr>
              </a:solidFill>
            </a:endParaRPr>
          </a:p>
        </p:txBody>
      </p:sp>
      <p:sp>
        <p:nvSpPr>
          <p:cNvPr id="31" name="Slide Number Placeholder 30"/>
          <p:cNvSpPr>
            <a:spLocks noGrp="1"/>
          </p:cNvSpPr>
          <p:nvPr>
            <p:ph type="sldNum" sz="quarter" idx="12"/>
          </p:nvPr>
        </p:nvSpPr>
        <p:spPr/>
        <p:txBody>
          <a:body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
        <p:nvSpPr>
          <p:cNvPr id="17" name="Title 16"/>
          <p:cNvSpPr>
            <a:spLocks noGrp="1"/>
          </p:cNvSpPr>
          <p:nvPr>
            <p:ph type="title"/>
          </p:nvPr>
        </p:nvSpPr>
        <p:spPr>
          <a:xfrm>
            <a:off x="381000" y="4993760"/>
            <a:ext cx="5867400" cy="522288"/>
          </a:xfrm>
        </p:spPr>
        <p:txBody>
          <a:bodyPr anchor="ctr"/>
          <a:lstStyle>
            <a:lvl1pPr algn="l">
              <a:buNone/>
              <a:defRPr sz="15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050"/>
            </a:lvl1pPr>
            <a:lvl2pPr>
              <a:defRPr sz="900"/>
            </a:lvl2pPr>
            <a:lvl3pPr>
              <a:defRPr sz="750"/>
            </a:lvl3pPr>
            <a:lvl4pPr>
              <a:defRPr sz="675"/>
            </a:lvl4pPr>
            <a:lvl5pPr>
              <a:defRPr sz="675"/>
            </a:lvl5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489051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9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lang="en-US" sz="1350">
              <a:solidFill>
                <a:prstClr val="black"/>
              </a:solidFill>
            </a:endParaRPr>
          </a:p>
        </p:txBody>
      </p:sp>
      <p:sp>
        <p:nvSpPr>
          <p:cNvPr id="8" name="Text Placeholder 7"/>
          <p:cNvSpPr>
            <a:spLocks noGrp="1"/>
          </p:cNvSpPr>
          <p:nvPr>
            <p:ph type="body" idx="1"/>
          </p:nvPr>
        </p:nvSpPr>
        <p:spPr>
          <a:xfrm>
            <a:off x="304800" y="1554164"/>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2"/>
            <a:ext cx="2514600" cy="288925"/>
          </a:xfrm>
          <a:prstGeom prst="rect">
            <a:avLst/>
          </a:prstGeom>
        </p:spPr>
        <p:txBody>
          <a:bodyPr vert="horz"/>
          <a:lstStyle>
            <a:lvl1pPr algn="l" eaLnBrk="1" latinLnBrk="0" hangingPunct="1">
              <a:defRPr kumimoji="0" sz="900">
                <a:solidFill>
                  <a:schemeClr val="accent1">
                    <a:shade val="75000"/>
                  </a:schemeClr>
                </a:solidFill>
              </a:defRPr>
            </a:lvl1pPr>
          </a:lstStyle>
          <a:p>
            <a:fld id="{C459CC48-992E-47D9-BA72-B63D78D7BA2E}" type="datetimeFigureOut">
              <a:rPr lang="cs-CZ" smtClean="0">
                <a:solidFill>
                  <a:srgbClr val="D5E8D0">
                    <a:shade val="75000"/>
                  </a:srgbClr>
                </a:solidFill>
              </a:rPr>
              <a:pPr/>
              <a:t>23.11.2021</a:t>
            </a:fld>
            <a:endParaRPr lang="cs-CZ">
              <a:solidFill>
                <a:srgbClr val="D5E8D0">
                  <a:shade val="75000"/>
                </a:srgbClr>
              </a:solidFill>
            </a:endParaRPr>
          </a:p>
        </p:txBody>
      </p:sp>
      <p:sp>
        <p:nvSpPr>
          <p:cNvPr id="28" name="Footer Placeholder 27"/>
          <p:cNvSpPr>
            <a:spLocks noGrp="1"/>
          </p:cNvSpPr>
          <p:nvPr>
            <p:ph type="ftr" sz="quarter" idx="3"/>
          </p:nvPr>
        </p:nvSpPr>
        <p:spPr>
          <a:xfrm>
            <a:off x="3124200" y="76202"/>
            <a:ext cx="3352800" cy="288925"/>
          </a:xfrm>
          <a:prstGeom prst="rect">
            <a:avLst/>
          </a:prstGeom>
        </p:spPr>
        <p:txBody>
          <a:bodyPr vert="horz"/>
          <a:lstStyle>
            <a:lvl1pPr algn="r" eaLnBrk="1" latinLnBrk="0" hangingPunct="1">
              <a:defRPr kumimoji="0" sz="900">
                <a:solidFill>
                  <a:schemeClr val="accent1">
                    <a:shade val="75000"/>
                  </a:schemeClr>
                </a:solidFill>
              </a:defRPr>
            </a:lvl1pPr>
          </a:lstStyle>
          <a:p>
            <a:endParaRPr lang="cs-CZ">
              <a:solidFill>
                <a:srgbClr val="D5E8D0">
                  <a:shade val="75000"/>
                </a:srgbClr>
              </a:solidFill>
            </a:endParaRPr>
          </a:p>
        </p:txBody>
      </p:sp>
      <p:sp>
        <p:nvSpPr>
          <p:cNvPr id="5" name="Slide Number Placeholder 4"/>
          <p:cNvSpPr>
            <a:spLocks noGrp="1"/>
          </p:cNvSpPr>
          <p:nvPr>
            <p:ph type="sldNum" sz="quarter" idx="4"/>
          </p:nvPr>
        </p:nvSpPr>
        <p:spPr>
          <a:xfrm>
            <a:off x="8229600" y="6477002"/>
            <a:ext cx="762000" cy="244475"/>
          </a:xfrm>
          <a:prstGeom prst="rect">
            <a:avLst/>
          </a:prstGeom>
        </p:spPr>
        <p:txBody>
          <a:bodyPr vert="horz"/>
          <a:lstStyle>
            <a:lvl1pPr algn="r" eaLnBrk="1" latinLnBrk="0" hangingPunct="1">
              <a:defRPr kumimoji="0" sz="900">
                <a:solidFill>
                  <a:schemeClr val="accent1">
                    <a:shade val="75000"/>
                  </a:schemeClr>
                </a:solidFill>
              </a:defRPr>
            </a:lvl1pPr>
          </a:lstStyle>
          <a:p>
            <a:fld id="{DDB5911A-2CBD-4E30-9A3B-0FF00A36DF4A}" type="slidenum">
              <a:rPr lang="cs-CZ" smtClean="0">
                <a:solidFill>
                  <a:srgbClr val="D5E8D0">
                    <a:shade val="75000"/>
                  </a:srgbClr>
                </a:solidFill>
              </a:rPr>
              <a:pPr/>
              <a:t>‹#›</a:t>
            </a:fld>
            <a:endParaRPr lang="cs-CZ">
              <a:solidFill>
                <a:srgbClr val="D5E8D0">
                  <a:shade val="75000"/>
                </a:srgbClr>
              </a:solidFill>
            </a:endParaRPr>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9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lang="en-US" sz="1350">
              <a:solidFill>
                <a:prstClr val="black"/>
              </a:solidFill>
            </a:endParaRPr>
          </a:p>
        </p:txBody>
      </p:sp>
      <p:sp>
        <p:nvSpPr>
          <p:cNvPr id="12" name="Straight Connector 11"/>
          <p:cNvSpPr>
            <a:spLocks noChangeShapeType="1"/>
          </p:cNvSpPr>
          <p:nvPr/>
        </p:nvSpPr>
        <p:spPr bwMode="auto">
          <a:xfrm>
            <a:off x="514350" y="105798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68580" tIns="34290" rIns="68580" bIns="34290" anchor="t" compatLnSpc="1"/>
          <a:lstStyle/>
          <a:p>
            <a:endParaRPr lang="en-US" sz="1350">
              <a:solidFill>
                <a:prstClr val="black"/>
              </a:solidFill>
            </a:endParaRPr>
          </a:p>
        </p:txBody>
      </p:sp>
    </p:spTree>
    <p:extLst>
      <p:ext uri="{BB962C8B-B14F-4D97-AF65-F5344CB8AC3E}">
        <p14:creationId xmlns:p14="http://schemas.microsoft.com/office/powerpoint/2010/main" val="29020828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27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257175" indent="-257175"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1pPr>
      <a:lvl2pPr marL="557213" indent="-214313" algn="l" rtl="0" eaLnBrk="1" latinLnBrk="0" hangingPunct="1">
        <a:spcBef>
          <a:spcPct val="20000"/>
        </a:spcBef>
        <a:buClr>
          <a:schemeClr val="accent1"/>
        </a:buClr>
        <a:buSzPct val="70000"/>
        <a:buFont typeface="Wingdings 2"/>
        <a:buChar char=""/>
        <a:defRPr kumimoji="0" sz="2100" kern="1200">
          <a:solidFill>
            <a:schemeClr val="tx2"/>
          </a:solidFill>
          <a:latin typeface="+mn-lt"/>
          <a:ea typeface="+mn-ea"/>
          <a:cs typeface="+mn-cs"/>
        </a:defRPr>
      </a:lvl2pPr>
      <a:lvl3pPr marL="857250" indent="-171450" algn="l" rtl="0" eaLnBrk="1" latinLnBrk="0" hangingPunct="1">
        <a:spcBef>
          <a:spcPct val="20000"/>
        </a:spcBef>
        <a:buClr>
          <a:schemeClr val="accent1"/>
        </a:buClr>
        <a:buSzPct val="70000"/>
        <a:buFont typeface="Wingdings 2"/>
        <a:buChar char=""/>
        <a:defRPr kumimoji="0" sz="1800" kern="1200">
          <a:solidFill>
            <a:schemeClr val="tx2"/>
          </a:solidFill>
          <a:latin typeface="+mn-lt"/>
          <a:ea typeface="+mn-ea"/>
          <a:cs typeface="+mn-cs"/>
        </a:defRPr>
      </a:lvl3pPr>
      <a:lvl4pPr marL="1200150" indent="-171450" algn="l" rtl="0" eaLnBrk="1" latinLnBrk="0" hangingPunct="1">
        <a:spcBef>
          <a:spcPct val="20000"/>
        </a:spcBef>
        <a:buClr>
          <a:schemeClr val="accent1"/>
        </a:buClr>
        <a:buSzPct val="70000"/>
        <a:buFont typeface="Wingdings 2"/>
        <a:buChar char=""/>
        <a:defRPr kumimoji="0" sz="1500" kern="1200">
          <a:solidFill>
            <a:schemeClr val="tx2"/>
          </a:solidFill>
          <a:latin typeface="+mn-lt"/>
          <a:ea typeface="+mn-ea"/>
          <a:cs typeface="+mn-cs"/>
        </a:defRPr>
      </a:lvl4pPr>
      <a:lvl5pPr marL="1543050" indent="-171450" algn="l" rtl="0" eaLnBrk="1" latinLnBrk="0" hangingPunct="1">
        <a:spcBef>
          <a:spcPct val="20000"/>
        </a:spcBef>
        <a:buClr>
          <a:schemeClr val="accent1"/>
        </a:buClr>
        <a:buSzPct val="60000"/>
        <a:buFont typeface="Wingdings 2"/>
        <a:buChar char=""/>
        <a:defRPr kumimoji="0" sz="1350" kern="1200">
          <a:solidFill>
            <a:schemeClr val="tx2"/>
          </a:solidFill>
          <a:latin typeface="+mn-lt"/>
          <a:ea typeface="+mn-ea"/>
          <a:cs typeface="+mn-cs"/>
        </a:defRPr>
      </a:lvl5pPr>
      <a:lvl6pPr marL="1885950" indent="-171450" algn="l" rtl="0" eaLnBrk="1" latinLnBrk="0" hangingPunct="1">
        <a:spcBef>
          <a:spcPct val="20000"/>
        </a:spcBef>
        <a:buClr>
          <a:schemeClr val="accent1"/>
        </a:buClr>
        <a:buSzPct val="60000"/>
        <a:buFont typeface="Wingdings 2"/>
        <a:buChar char=""/>
        <a:defRPr kumimoji="0" sz="1350" kern="1200">
          <a:solidFill>
            <a:schemeClr val="tx2"/>
          </a:solidFill>
          <a:latin typeface="+mn-lt"/>
          <a:ea typeface="+mn-ea"/>
          <a:cs typeface="+mn-cs"/>
        </a:defRPr>
      </a:lvl6pPr>
      <a:lvl7pPr marL="2228850" indent="-171450" algn="l" rtl="0" eaLnBrk="1" latinLnBrk="0" hangingPunct="1">
        <a:spcBef>
          <a:spcPct val="20000"/>
        </a:spcBef>
        <a:buClr>
          <a:schemeClr val="accent1"/>
        </a:buClr>
        <a:buSzPct val="60000"/>
        <a:buFont typeface="Wingdings 2"/>
        <a:buChar char=""/>
        <a:defRPr kumimoji="0" sz="1200" kern="1200">
          <a:solidFill>
            <a:schemeClr val="tx2"/>
          </a:solidFill>
          <a:latin typeface="+mn-lt"/>
          <a:ea typeface="+mn-ea"/>
          <a:cs typeface="+mn-cs"/>
        </a:defRPr>
      </a:lvl7pPr>
      <a:lvl8pPr marL="2571750" indent="-171450" algn="l" rtl="0" eaLnBrk="1" latinLnBrk="0" hangingPunct="1">
        <a:spcBef>
          <a:spcPct val="20000"/>
        </a:spcBef>
        <a:buClr>
          <a:schemeClr val="accent1"/>
        </a:buClr>
        <a:buSzPct val="60000"/>
        <a:buFont typeface="Wingdings 2"/>
        <a:buChar char=""/>
        <a:defRPr kumimoji="0" sz="1200" kern="1200" baseline="0">
          <a:solidFill>
            <a:schemeClr val="tx2"/>
          </a:solidFill>
          <a:latin typeface="+mn-lt"/>
          <a:ea typeface="+mn-ea"/>
          <a:cs typeface="+mn-cs"/>
        </a:defRPr>
      </a:lvl8pPr>
      <a:lvl9pPr marL="2914650" indent="-171450" algn="l" rtl="0" eaLnBrk="1" latinLnBrk="0" hangingPunct="1">
        <a:spcBef>
          <a:spcPct val="20000"/>
        </a:spcBef>
        <a:buClr>
          <a:schemeClr val="accent1"/>
        </a:buClr>
        <a:buSzPct val="60000"/>
        <a:buFont typeface="Wingdings 2"/>
        <a:buChar char=""/>
        <a:defRPr kumimoji="0" sz="105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342900" algn="l" rtl="0" eaLnBrk="1" latinLnBrk="0" hangingPunct="1">
        <a:defRPr kumimoji="0" kern="1200">
          <a:solidFill>
            <a:schemeClr val="tx1"/>
          </a:solidFill>
          <a:latin typeface="+mn-lt"/>
          <a:ea typeface="+mn-ea"/>
          <a:cs typeface="+mn-cs"/>
        </a:defRPr>
      </a:lvl2pPr>
      <a:lvl3pPr marL="685800" algn="l" rtl="0" eaLnBrk="1" latinLnBrk="0" hangingPunct="1">
        <a:defRPr kumimoji="0" kern="1200">
          <a:solidFill>
            <a:schemeClr val="tx1"/>
          </a:solidFill>
          <a:latin typeface="+mn-lt"/>
          <a:ea typeface="+mn-ea"/>
          <a:cs typeface="+mn-cs"/>
        </a:defRPr>
      </a:lvl3pPr>
      <a:lvl4pPr marL="1028700" algn="l" rtl="0" eaLnBrk="1" latinLnBrk="0" hangingPunct="1">
        <a:defRPr kumimoji="0" kern="1200">
          <a:solidFill>
            <a:schemeClr val="tx1"/>
          </a:solidFill>
          <a:latin typeface="+mn-lt"/>
          <a:ea typeface="+mn-ea"/>
          <a:cs typeface="+mn-cs"/>
        </a:defRPr>
      </a:lvl4pPr>
      <a:lvl5pPr marL="1371600" algn="l" rtl="0" eaLnBrk="1" latinLnBrk="0" hangingPunct="1">
        <a:defRPr kumimoji="0" kern="1200">
          <a:solidFill>
            <a:schemeClr val="tx1"/>
          </a:solidFill>
          <a:latin typeface="+mn-lt"/>
          <a:ea typeface="+mn-ea"/>
          <a:cs typeface="+mn-cs"/>
        </a:defRPr>
      </a:lvl5pPr>
      <a:lvl6pPr marL="1714500" algn="l" rtl="0" eaLnBrk="1" latinLnBrk="0" hangingPunct="1">
        <a:defRPr kumimoji="0" kern="1200">
          <a:solidFill>
            <a:schemeClr val="tx1"/>
          </a:solidFill>
          <a:latin typeface="+mn-lt"/>
          <a:ea typeface="+mn-ea"/>
          <a:cs typeface="+mn-cs"/>
        </a:defRPr>
      </a:lvl6pPr>
      <a:lvl7pPr marL="2057400" algn="l" rtl="0" eaLnBrk="1" latinLnBrk="0" hangingPunct="1">
        <a:defRPr kumimoji="0" kern="1200">
          <a:solidFill>
            <a:schemeClr val="tx1"/>
          </a:solidFill>
          <a:latin typeface="+mn-lt"/>
          <a:ea typeface="+mn-ea"/>
          <a:cs typeface="+mn-cs"/>
        </a:defRPr>
      </a:lvl7pPr>
      <a:lvl8pPr marL="2400300" algn="l" rtl="0" eaLnBrk="1" latinLnBrk="0" hangingPunct="1">
        <a:defRPr kumimoji="0" kern="1200">
          <a:solidFill>
            <a:schemeClr val="tx1"/>
          </a:solidFill>
          <a:latin typeface="+mn-lt"/>
          <a:ea typeface="+mn-ea"/>
          <a:cs typeface="+mn-cs"/>
        </a:defRPr>
      </a:lvl8pPr>
      <a:lvl9pPr marL="27432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4853413"/>
            <a:ext cx="8763000" cy="1222375"/>
          </a:xfrm>
        </p:spPr>
        <p:txBody>
          <a:bodyPr/>
          <a:lstStyle/>
          <a:p>
            <a:r>
              <a:rPr lang="fr-FR" noProof="0" dirty="0" smtClean="0"/>
              <a:t>le classicisme – </a:t>
            </a:r>
            <a:r>
              <a:rPr lang="fr-FR" sz="2800" noProof="0" dirty="0" smtClean="0"/>
              <a:t>la poésie</a:t>
            </a:r>
            <a:endParaRPr lang="fr-FR" noProof="0" dirty="0"/>
          </a:p>
        </p:txBody>
      </p:sp>
      <p:sp>
        <p:nvSpPr>
          <p:cNvPr id="3" name="Subtitle 2"/>
          <p:cNvSpPr>
            <a:spLocks noGrp="1"/>
          </p:cNvSpPr>
          <p:nvPr>
            <p:ph type="subTitle" idx="1"/>
          </p:nvPr>
        </p:nvSpPr>
        <p:spPr/>
        <p:txBody>
          <a:bodyPr/>
          <a:lstStyle/>
          <a:p>
            <a:pPr>
              <a:buFont typeface="Arial" pitchFamily="34" charset="0"/>
              <a:buChar char="•"/>
            </a:pPr>
            <a:r>
              <a:rPr lang="fr-FR" noProof="0" dirty="0" smtClean="0"/>
              <a:t>Mgr. </a:t>
            </a:r>
            <a:r>
              <a:rPr lang="fr-FR" noProof="0" dirty="0" err="1" smtClean="0"/>
              <a:t>Veronika</a:t>
            </a:r>
            <a:r>
              <a:rPr lang="fr-FR" noProof="0" dirty="0" smtClean="0"/>
              <a:t> </a:t>
            </a:r>
            <a:r>
              <a:rPr lang="fr-FR" noProof="0" dirty="0" err="1" smtClean="0"/>
              <a:t>Černíková</a:t>
            </a:r>
            <a:r>
              <a:rPr lang="fr-FR" noProof="0" dirty="0" smtClean="0"/>
              <a:t>, </a:t>
            </a:r>
            <a:r>
              <a:rPr lang="fr-FR" noProof="0" dirty="0" err="1" smtClean="0"/>
              <a:t>Ph.D</a:t>
            </a:r>
            <a:r>
              <a:rPr lang="fr-FR" noProof="0" dirty="0" smtClean="0"/>
              <a:t>.</a:t>
            </a:r>
            <a:endParaRPr lang="fr-FR" noProof="0" dirty="0"/>
          </a:p>
        </p:txBody>
      </p:sp>
    </p:spTree>
    <p:extLst>
      <p:ext uri="{BB962C8B-B14F-4D97-AF65-F5344CB8AC3E}">
        <p14:creationId xmlns:p14="http://schemas.microsoft.com/office/powerpoint/2010/main" val="3841147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fr-FR" noProof="0" smtClean="0"/>
              <a:t>les artistes en 1680</a:t>
            </a:r>
            <a:endParaRPr lang="fr-FR" noProof="0"/>
          </a:p>
        </p:txBody>
      </p:sp>
      <p:sp>
        <p:nvSpPr>
          <p:cNvPr id="3" name="Zástupný symbol pro obsah 2"/>
          <p:cNvSpPr>
            <a:spLocks noGrp="1"/>
          </p:cNvSpPr>
          <p:nvPr>
            <p:ph idx="1"/>
          </p:nvPr>
        </p:nvSpPr>
        <p:spPr/>
        <p:txBody>
          <a:bodyPr/>
          <a:lstStyle/>
          <a:p>
            <a:r>
              <a:rPr lang="fr-FR" noProof="0" smtClean="0"/>
              <a:t>Molière </a:t>
            </a:r>
          </a:p>
          <a:p>
            <a:pPr lvl="1"/>
            <a:r>
              <a:rPr lang="fr-FR" noProof="0" smtClean="0"/>
              <a:t>mort</a:t>
            </a:r>
          </a:p>
          <a:p>
            <a:r>
              <a:rPr lang="fr-FR" noProof="0" smtClean="0"/>
              <a:t>Racine </a:t>
            </a:r>
          </a:p>
          <a:p>
            <a:pPr lvl="1"/>
            <a:r>
              <a:rPr lang="fr-FR" noProof="0" smtClean="0"/>
              <a:t>retiré</a:t>
            </a:r>
          </a:p>
          <a:p>
            <a:r>
              <a:rPr lang="fr-FR" noProof="0" smtClean="0"/>
              <a:t>Mme de La Fayette</a:t>
            </a:r>
          </a:p>
          <a:p>
            <a:pPr lvl="1"/>
            <a:r>
              <a:rPr lang="fr-FR" noProof="0" smtClean="0"/>
              <a:t>retirée</a:t>
            </a:r>
          </a:p>
          <a:p>
            <a:r>
              <a:rPr lang="fr-FR" noProof="0" smtClean="0"/>
              <a:t>Boileau</a:t>
            </a:r>
          </a:p>
          <a:p>
            <a:pPr lvl="1"/>
            <a:r>
              <a:rPr lang="fr-FR" noProof="0" smtClean="0"/>
              <a:t>déclin</a:t>
            </a:r>
          </a:p>
          <a:p>
            <a:r>
              <a:rPr lang="fr-FR" noProof="0" smtClean="0"/>
              <a:t>La Fontaine</a:t>
            </a:r>
          </a:p>
          <a:p>
            <a:pPr lvl="1"/>
            <a:r>
              <a:rPr lang="fr-FR" noProof="0" smtClean="0"/>
              <a:t>déclin</a:t>
            </a:r>
            <a:endParaRPr lang="fr-FR" noProof="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la cour en 1680</a:t>
            </a:r>
          </a:p>
        </p:txBody>
      </p:sp>
      <p:sp>
        <p:nvSpPr>
          <p:cNvPr id="3" name="Zástupný symbol pro obsah 2"/>
          <p:cNvSpPr>
            <a:spLocks noGrp="1"/>
          </p:cNvSpPr>
          <p:nvPr>
            <p:ph idx="1"/>
          </p:nvPr>
        </p:nvSpPr>
        <p:spPr/>
        <p:txBody>
          <a:bodyPr/>
          <a:lstStyle/>
          <a:p>
            <a:r>
              <a:rPr lang="fr-FR" noProof="0" smtClean="0"/>
              <a:t>Louvois</a:t>
            </a:r>
          </a:p>
          <a:p>
            <a:pPr lvl="1"/>
            <a:r>
              <a:rPr lang="fr-FR" noProof="0" smtClean="0"/>
              <a:t>la persécution des jansénistes</a:t>
            </a:r>
          </a:p>
          <a:p>
            <a:pPr lvl="1"/>
            <a:r>
              <a:rPr lang="fr-FR" noProof="0" smtClean="0"/>
              <a:t>la révocation de l’Edit de Nantes</a:t>
            </a:r>
          </a:p>
          <a:p>
            <a:r>
              <a:rPr lang="fr-FR" noProof="0" smtClean="0"/>
              <a:t>Mme de Maintenon</a:t>
            </a:r>
          </a:p>
          <a:p>
            <a:pPr lvl="1"/>
            <a:endParaRPr lang="fr-FR" noProof="0" smtClean="0"/>
          </a:p>
          <a:p>
            <a:pPr>
              <a:buNone/>
            </a:pPr>
            <a:r>
              <a:rPr lang="fr-FR" noProof="0" smtClean="0"/>
              <a:t>→ la critique</a:t>
            </a:r>
          </a:p>
          <a:p>
            <a:pPr lvl="1"/>
            <a:r>
              <a:rPr lang="fr-FR" noProof="0" smtClean="0"/>
              <a:t>La Bruyère</a:t>
            </a:r>
          </a:p>
          <a:p>
            <a:pPr lvl="1"/>
            <a:r>
              <a:rPr lang="fr-FR" noProof="0" smtClean="0"/>
              <a:t>Fénélon</a:t>
            </a:r>
            <a:endParaRPr lang="fr-FR" noProof="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fr-FR" noProof="0" smtClean="0"/>
              <a:t>le libertinisme</a:t>
            </a:r>
          </a:p>
        </p:txBody>
      </p:sp>
      <p:sp>
        <p:nvSpPr>
          <p:cNvPr id="3" name="Zástupný symbol pro obsah 2"/>
          <p:cNvSpPr>
            <a:spLocks noGrp="1"/>
          </p:cNvSpPr>
          <p:nvPr>
            <p:ph idx="1"/>
          </p:nvPr>
        </p:nvSpPr>
        <p:spPr/>
        <p:txBody>
          <a:bodyPr/>
          <a:lstStyle/>
          <a:p>
            <a:r>
              <a:rPr lang="fr-FR" noProof="0" smtClean="0"/>
              <a:t>de mœurs </a:t>
            </a:r>
          </a:p>
          <a:p>
            <a:pPr lvl="1"/>
            <a:r>
              <a:rPr lang="fr-FR" noProof="0" smtClean="0"/>
              <a:t>sous la Régence</a:t>
            </a:r>
          </a:p>
          <a:p>
            <a:r>
              <a:rPr lang="fr-FR" noProof="0" smtClean="0"/>
              <a:t>d’esprit</a:t>
            </a:r>
          </a:p>
          <a:p>
            <a:pPr lvl="1"/>
            <a:r>
              <a:rPr lang="fr-FR" noProof="0" smtClean="0"/>
              <a:t>Fontenelle</a:t>
            </a:r>
          </a:p>
          <a:p>
            <a:pPr lvl="1"/>
            <a:r>
              <a:rPr lang="fr-FR" noProof="0" smtClean="0"/>
              <a:t>la doctrine rationaliste</a:t>
            </a:r>
          </a:p>
          <a:p>
            <a:pPr lvl="1">
              <a:buNone/>
            </a:pPr>
            <a:r>
              <a:rPr lang="fr-FR" noProof="0" smtClean="0"/>
              <a:t>→ le 18</a:t>
            </a:r>
            <a:r>
              <a:rPr lang="fr-FR" baseline="30000" noProof="0" smtClean="0"/>
              <a:t>e</a:t>
            </a:r>
            <a:r>
              <a:rPr lang="fr-FR" noProof="0" smtClean="0"/>
              <a:t> siècle</a:t>
            </a:r>
            <a:endParaRPr lang="fr-FR" noProof="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99000"/>
            <a:duotone>
              <a:schemeClr val="bg2">
                <a:shade val="30000"/>
                <a:satMod val="455000"/>
              </a:schemeClr>
              <a:schemeClr val="bg2">
                <a:tint val="95000"/>
                <a:satMod val="120000"/>
              </a:schemeClr>
            </a:duotone>
            <a:lum/>
          </a:blip>
          <a:srcRect/>
          <a:stretch>
            <a:fillRect/>
          </a:stretch>
        </a:blipFill>
        <a:effectLst/>
      </p:bgPr>
    </p:bg>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le quiétisme</a:t>
            </a:r>
          </a:p>
        </p:txBody>
      </p:sp>
      <p:sp>
        <p:nvSpPr>
          <p:cNvPr id="3" name="Zástupný symbol pro obsah 2"/>
          <p:cNvSpPr>
            <a:spLocks noGrp="1"/>
          </p:cNvSpPr>
          <p:nvPr>
            <p:ph idx="1"/>
          </p:nvPr>
        </p:nvSpPr>
        <p:spPr/>
        <p:txBody>
          <a:bodyPr/>
          <a:lstStyle/>
          <a:p>
            <a:r>
              <a:rPr lang="fr-FR" noProof="0" smtClean="0"/>
              <a:t>Fénelon</a:t>
            </a:r>
          </a:p>
          <a:p>
            <a:r>
              <a:rPr lang="fr-FR" noProof="0" smtClean="0"/>
              <a:t>le contact direct avec Dieu</a:t>
            </a:r>
          </a:p>
          <a:p>
            <a:r>
              <a:rPr lang="fr-FR" noProof="0" smtClean="0"/>
              <a:t>la quiétude</a:t>
            </a:r>
          </a:p>
          <a:p>
            <a:r>
              <a:rPr lang="fr-FR" noProof="0" smtClean="0"/>
              <a:t>l’oraison</a:t>
            </a:r>
          </a:p>
          <a:p>
            <a:pPr>
              <a:buNone/>
            </a:pPr>
            <a:r>
              <a:rPr lang="fr-FR" noProof="0" smtClean="0"/>
              <a:t>→ condamnation (1695)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la querelle des anciens et des modernes</a:t>
            </a:r>
            <a:endParaRPr lang="fr-FR" noProof="0"/>
          </a:p>
        </p:txBody>
      </p:sp>
      <p:sp>
        <p:nvSpPr>
          <p:cNvPr id="3" name="Zástupný symbol pro obsah 2"/>
          <p:cNvSpPr>
            <a:spLocks noGrp="1"/>
          </p:cNvSpPr>
          <p:nvPr>
            <p:ph idx="1"/>
          </p:nvPr>
        </p:nvSpPr>
        <p:spPr/>
        <p:txBody>
          <a:bodyPr/>
          <a:lstStyle/>
          <a:p>
            <a:r>
              <a:rPr lang="fr-FR" noProof="0" dirty="0" smtClean="0"/>
              <a:t>les Anciens</a:t>
            </a:r>
          </a:p>
          <a:p>
            <a:pPr lvl="1"/>
            <a:r>
              <a:rPr lang="fr-FR" noProof="0" dirty="0" smtClean="0"/>
              <a:t>la mimésis</a:t>
            </a:r>
          </a:p>
          <a:p>
            <a:pPr lvl="2"/>
            <a:r>
              <a:rPr lang="fr-FR" noProof="0" dirty="0" smtClean="0"/>
              <a:t>l’imitation des modèles antiques</a:t>
            </a:r>
          </a:p>
          <a:p>
            <a:pPr lvl="1"/>
            <a:r>
              <a:rPr lang="fr-FR" noProof="0" dirty="0" smtClean="0"/>
              <a:t>la tradition</a:t>
            </a:r>
          </a:p>
          <a:p>
            <a:pPr lvl="1"/>
            <a:endParaRPr lang="fr-FR" noProof="0" dirty="0" smtClean="0"/>
          </a:p>
          <a:p>
            <a:r>
              <a:rPr lang="fr-FR" noProof="0" dirty="0" smtClean="0"/>
              <a:t>les Modernes</a:t>
            </a:r>
          </a:p>
          <a:p>
            <a:pPr lvl="1"/>
            <a:r>
              <a:rPr lang="fr-FR" noProof="0" dirty="0" smtClean="0"/>
              <a:t>la </a:t>
            </a:r>
            <a:r>
              <a:rPr lang="fr-FR" noProof="0" dirty="0" err="1" smtClean="0"/>
              <a:t>poïésis</a:t>
            </a:r>
            <a:endParaRPr lang="fr-FR" noProof="0" dirty="0" smtClean="0"/>
          </a:p>
          <a:p>
            <a:pPr lvl="2"/>
            <a:r>
              <a:rPr lang="fr-FR" noProof="0" dirty="0" smtClean="0"/>
              <a:t>la création</a:t>
            </a:r>
          </a:p>
          <a:p>
            <a:pPr lvl="1"/>
            <a:r>
              <a:rPr lang="fr-FR" noProof="0" dirty="0" smtClean="0"/>
              <a:t>le progrès</a:t>
            </a:r>
            <a:endParaRPr lang="fr-FR" noProof="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la période baroque (1653-1674)</a:t>
            </a:r>
            <a:endParaRPr lang="fr-FR" noProof="0"/>
          </a:p>
        </p:txBody>
      </p:sp>
      <p:sp>
        <p:nvSpPr>
          <p:cNvPr id="3" name="Zástupný symbol pro obsah 2"/>
          <p:cNvSpPr>
            <a:spLocks noGrp="1"/>
          </p:cNvSpPr>
          <p:nvPr>
            <p:ph idx="1"/>
          </p:nvPr>
        </p:nvSpPr>
        <p:spPr/>
        <p:txBody>
          <a:bodyPr/>
          <a:lstStyle/>
          <a:p>
            <a:r>
              <a:rPr lang="fr-FR" noProof="0" smtClean="0"/>
              <a:t>le merveilleux</a:t>
            </a:r>
          </a:p>
          <a:p>
            <a:pPr lvl="1"/>
            <a:r>
              <a:rPr lang="fr-FR" noProof="0" smtClean="0"/>
              <a:t>païen</a:t>
            </a:r>
          </a:p>
          <a:p>
            <a:pPr lvl="1"/>
            <a:r>
              <a:rPr lang="fr-FR" noProof="0" smtClean="0"/>
              <a:t>chrétien</a:t>
            </a:r>
          </a:p>
          <a:p>
            <a:pPr>
              <a:buNone/>
            </a:pPr>
            <a:r>
              <a:rPr lang="fr-FR" noProof="0" smtClean="0"/>
              <a:t>→ l’épopée nationale</a:t>
            </a:r>
          </a:p>
          <a:p>
            <a:pPr lvl="1"/>
            <a:r>
              <a:rPr lang="fr-FR" noProof="0" smtClean="0"/>
              <a:t>l’esprit moderne</a:t>
            </a:r>
            <a:endParaRPr lang="fr-FR" noProof="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l’affaire des inscriptions (1676-7)</a:t>
            </a:r>
            <a:endParaRPr lang="fr-FR" noProof="0"/>
          </a:p>
        </p:txBody>
      </p:sp>
      <p:sp>
        <p:nvSpPr>
          <p:cNvPr id="3" name="Zástupný symbol pro obsah 2"/>
          <p:cNvSpPr>
            <a:spLocks noGrp="1"/>
          </p:cNvSpPr>
          <p:nvPr>
            <p:ph idx="1"/>
          </p:nvPr>
        </p:nvSpPr>
        <p:spPr/>
        <p:txBody>
          <a:bodyPr/>
          <a:lstStyle/>
          <a:p>
            <a:r>
              <a:rPr lang="fr-FR" noProof="0" dirty="0" smtClean="0"/>
              <a:t>Charpentier</a:t>
            </a:r>
          </a:p>
          <a:p>
            <a:pPr lvl="1"/>
            <a:r>
              <a:rPr lang="fr-FR" noProof="0" dirty="0" smtClean="0"/>
              <a:t>les tableaux de Versailles</a:t>
            </a:r>
          </a:p>
          <a:p>
            <a:pPr lvl="1"/>
            <a:r>
              <a:rPr lang="fr-FR" noProof="0" dirty="0" smtClean="0"/>
              <a:t>des inscription en français</a:t>
            </a:r>
          </a:p>
          <a:p>
            <a:pPr lvl="1"/>
            <a:r>
              <a:rPr lang="fr-FR" i="1" noProof="0" dirty="0" smtClean="0"/>
              <a:t>„l’excellence de la langue française“</a:t>
            </a:r>
          </a:p>
          <a:p>
            <a:pPr lvl="1"/>
            <a:r>
              <a:rPr lang="fr-FR" noProof="0" dirty="0" smtClean="0"/>
              <a:t>la supériorité de l’art moderne</a:t>
            </a:r>
            <a:endParaRPr lang="fr-FR" noProof="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les modernes</a:t>
            </a:r>
            <a:endParaRPr lang="fr-FR" noProof="0"/>
          </a:p>
        </p:txBody>
      </p:sp>
      <p:sp>
        <p:nvSpPr>
          <p:cNvPr id="3" name="Zástupný symbol pro obsah 2"/>
          <p:cNvSpPr>
            <a:spLocks noGrp="1"/>
          </p:cNvSpPr>
          <p:nvPr>
            <p:ph idx="1"/>
          </p:nvPr>
        </p:nvSpPr>
        <p:spPr/>
        <p:txBody>
          <a:bodyPr/>
          <a:lstStyle/>
          <a:p>
            <a:r>
              <a:rPr lang="fr-FR" noProof="0" smtClean="0">
                <a:solidFill>
                  <a:schemeClr val="tx1"/>
                </a:solidFill>
              </a:rPr>
              <a:t>Fontenelle</a:t>
            </a:r>
          </a:p>
          <a:p>
            <a:pPr lvl="1"/>
            <a:r>
              <a:rPr lang="fr-FR" i="1" noProof="0" smtClean="0"/>
              <a:t>Digression sur les Anciens et les Modernes</a:t>
            </a:r>
            <a:r>
              <a:rPr lang="fr-FR" noProof="0" smtClean="0"/>
              <a:t> (1688)</a:t>
            </a:r>
          </a:p>
          <a:p>
            <a:r>
              <a:rPr lang="fr-FR" noProof="0" smtClean="0">
                <a:solidFill>
                  <a:schemeClr val="tx1"/>
                </a:solidFill>
              </a:rPr>
              <a:t>Saint-Évremond </a:t>
            </a:r>
          </a:p>
          <a:p>
            <a:pPr lvl="1"/>
            <a:r>
              <a:rPr lang="fr-FR" i="1" noProof="0" smtClean="0">
                <a:solidFill>
                  <a:schemeClr val="tx1"/>
                </a:solidFill>
              </a:rPr>
              <a:t>Sur les poèmes des Anciens </a:t>
            </a:r>
            <a:r>
              <a:rPr lang="fr-FR" noProof="0" smtClean="0">
                <a:solidFill>
                  <a:schemeClr val="tx1"/>
                </a:solidFill>
              </a:rPr>
              <a:t>(1685)</a:t>
            </a:r>
          </a:p>
          <a:p>
            <a:r>
              <a:rPr lang="fr-FR" noProof="0" smtClean="0">
                <a:solidFill>
                  <a:schemeClr val="tx1"/>
                </a:solidFill>
              </a:rPr>
              <a:t>Charles Perrault </a:t>
            </a:r>
          </a:p>
          <a:p>
            <a:pPr lvl="1"/>
            <a:r>
              <a:rPr lang="fr-FR" i="1" noProof="0" smtClean="0">
                <a:solidFill>
                  <a:schemeClr val="tx1"/>
                </a:solidFill>
              </a:rPr>
              <a:t>Parallèles des Anciens et des Modernes</a:t>
            </a:r>
            <a:r>
              <a:rPr lang="fr-FR" noProof="0" smtClean="0">
                <a:solidFill>
                  <a:schemeClr val="tx1"/>
                </a:solidFill>
              </a:rPr>
              <a:t> (1688, 1690, 1692)</a:t>
            </a:r>
          </a:p>
          <a:p>
            <a:endParaRPr lang="fr-FR" i="1" noProof="0" smtClean="0"/>
          </a:p>
          <a:p>
            <a:r>
              <a:rPr lang="fr-FR" i="1" noProof="0" smtClean="0"/>
              <a:t>Le Mercure Galant</a:t>
            </a:r>
            <a:r>
              <a:rPr lang="fr-FR" noProof="0" smtClean="0"/>
              <a:t> </a:t>
            </a:r>
          </a:p>
          <a:p>
            <a:r>
              <a:rPr lang="fr-FR" noProof="0" smtClean="0"/>
              <a:t>l’Académie française</a:t>
            </a:r>
            <a:endParaRPr lang="fr-FR" noProof="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les anciens</a:t>
            </a:r>
            <a:endParaRPr lang="fr-FR" noProof="0"/>
          </a:p>
        </p:txBody>
      </p:sp>
      <p:sp>
        <p:nvSpPr>
          <p:cNvPr id="3" name="Zástupný symbol pro obsah 2"/>
          <p:cNvSpPr>
            <a:spLocks noGrp="1"/>
          </p:cNvSpPr>
          <p:nvPr>
            <p:ph idx="1"/>
          </p:nvPr>
        </p:nvSpPr>
        <p:spPr/>
        <p:txBody>
          <a:bodyPr/>
          <a:lstStyle/>
          <a:p>
            <a:r>
              <a:rPr lang="fr-FR" noProof="0" smtClean="0">
                <a:solidFill>
                  <a:schemeClr val="tx1"/>
                </a:solidFill>
              </a:rPr>
              <a:t>Racine</a:t>
            </a:r>
          </a:p>
          <a:p>
            <a:r>
              <a:rPr lang="fr-FR" noProof="0" smtClean="0">
                <a:solidFill>
                  <a:schemeClr val="tx1"/>
                </a:solidFill>
              </a:rPr>
              <a:t>La Fontaine </a:t>
            </a:r>
          </a:p>
          <a:p>
            <a:pPr lvl="1"/>
            <a:r>
              <a:rPr lang="fr-FR" i="1" noProof="0" smtClean="0">
                <a:solidFill>
                  <a:schemeClr val="tx1"/>
                </a:solidFill>
              </a:rPr>
              <a:t>Épître à Huet</a:t>
            </a:r>
            <a:r>
              <a:rPr lang="fr-FR" noProof="0" smtClean="0">
                <a:solidFill>
                  <a:schemeClr val="tx1"/>
                </a:solidFill>
              </a:rPr>
              <a:t> (1687)</a:t>
            </a:r>
          </a:p>
          <a:p>
            <a:r>
              <a:rPr lang="fr-FR" noProof="0" smtClean="0">
                <a:solidFill>
                  <a:schemeClr val="tx1"/>
                </a:solidFill>
              </a:rPr>
              <a:t>La Bruyère</a:t>
            </a:r>
          </a:p>
          <a:p>
            <a:r>
              <a:rPr lang="fr-FR" noProof="0" smtClean="0">
                <a:solidFill>
                  <a:schemeClr val="tx1"/>
                </a:solidFill>
              </a:rPr>
              <a:t>Nicolas Boileau Despréaux </a:t>
            </a:r>
          </a:p>
          <a:p>
            <a:pPr lvl="1"/>
            <a:r>
              <a:rPr lang="fr-FR" i="1" noProof="0" smtClean="0">
                <a:solidFill>
                  <a:schemeClr val="tx1"/>
                </a:solidFill>
              </a:rPr>
              <a:t>Réflexions sur Longin</a:t>
            </a:r>
            <a:r>
              <a:rPr lang="fr-FR" noProof="0" smtClean="0">
                <a:solidFill>
                  <a:schemeClr val="tx1"/>
                </a:solidFill>
              </a:rPr>
              <a:t> (1694)</a:t>
            </a:r>
            <a:endParaRPr lang="fr-FR" noProof="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Les thèses des modernes</a:t>
            </a:r>
            <a:endParaRPr lang="fr-FR" noProof="0"/>
          </a:p>
        </p:txBody>
      </p:sp>
      <p:sp>
        <p:nvSpPr>
          <p:cNvPr id="3" name="Zástupný symbol pro obsah 2"/>
          <p:cNvSpPr>
            <a:spLocks noGrp="1"/>
          </p:cNvSpPr>
          <p:nvPr>
            <p:ph idx="1"/>
          </p:nvPr>
        </p:nvSpPr>
        <p:spPr/>
        <p:txBody>
          <a:bodyPr>
            <a:normAutofit/>
          </a:bodyPr>
          <a:lstStyle/>
          <a:p>
            <a:pPr>
              <a:buNone/>
            </a:pPr>
            <a:r>
              <a:rPr lang="fr-FR" noProof="0" dirty="0" smtClean="0"/>
              <a:t>1. Les faiblesses des anciens</a:t>
            </a:r>
          </a:p>
          <a:p>
            <a:pPr lvl="1"/>
            <a:r>
              <a:rPr lang="fr-FR" noProof="0" dirty="0" smtClean="0"/>
              <a:t>Perrault</a:t>
            </a:r>
          </a:p>
          <a:p>
            <a:pPr lvl="2"/>
            <a:r>
              <a:rPr lang="fr-FR" dirty="0" smtClean="0"/>
              <a:t>« Ils sont grands, il est vrai, mais hommes comme nous »</a:t>
            </a:r>
            <a:endParaRPr lang="fr-FR" noProof="0" dirty="0" smtClean="0"/>
          </a:p>
          <a:p>
            <a:pPr lvl="1"/>
            <a:r>
              <a:rPr lang="fr-FR" noProof="0" dirty="0" smtClean="0"/>
              <a:t>la critique des défauts</a:t>
            </a:r>
          </a:p>
          <a:p>
            <a:pPr lvl="2"/>
            <a:r>
              <a:rPr lang="fr-FR" noProof="0" dirty="0" smtClean="0">
                <a:solidFill>
                  <a:schemeClr val="tx1"/>
                </a:solidFill>
              </a:rPr>
              <a:t>le style ennuyeux de Platon</a:t>
            </a:r>
          </a:p>
          <a:p>
            <a:pPr lvl="2"/>
            <a:r>
              <a:rPr lang="fr-FR" noProof="0" dirty="0" smtClean="0">
                <a:solidFill>
                  <a:schemeClr val="tx1"/>
                </a:solidFill>
              </a:rPr>
              <a:t>la confusion de Pindare</a:t>
            </a:r>
          </a:p>
          <a:p>
            <a:pPr lvl="2"/>
            <a:r>
              <a:rPr lang="fr-FR" noProof="0" dirty="0" smtClean="0">
                <a:solidFill>
                  <a:schemeClr val="tx1"/>
                </a:solidFill>
              </a:rPr>
              <a:t>les idées dépassées d’Aristote</a:t>
            </a:r>
            <a:endParaRPr lang="fr-FR" noProof="0" dirty="0" smtClean="0"/>
          </a:p>
          <a:p>
            <a:pPr>
              <a:buNone/>
            </a:pPr>
            <a:endParaRPr lang="fr-FR" noProof="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les genres</a:t>
            </a:r>
            <a:endParaRPr lang="fr-FR" noProof="0"/>
          </a:p>
        </p:txBody>
      </p:sp>
      <p:sp>
        <p:nvSpPr>
          <p:cNvPr id="3" name="Zástupný symbol pro obsah 2"/>
          <p:cNvSpPr>
            <a:spLocks noGrp="1"/>
          </p:cNvSpPr>
          <p:nvPr>
            <p:ph idx="1"/>
          </p:nvPr>
        </p:nvSpPr>
        <p:spPr/>
        <p:txBody>
          <a:bodyPr>
            <a:normAutofit lnSpcReduction="10000"/>
          </a:bodyPr>
          <a:lstStyle/>
          <a:p>
            <a:r>
              <a:rPr lang="fr-FR" noProof="0" dirty="0" smtClean="0"/>
              <a:t>l’épopée</a:t>
            </a:r>
          </a:p>
          <a:p>
            <a:pPr lvl="1"/>
            <a:r>
              <a:rPr lang="fr-FR" noProof="0" dirty="0" smtClean="0"/>
              <a:t>lyrique &amp; épique</a:t>
            </a:r>
          </a:p>
          <a:p>
            <a:pPr lvl="1"/>
            <a:r>
              <a:rPr lang="fr-FR" noProof="0" dirty="0" smtClean="0"/>
              <a:t>la mythologie </a:t>
            </a:r>
          </a:p>
          <a:p>
            <a:pPr lvl="1"/>
            <a:r>
              <a:rPr lang="fr-FR" noProof="0" dirty="0" smtClean="0"/>
              <a:t>l’histoire</a:t>
            </a:r>
          </a:p>
          <a:p>
            <a:pPr lvl="2"/>
            <a:r>
              <a:rPr lang="fr-FR" noProof="0" dirty="0" smtClean="0"/>
              <a:t>le héros illustre</a:t>
            </a:r>
          </a:p>
          <a:p>
            <a:pPr lvl="1"/>
            <a:r>
              <a:rPr lang="fr-FR" noProof="0" dirty="0" smtClean="0"/>
              <a:t>l’action</a:t>
            </a:r>
          </a:p>
          <a:p>
            <a:pPr lvl="2"/>
            <a:r>
              <a:rPr lang="fr-FR" noProof="0" dirty="0" smtClean="0"/>
              <a:t>inventée</a:t>
            </a:r>
          </a:p>
          <a:p>
            <a:pPr lvl="2"/>
            <a:r>
              <a:rPr lang="fr-FR" noProof="0" dirty="0" smtClean="0"/>
              <a:t>la guerre</a:t>
            </a:r>
          </a:p>
          <a:p>
            <a:pPr lvl="1"/>
            <a:r>
              <a:rPr lang="fr-FR" noProof="0" dirty="0" smtClean="0"/>
              <a:t>la composition</a:t>
            </a:r>
          </a:p>
          <a:p>
            <a:pPr lvl="2"/>
            <a:r>
              <a:rPr lang="fr-FR" noProof="0" dirty="0" smtClean="0"/>
              <a:t>la proposition</a:t>
            </a:r>
          </a:p>
          <a:p>
            <a:pPr lvl="2"/>
            <a:r>
              <a:rPr lang="fr-FR" noProof="0" dirty="0" smtClean="0"/>
              <a:t>l’invocation </a:t>
            </a:r>
          </a:p>
          <a:p>
            <a:pPr lvl="2"/>
            <a:r>
              <a:rPr lang="fr-FR" noProof="0" dirty="0" smtClean="0"/>
              <a:t>la narration</a:t>
            </a:r>
          </a:p>
          <a:p>
            <a:pPr lvl="2"/>
            <a:r>
              <a:rPr lang="fr-FR" noProof="0" dirty="0" smtClean="0"/>
              <a:t>le dénouement</a:t>
            </a:r>
            <a:endParaRPr lang="fr-FR" noProof="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Les thèses des modernes</a:t>
            </a:r>
            <a:endParaRPr lang="fr-FR" noProof="0"/>
          </a:p>
        </p:txBody>
      </p:sp>
      <p:sp>
        <p:nvSpPr>
          <p:cNvPr id="3" name="Zástupný symbol pro obsah 2"/>
          <p:cNvSpPr>
            <a:spLocks noGrp="1"/>
          </p:cNvSpPr>
          <p:nvPr>
            <p:ph idx="1"/>
          </p:nvPr>
        </p:nvSpPr>
        <p:spPr/>
        <p:txBody>
          <a:bodyPr>
            <a:normAutofit/>
          </a:bodyPr>
          <a:lstStyle/>
          <a:p>
            <a:pPr>
              <a:buNone/>
            </a:pPr>
            <a:r>
              <a:rPr lang="fr-FR" noProof="0" dirty="0" smtClean="0"/>
              <a:t>2. La critique du principe d’autorité</a:t>
            </a:r>
          </a:p>
          <a:p>
            <a:pPr lvl="1"/>
            <a:r>
              <a:rPr lang="fr-FR" noProof="0" dirty="0" smtClean="0"/>
              <a:t>Perrault</a:t>
            </a:r>
          </a:p>
          <a:p>
            <a:pPr lvl="2"/>
            <a:r>
              <a:rPr lang="fr-FR" noProof="0" dirty="0" smtClean="0"/>
              <a:t>la science moderne</a:t>
            </a:r>
          </a:p>
          <a:p>
            <a:pPr lvl="2"/>
            <a:r>
              <a:rPr lang="fr-FR" noProof="0" dirty="0" smtClean="0"/>
              <a:t>x les idées erronées des anciens</a:t>
            </a:r>
          </a:p>
          <a:p>
            <a:pPr lvl="1"/>
            <a:r>
              <a:rPr lang="fr-FR" noProof="0" dirty="0" smtClean="0"/>
              <a:t>Fontenelle</a:t>
            </a:r>
          </a:p>
          <a:p>
            <a:pPr lvl="2"/>
            <a:r>
              <a:rPr lang="fr-FR" noProof="0" dirty="0" smtClean="0"/>
              <a:t>se soumettre à l’autorité = arrêter le progrès</a:t>
            </a:r>
          </a:p>
          <a:p>
            <a:pPr lvl="2"/>
            <a:r>
              <a:rPr lang="fr-FR" dirty="0" smtClean="0"/>
              <a:t>« Rien n’arrête tant le progrès des choses, rien ne borne tant les esprits, que l’admiration excessive des anciens… Si l’on allait s’entêter un jour de Descartes et le mettre à la place d’Aristote, ce serait à peu près le même inconvénient »</a:t>
            </a:r>
            <a:endParaRPr lang="fr-FR" noProof="0" dirty="0" smtClean="0"/>
          </a:p>
          <a:p>
            <a:endParaRPr lang="fr-FR" noProof="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Les thèses des modernes</a:t>
            </a:r>
            <a:endParaRPr lang="fr-FR" noProof="0"/>
          </a:p>
        </p:txBody>
      </p:sp>
      <p:sp>
        <p:nvSpPr>
          <p:cNvPr id="3" name="Zástupný symbol pro obsah 2"/>
          <p:cNvSpPr>
            <a:spLocks noGrp="1"/>
          </p:cNvSpPr>
          <p:nvPr>
            <p:ph idx="1"/>
          </p:nvPr>
        </p:nvSpPr>
        <p:spPr>
          <a:xfrm>
            <a:off x="304800" y="1554164"/>
            <a:ext cx="8686800" cy="4846636"/>
          </a:xfrm>
        </p:spPr>
        <p:txBody>
          <a:bodyPr>
            <a:normAutofit fontScale="92500"/>
          </a:bodyPr>
          <a:lstStyle/>
          <a:p>
            <a:pPr>
              <a:buNone/>
            </a:pPr>
            <a:r>
              <a:rPr lang="fr-FR" noProof="0" dirty="0" smtClean="0"/>
              <a:t>3. La permanence des lois naturelles</a:t>
            </a:r>
          </a:p>
          <a:p>
            <a:pPr lvl="1"/>
            <a:r>
              <a:rPr lang="fr-FR" noProof="0" dirty="0" smtClean="0"/>
              <a:t>Fontenelle </a:t>
            </a:r>
          </a:p>
          <a:p>
            <a:pPr lvl="2"/>
            <a:r>
              <a:rPr lang="fr-FR" noProof="0" dirty="0" smtClean="0"/>
              <a:t>l’antériorité ≠ la supériorité</a:t>
            </a:r>
          </a:p>
          <a:p>
            <a:pPr lvl="2" algn="just"/>
            <a:r>
              <a:rPr lang="fr-FR" dirty="0" smtClean="0"/>
              <a:t>« </a:t>
            </a:r>
            <a:r>
              <a:rPr lang="fr-FR" dirty="0"/>
              <a:t>Toute la question do la prééminence entre les anciens </a:t>
            </a:r>
            <a:r>
              <a:rPr lang="fr-FR" dirty="0" smtClean="0"/>
              <a:t>et les modernes</a:t>
            </a:r>
            <a:r>
              <a:rPr lang="fr-FR" dirty="0"/>
              <a:t> étant une fois bien </a:t>
            </a:r>
            <a:r>
              <a:rPr lang="fr-FR" dirty="0" smtClean="0"/>
              <a:t>entendue </a:t>
            </a:r>
            <a:r>
              <a:rPr lang="fr-FR" dirty="0"/>
              <a:t>se réduit </a:t>
            </a:r>
            <a:r>
              <a:rPr lang="fr-FR" dirty="0" smtClean="0"/>
              <a:t>à</a:t>
            </a:r>
            <a:r>
              <a:rPr lang="fr-FR" dirty="0"/>
              <a:t> savoir </a:t>
            </a:r>
            <a:r>
              <a:rPr lang="fr-FR" dirty="0" smtClean="0"/>
              <a:t>si les arbres qui étaient autrefois dans nos campagnes étaient plus grands que ceux d’aujourd’hui. En cas qu’ils l’aient été, Homère, </a:t>
            </a:r>
            <a:r>
              <a:rPr lang="fr-FR" dirty="0"/>
              <a:t>Platon, </a:t>
            </a:r>
            <a:r>
              <a:rPr lang="fr-FR" dirty="0" smtClean="0"/>
              <a:t>Démosthène ne peuvent </a:t>
            </a:r>
            <a:r>
              <a:rPr lang="fr-FR" dirty="0"/>
              <a:t>être égalés dans ces derniers siècles ; mais si nos arbres </a:t>
            </a:r>
            <a:r>
              <a:rPr lang="fr-FR" dirty="0" smtClean="0"/>
              <a:t>sont </a:t>
            </a:r>
            <a:r>
              <a:rPr lang="fr-FR" dirty="0"/>
              <a:t>aussi grands que </a:t>
            </a:r>
            <a:r>
              <a:rPr lang="fr-FR" dirty="0" smtClean="0"/>
              <a:t>ceux d’autrefois, </a:t>
            </a:r>
            <a:r>
              <a:rPr lang="fr-FR" dirty="0"/>
              <a:t>nous pouvons égaler Homère, </a:t>
            </a:r>
            <a:r>
              <a:rPr lang="fr-FR" dirty="0" smtClean="0"/>
              <a:t>Platon </a:t>
            </a:r>
            <a:r>
              <a:rPr lang="fr-FR" dirty="0"/>
              <a:t>et Démosthène. ... </a:t>
            </a:r>
            <a:r>
              <a:rPr lang="fr-FR" dirty="0" smtClean="0"/>
              <a:t>La nature a entre les mains une certaine pâte qui est toujours la même, qu’elle tourne et retourne sans cesse en mille façons, et dont elle forme les hommes, les animaux et les plantes; et certainement elle n’a point formé Platon, Démosthène, ni Homère d’une argile plus fine et mieux préparée que nos philosophes, nos orateurs et nos poètes d’aujourd’hui »</a:t>
            </a:r>
          </a:p>
          <a:p>
            <a:pPr lvl="2" algn="just"/>
            <a:r>
              <a:rPr lang="fr-FR" noProof="0" dirty="0" smtClean="0"/>
              <a:t>« Les anciens ont tout inventé, c’est sur ce point que leurs partisans triomphent; donc ils avaient beaucoup plus d’esprit que nous; point du tout, mais ils étaient avant nous… Si l’on nous avait mis en leur place, nous aurions inventé »</a:t>
            </a:r>
          </a:p>
          <a:p>
            <a:endParaRPr lang="fr-FR" noProof="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Les thèses des modernes</a:t>
            </a:r>
            <a:endParaRPr lang="fr-FR" noProof="0"/>
          </a:p>
        </p:txBody>
      </p:sp>
      <p:sp>
        <p:nvSpPr>
          <p:cNvPr id="3" name="Zástupný symbol pro obsah 2"/>
          <p:cNvSpPr>
            <a:spLocks noGrp="1"/>
          </p:cNvSpPr>
          <p:nvPr>
            <p:ph idx="1"/>
          </p:nvPr>
        </p:nvSpPr>
        <p:spPr/>
        <p:txBody>
          <a:bodyPr>
            <a:normAutofit/>
          </a:bodyPr>
          <a:lstStyle/>
          <a:p>
            <a:pPr>
              <a:buNone/>
            </a:pPr>
            <a:r>
              <a:rPr lang="fr-FR" noProof="0" dirty="0" smtClean="0"/>
              <a:t>4. L’idée de progrès: </a:t>
            </a:r>
          </a:p>
          <a:p>
            <a:pPr lvl="1"/>
            <a:r>
              <a:rPr lang="fr-FR" noProof="0" dirty="0" smtClean="0"/>
              <a:t>la cumulation du savoir</a:t>
            </a:r>
          </a:p>
          <a:p>
            <a:pPr lvl="1"/>
            <a:r>
              <a:rPr lang="fr-FR" noProof="0" dirty="0" smtClean="0"/>
              <a:t>Fontenelle:</a:t>
            </a:r>
          </a:p>
          <a:p>
            <a:pPr lvl="2">
              <a:buNone/>
            </a:pPr>
            <a:r>
              <a:rPr lang="fr-FR" i="1" noProof="0" dirty="0" smtClean="0"/>
              <a:t>	« les arts suivent la loi du progrès au même titre que les sciences »</a:t>
            </a:r>
          </a:p>
          <a:p>
            <a:pPr lvl="2">
              <a:buNone/>
            </a:pPr>
            <a:r>
              <a:rPr lang="fr-FR" i="1" noProof="0" dirty="0" smtClean="0"/>
              <a:t>	« connaissance supérieure des règles de l’art »</a:t>
            </a:r>
            <a:endParaRPr lang="fr-FR" noProof="0" dirty="0" smtClean="0"/>
          </a:p>
          <a:p>
            <a:pPr lvl="1"/>
            <a:r>
              <a:rPr lang="fr-FR" noProof="0" dirty="0" smtClean="0"/>
              <a:t>Perrault </a:t>
            </a:r>
          </a:p>
          <a:p>
            <a:pPr lvl="2"/>
            <a:r>
              <a:rPr lang="fr-FR" noProof="0" dirty="0" smtClean="0"/>
              <a:t>le 17</a:t>
            </a:r>
            <a:r>
              <a:rPr lang="fr-FR" baseline="30000" noProof="0" dirty="0" smtClean="0"/>
              <a:t>e</a:t>
            </a:r>
            <a:r>
              <a:rPr lang="fr-FR" noProof="0" dirty="0" smtClean="0"/>
              <a:t> siècle = le sommet de la perfection</a:t>
            </a:r>
          </a:p>
          <a:p>
            <a:pPr lvl="2"/>
            <a:r>
              <a:rPr lang="fr-FR" dirty="0" smtClean="0"/>
              <a:t>« le </a:t>
            </a:r>
            <a:r>
              <a:rPr lang="fr-FR" dirty="0"/>
              <a:t>siècle de Louis XIV est « parvenu en quelque sorte au sommet de la perfection »</a:t>
            </a:r>
          </a:p>
          <a:p>
            <a:pPr lvl="2"/>
            <a:r>
              <a:rPr lang="fr-FR" dirty="0" smtClean="0"/>
              <a:t>« il n’y a rien que le temps ne perfectionne »</a:t>
            </a:r>
          </a:p>
          <a:p>
            <a:endParaRPr lang="fr-FR" noProof="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les arguments des anciens</a:t>
            </a:r>
            <a:endParaRPr lang="fr-FR" noProof="0"/>
          </a:p>
        </p:txBody>
      </p:sp>
      <p:sp>
        <p:nvSpPr>
          <p:cNvPr id="3" name="Zástupný symbol pro obsah 2"/>
          <p:cNvSpPr>
            <a:spLocks noGrp="1"/>
          </p:cNvSpPr>
          <p:nvPr>
            <p:ph idx="1"/>
          </p:nvPr>
        </p:nvSpPr>
        <p:spPr/>
        <p:txBody>
          <a:bodyPr/>
          <a:lstStyle/>
          <a:p>
            <a:pPr>
              <a:buNone/>
            </a:pPr>
            <a:r>
              <a:rPr lang="fr-FR" noProof="0" dirty="0" smtClean="0"/>
              <a:t>1. L’art de la « simple nature</a:t>
            </a:r>
            <a:r>
              <a:rPr lang="fr-FR" dirty="0" smtClean="0"/>
              <a:t> »</a:t>
            </a:r>
            <a:endParaRPr lang="fr-FR" noProof="0" dirty="0" smtClean="0"/>
          </a:p>
          <a:p>
            <a:pPr lvl="1"/>
            <a:r>
              <a:rPr lang="fr-FR" noProof="0" dirty="0" smtClean="0"/>
              <a:t>les anciens </a:t>
            </a:r>
          </a:p>
          <a:p>
            <a:pPr lvl="2"/>
            <a:r>
              <a:rPr lang="fr-FR" noProof="0" dirty="0" smtClean="0"/>
              <a:t>plus près des origines</a:t>
            </a:r>
          </a:p>
          <a:p>
            <a:pPr lvl="1"/>
            <a:r>
              <a:rPr lang="fr-FR" dirty="0" smtClean="0"/>
              <a:t>La Fontaine</a:t>
            </a:r>
          </a:p>
          <a:p>
            <a:pPr lvl="2"/>
            <a:r>
              <a:rPr lang="fr-FR" dirty="0" smtClean="0"/>
              <a:t>« reprendre enfin le simple et le naturel »</a:t>
            </a:r>
            <a:endParaRPr lang="fr-FR" noProof="0" dirty="0" smtClean="0"/>
          </a:p>
          <a:p>
            <a:pPr>
              <a:buNone/>
            </a:pPr>
            <a:r>
              <a:rPr lang="fr-FR" noProof="0" dirty="0" smtClean="0"/>
              <a:t>2. L’imitation n’amoindrit pas l’originalité </a:t>
            </a:r>
          </a:p>
          <a:p>
            <a:pPr lvl="1"/>
            <a:r>
              <a:rPr lang="fr-FR" dirty="0" smtClean="0"/>
              <a:t>La Fontaine</a:t>
            </a:r>
          </a:p>
          <a:p>
            <a:pPr lvl="2"/>
            <a:r>
              <a:rPr lang="fr-FR" noProof="0" dirty="0" smtClean="0"/>
              <a:t>« Mon imitation n’est pas un esclavage »</a:t>
            </a:r>
          </a:p>
          <a:p>
            <a:pPr>
              <a:buNone/>
            </a:pPr>
            <a:r>
              <a:rPr lang="fr-FR" noProof="0" dirty="0" smtClean="0"/>
              <a:t>3. La supériorité des auteurs imitant les anciens</a:t>
            </a:r>
          </a:p>
          <a:p>
            <a:pPr lvl="1"/>
            <a:r>
              <a:rPr lang="fr-FR" noProof="0" dirty="0" smtClean="0"/>
              <a:t>Molière</a:t>
            </a:r>
          </a:p>
          <a:p>
            <a:pPr lvl="1"/>
            <a:r>
              <a:rPr lang="fr-FR" noProof="0" dirty="0" smtClean="0"/>
              <a:t>Racine</a:t>
            </a:r>
          </a:p>
          <a:p>
            <a:endParaRPr lang="fr-FR" noProof="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les genres</a:t>
            </a:r>
            <a:endParaRPr lang="fr-FR" noProof="0"/>
          </a:p>
        </p:txBody>
      </p:sp>
      <p:sp>
        <p:nvSpPr>
          <p:cNvPr id="3" name="Zástupný symbol pro obsah 2"/>
          <p:cNvSpPr>
            <a:spLocks noGrp="1"/>
          </p:cNvSpPr>
          <p:nvPr>
            <p:ph idx="1"/>
          </p:nvPr>
        </p:nvSpPr>
        <p:spPr>
          <a:xfrm>
            <a:off x="304800" y="1554164"/>
            <a:ext cx="8686800" cy="4967406"/>
          </a:xfrm>
        </p:spPr>
        <p:txBody>
          <a:bodyPr>
            <a:normAutofit/>
          </a:bodyPr>
          <a:lstStyle/>
          <a:p>
            <a:r>
              <a:rPr lang="fr-FR" noProof="0" dirty="0" smtClean="0"/>
              <a:t>la diversité thématique</a:t>
            </a:r>
          </a:p>
          <a:p>
            <a:pPr lvl="1"/>
            <a:r>
              <a:rPr lang="fr-FR" noProof="0" dirty="0" smtClean="0"/>
              <a:t>l’ode</a:t>
            </a:r>
          </a:p>
          <a:p>
            <a:pPr lvl="1"/>
            <a:r>
              <a:rPr lang="fr-FR" noProof="0" dirty="0" smtClean="0"/>
              <a:t>l’épître</a:t>
            </a:r>
          </a:p>
          <a:p>
            <a:r>
              <a:rPr lang="fr-FR" noProof="0" dirty="0" smtClean="0"/>
              <a:t>le sujet déterminé</a:t>
            </a:r>
          </a:p>
          <a:p>
            <a:pPr lvl="1"/>
            <a:r>
              <a:rPr lang="fr-FR" noProof="0" dirty="0" smtClean="0"/>
              <a:t>l’idylle</a:t>
            </a:r>
          </a:p>
          <a:p>
            <a:pPr lvl="1"/>
            <a:r>
              <a:rPr lang="fr-FR" noProof="0" dirty="0" smtClean="0"/>
              <a:t>l’élégie</a:t>
            </a:r>
          </a:p>
          <a:p>
            <a:pPr lvl="1"/>
            <a:r>
              <a:rPr lang="fr-FR" noProof="0" dirty="0" smtClean="0"/>
              <a:t>la satire</a:t>
            </a:r>
          </a:p>
          <a:p>
            <a:r>
              <a:rPr lang="fr-FR" noProof="0" dirty="0" smtClean="0"/>
              <a:t>les genres mineurs</a:t>
            </a:r>
          </a:p>
          <a:p>
            <a:pPr lvl="1"/>
            <a:r>
              <a:rPr lang="fr-FR" noProof="0" dirty="0" smtClean="0"/>
              <a:t>l’héritage précieux</a:t>
            </a:r>
          </a:p>
          <a:p>
            <a:pPr lvl="2"/>
            <a:r>
              <a:rPr lang="fr-FR" noProof="0" dirty="0" smtClean="0"/>
              <a:t>le rondeau</a:t>
            </a:r>
          </a:p>
          <a:p>
            <a:pPr lvl="2"/>
            <a:r>
              <a:rPr lang="fr-FR" noProof="0" dirty="0" smtClean="0"/>
              <a:t>le madrigal</a:t>
            </a:r>
          </a:p>
          <a:p>
            <a:pPr lvl="2"/>
            <a:r>
              <a:rPr lang="fr-FR" noProof="0" dirty="0" smtClean="0"/>
              <a:t>la ballade</a:t>
            </a:r>
          </a:p>
          <a:p>
            <a:pPr lvl="2"/>
            <a:r>
              <a:rPr lang="fr-FR" noProof="0" dirty="0" smtClean="0"/>
              <a:t>l’épigramme</a:t>
            </a:r>
          </a:p>
          <a:p>
            <a:endParaRPr lang="fr-FR" noProof="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Jean de La Fontaine (1621-1695)</a:t>
            </a:r>
            <a:endParaRPr lang="fr-FR" noProof="0"/>
          </a:p>
        </p:txBody>
      </p:sp>
      <p:sp>
        <p:nvSpPr>
          <p:cNvPr id="3" name="Zástupný symbol pro obsah 2"/>
          <p:cNvSpPr>
            <a:spLocks noGrp="1"/>
          </p:cNvSpPr>
          <p:nvPr>
            <p:ph idx="1"/>
          </p:nvPr>
        </p:nvSpPr>
        <p:spPr>
          <a:xfrm>
            <a:off x="304800" y="1554164"/>
            <a:ext cx="8686800" cy="5019164"/>
          </a:xfrm>
        </p:spPr>
        <p:txBody>
          <a:bodyPr>
            <a:normAutofit lnSpcReduction="10000"/>
          </a:bodyPr>
          <a:lstStyle/>
          <a:p>
            <a:r>
              <a:rPr lang="fr-FR" noProof="0" smtClean="0"/>
              <a:t>la bourgeoisie provinciale</a:t>
            </a:r>
          </a:p>
          <a:p>
            <a:pPr lvl="1"/>
            <a:r>
              <a:rPr lang="fr-FR" noProof="0" smtClean="0"/>
              <a:t>Champagne</a:t>
            </a:r>
          </a:p>
          <a:p>
            <a:r>
              <a:rPr lang="fr-FR" noProof="0" smtClean="0"/>
              <a:t>la vocation religieuse</a:t>
            </a:r>
          </a:p>
          <a:p>
            <a:pPr lvl="1"/>
            <a:r>
              <a:rPr lang="fr-FR" noProof="0" smtClean="0"/>
              <a:t>le cilice</a:t>
            </a:r>
          </a:p>
          <a:p>
            <a:r>
              <a:rPr lang="fr-FR" noProof="0" smtClean="0"/>
              <a:t>l’avocat</a:t>
            </a:r>
          </a:p>
          <a:p>
            <a:r>
              <a:rPr lang="fr-FR" noProof="0" smtClean="0"/>
              <a:t>le mariage </a:t>
            </a:r>
          </a:p>
          <a:p>
            <a:pPr lvl="1"/>
            <a:r>
              <a:rPr lang="fr-FR" noProof="0" smtClean="0"/>
              <a:t>malheureux</a:t>
            </a:r>
          </a:p>
          <a:p>
            <a:pPr>
              <a:buNone/>
            </a:pPr>
            <a:r>
              <a:rPr lang="fr-FR" noProof="0" smtClean="0"/>
              <a:t>→ s’installe à Paris (1658)</a:t>
            </a:r>
          </a:p>
          <a:p>
            <a:pPr lvl="1"/>
            <a:r>
              <a:rPr lang="fr-FR" noProof="0" smtClean="0"/>
              <a:t>protégé par « la vieille Madame » </a:t>
            </a:r>
          </a:p>
          <a:p>
            <a:pPr lvl="1"/>
            <a:r>
              <a:rPr lang="fr-FR" noProof="0" smtClean="0"/>
              <a:t>1664-1672</a:t>
            </a:r>
          </a:p>
          <a:p>
            <a:pPr lvl="1"/>
            <a:r>
              <a:rPr lang="fr-FR" noProof="0" smtClean="0"/>
              <a:t>Mme de La Fayette</a:t>
            </a:r>
          </a:p>
          <a:p>
            <a:pPr lvl="1"/>
            <a:r>
              <a:rPr lang="fr-FR" noProof="0" smtClean="0"/>
              <a:t>La Rochefoucauld</a:t>
            </a:r>
          </a:p>
          <a:p>
            <a:pPr lvl="1"/>
            <a:r>
              <a:rPr lang="fr-FR" noProof="0" smtClean="0"/>
              <a:t>Mme de Sévigné</a:t>
            </a:r>
          </a:p>
        </p:txBody>
      </p:sp>
      <p:pic>
        <p:nvPicPr>
          <p:cNvPr id="1026" name="Picture 2" descr="http://francerevisited.com/wp-content/uploads/FRSTATUE__JEAN_DE_LA_FONTAINE_.jpg"/>
          <p:cNvPicPr>
            <a:picLocks noChangeAspect="1" noChangeArrowheads="1"/>
          </p:cNvPicPr>
          <p:nvPr/>
        </p:nvPicPr>
        <p:blipFill>
          <a:blip r:embed="rId3" cstate="print"/>
          <a:srcRect/>
          <a:stretch>
            <a:fillRect/>
          </a:stretch>
        </p:blipFill>
        <p:spPr bwMode="auto">
          <a:xfrm>
            <a:off x="5810250" y="1263770"/>
            <a:ext cx="3333750" cy="5248275"/>
          </a:xfrm>
          <a:prstGeom prst="rect">
            <a:avLst/>
          </a:prstGeom>
          <a:noFill/>
        </p:spPr>
      </p:pic>
      <p:pic>
        <p:nvPicPr>
          <p:cNvPr id="1030" name="Picture 6" descr="https://encrypted-tbn0.gstatic.com/images?q=tbn:ANd9GcQpppkq77aeXtM_QXKXSp-63fVdqnkrpTdQ9w6ZKFdsZyjXTZ_C"/>
          <p:cNvPicPr>
            <a:picLocks noChangeAspect="1" noChangeArrowheads="1"/>
          </p:cNvPicPr>
          <p:nvPr/>
        </p:nvPicPr>
        <p:blipFill>
          <a:blip r:embed="rId4" cstate="print"/>
          <a:srcRect/>
          <a:stretch>
            <a:fillRect/>
          </a:stretch>
        </p:blipFill>
        <p:spPr bwMode="auto">
          <a:xfrm>
            <a:off x="2898475" y="2657026"/>
            <a:ext cx="2587924" cy="150012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Jean de La Fontaine (1621-1695)</a:t>
            </a:r>
            <a:endParaRPr lang="fr-FR" noProof="0"/>
          </a:p>
        </p:txBody>
      </p:sp>
      <p:sp>
        <p:nvSpPr>
          <p:cNvPr id="3" name="Zástupný symbol pro obsah 2"/>
          <p:cNvSpPr>
            <a:spLocks noGrp="1"/>
          </p:cNvSpPr>
          <p:nvPr>
            <p:ph idx="1"/>
          </p:nvPr>
        </p:nvSpPr>
        <p:spPr/>
        <p:txBody>
          <a:bodyPr>
            <a:normAutofit/>
          </a:bodyPr>
          <a:lstStyle/>
          <a:p>
            <a:r>
              <a:rPr lang="fr-FR" i="1" noProof="0" smtClean="0"/>
              <a:t>Contes et Nouvelles en vers</a:t>
            </a:r>
            <a:r>
              <a:rPr lang="fr-FR" noProof="0" smtClean="0"/>
              <a:t> (1665-1674)</a:t>
            </a:r>
          </a:p>
          <a:p>
            <a:pPr lvl="1"/>
            <a:r>
              <a:rPr lang="fr-FR" noProof="0" smtClean="0"/>
              <a:t>Arioste</a:t>
            </a:r>
          </a:p>
          <a:p>
            <a:pPr lvl="1"/>
            <a:r>
              <a:rPr lang="fr-FR" noProof="0" smtClean="0"/>
              <a:t>Boccace</a:t>
            </a:r>
          </a:p>
          <a:p>
            <a:pPr lvl="1"/>
            <a:r>
              <a:rPr lang="fr-FR" noProof="0" smtClean="0"/>
              <a:t>Rabelais</a:t>
            </a:r>
          </a:p>
          <a:p>
            <a:pPr lvl="1"/>
            <a:endParaRPr lang="fr-FR" noProof="0" smtClean="0"/>
          </a:p>
          <a:p>
            <a:r>
              <a:rPr lang="fr-FR" i="1" noProof="0" smtClean="0"/>
              <a:t>Les amours de Psyché et de Cupidon </a:t>
            </a:r>
            <a:r>
              <a:rPr lang="fr-FR" noProof="0" smtClean="0"/>
              <a:t>(1669)</a:t>
            </a:r>
            <a:endParaRPr lang="fr-FR" i="1" noProof="0" smtClean="0"/>
          </a:p>
          <a:p>
            <a:pPr lvl="1"/>
            <a:r>
              <a:rPr lang="fr-FR" noProof="0" smtClean="0"/>
              <a:t>prose &amp; vers</a:t>
            </a:r>
          </a:p>
        </p:txBody>
      </p:sp>
      <p:pic>
        <p:nvPicPr>
          <p:cNvPr id="24578" name="Picture 2" descr="http://i.ebayimg.com/00/s/ODUwWDg5Ng==/$(KGrHqNHJ!0E8+m+8QBMBPWMr)G,kw~~60_35.JPG"/>
          <p:cNvPicPr>
            <a:picLocks noChangeAspect="1" noChangeArrowheads="1"/>
          </p:cNvPicPr>
          <p:nvPr/>
        </p:nvPicPr>
        <p:blipFill>
          <a:blip r:embed="rId3" cstate="print"/>
          <a:srcRect/>
          <a:stretch>
            <a:fillRect/>
          </a:stretch>
        </p:blipFill>
        <p:spPr bwMode="auto">
          <a:xfrm>
            <a:off x="6064005" y="0"/>
            <a:ext cx="3079995" cy="2915728"/>
          </a:xfrm>
          <a:prstGeom prst="rect">
            <a:avLst/>
          </a:prstGeom>
          <a:noFill/>
        </p:spPr>
      </p:pic>
      <p:pic>
        <p:nvPicPr>
          <p:cNvPr id="24580" name="Picture 4" descr="https://www.scriptorium-albi.fr/wp-content/uploads/2012/06/1-223-3.jpg"/>
          <p:cNvPicPr>
            <a:picLocks noChangeAspect="1" noChangeArrowheads="1"/>
          </p:cNvPicPr>
          <p:nvPr/>
        </p:nvPicPr>
        <p:blipFill>
          <a:blip r:embed="rId4" cstate="print"/>
          <a:srcRect/>
          <a:stretch>
            <a:fillRect/>
          </a:stretch>
        </p:blipFill>
        <p:spPr bwMode="auto">
          <a:xfrm>
            <a:off x="6492433" y="2932982"/>
            <a:ext cx="2651568" cy="3925018"/>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Jean de La Fontaine (1621-1695)</a:t>
            </a:r>
            <a:endParaRPr lang="fr-FR" noProof="0"/>
          </a:p>
        </p:txBody>
      </p:sp>
      <p:sp>
        <p:nvSpPr>
          <p:cNvPr id="3" name="Zástupný symbol pro obsah 2"/>
          <p:cNvSpPr>
            <a:spLocks noGrp="1"/>
          </p:cNvSpPr>
          <p:nvPr>
            <p:ph idx="1"/>
          </p:nvPr>
        </p:nvSpPr>
        <p:spPr>
          <a:xfrm>
            <a:off x="304798" y="1554164"/>
            <a:ext cx="8252606" cy="5303836"/>
          </a:xfrm>
        </p:spPr>
        <p:txBody>
          <a:bodyPr>
            <a:normAutofit/>
          </a:bodyPr>
          <a:lstStyle/>
          <a:p>
            <a:r>
              <a:rPr lang="fr-FR" i="1" noProof="0" smtClean="0"/>
              <a:t>Fables</a:t>
            </a:r>
            <a:endParaRPr lang="fr-FR" noProof="0" smtClean="0"/>
          </a:p>
          <a:p>
            <a:pPr lvl="1"/>
            <a:r>
              <a:rPr lang="fr-FR" noProof="0" smtClean="0"/>
              <a:t>livres I à VI (1668)</a:t>
            </a:r>
          </a:p>
          <a:p>
            <a:pPr lvl="2"/>
            <a:r>
              <a:rPr lang="fr-FR" noProof="0" smtClean="0"/>
              <a:t>Phèdre</a:t>
            </a:r>
          </a:p>
          <a:p>
            <a:pPr lvl="3"/>
            <a:r>
              <a:rPr lang="fr-FR" noProof="0" smtClean="0"/>
              <a:t>Le loup et l’agneau</a:t>
            </a:r>
          </a:p>
          <a:p>
            <a:pPr lvl="2"/>
            <a:r>
              <a:rPr lang="fr-FR" noProof="0" smtClean="0"/>
              <a:t>Esope </a:t>
            </a:r>
          </a:p>
          <a:p>
            <a:pPr lvl="3"/>
            <a:r>
              <a:rPr lang="fr-FR" noProof="0" smtClean="0"/>
              <a:t>La cigale et la fourmi</a:t>
            </a:r>
          </a:p>
          <a:p>
            <a:pPr lvl="2"/>
            <a:r>
              <a:rPr lang="fr-FR" noProof="0" smtClean="0"/>
              <a:t>les anecdotes simples</a:t>
            </a:r>
          </a:p>
          <a:p>
            <a:pPr lvl="8"/>
            <a:endParaRPr lang="fr-FR" noProof="0" smtClean="0"/>
          </a:p>
          <a:p>
            <a:pPr marL="257175" lvl="2" indent="-257175">
              <a:spcBef>
                <a:spcPts val="0"/>
              </a:spcBef>
              <a:buNone/>
            </a:pPr>
            <a:r>
              <a:rPr lang="fr-FR" sz="2000" noProof="0" smtClean="0"/>
              <a:t>A Monseigneur le Dauphin</a:t>
            </a:r>
          </a:p>
          <a:p>
            <a:pPr marL="257175" lvl="2" indent="-257175">
              <a:spcBef>
                <a:spcPts val="0"/>
              </a:spcBef>
              <a:buNone/>
            </a:pPr>
            <a:r>
              <a:rPr lang="fr-FR" sz="2000" noProof="0" smtClean="0"/>
              <a:t>Je chante les héros dont Esope est le père,</a:t>
            </a:r>
          </a:p>
          <a:p>
            <a:pPr marL="257175" lvl="2" indent="-257175">
              <a:spcBef>
                <a:spcPts val="0"/>
              </a:spcBef>
              <a:buNone/>
            </a:pPr>
            <a:r>
              <a:rPr lang="fr-FR" sz="2000" noProof="0" smtClean="0"/>
              <a:t>Troupe de qui l'histoire, encor que mensongère,</a:t>
            </a:r>
          </a:p>
          <a:p>
            <a:pPr marL="257175" lvl="2" indent="-257175">
              <a:spcBef>
                <a:spcPts val="0"/>
              </a:spcBef>
              <a:buNone/>
            </a:pPr>
            <a:r>
              <a:rPr lang="fr-FR" sz="2000" noProof="0" smtClean="0"/>
              <a:t>Contient des vérités qui servent de leçons.</a:t>
            </a:r>
          </a:p>
          <a:p>
            <a:pPr marL="257175" lvl="2" indent="-257175">
              <a:spcBef>
                <a:spcPts val="0"/>
              </a:spcBef>
              <a:buNone/>
            </a:pPr>
            <a:r>
              <a:rPr lang="fr-FR" sz="2000" noProof="0" smtClean="0"/>
              <a:t>Tout parle en mon ouvrage, et même les poissons:</a:t>
            </a:r>
          </a:p>
          <a:p>
            <a:pPr marL="257175" lvl="2" indent="-257175">
              <a:spcBef>
                <a:spcPts val="0"/>
              </a:spcBef>
              <a:buNone/>
            </a:pPr>
            <a:r>
              <a:rPr lang="fr-FR" sz="2000" noProof="0" smtClean="0"/>
              <a:t>Ce qu'ils disent s'adresse à tous tant que nous sommes;</a:t>
            </a:r>
          </a:p>
          <a:p>
            <a:pPr marL="257175" lvl="2" indent="-257175">
              <a:spcBef>
                <a:spcPts val="0"/>
              </a:spcBef>
              <a:buNone/>
            </a:pPr>
            <a:r>
              <a:rPr lang="fr-FR" sz="2000" noProof="0" smtClean="0"/>
              <a:t>Je me sers d'animaux pour instruire les hommes.</a:t>
            </a:r>
          </a:p>
        </p:txBody>
      </p:sp>
      <p:pic>
        <p:nvPicPr>
          <p:cNvPr id="8" name="Picture 2" descr="https://s-media-cache-ak0.pinimg.com/736x/b5/8e/d4/b58ed46fcc0d4efd2ef266f859292780.jpg"/>
          <p:cNvPicPr>
            <a:picLocks noChangeAspect="1" noChangeArrowheads="1"/>
          </p:cNvPicPr>
          <p:nvPr/>
        </p:nvPicPr>
        <p:blipFill>
          <a:blip r:embed="rId3" cstate="print"/>
          <a:srcRect/>
          <a:stretch>
            <a:fillRect/>
          </a:stretch>
        </p:blipFill>
        <p:spPr bwMode="auto">
          <a:xfrm>
            <a:off x="5848157" y="1138685"/>
            <a:ext cx="3295842" cy="4071669"/>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Jean de La Fontaine (1621-1695)</a:t>
            </a:r>
            <a:endParaRPr lang="fr-FR" noProof="0"/>
          </a:p>
        </p:txBody>
      </p:sp>
      <p:sp>
        <p:nvSpPr>
          <p:cNvPr id="3" name="Zástupný symbol pro obsah 2"/>
          <p:cNvSpPr>
            <a:spLocks noGrp="1"/>
          </p:cNvSpPr>
          <p:nvPr>
            <p:ph idx="1"/>
          </p:nvPr>
        </p:nvSpPr>
        <p:spPr>
          <a:xfrm>
            <a:off x="304800" y="1554164"/>
            <a:ext cx="8686800" cy="4984659"/>
          </a:xfrm>
        </p:spPr>
        <p:txBody>
          <a:bodyPr>
            <a:normAutofit/>
          </a:bodyPr>
          <a:lstStyle/>
          <a:p>
            <a:r>
              <a:rPr lang="fr-FR" i="1" noProof="0" smtClean="0"/>
              <a:t>Fables</a:t>
            </a:r>
            <a:endParaRPr lang="fr-FR" noProof="0" smtClean="0"/>
          </a:p>
          <a:p>
            <a:pPr lvl="1"/>
            <a:r>
              <a:rPr lang="fr-FR" noProof="0" smtClean="0"/>
              <a:t>livres VII à XI (1678)</a:t>
            </a:r>
          </a:p>
          <a:p>
            <a:pPr lvl="2"/>
            <a:r>
              <a:rPr lang="fr-FR" noProof="0" smtClean="0"/>
              <a:t>les fables de Pilpay</a:t>
            </a:r>
          </a:p>
          <a:p>
            <a:pPr algn="just">
              <a:buNone/>
            </a:pPr>
            <a:r>
              <a:rPr lang="fr-FR" noProof="0" smtClean="0"/>
              <a:t>	</a:t>
            </a:r>
            <a:r>
              <a:rPr lang="fr-FR" sz="1800" noProof="0" smtClean="0"/>
              <a:t>« Il ne m’a pas semblé nécessaire ici de présenter mes raisons ni de mentionner les sources à partir desquelles j’ai tracé mes derniers thèmes. Je dirai, comme dans un élan de gratitude, que j’en dois la plus grande partie au Sage Indien Pilpaï, sage indien. Son livre a été traduit en toutes les langues. Les gens du pays le croient fort ancien, et original à l'égard d’Esope si ce n'est Ésope lui-même sous le nom du sage Locman</a:t>
            </a:r>
            <a:r>
              <a:rPr lang="fr-FR" sz="1800" i="1" noProof="0" smtClean="0"/>
              <a:t> »</a:t>
            </a:r>
            <a:endParaRPr lang="fr-FR" sz="2000" noProof="0" smtClean="0"/>
          </a:p>
          <a:p>
            <a:pPr lvl="2"/>
            <a:r>
              <a:rPr lang="fr-FR" noProof="0" smtClean="0"/>
              <a:t>la vie à la cour</a:t>
            </a:r>
          </a:p>
          <a:p>
            <a:pPr lvl="2"/>
            <a:r>
              <a:rPr lang="fr-FR" noProof="0" smtClean="0"/>
              <a:t>la politique extérieure</a:t>
            </a:r>
          </a:p>
          <a:p>
            <a:pPr lvl="2"/>
            <a:r>
              <a:rPr lang="fr-FR" noProof="0" smtClean="0"/>
              <a:t>l’évolution des science</a:t>
            </a:r>
          </a:p>
          <a:p>
            <a:pPr lvl="2"/>
            <a:r>
              <a:rPr lang="fr-FR" noProof="0" smtClean="0"/>
              <a:t>la philosophie de Gassendi</a:t>
            </a:r>
          </a:p>
        </p:txBody>
      </p:sp>
      <p:pic>
        <p:nvPicPr>
          <p:cNvPr id="7" name="Picture 4" descr="Lafontaine-manuscrit.jpg"/>
          <p:cNvPicPr>
            <a:picLocks noChangeAspect="1" noChangeArrowheads="1"/>
          </p:cNvPicPr>
          <p:nvPr/>
        </p:nvPicPr>
        <p:blipFill>
          <a:blip r:embed="rId3" cstate="print"/>
          <a:srcRect/>
          <a:stretch>
            <a:fillRect/>
          </a:stretch>
        </p:blipFill>
        <p:spPr bwMode="auto">
          <a:xfrm>
            <a:off x="5693434" y="4421036"/>
            <a:ext cx="3450565" cy="2436963"/>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fr-FR" noProof="0" smtClean="0"/>
              <a:t>Jean de La Fontaine (1621-1695)</a:t>
            </a:r>
            <a:endParaRPr lang="fr-FR" noProof="0"/>
          </a:p>
        </p:txBody>
      </p:sp>
      <p:sp>
        <p:nvSpPr>
          <p:cNvPr id="3" name="Zástupný symbol pro obsah 2"/>
          <p:cNvSpPr>
            <a:spLocks noGrp="1"/>
          </p:cNvSpPr>
          <p:nvPr>
            <p:ph idx="1"/>
          </p:nvPr>
        </p:nvSpPr>
        <p:spPr>
          <a:xfrm>
            <a:off x="304800" y="1554164"/>
            <a:ext cx="8686800" cy="5064374"/>
          </a:xfrm>
        </p:spPr>
        <p:txBody>
          <a:bodyPr>
            <a:normAutofit lnSpcReduction="10000"/>
          </a:bodyPr>
          <a:lstStyle/>
          <a:p>
            <a:r>
              <a:rPr lang="fr-FR" i="1" noProof="0" dirty="0" smtClean="0"/>
              <a:t>Fables</a:t>
            </a:r>
            <a:endParaRPr lang="fr-FR" noProof="0" dirty="0" smtClean="0"/>
          </a:p>
          <a:p>
            <a:pPr lvl="1"/>
            <a:r>
              <a:rPr lang="fr-FR" noProof="0" dirty="0" smtClean="0"/>
              <a:t>livre XII (1693)</a:t>
            </a:r>
          </a:p>
          <a:p>
            <a:pPr lvl="2"/>
            <a:r>
              <a:rPr lang="fr-FR" noProof="0" dirty="0" smtClean="0"/>
              <a:t>œuvre de vieillesse</a:t>
            </a:r>
          </a:p>
          <a:p>
            <a:pPr lvl="2"/>
            <a:endParaRPr lang="fr-FR" noProof="0" dirty="0" smtClean="0"/>
          </a:p>
          <a:p>
            <a:pPr lvl="1"/>
            <a:r>
              <a:rPr lang="fr-FR" noProof="0" dirty="0" smtClean="0"/>
              <a:t>la structure:</a:t>
            </a:r>
          </a:p>
          <a:p>
            <a:pPr lvl="2"/>
            <a:r>
              <a:rPr lang="fr-FR" noProof="0" dirty="0" smtClean="0"/>
              <a:t>l’exposition</a:t>
            </a:r>
          </a:p>
          <a:p>
            <a:pPr lvl="2"/>
            <a:r>
              <a:rPr lang="fr-FR" dirty="0" smtClean="0"/>
              <a:t>l’action</a:t>
            </a:r>
          </a:p>
          <a:p>
            <a:pPr lvl="2"/>
            <a:r>
              <a:rPr lang="fr-FR" noProof="0" dirty="0" smtClean="0"/>
              <a:t>le dénouement</a:t>
            </a:r>
          </a:p>
          <a:p>
            <a:pPr lvl="2"/>
            <a:endParaRPr lang="fr-FR" noProof="0" dirty="0" smtClean="0"/>
          </a:p>
          <a:p>
            <a:pPr lvl="1"/>
            <a:r>
              <a:rPr lang="fr-FR" noProof="0" dirty="0" smtClean="0"/>
              <a:t>le style</a:t>
            </a:r>
          </a:p>
          <a:p>
            <a:pPr lvl="2"/>
            <a:r>
              <a:rPr lang="fr-FR" noProof="0" dirty="0" smtClean="0"/>
              <a:t>la richesse</a:t>
            </a:r>
          </a:p>
          <a:p>
            <a:pPr lvl="2"/>
            <a:r>
              <a:rPr lang="fr-FR" noProof="0" dirty="0" smtClean="0"/>
              <a:t>la variété</a:t>
            </a:r>
          </a:p>
          <a:p>
            <a:pPr lvl="2"/>
            <a:r>
              <a:rPr lang="fr-FR" noProof="0" dirty="0" smtClean="0"/>
              <a:t>le vers varié</a:t>
            </a:r>
          </a:p>
          <a:p>
            <a:pPr lvl="2"/>
            <a:r>
              <a:rPr lang="fr-FR" noProof="0" dirty="0" smtClean="0"/>
              <a:t>les dialogues</a:t>
            </a:r>
          </a:p>
          <a:p>
            <a:pPr lvl="2"/>
            <a:r>
              <a:rPr lang="fr-FR" noProof="0" dirty="0" smtClean="0"/>
              <a:t>la morale</a:t>
            </a:r>
          </a:p>
        </p:txBody>
      </p:sp>
      <p:pic>
        <p:nvPicPr>
          <p:cNvPr id="29698" name="Picture 2" descr="https://upload.wikimedia.org/wikipedia/commons/thumb/8/85/La_Fontaine_-_Fables_choisies%2C_Barbin_1694%2C_tome_5.djvu/page2-1024px-La_Fontaine_-_Fables_choisies%2C_Barbin_1694%2C_tome_5.djvu.jpg"/>
          <p:cNvPicPr>
            <a:picLocks noChangeAspect="1" noChangeArrowheads="1"/>
          </p:cNvPicPr>
          <p:nvPr/>
        </p:nvPicPr>
        <p:blipFill>
          <a:blip r:embed="rId3" cstate="print"/>
          <a:srcRect/>
          <a:stretch>
            <a:fillRect/>
          </a:stretch>
        </p:blipFill>
        <p:spPr bwMode="auto">
          <a:xfrm>
            <a:off x="6245525" y="1438318"/>
            <a:ext cx="2674188" cy="5037302"/>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ctrTitle"/>
          </p:nvPr>
        </p:nvSpPr>
        <p:spPr/>
        <p:txBody>
          <a:bodyPr/>
          <a:lstStyle/>
          <a:p>
            <a:r>
              <a:rPr lang="fr-FR" noProof="0" smtClean="0"/>
              <a:t>la crise du classicisme</a:t>
            </a:r>
            <a:endParaRPr lang="fr-FR" noProof="0"/>
          </a:p>
        </p:txBody>
      </p:sp>
      <p:sp>
        <p:nvSpPr>
          <p:cNvPr id="5" name="Podnadpis 4"/>
          <p:cNvSpPr>
            <a:spLocks noGrp="1"/>
          </p:cNvSpPr>
          <p:nvPr>
            <p:ph type="subTitle" idx="1"/>
          </p:nvPr>
        </p:nvSpPr>
        <p:spPr/>
        <p:txBody>
          <a:bodyPr/>
          <a:lstStyle/>
          <a:p>
            <a:endParaRPr lang="cs-CZ"/>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Custom 1">
      <a:dk1>
        <a:sysClr val="windowText" lastClr="000000"/>
      </a:dk1>
      <a:lt1>
        <a:sysClr val="window" lastClr="FFFFFF"/>
      </a:lt1>
      <a:dk2>
        <a:srgbClr val="323232"/>
      </a:dk2>
      <a:lt2>
        <a:srgbClr val="E3DED1"/>
      </a:lt2>
      <a:accent1>
        <a:srgbClr val="D5E8D0"/>
      </a:accent1>
      <a:accent2>
        <a:srgbClr val="274220"/>
      </a:accent2>
      <a:accent3>
        <a:srgbClr val="66A675"/>
      </a:accent3>
      <a:accent4>
        <a:srgbClr val="121F0F"/>
      </a:accent4>
      <a:accent5>
        <a:srgbClr val="33573C"/>
      </a:accent5>
      <a:accent6>
        <a:srgbClr val="C19859"/>
      </a:accent6>
      <a:hlink>
        <a:srgbClr val="6B9F25"/>
      </a:hlink>
      <a:folHlink>
        <a:srgbClr val="B26B02"/>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832</TotalTime>
  <Words>1443</Words>
  <Application>Microsoft Office PowerPoint</Application>
  <PresentationFormat>Předvádění na obrazovce (4:3)</PresentationFormat>
  <Paragraphs>340</Paragraphs>
  <Slides>23</Slides>
  <Notes>22</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23</vt:i4>
      </vt:variant>
    </vt:vector>
  </HeadingPairs>
  <TitlesOfParts>
    <vt:vector size="29" baseType="lpstr">
      <vt:lpstr>Arial</vt:lpstr>
      <vt:lpstr>Calibri</vt:lpstr>
      <vt:lpstr>Franklin Gothic Book</vt:lpstr>
      <vt:lpstr>Franklin Gothic Medium</vt:lpstr>
      <vt:lpstr>Wingdings 2</vt:lpstr>
      <vt:lpstr>Trek</vt:lpstr>
      <vt:lpstr>le classicisme – la poésie</vt:lpstr>
      <vt:lpstr>les genres</vt:lpstr>
      <vt:lpstr>les genres</vt:lpstr>
      <vt:lpstr>Jean de La Fontaine (1621-1695)</vt:lpstr>
      <vt:lpstr>Jean de La Fontaine (1621-1695)</vt:lpstr>
      <vt:lpstr>Jean de La Fontaine (1621-1695)</vt:lpstr>
      <vt:lpstr>Jean de La Fontaine (1621-1695)</vt:lpstr>
      <vt:lpstr>Jean de La Fontaine (1621-1695)</vt:lpstr>
      <vt:lpstr>la crise du classicisme</vt:lpstr>
      <vt:lpstr>les artistes en 1680</vt:lpstr>
      <vt:lpstr>la cour en 1680</vt:lpstr>
      <vt:lpstr>le libertinisme</vt:lpstr>
      <vt:lpstr>le quiétisme</vt:lpstr>
      <vt:lpstr>la querelle des anciens et des modernes</vt:lpstr>
      <vt:lpstr>la période baroque (1653-1674)</vt:lpstr>
      <vt:lpstr>l’affaire des inscriptions (1676-7)</vt:lpstr>
      <vt:lpstr>les modernes</vt:lpstr>
      <vt:lpstr>les anciens</vt:lpstr>
      <vt:lpstr>Les thèses des modernes</vt:lpstr>
      <vt:lpstr>Les thèses des modernes</vt:lpstr>
      <vt:lpstr>Les thèses des modernes</vt:lpstr>
      <vt:lpstr>Les thèses des modernes</vt:lpstr>
      <vt:lpstr>les arguments des anciens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 classicisme</dc:title>
  <dc:creator>Černíková Veronika Mgr. Ph.D.</dc:creator>
  <cp:lastModifiedBy>Radimská Jitka prof. PhDr. Dr.</cp:lastModifiedBy>
  <cp:revision>87</cp:revision>
  <dcterms:created xsi:type="dcterms:W3CDTF">2016-03-11T10:35:21Z</dcterms:created>
  <dcterms:modified xsi:type="dcterms:W3CDTF">2021-11-23T12:46:01Z</dcterms:modified>
</cp:coreProperties>
</file>