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48"/>
  </p:notesMasterIdLst>
  <p:handoutMasterIdLst>
    <p:handoutMasterId r:id="rId49"/>
  </p:handoutMasterIdLst>
  <p:sldIdLst>
    <p:sldId id="256" r:id="rId2"/>
    <p:sldId id="257" r:id="rId3"/>
    <p:sldId id="258" r:id="rId4"/>
    <p:sldId id="259" r:id="rId5"/>
    <p:sldId id="293" r:id="rId6"/>
    <p:sldId id="294" r:id="rId7"/>
    <p:sldId id="261" r:id="rId8"/>
    <p:sldId id="263" r:id="rId9"/>
    <p:sldId id="264" r:id="rId10"/>
    <p:sldId id="310" r:id="rId11"/>
    <p:sldId id="309" r:id="rId12"/>
    <p:sldId id="265" r:id="rId13"/>
    <p:sldId id="266" r:id="rId14"/>
    <p:sldId id="268" r:id="rId15"/>
    <p:sldId id="269" r:id="rId16"/>
    <p:sldId id="313" r:id="rId17"/>
    <p:sldId id="270" r:id="rId18"/>
    <p:sldId id="271" r:id="rId19"/>
    <p:sldId id="304" r:id="rId20"/>
    <p:sldId id="272" r:id="rId21"/>
    <p:sldId id="314" r:id="rId22"/>
    <p:sldId id="315" r:id="rId23"/>
    <p:sldId id="273" r:id="rId24"/>
    <p:sldId id="274" r:id="rId25"/>
    <p:sldId id="305" r:id="rId26"/>
    <p:sldId id="275" r:id="rId27"/>
    <p:sldId id="306" r:id="rId28"/>
    <p:sldId id="276" r:id="rId29"/>
    <p:sldId id="307" r:id="rId30"/>
    <p:sldId id="308" r:id="rId31"/>
    <p:sldId id="277" r:id="rId32"/>
    <p:sldId id="278" r:id="rId33"/>
    <p:sldId id="298" r:id="rId34"/>
    <p:sldId id="299" r:id="rId35"/>
    <p:sldId id="279" r:id="rId36"/>
    <p:sldId id="280" r:id="rId37"/>
    <p:sldId id="281" r:id="rId38"/>
    <p:sldId id="282" r:id="rId39"/>
    <p:sldId id="283" r:id="rId40"/>
    <p:sldId id="295" r:id="rId41"/>
    <p:sldId id="284" r:id="rId42"/>
    <p:sldId id="285" r:id="rId43"/>
    <p:sldId id="286" r:id="rId44"/>
    <p:sldId id="287" r:id="rId45"/>
    <p:sldId id="288" r:id="rId46"/>
    <p:sldId id="289"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DFC"/>
    <a:srgbClr val="009900"/>
    <a:srgbClr val="9900CC"/>
    <a:srgbClr val="FF0000"/>
    <a:srgbClr val="080912"/>
    <a:srgbClr val="BA2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39" autoAdjust="0"/>
    <p:restoredTop sz="94713" autoAdjust="0"/>
  </p:normalViewPr>
  <p:slideViewPr>
    <p:cSldViewPr>
      <p:cViewPr varScale="1">
        <p:scale>
          <a:sx n="109" d="100"/>
          <a:sy n="109" d="100"/>
        </p:scale>
        <p:origin x="168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p:cViewPr varScale="1">
        <p:scale>
          <a:sx n="43" d="100"/>
          <a:sy n="43" d="100"/>
        </p:scale>
        <p:origin x="-142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Font typeface="Wingdings" panose="05000000000000000000" pitchFamily="2" charset="2"/>
              <a:buBlip>
                <a:blip r:embed="rId2"/>
              </a:buBlip>
              <a:defRPr sz="1200"/>
            </a:lvl1pPr>
          </a:lstStyle>
          <a:p>
            <a:endParaRPr lang="cs-CZ" altLang="en-US"/>
          </a:p>
        </p:txBody>
      </p:sp>
      <p:sp>
        <p:nvSpPr>
          <p:cNvPr id="10445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buFont typeface="Wingdings" panose="05000000000000000000" pitchFamily="2" charset="2"/>
              <a:buBlip>
                <a:blip r:embed="rId2"/>
              </a:buBlip>
              <a:defRPr sz="1200"/>
            </a:lvl1pPr>
          </a:lstStyle>
          <a:p>
            <a:fld id="{F47B497A-07C7-49B6-9500-5D377CE979D2}" type="slidenum">
              <a:rPr lang="ar-SA" altLang="en-US"/>
              <a:pPr/>
              <a:t>‹#›</a:t>
            </a:fld>
            <a:endParaRPr lang="cs-CZ"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latin typeface="Tahoma" panose="020B0604030504040204" pitchFamily="34" charset="0"/>
              </a:defRPr>
            </a:lvl1pPr>
          </a:lstStyle>
          <a:p>
            <a:endParaRPr lang="en-US" altLang="en-US"/>
          </a:p>
        </p:txBody>
      </p:sp>
      <p:sp>
        <p:nvSpPr>
          <p:cNvPr id="4813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813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Tahoma" panose="020B0604030504040204" pitchFamily="34" charset="0"/>
                <a:cs typeface="Tahoma" panose="020B0604030504040204" pitchFamily="34" charset="0"/>
              </a:defRPr>
            </a:lvl1pPr>
          </a:lstStyle>
          <a:p>
            <a:fld id="{E1CF0942-04D7-4AD3-AB92-6DD20D9C4263}" type="slidenum">
              <a:rPr lang="ar-SA" altLang="en-US"/>
              <a:pPr/>
              <a:t>‹#›</a:t>
            </a:fld>
            <a:endParaRPr lang="en-US" altLang="en-US">
              <a:cs typeface="+mn-cs"/>
            </a:endParaRP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C0305F-B8FA-47FB-B220-F641046916DD}" type="slidenum">
              <a:rPr lang="ar-SA" altLang="en-US"/>
              <a:pPr/>
              <a:t>1</a:t>
            </a:fld>
            <a:endParaRPr lang="en-US" altLang="en-US"/>
          </a:p>
        </p:txBody>
      </p:sp>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5C6039-B6C4-453B-A0C6-2E825837B17B}" type="slidenum">
              <a:rPr lang="ar-SA" altLang="en-US"/>
              <a:pPr/>
              <a:t>12</a:t>
            </a:fld>
            <a:endParaRPr lang="en-US" altLang="en-US"/>
          </a:p>
        </p:txBody>
      </p:sp>
      <p:sp>
        <p:nvSpPr>
          <p:cNvPr id="533506" name="Rectangle 2"/>
          <p:cNvSpPr>
            <a:spLocks noChangeArrowheads="1" noTextEdit="1"/>
          </p:cNvSpPr>
          <p:nvPr>
            <p:ph type="sldImg"/>
          </p:nvPr>
        </p:nvSpPr>
        <p:spPr>
          <a:ln/>
        </p:spPr>
      </p:sp>
      <p:sp>
        <p:nvSpPr>
          <p:cNvPr id="533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E54D3F-AD54-4423-B75B-8E421DAEB331}" type="slidenum">
              <a:rPr lang="ar-SA" altLang="en-US"/>
              <a:pPr/>
              <a:t>13</a:t>
            </a:fld>
            <a:endParaRPr lang="en-US" altLang="en-US"/>
          </a:p>
        </p:txBody>
      </p:sp>
      <p:sp>
        <p:nvSpPr>
          <p:cNvPr id="534530" name="Rectangle 2"/>
          <p:cNvSpPr>
            <a:spLocks noChangeArrowheads="1" noTextEdit="1"/>
          </p:cNvSpPr>
          <p:nvPr>
            <p:ph type="sldImg"/>
          </p:nvPr>
        </p:nvSpPr>
        <p:spPr>
          <a:ln/>
        </p:spPr>
      </p:sp>
      <p:sp>
        <p:nvSpPr>
          <p:cNvPr id="534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274CF3-533B-4CF3-A819-4DD4FCDC5B4C}" type="slidenum">
              <a:rPr lang="ar-SA" altLang="en-US"/>
              <a:pPr/>
              <a:t>14</a:t>
            </a:fld>
            <a:endParaRPr lang="en-US" altLang="en-US"/>
          </a:p>
        </p:txBody>
      </p:sp>
      <p:sp>
        <p:nvSpPr>
          <p:cNvPr id="536578" name="Rectangle 2"/>
          <p:cNvSpPr>
            <a:spLocks noChangeArrowheads="1" noTextEdit="1"/>
          </p:cNvSpPr>
          <p:nvPr>
            <p:ph type="sldImg"/>
          </p:nvPr>
        </p:nvSpPr>
        <p:spPr>
          <a:ln/>
        </p:spPr>
      </p:sp>
      <p:sp>
        <p:nvSpPr>
          <p:cNvPr id="536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1DBC6B-6105-4F8D-86FF-1FC301305C0A}" type="slidenum">
              <a:rPr lang="ar-SA" altLang="en-US"/>
              <a:pPr/>
              <a:t>15</a:t>
            </a:fld>
            <a:endParaRPr lang="en-US" altLang="en-US"/>
          </a:p>
        </p:txBody>
      </p:sp>
      <p:sp>
        <p:nvSpPr>
          <p:cNvPr id="537602" name="Rectangle 2"/>
          <p:cNvSpPr>
            <a:spLocks noChangeArrowheads="1" noTextEdit="1"/>
          </p:cNvSpPr>
          <p:nvPr>
            <p:ph type="sldImg"/>
          </p:nvPr>
        </p:nvSpPr>
        <p:spPr>
          <a:ln/>
        </p:spPr>
      </p:sp>
      <p:sp>
        <p:nvSpPr>
          <p:cNvPr id="537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1FE7E9-5AB6-4484-9955-AA94DA8F8C96}" type="slidenum">
              <a:rPr lang="ar-SA" altLang="en-US"/>
              <a:pPr/>
              <a:t>17</a:t>
            </a:fld>
            <a:endParaRPr lang="en-US" altLang="en-US"/>
          </a:p>
        </p:txBody>
      </p:sp>
      <p:sp>
        <p:nvSpPr>
          <p:cNvPr id="538626" name="Rectangle 2"/>
          <p:cNvSpPr>
            <a:spLocks noChangeArrowheads="1" noTextEdit="1"/>
          </p:cNvSpPr>
          <p:nvPr>
            <p:ph type="sldImg"/>
          </p:nvPr>
        </p:nvSpPr>
        <p:spPr>
          <a:ln/>
        </p:spPr>
      </p:sp>
      <p:sp>
        <p:nvSpPr>
          <p:cNvPr id="538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2B79600-CF31-447B-81E7-F97E9C7BA6EC}" type="slidenum">
              <a:rPr lang="ar-SA" altLang="en-US"/>
              <a:pPr/>
              <a:t>18</a:t>
            </a:fld>
            <a:endParaRPr lang="en-US" altLang="en-US"/>
          </a:p>
        </p:txBody>
      </p:sp>
      <p:sp>
        <p:nvSpPr>
          <p:cNvPr id="539650" name="Rectangle 2"/>
          <p:cNvSpPr>
            <a:spLocks noChangeArrowheads="1" noTextEdit="1"/>
          </p:cNvSpPr>
          <p:nvPr>
            <p:ph type="sldImg"/>
          </p:nvPr>
        </p:nvSpPr>
        <p:spPr>
          <a:ln/>
        </p:spPr>
      </p:sp>
      <p:sp>
        <p:nvSpPr>
          <p:cNvPr id="539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01E089-7B0B-4C4A-9E47-DA930ED1B0A2}" type="slidenum">
              <a:rPr lang="ar-SA" altLang="en-US"/>
              <a:pPr/>
              <a:t>20</a:t>
            </a:fld>
            <a:endParaRPr lang="en-US" altLang="en-US"/>
          </a:p>
        </p:txBody>
      </p:sp>
      <p:sp>
        <p:nvSpPr>
          <p:cNvPr id="540674" name="Rectangle 2"/>
          <p:cNvSpPr>
            <a:spLocks noChangeArrowheads="1" noTextEdit="1"/>
          </p:cNvSpPr>
          <p:nvPr>
            <p:ph type="sldImg"/>
          </p:nvPr>
        </p:nvSpPr>
        <p:spPr>
          <a:ln/>
        </p:spPr>
      </p:sp>
      <p:sp>
        <p:nvSpPr>
          <p:cNvPr id="540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FEC643-859D-4D9B-8F97-7E68B00F6036}" type="slidenum">
              <a:rPr lang="ar-SA" altLang="en-US"/>
              <a:pPr/>
              <a:t>23</a:t>
            </a:fld>
            <a:endParaRPr lang="en-US" altLang="en-US"/>
          </a:p>
        </p:txBody>
      </p:sp>
      <p:sp>
        <p:nvSpPr>
          <p:cNvPr id="541698" name="Rectangle 2"/>
          <p:cNvSpPr>
            <a:spLocks noChangeArrowheads="1" noTextEdit="1"/>
          </p:cNvSpPr>
          <p:nvPr>
            <p:ph type="sldImg"/>
          </p:nvPr>
        </p:nvSpPr>
        <p:spPr>
          <a:ln/>
        </p:spPr>
      </p:sp>
      <p:sp>
        <p:nvSpPr>
          <p:cNvPr id="541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5C70CB-908D-4984-AA21-1A3465AF4837}" type="slidenum">
              <a:rPr lang="ar-SA" altLang="en-US"/>
              <a:pPr/>
              <a:t>24</a:t>
            </a:fld>
            <a:endParaRPr lang="en-US" altLang="en-US"/>
          </a:p>
        </p:txBody>
      </p:sp>
      <p:sp>
        <p:nvSpPr>
          <p:cNvPr id="542722" name="Rectangle 2"/>
          <p:cNvSpPr>
            <a:spLocks noChangeArrowheads="1" noTextEdit="1"/>
          </p:cNvSpPr>
          <p:nvPr>
            <p:ph type="sldImg"/>
          </p:nvPr>
        </p:nvSpPr>
        <p:spPr>
          <a:ln/>
        </p:spPr>
      </p:sp>
      <p:sp>
        <p:nvSpPr>
          <p:cNvPr id="542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4E962F-F0D2-43A4-8719-E7FCFFD45D25}" type="slidenum">
              <a:rPr lang="ar-SA" altLang="en-US"/>
              <a:pPr/>
              <a:t>26</a:t>
            </a:fld>
            <a:endParaRPr lang="en-US" altLang="en-US"/>
          </a:p>
        </p:txBody>
      </p:sp>
      <p:sp>
        <p:nvSpPr>
          <p:cNvPr id="543746" name="Rectangle 2"/>
          <p:cNvSpPr>
            <a:spLocks noChangeArrowheads="1" noTextEdit="1"/>
          </p:cNvSpPr>
          <p:nvPr>
            <p:ph type="sldImg"/>
          </p:nvPr>
        </p:nvSpPr>
        <p:spPr>
          <a:ln/>
        </p:spPr>
      </p:sp>
      <p:sp>
        <p:nvSpPr>
          <p:cNvPr id="543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A40617-6D29-4FA6-82D2-8B0D8BEC2409}" type="slidenum">
              <a:rPr lang="ar-SA" altLang="en-US"/>
              <a:pPr/>
              <a:t>2</a:t>
            </a:fld>
            <a:endParaRPr lang="en-US" altLang="en-US"/>
          </a:p>
        </p:txBody>
      </p:sp>
      <p:sp>
        <p:nvSpPr>
          <p:cNvPr id="524290" name="Rectangle 2"/>
          <p:cNvSpPr>
            <a:spLocks noChangeArrowheads="1" noTextEdit="1"/>
          </p:cNvSpPr>
          <p:nvPr>
            <p:ph type="sldImg"/>
          </p:nvPr>
        </p:nvSpPr>
        <p:spPr>
          <a:ln/>
        </p:spPr>
      </p:sp>
      <p:sp>
        <p:nvSpPr>
          <p:cNvPr id="524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A86D21-E5B6-45C3-9387-652AF6E125AB}" type="slidenum">
              <a:rPr lang="ar-SA" altLang="en-US"/>
              <a:pPr/>
              <a:t>28</a:t>
            </a:fld>
            <a:endParaRPr lang="en-US" altLang="en-US"/>
          </a:p>
        </p:txBody>
      </p:sp>
      <p:sp>
        <p:nvSpPr>
          <p:cNvPr id="544770" name="Rectangle 2"/>
          <p:cNvSpPr>
            <a:spLocks noChangeArrowheads="1" noTextEdit="1"/>
          </p:cNvSpPr>
          <p:nvPr>
            <p:ph type="sldImg"/>
          </p:nvPr>
        </p:nvSpPr>
        <p:spPr>
          <a:ln/>
        </p:spPr>
      </p:sp>
      <p:sp>
        <p:nvSpPr>
          <p:cNvPr id="544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727350-3709-4F92-8DFD-C951FABD7FC4}" type="slidenum">
              <a:rPr lang="ar-SA" altLang="en-US"/>
              <a:pPr/>
              <a:t>31</a:t>
            </a:fld>
            <a:endParaRPr lang="en-US" altLang="en-US"/>
          </a:p>
        </p:txBody>
      </p:sp>
      <p:sp>
        <p:nvSpPr>
          <p:cNvPr id="545794" name="Rectangle 2"/>
          <p:cNvSpPr>
            <a:spLocks noChangeArrowheads="1" noTextEdit="1"/>
          </p:cNvSpPr>
          <p:nvPr>
            <p:ph type="sldImg"/>
          </p:nvPr>
        </p:nvSpPr>
        <p:spPr>
          <a:ln/>
        </p:spPr>
      </p:sp>
      <p:sp>
        <p:nvSpPr>
          <p:cNvPr id="545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8DB701-0303-4B10-BBC4-CDCAF4F6BBB5}" type="slidenum">
              <a:rPr lang="ar-SA" altLang="en-US"/>
              <a:pPr/>
              <a:t>32</a:t>
            </a:fld>
            <a:endParaRPr lang="en-US" altLang="en-US"/>
          </a:p>
        </p:txBody>
      </p:sp>
      <p:sp>
        <p:nvSpPr>
          <p:cNvPr id="546818" name="Rectangle 2"/>
          <p:cNvSpPr>
            <a:spLocks noChangeArrowheads="1" noTextEdit="1"/>
          </p:cNvSpPr>
          <p:nvPr>
            <p:ph type="sldImg"/>
          </p:nvPr>
        </p:nvSpPr>
        <p:spPr>
          <a:ln/>
        </p:spPr>
      </p:sp>
      <p:sp>
        <p:nvSpPr>
          <p:cNvPr id="546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70EE4E-252A-48AF-B34D-FD4985156803}" type="slidenum">
              <a:rPr lang="ar-SA" altLang="en-US"/>
              <a:pPr/>
              <a:t>35</a:t>
            </a:fld>
            <a:endParaRPr lang="en-US" altLang="en-US"/>
          </a:p>
        </p:txBody>
      </p:sp>
      <p:sp>
        <p:nvSpPr>
          <p:cNvPr id="547842" name="Rectangle 2"/>
          <p:cNvSpPr>
            <a:spLocks noChangeArrowheads="1" noTextEdit="1"/>
          </p:cNvSpPr>
          <p:nvPr>
            <p:ph type="sldImg"/>
          </p:nvPr>
        </p:nvSpPr>
        <p:spPr>
          <a:ln/>
        </p:spPr>
      </p:sp>
      <p:sp>
        <p:nvSpPr>
          <p:cNvPr id="547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4CBA1A-EFF3-4CFE-8CF0-31B09D4D0C81}" type="slidenum">
              <a:rPr lang="ar-SA" altLang="en-US"/>
              <a:pPr/>
              <a:t>36</a:t>
            </a:fld>
            <a:endParaRPr lang="en-US" altLang="en-US"/>
          </a:p>
        </p:txBody>
      </p:sp>
      <p:sp>
        <p:nvSpPr>
          <p:cNvPr id="548866" name="Rectangle 2"/>
          <p:cNvSpPr>
            <a:spLocks noChangeArrowheads="1" noTextEdit="1"/>
          </p:cNvSpPr>
          <p:nvPr>
            <p:ph type="sldImg"/>
          </p:nvPr>
        </p:nvSpPr>
        <p:spPr>
          <a:ln/>
        </p:spPr>
      </p:sp>
      <p:sp>
        <p:nvSpPr>
          <p:cNvPr id="548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961150-284A-4807-96C4-F9E02AA4E97F}" type="slidenum">
              <a:rPr lang="ar-SA" altLang="en-US"/>
              <a:pPr/>
              <a:t>37</a:t>
            </a:fld>
            <a:endParaRPr lang="en-US" altLang="en-US"/>
          </a:p>
        </p:txBody>
      </p:sp>
      <p:sp>
        <p:nvSpPr>
          <p:cNvPr id="549890" name="Rectangle 2"/>
          <p:cNvSpPr>
            <a:spLocks noChangeArrowheads="1" noTextEdit="1"/>
          </p:cNvSpPr>
          <p:nvPr>
            <p:ph type="sldImg"/>
          </p:nvPr>
        </p:nvSpPr>
        <p:spPr>
          <a:ln/>
        </p:spPr>
      </p:sp>
      <p:sp>
        <p:nvSpPr>
          <p:cNvPr id="549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63C72A-15F9-43B9-9A04-98A3E4553136}" type="slidenum">
              <a:rPr lang="ar-SA" altLang="en-US"/>
              <a:pPr/>
              <a:t>38</a:t>
            </a:fld>
            <a:endParaRPr lang="en-US" altLang="en-US"/>
          </a:p>
        </p:txBody>
      </p:sp>
      <p:sp>
        <p:nvSpPr>
          <p:cNvPr id="550914" name="Rectangle 2"/>
          <p:cNvSpPr>
            <a:spLocks noChangeArrowheads="1" noTextEdit="1"/>
          </p:cNvSpPr>
          <p:nvPr>
            <p:ph type="sldImg"/>
          </p:nvPr>
        </p:nvSpPr>
        <p:spPr>
          <a:ln/>
        </p:spPr>
      </p:sp>
      <p:sp>
        <p:nvSpPr>
          <p:cNvPr id="550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3DA3D8-EA29-4E31-833B-63284B94339F}" type="slidenum">
              <a:rPr lang="ar-SA" altLang="en-US"/>
              <a:pPr/>
              <a:t>39</a:t>
            </a:fld>
            <a:endParaRPr lang="en-US" altLang="en-US"/>
          </a:p>
        </p:txBody>
      </p:sp>
      <p:sp>
        <p:nvSpPr>
          <p:cNvPr id="551938" name="Rectangle 2"/>
          <p:cNvSpPr>
            <a:spLocks noChangeArrowheads="1" noTextEdit="1"/>
          </p:cNvSpPr>
          <p:nvPr>
            <p:ph type="sldImg"/>
          </p:nvPr>
        </p:nvSpPr>
        <p:spPr>
          <a:ln/>
        </p:spPr>
      </p:sp>
      <p:sp>
        <p:nvSpPr>
          <p:cNvPr id="551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2659DB-66CB-4F5B-AEFB-3F393BBB417E}" type="slidenum">
              <a:rPr lang="ar-SA" altLang="en-US"/>
              <a:pPr/>
              <a:t>40</a:t>
            </a:fld>
            <a:endParaRPr lang="en-US" altLang="en-US"/>
          </a:p>
        </p:txBody>
      </p:sp>
      <p:sp>
        <p:nvSpPr>
          <p:cNvPr id="552962" name="Rectangle 2"/>
          <p:cNvSpPr>
            <a:spLocks noChangeArrowheads="1" noTextEdit="1"/>
          </p:cNvSpPr>
          <p:nvPr>
            <p:ph type="sldImg"/>
          </p:nvPr>
        </p:nvSpPr>
        <p:spPr>
          <a:ln/>
        </p:spPr>
      </p:sp>
      <p:sp>
        <p:nvSpPr>
          <p:cNvPr id="552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53A8FC-795E-4D33-9A38-D3F762877A42}" type="slidenum">
              <a:rPr lang="ar-SA" altLang="en-US"/>
              <a:pPr/>
              <a:t>41</a:t>
            </a:fld>
            <a:endParaRPr lang="en-US" altLang="en-US"/>
          </a:p>
        </p:txBody>
      </p:sp>
      <p:sp>
        <p:nvSpPr>
          <p:cNvPr id="553986" name="Rectangle 2"/>
          <p:cNvSpPr>
            <a:spLocks noChangeArrowheads="1" noTextEdit="1"/>
          </p:cNvSpPr>
          <p:nvPr>
            <p:ph type="sldImg"/>
          </p:nvPr>
        </p:nvSpPr>
        <p:spPr>
          <a:ln/>
        </p:spPr>
      </p:sp>
      <p:sp>
        <p:nvSpPr>
          <p:cNvPr id="553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AD3E42-EEDB-4E32-8B5B-BA49947C0980}" type="slidenum">
              <a:rPr lang="ar-SA" altLang="en-US"/>
              <a:pPr/>
              <a:t>3</a:t>
            </a:fld>
            <a:endParaRPr lang="en-US" altLang="en-US"/>
          </a:p>
        </p:txBody>
      </p:sp>
      <p:sp>
        <p:nvSpPr>
          <p:cNvPr id="525314" name="Rectangle 2"/>
          <p:cNvSpPr>
            <a:spLocks noChangeArrowheads="1" noTextEdit="1"/>
          </p:cNvSpPr>
          <p:nvPr>
            <p:ph type="sldImg"/>
          </p:nvPr>
        </p:nvSpPr>
        <p:spPr>
          <a:ln/>
        </p:spPr>
      </p:sp>
      <p:sp>
        <p:nvSpPr>
          <p:cNvPr id="525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AE8AB6-C0EB-4DE6-8CB8-71458B8BB43E}" type="slidenum">
              <a:rPr lang="ar-SA" altLang="en-US"/>
              <a:pPr/>
              <a:t>42</a:t>
            </a:fld>
            <a:endParaRPr lang="en-US" altLang="en-US"/>
          </a:p>
        </p:txBody>
      </p:sp>
      <p:sp>
        <p:nvSpPr>
          <p:cNvPr id="555010" name="Rectangle 2"/>
          <p:cNvSpPr>
            <a:spLocks noChangeArrowheads="1" noTextEdit="1"/>
          </p:cNvSpPr>
          <p:nvPr>
            <p:ph type="sldImg"/>
          </p:nvPr>
        </p:nvSpPr>
        <p:spPr>
          <a:ln/>
        </p:spPr>
      </p:sp>
      <p:sp>
        <p:nvSpPr>
          <p:cNvPr id="555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DACEC0-941E-4300-845A-3D00204984EB}" type="slidenum">
              <a:rPr lang="ar-SA" altLang="en-US"/>
              <a:pPr/>
              <a:t>43</a:t>
            </a:fld>
            <a:endParaRPr lang="en-US" altLang="en-US"/>
          </a:p>
        </p:txBody>
      </p:sp>
      <p:sp>
        <p:nvSpPr>
          <p:cNvPr id="556034" name="Rectangle 2"/>
          <p:cNvSpPr>
            <a:spLocks noChangeArrowheads="1" noTextEdit="1"/>
          </p:cNvSpPr>
          <p:nvPr>
            <p:ph type="sldImg"/>
          </p:nvPr>
        </p:nvSpPr>
        <p:spPr>
          <a:ln/>
        </p:spPr>
      </p:sp>
      <p:sp>
        <p:nvSpPr>
          <p:cNvPr id="556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AA396E-202D-471C-9663-99D6AC4E4E93}" type="slidenum">
              <a:rPr lang="ar-SA" altLang="en-US"/>
              <a:pPr/>
              <a:t>44</a:t>
            </a:fld>
            <a:endParaRPr lang="en-US" altLang="en-US"/>
          </a:p>
        </p:txBody>
      </p:sp>
      <p:sp>
        <p:nvSpPr>
          <p:cNvPr id="557058" name="Rectangle 2"/>
          <p:cNvSpPr>
            <a:spLocks noChangeArrowheads="1" noTextEdit="1"/>
          </p:cNvSpPr>
          <p:nvPr>
            <p:ph type="sldImg"/>
          </p:nvPr>
        </p:nvSpPr>
        <p:spPr>
          <a:ln/>
        </p:spPr>
      </p:sp>
      <p:sp>
        <p:nvSpPr>
          <p:cNvPr id="557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46B576-EC06-4656-9A5B-D6B1EB94BC38}" type="slidenum">
              <a:rPr lang="ar-SA" altLang="en-US"/>
              <a:pPr/>
              <a:t>45</a:t>
            </a:fld>
            <a:endParaRPr lang="en-US" altLang="en-US"/>
          </a:p>
        </p:txBody>
      </p:sp>
      <p:sp>
        <p:nvSpPr>
          <p:cNvPr id="558082" name="Rectangle 2"/>
          <p:cNvSpPr>
            <a:spLocks noChangeArrowheads="1" noTextEdit="1"/>
          </p:cNvSpPr>
          <p:nvPr>
            <p:ph type="sldImg"/>
          </p:nvPr>
        </p:nvSpPr>
        <p:spPr>
          <a:ln/>
        </p:spPr>
      </p:sp>
      <p:sp>
        <p:nvSpPr>
          <p:cNvPr id="558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C11D56-FAB9-47DB-B8E5-2325158C19E3}" type="slidenum">
              <a:rPr lang="ar-SA" altLang="en-US"/>
              <a:pPr/>
              <a:t>46</a:t>
            </a:fld>
            <a:endParaRPr lang="en-US" altLang="en-US"/>
          </a:p>
        </p:txBody>
      </p:sp>
      <p:sp>
        <p:nvSpPr>
          <p:cNvPr id="559106" name="Rectangle 2"/>
          <p:cNvSpPr>
            <a:spLocks noChangeArrowheads="1" noTextEdit="1"/>
          </p:cNvSpPr>
          <p:nvPr>
            <p:ph type="sldImg"/>
          </p:nvPr>
        </p:nvSpPr>
        <p:spPr>
          <a:ln/>
        </p:spPr>
      </p:sp>
      <p:sp>
        <p:nvSpPr>
          <p:cNvPr id="559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FF69C8-1D42-4F3C-8FFE-834315219579}" type="slidenum">
              <a:rPr lang="ar-SA" altLang="en-US"/>
              <a:pPr/>
              <a:t>4</a:t>
            </a:fld>
            <a:endParaRPr lang="en-US" altLang="en-US"/>
          </a:p>
        </p:txBody>
      </p:sp>
      <p:sp>
        <p:nvSpPr>
          <p:cNvPr id="526338" name="Rectangle 2"/>
          <p:cNvSpPr>
            <a:spLocks noChangeArrowheads="1" noTextEdit="1"/>
          </p:cNvSpPr>
          <p:nvPr>
            <p:ph type="sldImg"/>
          </p:nvPr>
        </p:nvSpPr>
        <p:spPr>
          <a:ln/>
        </p:spPr>
      </p:sp>
      <p:sp>
        <p:nvSpPr>
          <p:cNvPr id="526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91314C-98F5-459B-BC62-35DB9BF6A601}" type="slidenum">
              <a:rPr lang="ar-SA" altLang="en-US"/>
              <a:pPr/>
              <a:t>5</a:t>
            </a:fld>
            <a:endParaRPr lang="en-US" altLang="en-US"/>
          </a:p>
        </p:txBody>
      </p:sp>
      <p:sp>
        <p:nvSpPr>
          <p:cNvPr id="527362" name="Rectangle 2"/>
          <p:cNvSpPr>
            <a:spLocks noChangeArrowheads="1" noTextEdit="1"/>
          </p:cNvSpPr>
          <p:nvPr>
            <p:ph type="sldImg"/>
          </p:nvPr>
        </p:nvSpPr>
        <p:spPr>
          <a:ln/>
        </p:spPr>
      </p:sp>
      <p:sp>
        <p:nvSpPr>
          <p:cNvPr id="527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46A7D8-02B9-496D-A865-F8985E28B56D}" type="slidenum">
              <a:rPr lang="ar-SA" altLang="en-US"/>
              <a:pPr/>
              <a:t>6</a:t>
            </a:fld>
            <a:endParaRPr lang="en-US" altLang="en-US"/>
          </a:p>
        </p:txBody>
      </p:sp>
      <p:sp>
        <p:nvSpPr>
          <p:cNvPr id="528386" name="Rectangle 2"/>
          <p:cNvSpPr>
            <a:spLocks noChangeArrowheads="1" noTextEdit="1"/>
          </p:cNvSpPr>
          <p:nvPr>
            <p:ph type="sldImg"/>
          </p:nvPr>
        </p:nvSpPr>
        <p:spPr>
          <a:ln/>
        </p:spPr>
      </p:sp>
      <p:sp>
        <p:nvSpPr>
          <p:cNvPr id="528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E8882E-F40A-4F28-83AB-286EC62AC0B0}" type="slidenum">
              <a:rPr lang="ar-SA" altLang="en-US"/>
              <a:pPr/>
              <a:t>7</a:t>
            </a:fld>
            <a:endParaRPr lang="en-US" altLang="en-US"/>
          </a:p>
        </p:txBody>
      </p:sp>
      <p:sp>
        <p:nvSpPr>
          <p:cNvPr id="530434" name="Rectangle 2"/>
          <p:cNvSpPr>
            <a:spLocks noChangeArrowheads="1" noTextEdit="1"/>
          </p:cNvSpPr>
          <p:nvPr>
            <p:ph type="sldImg"/>
          </p:nvPr>
        </p:nvSpPr>
        <p:spPr>
          <a:ln/>
        </p:spPr>
      </p:sp>
      <p:sp>
        <p:nvSpPr>
          <p:cNvPr id="530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84AD86-9D98-45EB-A2CB-E1433DD83DC9}" type="slidenum">
              <a:rPr lang="ar-SA" altLang="en-US"/>
              <a:pPr/>
              <a:t>8</a:t>
            </a:fld>
            <a:endParaRPr lang="en-US" altLang="en-US"/>
          </a:p>
        </p:txBody>
      </p:sp>
      <p:sp>
        <p:nvSpPr>
          <p:cNvPr id="531458" name="Rectangle 2"/>
          <p:cNvSpPr>
            <a:spLocks noChangeArrowheads="1" noTextEdit="1"/>
          </p:cNvSpPr>
          <p:nvPr>
            <p:ph type="sldImg"/>
          </p:nvPr>
        </p:nvSpPr>
        <p:spPr>
          <a:ln/>
        </p:spPr>
      </p:sp>
      <p:sp>
        <p:nvSpPr>
          <p:cNvPr id="531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395070-84ED-4125-99F1-9F2B7AA30A59}" type="slidenum">
              <a:rPr lang="ar-SA" altLang="en-US"/>
              <a:pPr/>
              <a:t>9</a:t>
            </a:fld>
            <a:endParaRPr lang="en-US" altLang="en-US"/>
          </a:p>
        </p:txBody>
      </p:sp>
      <p:sp>
        <p:nvSpPr>
          <p:cNvPr id="532482" name="Rectangle 2"/>
          <p:cNvSpPr>
            <a:spLocks noChangeArrowheads="1" noTextEdit="1"/>
          </p:cNvSpPr>
          <p:nvPr>
            <p:ph type="sldImg"/>
          </p:nvPr>
        </p:nvSpPr>
        <p:spPr>
          <a:ln/>
        </p:spPr>
      </p:sp>
      <p:sp>
        <p:nvSpPr>
          <p:cNvPr id="532483"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95410147"/>
      </p:ext>
    </p:extLst>
  </p:cSld>
  <p:clrMapOvr>
    <a:masterClrMapping/>
  </p:clrMapOvr>
  <p:transition>
    <p:zoom/>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F07FE12-F2BB-49A0-9F7D-B6C1E70561DE}" type="slidenum">
              <a:rPr lang="ar-SA" altLang="en-US" smtClean="0"/>
              <a:pPr/>
              <a:t>‹#›</a:t>
            </a:fld>
            <a:endParaRPr lang="en-US" altLang="en-US">
              <a:cs typeface="+mn-cs"/>
            </a:endParaRPr>
          </a:p>
        </p:txBody>
      </p:sp>
    </p:spTree>
    <p:extLst>
      <p:ext uri="{BB962C8B-B14F-4D97-AF65-F5344CB8AC3E}">
        <p14:creationId xmlns:p14="http://schemas.microsoft.com/office/powerpoint/2010/main" val="2441965047"/>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F07FE12-F2BB-49A0-9F7D-B6C1E70561DE}" type="slidenum">
              <a:rPr lang="ar-SA" altLang="en-US" smtClean="0"/>
              <a:pPr/>
              <a:t>‹#›</a:t>
            </a:fld>
            <a:endParaRPr lang="en-US" altLang="en-US">
              <a:cs typeface="+mn-cs"/>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12048149"/>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F07FE12-F2BB-49A0-9F7D-B6C1E70561DE}" type="slidenum">
              <a:rPr lang="ar-SA" altLang="en-US" smtClean="0"/>
              <a:pPr/>
              <a:t>‹#›</a:t>
            </a:fld>
            <a:endParaRPr lang="en-US" altLang="en-US">
              <a:cs typeface="+mn-cs"/>
            </a:endParaRPr>
          </a:p>
        </p:txBody>
      </p:sp>
    </p:spTree>
    <p:extLst>
      <p:ext uri="{BB962C8B-B14F-4D97-AF65-F5344CB8AC3E}">
        <p14:creationId xmlns:p14="http://schemas.microsoft.com/office/powerpoint/2010/main" val="3266255631"/>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F07FE12-F2BB-49A0-9F7D-B6C1E70561DE}" type="slidenum">
              <a:rPr lang="ar-SA" altLang="en-US" smtClean="0"/>
              <a:pPr/>
              <a:t>‹#›</a:t>
            </a:fld>
            <a:endParaRPr lang="en-US" altLang="en-US">
              <a:cs typeface="+mn-cs"/>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1906878"/>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F07FE12-F2BB-49A0-9F7D-B6C1E70561DE}" type="slidenum">
              <a:rPr lang="ar-SA" altLang="en-US" smtClean="0"/>
              <a:pPr/>
              <a:t>‹#›</a:t>
            </a:fld>
            <a:endParaRPr lang="en-US" altLang="en-US">
              <a:cs typeface="+mn-cs"/>
            </a:endParaRPr>
          </a:p>
        </p:txBody>
      </p:sp>
    </p:spTree>
    <p:extLst>
      <p:ext uri="{BB962C8B-B14F-4D97-AF65-F5344CB8AC3E}">
        <p14:creationId xmlns:p14="http://schemas.microsoft.com/office/powerpoint/2010/main" val="69736172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7D2AF45-FD0C-497D-ABF6-71FCA07290C3}" type="slidenum">
              <a:rPr lang="ar-SA" altLang="en-US" smtClean="0"/>
              <a:pPr/>
              <a:t>‹#›</a:t>
            </a:fld>
            <a:endParaRPr lang="en-US" altLang="en-US"/>
          </a:p>
        </p:txBody>
      </p:sp>
    </p:spTree>
    <p:extLst>
      <p:ext uri="{BB962C8B-B14F-4D97-AF65-F5344CB8AC3E}">
        <p14:creationId xmlns:p14="http://schemas.microsoft.com/office/powerpoint/2010/main" val="3637382758"/>
      </p:ext>
    </p:extLst>
  </p:cSld>
  <p:clrMapOvr>
    <a:masterClrMapping/>
  </p:clrMapOvr>
  <p:transition>
    <p:zoom/>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4EA68C1-454E-472D-B6C2-32ECC2E7AD38}" type="slidenum">
              <a:rPr lang="ar-SA" altLang="en-US" smtClean="0"/>
              <a:pPr/>
              <a:t>‹#›</a:t>
            </a:fld>
            <a:endParaRPr lang="en-US" altLang="en-US"/>
          </a:p>
        </p:txBody>
      </p:sp>
    </p:spTree>
    <p:extLst>
      <p:ext uri="{BB962C8B-B14F-4D97-AF65-F5344CB8AC3E}">
        <p14:creationId xmlns:p14="http://schemas.microsoft.com/office/powerpoint/2010/main" val="1823391477"/>
      </p:ext>
    </p:extLst>
  </p:cSld>
  <p:clrMapOvr>
    <a:masterClrMapping/>
  </p:clrMapOvr>
  <p:transition>
    <p:zo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F07FE12-F2BB-49A0-9F7D-B6C1E70561DE}" type="slidenum">
              <a:rPr lang="ar-SA" altLang="en-US" smtClean="0"/>
              <a:pPr/>
              <a:t>‹#›</a:t>
            </a:fld>
            <a:endParaRPr lang="en-US" altLang="en-US">
              <a:cs typeface="+mn-cs"/>
            </a:endParaRPr>
          </a:p>
        </p:txBody>
      </p:sp>
    </p:spTree>
    <p:extLst>
      <p:ext uri="{BB962C8B-B14F-4D97-AF65-F5344CB8AC3E}">
        <p14:creationId xmlns:p14="http://schemas.microsoft.com/office/powerpoint/2010/main" val="3398922778"/>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 </a:t>
            </a:r>
            <a:endParaRPr lang="en-US"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C2A3E8B-75BB-4B2B-A03A-ED75FF3B2628}" type="slidenum">
              <a:rPr lang="ar-SA" altLang="en-US" smtClean="0"/>
              <a:pPr/>
              <a:t>‹#›</a:t>
            </a:fld>
            <a:endParaRPr lang="en-US" altLang="en-US"/>
          </a:p>
        </p:txBody>
      </p:sp>
    </p:spTree>
    <p:extLst>
      <p:ext uri="{BB962C8B-B14F-4D97-AF65-F5344CB8AC3E}">
        <p14:creationId xmlns:p14="http://schemas.microsoft.com/office/powerpoint/2010/main" val="1594724431"/>
      </p:ext>
    </p:extLst>
  </p:cSld>
  <p:clrMapOvr>
    <a:masterClrMapping/>
  </p:clrMapOvr>
  <p:transition>
    <p:zoom/>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994350DD-EEAA-44F2-B25B-33C942DCBC7D}" type="slidenum">
              <a:rPr lang="ar-SA" altLang="en-US" smtClean="0"/>
              <a:pPr/>
              <a:t>‹#›</a:t>
            </a:fld>
            <a:endParaRPr lang="en-US" altLang="en-US"/>
          </a:p>
        </p:txBody>
      </p:sp>
    </p:spTree>
    <p:extLst>
      <p:ext uri="{BB962C8B-B14F-4D97-AF65-F5344CB8AC3E}">
        <p14:creationId xmlns:p14="http://schemas.microsoft.com/office/powerpoint/2010/main" val="1773664343"/>
      </p:ext>
    </p:extLst>
  </p:cSld>
  <p:clrMapOvr>
    <a:masterClrMapping/>
  </p:clrMapOvr>
  <p:transition>
    <p:zo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smtClean="0"/>
              <a:t>Cis339 </a:t>
            </a:r>
            <a:endParaRPr lang="en-US"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62D2104-377D-49E1-9A67-DD446EF224A0}" type="slidenum">
              <a:rPr lang="ar-SA" altLang="en-US" smtClean="0"/>
              <a:pPr/>
              <a:t>‹#›</a:t>
            </a:fld>
            <a:endParaRPr lang="en-US" altLang="en-US"/>
          </a:p>
        </p:txBody>
      </p:sp>
    </p:spTree>
    <p:extLst>
      <p:ext uri="{BB962C8B-B14F-4D97-AF65-F5344CB8AC3E}">
        <p14:creationId xmlns:p14="http://schemas.microsoft.com/office/powerpoint/2010/main" val="3616258182"/>
      </p:ext>
    </p:extLst>
  </p:cSld>
  <p:clrMapOvr>
    <a:masterClrMapping/>
  </p:clrMapOvr>
  <p:transition>
    <p:zoom/>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r>
              <a:rPr lang="en-US" altLang="en-US" smtClean="0"/>
              <a:t>Cis339 </a:t>
            </a:r>
            <a:endParaRPr lang="en-US"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CADBDB8-853C-43F4-9A29-436D8F8F3B18}" type="slidenum">
              <a:rPr lang="ar-SA" altLang="en-US" smtClean="0"/>
              <a:pPr/>
              <a:t>‹#›</a:t>
            </a:fld>
            <a:endParaRPr lang="en-US" altLang="en-US"/>
          </a:p>
        </p:txBody>
      </p:sp>
    </p:spTree>
    <p:extLst>
      <p:ext uri="{BB962C8B-B14F-4D97-AF65-F5344CB8AC3E}">
        <p14:creationId xmlns:p14="http://schemas.microsoft.com/office/powerpoint/2010/main" val="967791604"/>
      </p:ext>
    </p:extLst>
  </p:cSld>
  <p:clrMapOvr>
    <a:masterClrMapping/>
  </p:clrMapOvr>
  <p:transition>
    <p:zoom/>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r>
              <a:rPr lang="en-US" altLang="en-US" smtClean="0"/>
              <a:t>Cis339 </a:t>
            </a:r>
            <a:endParaRPr lang="en-US"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DA9222C-1719-4B31-9A35-65733A9883C1}" type="slidenum">
              <a:rPr lang="ar-SA" altLang="en-US" smtClean="0"/>
              <a:pPr/>
              <a:t>‹#›</a:t>
            </a:fld>
            <a:endParaRPr lang="en-US" altLang="en-US"/>
          </a:p>
        </p:txBody>
      </p:sp>
    </p:spTree>
    <p:extLst>
      <p:ext uri="{BB962C8B-B14F-4D97-AF65-F5344CB8AC3E}">
        <p14:creationId xmlns:p14="http://schemas.microsoft.com/office/powerpoint/2010/main" val="2811397612"/>
      </p:ext>
    </p:extLst>
  </p:cSld>
  <p:clrMapOvr>
    <a:masterClrMapping/>
  </p:clrMapOvr>
  <p:transition>
    <p:zoom/>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941A9AE-C55B-4949-ADB0-08DE4DE116D1}" type="slidenum">
              <a:rPr lang="ar-SA" altLang="en-US" smtClean="0"/>
              <a:pPr/>
              <a:t>‹#›</a:t>
            </a:fld>
            <a:endParaRPr lang="en-US" altLang="en-US"/>
          </a:p>
        </p:txBody>
      </p:sp>
    </p:spTree>
    <p:extLst>
      <p:ext uri="{BB962C8B-B14F-4D97-AF65-F5344CB8AC3E}">
        <p14:creationId xmlns:p14="http://schemas.microsoft.com/office/powerpoint/2010/main" val="924944038"/>
      </p:ext>
    </p:extLst>
  </p:cSld>
  <p:clrMapOvr>
    <a:masterClrMapping/>
  </p:clrMapOvr>
  <p:transition>
    <p:zoom/>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 </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4A4AF52-2703-4FFA-B018-77BBD891B803}" type="slidenum">
              <a:rPr lang="ar-SA" altLang="en-US" smtClean="0"/>
              <a:pPr/>
              <a:t>‹#›</a:t>
            </a:fld>
            <a:endParaRPr lang="en-US" altLang="en-US"/>
          </a:p>
        </p:txBody>
      </p:sp>
    </p:spTree>
    <p:extLst>
      <p:ext uri="{BB962C8B-B14F-4D97-AF65-F5344CB8AC3E}">
        <p14:creationId xmlns:p14="http://schemas.microsoft.com/office/powerpoint/2010/main" val="461278634"/>
      </p:ext>
    </p:extLst>
  </p:cSld>
  <p:clrMapOvr>
    <a:masterClrMapping/>
  </p:clrMapOvr>
  <p:transition>
    <p:zoom/>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en-US" smtClean="0"/>
              <a:t>Cis339 </a:t>
            </a:r>
            <a:endParaRPr lang="en-US"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F07FE12-F2BB-49A0-9F7D-B6C1E70561DE}" type="slidenum">
              <a:rPr lang="ar-SA" altLang="en-US" smtClean="0"/>
              <a:pPr/>
              <a:t>‹#›</a:t>
            </a:fld>
            <a:endParaRPr lang="en-US" altLang="en-US">
              <a:cs typeface="+mn-cs"/>
            </a:endParaRPr>
          </a:p>
        </p:txBody>
      </p:sp>
    </p:spTree>
    <p:extLst>
      <p:ext uri="{BB962C8B-B14F-4D97-AF65-F5344CB8AC3E}">
        <p14:creationId xmlns:p14="http://schemas.microsoft.com/office/powerpoint/2010/main" val="7093417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autoUpdateAnimBg="0"/>
    </p:bldLst>
  </p:timing>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914400" y="0"/>
            <a:ext cx="7467600" cy="2971800"/>
          </a:xfrm>
        </p:spPr>
        <p:txBody>
          <a:bodyPr/>
          <a:lstStyle/>
          <a:p>
            <a:pPr>
              <a:lnSpc>
                <a:spcPct val="75000"/>
              </a:lnSpc>
            </a:pPr>
            <a:r>
              <a:rPr lang="en-US" altLang="en-US" sz="4000" b="1" dirty="0" smtClean="0"/>
              <a:t>Systems </a:t>
            </a:r>
            <a:r>
              <a:rPr lang="en-US" altLang="en-US" sz="4000" b="1" dirty="0"/>
              <a:t>Analysis</a:t>
            </a:r>
            <a:br>
              <a:rPr lang="en-US" altLang="en-US" sz="4000" b="1" dirty="0"/>
            </a:br>
            <a:r>
              <a:rPr lang="en-US" altLang="en-US" sz="4000" b="1" dirty="0"/>
              <a:t>and </a:t>
            </a:r>
            <a:r>
              <a:rPr lang="en-US" altLang="en-US" sz="4000" b="1" dirty="0" smtClean="0"/>
              <a:t>Design</a:t>
            </a:r>
            <a:r>
              <a:rPr lang="en-US" altLang="en-US" sz="4000" b="1" dirty="0"/>
              <a:t/>
            </a:r>
            <a:br>
              <a:rPr lang="en-US" altLang="en-US" sz="4000" b="1" dirty="0"/>
            </a:br>
            <a:r>
              <a:rPr lang="en-US" altLang="en-US" sz="4000" b="1" dirty="0"/>
              <a:t/>
            </a:r>
            <a:br>
              <a:rPr lang="en-US" altLang="en-US" sz="4000" b="1" dirty="0"/>
            </a:br>
            <a:r>
              <a:rPr lang="en-US" altLang="en-US" sz="4000" b="1" dirty="0"/>
              <a:t> </a:t>
            </a:r>
            <a:r>
              <a:rPr lang="en-US" altLang="en-US" sz="2800" b="1" dirty="0"/>
              <a:t> </a:t>
            </a:r>
          </a:p>
        </p:txBody>
      </p:sp>
    </p:spTree>
  </p:cSld>
  <p:clrMapOvr>
    <a:masterClrMapping/>
  </p:clrMapOvr>
  <p:transition>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6514" name="Rectangle 2"/>
          <p:cNvSpPr>
            <a:spLocks noGrp="1" noChangeArrowheads="1"/>
          </p:cNvSpPr>
          <p:nvPr>
            <p:ph type="title"/>
          </p:nvPr>
        </p:nvSpPr>
        <p:spPr>
          <a:xfrm>
            <a:off x="609600" y="304800"/>
            <a:ext cx="7772400" cy="76200"/>
          </a:xfrm>
        </p:spPr>
        <p:txBody>
          <a:bodyPr>
            <a:normAutofit fontScale="90000"/>
          </a:bodyPr>
          <a:lstStyle/>
          <a:p>
            <a:endParaRPr lang="cs-CZ" altLang="cs-CZ"/>
          </a:p>
        </p:txBody>
      </p:sp>
      <p:sp>
        <p:nvSpPr>
          <p:cNvPr id="576515" name="Rectangle 3" descr="Rectangle: Click to edit Master text styles&#10;Second level&#10;Third level&#10;Fourth level&#10;Fifth level"/>
          <p:cNvSpPr>
            <a:spLocks noGrp="1" noChangeArrowheads="1"/>
          </p:cNvSpPr>
          <p:nvPr>
            <p:ph idx="1"/>
          </p:nvPr>
        </p:nvSpPr>
        <p:spPr/>
        <p:txBody>
          <a:bodyPr/>
          <a:lstStyle/>
          <a:p>
            <a:endParaRPr lang="cs-CZ" altLang="cs-CZ"/>
          </a:p>
        </p:txBody>
      </p:sp>
      <p:sp>
        <p:nvSpPr>
          <p:cNvPr id="576516" name="Text Box 4"/>
          <p:cNvSpPr txBox="1">
            <a:spLocks noChangeArrowheads="1"/>
          </p:cNvSpPr>
          <p:nvPr/>
        </p:nvSpPr>
        <p:spPr bwMode="auto">
          <a:xfrm>
            <a:off x="685800" y="609600"/>
            <a:ext cx="815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0"/>
              </a:spcBef>
              <a:buClrTx/>
              <a:buSzTx/>
              <a:buFontTx/>
              <a:buNone/>
            </a:pPr>
            <a:r>
              <a:rPr lang="en-US" altLang="cs-CZ" sz="2400">
                <a:solidFill>
                  <a:srgbClr val="000000"/>
                </a:solidFill>
              </a:rPr>
              <a:t>Table with multivalued attributes, not in 1</a:t>
            </a:r>
            <a:r>
              <a:rPr lang="en-US" altLang="cs-CZ" sz="2400" baseline="30000">
                <a:solidFill>
                  <a:srgbClr val="000000"/>
                </a:solidFill>
              </a:rPr>
              <a:t>st</a:t>
            </a:r>
            <a:r>
              <a:rPr lang="en-US" altLang="cs-CZ" sz="2400">
                <a:solidFill>
                  <a:srgbClr val="000000"/>
                </a:solidFill>
              </a:rPr>
              <a:t> normal form</a:t>
            </a:r>
          </a:p>
        </p:txBody>
      </p:sp>
      <p:sp>
        <p:nvSpPr>
          <p:cNvPr id="576517" name="Text Box 5"/>
          <p:cNvSpPr txBox="1">
            <a:spLocks noChangeArrowheads="1"/>
          </p:cNvSpPr>
          <p:nvPr/>
        </p:nvSpPr>
        <p:spPr bwMode="auto">
          <a:xfrm>
            <a:off x="2806700" y="5410200"/>
            <a:ext cx="329565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spcBef>
                <a:spcPct val="0"/>
              </a:spcBef>
              <a:buClrTx/>
              <a:buSzTx/>
              <a:buFontTx/>
              <a:buNone/>
            </a:pPr>
            <a:r>
              <a:rPr lang="en-US" altLang="cs-CZ" sz="2200">
                <a:solidFill>
                  <a:srgbClr val="990000"/>
                </a:solidFill>
                <a:latin typeface="Times New Roman" panose="02020603050405020304" pitchFamily="18" charset="0"/>
              </a:rPr>
              <a:t>Note: this is NOT a relation</a:t>
            </a:r>
            <a:endParaRPr lang="en-US" altLang="cs-CZ" sz="2600">
              <a:solidFill>
                <a:srgbClr val="990000"/>
              </a:solidFill>
              <a:latin typeface="Times New Roman" panose="02020603050405020304" pitchFamily="18" charset="0"/>
            </a:endParaRPr>
          </a:p>
        </p:txBody>
      </p:sp>
      <p:pic>
        <p:nvPicPr>
          <p:cNvPr id="576518" name="Picture 6" descr="FIG05_2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447800"/>
            <a:ext cx="7620000" cy="3581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endParaRPr lang="cs-CZ" altLang="cs-CZ"/>
          </a:p>
        </p:txBody>
      </p:sp>
      <p:sp>
        <p:nvSpPr>
          <p:cNvPr id="575493" name="Rectangle 5" descr="Rectangle: Click to edit Master text styles&#10;Second level&#10;Third level&#10;Fourth level&#10;Fifth level"/>
          <p:cNvSpPr>
            <a:spLocks noGrp="1" noChangeArrowheads="1"/>
          </p:cNvSpPr>
          <p:nvPr>
            <p:ph idx="1"/>
          </p:nvPr>
        </p:nvSpPr>
        <p:spPr/>
        <p:txBody>
          <a:bodyPr/>
          <a:lstStyle/>
          <a:p>
            <a:endParaRPr lang="cs-CZ" altLang="cs-CZ"/>
          </a:p>
        </p:txBody>
      </p:sp>
      <p:sp>
        <p:nvSpPr>
          <p:cNvPr id="575494" name="Text Box 6"/>
          <p:cNvSpPr txBox="1">
            <a:spLocks noChangeArrowheads="1"/>
          </p:cNvSpPr>
          <p:nvPr/>
        </p:nvSpPr>
        <p:spPr bwMode="auto">
          <a:xfrm>
            <a:off x="685800" y="609600"/>
            <a:ext cx="7696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0"/>
              </a:spcBef>
              <a:buClrTx/>
              <a:buSzTx/>
              <a:buFontTx/>
              <a:buNone/>
            </a:pPr>
            <a:r>
              <a:rPr lang="en-US" altLang="cs-CZ" sz="2400">
                <a:solidFill>
                  <a:srgbClr val="000000"/>
                </a:solidFill>
              </a:rPr>
              <a:t>Table with no multivalued attributes and unique rows, in 1</a:t>
            </a:r>
            <a:r>
              <a:rPr lang="en-US" altLang="cs-CZ" sz="2400" baseline="30000">
                <a:solidFill>
                  <a:srgbClr val="000000"/>
                </a:solidFill>
              </a:rPr>
              <a:t>st</a:t>
            </a:r>
            <a:r>
              <a:rPr lang="en-US" altLang="cs-CZ" sz="2400">
                <a:solidFill>
                  <a:srgbClr val="000000"/>
                </a:solidFill>
              </a:rPr>
              <a:t> normal form</a:t>
            </a:r>
          </a:p>
        </p:txBody>
      </p:sp>
      <p:pic>
        <p:nvPicPr>
          <p:cNvPr id="575495" name="Picture 7" descr="FIG05_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676400"/>
            <a:ext cx="7620000" cy="3733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2546" name="Rectangle 2"/>
          <p:cNvSpPr>
            <a:spLocks noGrp="1" noChangeArrowheads="1"/>
          </p:cNvSpPr>
          <p:nvPr>
            <p:ph type="title"/>
          </p:nvPr>
        </p:nvSpPr>
        <p:spPr>
          <a:xfrm>
            <a:off x="609600" y="228600"/>
            <a:ext cx="7772400" cy="1143000"/>
          </a:xfrm>
        </p:spPr>
        <p:txBody>
          <a:bodyPr>
            <a:normAutofit fontScale="90000"/>
          </a:bodyPr>
          <a:lstStyle/>
          <a:p>
            <a:r>
              <a:rPr lang="en-US" altLang="en-US" sz="4000"/>
              <a:t>Well-Structured Relation and Primary key</a:t>
            </a:r>
          </a:p>
        </p:txBody>
      </p:sp>
      <p:sp>
        <p:nvSpPr>
          <p:cNvPr id="492547" name="Rectangle 3" descr="Rectangle: Click to edit Master text styles&#10;Second level&#10;Third level&#10;Fourth level&#10;Fifth level"/>
          <p:cNvSpPr>
            <a:spLocks noGrp="1" noChangeArrowheads="1"/>
          </p:cNvSpPr>
          <p:nvPr>
            <p:ph idx="1"/>
          </p:nvPr>
        </p:nvSpPr>
        <p:spPr>
          <a:xfrm>
            <a:off x="609600" y="1600200"/>
            <a:ext cx="7924800" cy="4495800"/>
          </a:xfrm>
        </p:spPr>
        <p:txBody>
          <a:bodyPr>
            <a:normAutofit lnSpcReduction="10000"/>
          </a:bodyPr>
          <a:lstStyle/>
          <a:p>
            <a:pPr>
              <a:lnSpc>
                <a:spcPct val="90000"/>
              </a:lnSpc>
              <a:buFont typeface="Wingdings" panose="05000000000000000000" pitchFamily="2" charset="2"/>
              <a:buNone/>
            </a:pPr>
            <a:endParaRPr lang="en-US" altLang="en-US" sz="2400" b="1"/>
          </a:p>
          <a:p>
            <a:pPr>
              <a:lnSpc>
                <a:spcPct val="80000"/>
              </a:lnSpc>
            </a:pPr>
            <a:r>
              <a:rPr lang="en-US" altLang="en-US" sz="2400" b="1"/>
              <a:t>Well-Structured Relation (</a:t>
            </a:r>
            <a:r>
              <a:rPr lang="en-US" altLang="en-US" sz="2400"/>
              <a:t>or</a:t>
            </a:r>
            <a:r>
              <a:rPr lang="en-US" altLang="en-US" sz="2400" b="1"/>
              <a:t> table)</a:t>
            </a:r>
          </a:p>
          <a:p>
            <a:pPr lvl="1">
              <a:lnSpc>
                <a:spcPct val="80000"/>
              </a:lnSpc>
            </a:pPr>
            <a:r>
              <a:rPr lang="en-US" altLang="en-US" sz="2000"/>
              <a:t>A relation that contains a minimum amount of redundancy;</a:t>
            </a:r>
          </a:p>
          <a:p>
            <a:pPr lvl="1">
              <a:lnSpc>
                <a:spcPct val="80000"/>
              </a:lnSpc>
            </a:pPr>
            <a:r>
              <a:rPr lang="en-US" altLang="en-US" sz="2000"/>
              <a:t>Allows users to insert, modify, and delete the rows without errors or inconsistencies.</a:t>
            </a:r>
          </a:p>
          <a:p>
            <a:pPr>
              <a:lnSpc>
                <a:spcPct val="90000"/>
              </a:lnSpc>
            </a:pPr>
            <a:r>
              <a:rPr lang="en-US" altLang="en-US" sz="2400"/>
              <a:t>Primary Key</a:t>
            </a:r>
          </a:p>
          <a:p>
            <a:pPr lvl="1">
              <a:lnSpc>
                <a:spcPct val="90000"/>
              </a:lnSpc>
            </a:pPr>
            <a:r>
              <a:rPr lang="en-US" altLang="en-US" sz="2000"/>
              <a:t>An attribute whose value is unique across all occurrences of a relation.</a:t>
            </a:r>
          </a:p>
          <a:p>
            <a:pPr>
              <a:lnSpc>
                <a:spcPct val="90000"/>
              </a:lnSpc>
            </a:pPr>
            <a:r>
              <a:rPr lang="en-US" altLang="cs-CZ" sz="2400"/>
              <a:t>All relations have a primary key.</a:t>
            </a:r>
          </a:p>
          <a:p>
            <a:pPr>
              <a:lnSpc>
                <a:spcPct val="90000"/>
              </a:lnSpc>
            </a:pPr>
            <a:r>
              <a:rPr lang="en-US" altLang="cs-CZ" sz="2400"/>
              <a:t>This is how rows are ensured to be unique.</a:t>
            </a:r>
          </a:p>
          <a:p>
            <a:pPr>
              <a:lnSpc>
                <a:spcPct val="90000"/>
              </a:lnSpc>
            </a:pPr>
            <a:r>
              <a:rPr lang="en-US" altLang="cs-CZ" sz="2400"/>
              <a:t>A primary key may involve a single attribute or be composed of multiple attributes.</a:t>
            </a:r>
          </a:p>
          <a:p>
            <a:pPr lvl="1">
              <a:lnSpc>
                <a:spcPct val="90000"/>
              </a:lnSpc>
              <a:buFont typeface="Wingdings" panose="05000000000000000000" pitchFamily="2" charset="2"/>
              <a:buNone/>
            </a:pPr>
            <a:endParaRPr lang="en-US" altLang="en-US" sz="2000"/>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3570" name="Rectangle 2"/>
          <p:cNvSpPr>
            <a:spLocks noGrp="1" noChangeArrowheads="1"/>
          </p:cNvSpPr>
          <p:nvPr>
            <p:ph type="title"/>
          </p:nvPr>
        </p:nvSpPr>
        <p:spPr>
          <a:xfrm>
            <a:off x="609600" y="304800"/>
            <a:ext cx="7772400" cy="685800"/>
          </a:xfrm>
        </p:spPr>
        <p:txBody>
          <a:bodyPr/>
          <a:lstStyle/>
          <a:p>
            <a:r>
              <a:rPr lang="en-US" altLang="en-US"/>
              <a:t>Normalization</a:t>
            </a:r>
          </a:p>
        </p:txBody>
      </p:sp>
      <p:sp>
        <p:nvSpPr>
          <p:cNvPr id="493571" name="Rectangle 3" descr="Rectangle: Click to edit Master text styles&#10;Second level&#10;Third level&#10;Fourth level&#10;Fifth level"/>
          <p:cNvSpPr>
            <a:spLocks noGrp="1" noChangeArrowheads="1"/>
          </p:cNvSpPr>
          <p:nvPr>
            <p:ph idx="1"/>
          </p:nvPr>
        </p:nvSpPr>
        <p:spPr>
          <a:xfrm>
            <a:off x="0" y="990600"/>
            <a:ext cx="9144000" cy="5334000"/>
          </a:xfrm>
        </p:spPr>
        <p:txBody>
          <a:bodyPr>
            <a:normAutofit fontScale="92500"/>
          </a:bodyPr>
          <a:lstStyle/>
          <a:p>
            <a:pPr marL="609600" indent="-609600">
              <a:lnSpc>
                <a:spcPct val="90000"/>
              </a:lnSpc>
            </a:pPr>
            <a:r>
              <a:rPr lang="en-US" altLang="en-US" sz="2800" b="1"/>
              <a:t>Normalization</a:t>
            </a:r>
            <a:r>
              <a:rPr lang="en-US" altLang="en-US" sz="2800"/>
              <a:t>: the process of converting complex data structures into simple, stable data structures.</a:t>
            </a:r>
          </a:p>
          <a:p>
            <a:pPr marL="609600" indent="-609600">
              <a:lnSpc>
                <a:spcPct val="90000"/>
              </a:lnSpc>
            </a:pPr>
            <a:r>
              <a:rPr lang="en-US" altLang="en-US" sz="2800"/>
              <a:t>First Normal From (1NF)</a:t>
            </a:r>
          </a:p>
          <a:p>
            <a:pPr marL="990600" lvl="1" indent="-533400">
              <a:lnSpc>
                <a:spcPct val="90000"/>
              </a:lnSpc>
            </a:pPr>
            <a:r>
              <a:rPr lang="en-US" altLang="en-US" sz="2000"/>
              <a:t>Unique rows, no multivalued attributes.</a:t>
            </a:r>
          </a:p>
          <a:p>
            <a:pPr marL="990600" lvl="1" indent="-533400">
              <a:lnSpc>
                <a:spcPct val="90000"/>
              </a:lnSpc>
            </a:pPr>
            <a:r>
              <a:rPr lang="en-US" altLang="en-US" sz="2000"/>
              <a:t>All relations are in 1NF.</a:t>
            </a:r>
          </a:p>
          <a:p>
            <a:pPr marL="609600" indent="-609600">
              <a:lnSpc>
                <a:spcPct val="90000"/>
              </a:lnSpc>
            </a:pPr>
            <a:r>
              <a:rPr lang="en-US" altLang="en-US" sz="2800"/>
              <a:t>Second Normal Form (2NF)</a:t>
            </a:r>
          </a:p>
          <a:p>
            <a:pPr marL="990600" lvl="1" indent="-533400">
              <a:lnSpc>
                <a:spcPct val="90000"/>
              </a:lnSpc>
            </a:pPr>
            <a:r>
              <a:rPr lang="en-US" altLang="en-US" sz="2000"/>
              <a:t>Each nonprimary key attribute is identified by the whole key (called full functional dependency). I</a:t>
            </a:r>
            <a:r>
              <a:rPr lang="en-US" altLang="en-US" sz="2000" b="1"/>
              <a:t>n figure 10-7 both the </a:t>
            </a:r>
            <a:r>
              <a:rPr lang="en-US" altLang="en-US" sz="2000" b="1">
                <a:solidFill>
                  <a:srgbClr val="9900CC"/>
                </a:solidFill>
              </a:rPr>
              <a:t>EMP ID</a:t>
            </a:r>
            <a:r>
              <a:rPr lang="en-US" altLang="en-US" sz="2000" b="1"/>
              <a:t> and </a:t>
            </a:r>
            <a:r>
              <a:rPr lang="en-US" altLang="en-US" sz="2000" b="1">
                <a:solidFill>
                  <a:srgbClr val="9900CC"/>
                </a:solidFill>
              </a:rPr>
              <a:t>Course</a:t>
            </a:r>
            <a:r>
              <a:rPr lang="en-US" altLang="en-US" sz="2000" b="1"/>
              <a:t> can identify the Date-Completed. </a:t>
            </a:r>
            <a:endParaRPr lang="en-US" altLang="en-US" b="1"/>
          </a:p>
          <a:p>
            <a:pPr marL="609600" indent="-609600">
              <a:lnSpc>
                <a:spcPct val="90000"/>
              </a:lnSpc>
            </a:pPr>
            <a:r>
              <a:rPr lang="en-US" altLang="en-US" sz="2400"/>
              <a:t>Third Normal Form (3NF)</a:t>
            </a:r>
          </a:p>
          <a:p>
            <a:pPr marL="990600" lvl="1" indent="-533400">
              <a:lnSpc>
                <a:spcPct val="90000"/>
              </a:lnSpc>
            </a:pPr>
            <a:r>
              <a:rPr lang="en-US" altLang="en-US" sz="1800"/>
              <a:t>Nonprimary key attributes do not depend on each other (i.e. no transitive dependencies).</a:t>
            </a:r>
          </a:p>
          <a:p>
            <a:pPr marL="609600" indent="-609600">
              <a:lnSpc>
                <a:spcPct val="90000"/>
              </a:lnSpc>
            </a:pPr>
            <a:r>
              <a:rPr lang="en-US" altLang="en-US" sz="2400"/>
              <a:t>The result of normalization is that every nonprimary key attribute depends upon the whole primary key.</a:t>
            </a: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5618" name="Rectangle 2"/>
          <p:cNvSpPr>
            <a:spLocks noGrp="1" noChangeArrowheads="1"/>
          </p:cNvSpPr>
          <p:nvPr>
            <p:ph type="title"/>
          </p:nvPr>
        </p:nvSpPr>
        <p:spPr>
          <a:xfrm>
            <a:off x="609600" y="228600"/>
            <a:ext cx="7772400" cy="1219200"/>
          </a:xfrm>
        </p:spPr>
        <p:txBody>
          <a:bodyPr/>
          <a:lstStyle/>
          <a:p>
            <a:r>
              <a:rPr lang="en-US" altLang="en-US" sz="4000"/>
              <a:t>Functional Dependencies</a:t>
            </a:r>
          </a:p>
        </p:txBody>
      </p:sp>
      <p:sp>
        <p:nvSpPr>
          <p:cNvPr id="495619" name="Rectangle 3" descr="Rectangle: Click to edit Master text styles&#10;Second level&#10;Third level&#10;Fourth level&#10;Fifth level"/>
          <p:cNvSpPr>
            <a:spLocks noGrp="1" noChangeArrowheads="1"/>
          </p:cNvSpPr>
          <p:nvPr>
            <p:ph idx="1"/>
          </p:nvPr>
        </p:nvSpPr>
        <p:spPr>
          <a:xfrm>
            <a:off x="152400" y="1371600"/>
            <a:ext cx="8991600" cy="4876800"/>
          </a:xfrm>
        </p:spPr>
        <p:txBody>
          <a:bodyPr>
            <a:normAutofit lnSpcReduction="10000"/>
          </a:bodyPr>
          <a:lstStyle/>
          <a:p>
            <a:pPr>
              <a:lnSpc>
                <a:spcPct val="80000"/>
              </a:lnSpc>
            </a:pPr>
            <a:r>
              <a:rPr lang="en-US" altLang="en-US" sz="2400" b="1">
                <a:solidFill>
                  <a:srgbClr val="009900"/>
                </a:solidFill>
              </a:rPr>
              <a:t>Functional Dependency</a:t>
            </a:r>
            <a:endParaRPr lang="en-US" altLang="en-US" sz="2400" b="1"/>
          </a:p>
          <a:p>
            <a:pPr>
              <a:lnSpc>
                <a:spcPct val="80000"/>
              </a:lnSpc>
              <a:buFont typeface="Wingdings" panose="05000000000000000000" pitchFamily="2" charset="2"/>
              <a:buNone/>
            </a:pPr>
            <a:endParaRPr lang="en-US" altLang="en-US" sz="2400"/>
          </a:p>
          <a:p>
            <a:pPr lvl="1">
              <a:lnSpc>
                <a:spcPct val="80000"/>
              </a:lnSpc>
            </a:pPr>
            <a:r>
              <a:rPr lang="en-US" altLang="en-US" sz="2000"/>
              <a:t>A particular relationship between two attributes.  </a:t>
            </a:r>
          </a:p>
          <a:p>
            <a:pPr lvl="1">
              <a:lnSpc>
                <a:spcPct val="80000"/>
              </a:lnSpc>
            </a:pPr>
            <a:r>
              <a:rPr lang="en-US" altLang="en-US" sz="2000"/>
              <a:t>For a given relation, attribute B is functionally dependent on attribute A if, for every valid value of A, that value of A uniquely determines the value of B.</a:t>
            </a:r>
          </a:p>
          <a:p>
            <a:pPr lvl="1">
              <a:lnSpc>
                <a:spcPct val="80000"/>
              </a:lnSpc>
            </a:pPr>
            <a:r>
              <a:rPr lang="en-US" altLang="en-US" sz="2000"/>
              <a:t>The functional dependence of B on A is represented by A→B.</a:t>
            </a:r>
            <a:r>
              <a:rPr lang="en-US" altLang="en-US" sz="1400" b="1"/>
              <a:t> </a:t>
            </a:r>
          </a:p>
          <a:p>
            <a:pPr lvl="1">
              <a:lnSpc>
                <a:spcPct val="80000"/>
              </a:lnSpc>
            </a:pPr>
            <a:r>
              <a:rPr lang="en-US" altLang="en-US" sz="1400" b="1"/>
              <a:t>examples are </a:t>
            </a:r>
            <a:r>
              <a:rPr lang="en-US" altLang="en-US" sz="1400" b="1">
                <a:solidFill>
                  <a:srgbClr val="9900CC"/>
                </a:solidFill>
              </a:rPr>
              <a:t>order number -&gt; order date</a:t>
            </a:r>
            <a:r>
              <a:rPr lang="en-US" altLang="en-US" sz="1400" b="1"/>
              <a:t>, or    </a:t>
            </a:r>
            <a:r>
              <a:rPr lang="en-US" altLang="en-US" sz="1400" b="1">
                <a:solidFill>
                  <a:srgbClr val="9900CC"/>
                </a:solidFill>
              </a:rPr>
              <a:t>invoice number-&gt; invoice date</a:t>
            </a:r>
            <a:r>
              <a:rPr lang="en-US" altLang="en-US" sz="1400" b="1"/>
              <a:t> </a:t>
            </a:r>
            <a:r>
              <a:rPr lang="en-US" altLang="en-US" sz="1000" b="1">
                <a:solidFill>
                  <a:srgbClr val="9900CC"/>
                </a:solidFill>
              </a:rPr>
              <a:t>and</a:t>
            </a:r>
            <a:r>
              <a:rPr lang="en-US" altLang="en-US" sz="1400" b="1">
                <a:solidFill>
                  <a:srgbClr val="9900CC"/>
                </a:solidFill>
              </a:rPr>
              <a:t> order number</a:t>
            </a:r>
            <a:r>
              <a:rPr lang="en-US" altLang="en-US" sz="2000" b="1">
                <a:solidFill>
                  <a:srgbClr val="9900CC"/>
                </a:solidFill>
              </a:rPr>
              <a:t>.</a:t>
            </a:r>
            <a:endParaRPr lang="en-US" altLang="en-US" sz="2000" b="1"/>
          </a:p>
          <a:p>
            <a:pPr>
              <a:lnSpc>
                <a:spcPct val="80000"/>
              </a:lnSpc>
            </a:pPr>
            <a:r>
              <a:rPr lang="en-US" altLang="en-US" sz="2000"/>
              <a:t>Functional dependency is not a mathematical dependency.</a:t>
            </a:r>
          </a:p>
          <a:p>
            <a:pPr>
              <a:lnSpc>
                <a:spcPct val="80000"/>
              </a:lnSpc>
            </a:pPr>
            <a:r>
              <a:rPr lang="en-US" altLang="en-US" sz="2000"/>
              <a:t>Instances (or sample data) in a relation do not prove the existence of a functional dependency.</a:t>
            </a:r>
          </a:p>
          <a:p>
            <a:pPr>
              <a:lnSpc>
                <a:spcPct val="80000"/>
              </a:lnSpc>
            </a:pPr>
            <a:r>
              <a:rPr lang="en-US" altLang="en-US" sz="2000"/>
              <a:t>Knowledge of problem domain is most reliable method for identifying functional dependency.</a:t>
            </a:r>
            <a:r>
              <a:rPr lang="en-US" altLang="en-US" sz="2000" b="1"/>
              <a:t> </a:t>
            </a:r>
            <a:br>
              <a:rPr lang="en-US" altLang="en-US" sz="2000" b="1"/>
            </a:br>
            <a:r>
              <a:rPr lang="en-US" altLang="en-US" sz="2000" b="1"/>
              <a:t/>
            </a:r>
            <a:br>
              <a:rPr lang="en-US" altLang="en-US" sz="2000" b="1"/>
            </a:br>
            <a:endParaRPr lang="en-US" altLang="en-US" sz="2000" b="1"/>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6646" name="Rectangle 6"/>
          <p:cNvSpPr>
            <a:spLocks noGrp="1" noChangeArrowheads="1"/>
          </p:cNvSpPr>
          <p:nvPr>
            <p:ph type="title"/>
          </p:nvPr>
        </p:nvSpPr>
        <p:spPr/>
        <p:txBody>
          <a:bodyPr/>
          <a:lstStyle/>
          <a:p>
            <a:r>
              <a:rPr lang="en-US" altLang="en-US"/>
              <a:t>Second Normal Form</a:t>
            </a:r>
          </a:p>
        </p:txBody>
      </p:sp>
      <p:sp>
        <p:nvSpPr>
          <p:cNvPr id="496647" name="Rectangle 7" descr="Rectangle: Click to edit Master text styles&#10;Second level&#10;Third level&#10;Fourth level&#10;Fifth level"/>
          <p:cNvSpPr>
            <a:spLocks noGrp="1" noChangeArrowheads="1"/>
          </p:cNvSpPr>
          <p:nvPr>
            <p:ph idx="1"/>
          </p:nvPr>
        </p:nvSpPr>
        <p:spPr>
          <a:xfrm>
            <a:off x="457200" y="1447800"/>
            <a:ext cx="8686800" cy="4572000"/>
          </a:xfrm>
        </p:spPr>
        <p:txBody>
          <a:bodyPr/>
          <a:lstStyle/>
          <a:p>
            <a:r>
              <a:rPr lang="en-US" altLang="en-US" b="1">
                <a:solidFill>
                  <a:srgbClr val="FF0000"/>
                </a:solidFill>
              </a:rPr>
              <a:t>Second Normal Form (2NF) is</a:t>
            </a:r>
            <a:endParaRPr lang="en-US" altLang="en-US"/>
          </a:p>
          <a:p>
            <a:pPr lvl="1"/>
            <a:r>
              <a:rPr lang="en-US" altLang="en-US" b="1"/>
              <a:t>A relation is in second normal form (2NF) if </a:t>
            </a:r>
            <a:r>
              <a:rPr lang="en-US" altLang="en-US" b="1">
                <a:solidFill>
                  <a:srgbClr val="FF0000"/>
                </a:solidFill>
              </a:rPr>
              <a:t>any</a:t>
            </a:r>
            <a:r>
              <a:rPr lang="en-US" altLang="en-US" b="1"/>
              <a:t> of the following conditions apply:</a:t>
            </a:r>
          </a:p>
          <a:p>
            <a:pPr lvl="2"/>
            <a:r>
              <a:rPr lang="en-US" altLang="en-US" b="1"/>
              <a:t>The primary key consists of only one attribute</a:t>
            </a:r>
          </a:p>
          <a:p>
            <a:pPr lvl="2"/>
            <a:r>
              <a:rPr lang="en-US" altLang="en-US" b="1"/>
              <a:t>No non-primary key attributes exist in the relation</a:t>
            </a:r>
          </a:p>
          <a:p>
            <a:pPr lvl="2"/>
            <a:r>
              <a:rPr lang="en-US" altLang="en-US" b="1"/>
              <a:t>Every non-primary key attribute is functionally dependent on the </a:t>
            </a:r>
            <a:r>
              <a:rPr lang="en-US" altLang="en-US" b="1">
                <a:solidFill>
                  <a:srgbClr val="FF0000"/>
                </a:solidFill>
              </a:rPr>
              <a:t>full set</a:t>
            </a:r>
            <a:r>
              <a:rPr lang="en-US" altLang="en-US" b="1"/>
              <a:t> of primary key attributes, </a:t>
            </a:r>
            <a:r>
              <a:rPr lang="en-US" altLang="en-US" b="1" i="1">
                <a:solidFill>
                  <a:srgbClr val="BA2212"/>
                </a:solidFill>
              </a:rPr>
              <a:t>in figure 10-6 EMPLOYEE2 is not 2NF because </a:t>
            </a:r>
            <a:r>
              <a:rPr lang="en-US" altLang="en-US" b="1" i="1"/>
              <a:t>date completed</a:t>
            </a:r>
            <a:r>
              <a:rPr lang="en-US" altLang="en-US" b="1" i="1">
                <a:solidFill>
                  <a:srgbClr val="BA2212"/>
                </a:solidFill>
              </a:rPr>
              <a:t> depends on EMP_id and Course, </a:t>
            </a:r>
            <a:r>
              <a:rPr lang="en-US" altLang="en-US" b="1" i="1">
                <a:solidFill>
                  <a:srgbClr val="9900CC"/>
                </a:solidFill>
              </a:rPr>
              <a:t>but name, salary, and dept</a:t>
            </a:r>
            <a:r>
              <a:rPr lang="en-US" altLang="en-US" b="1" i="1">
                <a:solidFill>
                  <a:srgbClr val="BA2212"/>
                </a:solidFill>
              </a:rPr>
              <a:t> depend on EMP_id not Course .</a:t>
            </a:r>
            <a:r>
              <a:rPr lang="en-US" altLang="en-US" b="1"/>
              <a:t> </a:t>
            </a: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0" name="Rectangle 2"/>
          <p:cNvSpPr>
            <a:spLocks noGrp="1" noChangeArrowheads="1"/>
          </p:cNvSpPr>
          <p:nvPr>
            <p:ph type="title"/>
          </p:nvPr>
        </p:nvSpPr>
        <p:spPr/>
        <p:txBody>
          <a:bodyPr/>
          <a:lstStyle/>
          <a:p>
            <a:endParaRPr lang="cs-CZ" altLang="cs-CZ"/>
          </a:p>
        </p:txBody>
      </p:sp>
      <p:pic>
        <p:nvPicPr>
          <p:cNvPr id="580612" name="Picture 4" descr="FIG09_0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0" y="2667000"/>
            <a:ext cx="7772400" cy="26225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609600" y="304800"/>
            <a:ext cx="7772400" cy="1066800"/>
          </a:xfrm>
        </p:spPr>
        <p:txBody>
          <a:bodyPr/>
          <a:lstStyle/>
          <a:p>
            <a:r>
              <a:rPr lang="en-US" altLang="en-US" sz="4000"/>
              <a:t>Second Normal Form</a:t>
            </a:r>
          </a:p>
        </p:txBody>
      </p:sp>
      <p:sp>
        <p:nvSpPr>
          <p:cNvPr id="497667" name="Rectangle 3" descr="Rectangle: Click to edit Master text styles&#10;Second level&#10;Third level&#10;Fourth level&#10;Fifth level"/>
          <p:cNvSpPr>
            <a:spLocks noGrp="1" noChangeArrowheads="1"/>
          </p:cNvSpPr>
          <p:nvPr>
            <p:ph idx="1"/>
          </p:nvPr>
        </p:nvSpPr>
        <p:spPr/>
        <p:txBody>
          <a:bodyPr/>
          <a:lstStyle/>
          <a:p>
            <a:r>
              <a:rPr lang="en-US" altLang="en-US" b="1">
                <a:solidFill>
                  <a:srgbClr val="FF0000"/>
                </a:solidFill>
              </a:rPr>
              <a:t>Conversion to second normal form (2NF)</a:t>
            </a:r>
          </a:p>
          <a:p>
            <a:pPr lvl="1"/>
            <a:r>
              <a:rPr lang="en-US" altLang="en-US" b="1"/>
              <a:t>To convert a relation into 2NF, </a:t>
            </a:r>
            <a:r>
              <a:rPr lang="en-US" altLang="en-US" b="1">
                <a:solidFill>
                  <a:srgbClr val="9900CC"/>
                </a:solidFill>
              </a:rPr>
              <a:t>decompose</a:t>
            </a:r>
            <a:r>
              <a:rPr lang="en-US" altLang="en-US" b="1"/>
              <a:t> the relation into new relations using the attributes, called determinants, that determine other attributes</a:t>
            </a:r>
          </a:p>
          <a:p>
            <a:pPr lvl="1"/>
            <a:r>
              <a:rPr lang="en-US" altLang="en-US" b="1"/>
              <a:t>The determinants become the primary key of the new relation, </a:t>
            </a:r>
            <a:r>
              <a:rPr lang="en-US" altLang="en-US" sz="2400" b="1">
                <a:solidFill>
                  <a:srgbClr val="BA2212"/>
                </a:solidFill>
              </a:rPr>
              <a:t>Converting figure 10-6 to 2NF we need to split it to Figure 10-5 and 10-7.</a:t>
            </a: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a:xfrm>
            <a:off x="609600" y="304800"/>
            <a:ext cx="7772400" cy="914400"/>
          </a:xfrm>
        </p:spPr>
        <p:txBody>
          <a:bodyPr/>
          <a:lstStyle/>
          <a:p>
            <a:r>
              <a:rPr lang="en-US" altLang="en-US" sz="4000"/>
              <a:t>Third Normal Form</a:t>
            </a:r>
          </a:p>
        </p:txBody>
      </p:sp>
      <p:sp>
        <p:nvSpPr>
          <p:cNvPr id="498691" name="Rectangle 3" descr="Rectangle: Click to edit Master text styles&#10;Second level&#10;Third level&#10;Fourth level&#10;Fifth level"/>
          <p:cNvSpPr>
            <a:spLocks noGrp="1" noChangeArrowheads="1"/>
          </p:cNvSpPr>
          <p:nvPr>
            <p:ph idx="1"/>
          </p:nvPr>
        </p:nvSpPr>
        <p:spPr>
          <a:xfrm>
            <a:off x="0" y="1524000"/>
            <a:ext cx="9144000" cy="4495800"/>
          </a:xfrm>
        </p:spPr>
        <p:txBody>
          <a:bodyPr/>
          <a:lstStyle/>
          <a:p>
            <a:pPr>
              <a:lnSpc>
                <a:spcPct val="90000"/>
              </a:lnSpc>
            </a:pPr>
            <a:r>
              <a:rPr lang="en-US" altLang="en-US" b="1">
                <a:solidFill>
                  <a:srgbClr val="FF0000"/>
                </a:solidFill>
              </a:rPr>
              <a:t>Third Normal Form (3NF) is</a:t>
            </a:r>
          </a:p>
          <a:p>
            <a:pPr lvl="1">
              <a:lnSpc>
                <a:spcPct val="90000"/>
              </a:lnSpc>
            </a:pPr>
            <a:r>
              <a:rPr lang="en-US" altLang="en-US" b="1"/>
              <a:t>A relation is in third normal form (3NF) if it is in second normal form (2NF) and there are</a:t>
            </a:r>
            <a:r>
              <a:rPr lang="en-US" altLang="en-US" b="1">
                <a:solidFill>
                  <a:srgbClr val="FF0000"/>
                </a:solidFill>
              </a:rPr>
              <a:t> no</a:t>
            </a:r>
            <a:r>
              <a:rPr lang="en-US" altLang="en-US" b="1"/>
              <a:t> </a:t>
            </a:r>
            <a:r>
              <a:rPr lang="en-US" altLang="en-US" b="1">
                <a:solidFill>
                  <a:srgbClr val="009900"/>
                </a:solidFill>
              </a:rPr>
              <a:t>functional (transitive) dependencies between two (or more) nonprimary key attributes.</a:t>
            </a:r>
          </a:p>
          <a:p>
            <a:pPr lvl="1">
              <a:lnSpc>
                <a:spcPct val="90000"/>
              </a:lnSpc>
            </a:pPr>
            <a:r>
              <a:rPr lang="en-US" altLang="en-US" b="1">
                <a:solidFill>
                  <a:srgbClr val="009900"/>
                </a:solidFill>
              </a:rPr>
              <a:t> </a:t>
            </a:r>
            <a:r>
              <a:rPr lang="en-US" altLang="en-US" sz="2400" b="1">
                <a:solidFill>
                  <a:srgbClr val="BA2212"/>
                </a:solidFill>
              </a:rPr>
              <a:t>See figure 10-9 SALES (</a:t>
            </a:r>
            <a:r>
              <a:rPr lang="en-US" altLang="en-US" sz="2400" b="1" u="sng">
                <a:solidFill>
                  <a:srgbClr val="FF0000"/>
                </a:solidFill>
              </a:rPr>
              <a:t>customer_id</a:t>
            </a:r>
            <a:r>
              <a:rPr lang="en-US" altLang="en-US" sz="2400" b="1">
                <a:solidFill>
                  <a:srgbClr val="FF0000"/>
                </a:solidFill>
              </a:rPr>
              <a:t>, name, salesperson, region</a:t>
            </a:r>
            <a:r>
              <a:rPr lang="en-US" altLang="en-US" sz="2400" b="1">
                <a:solidFill>
                  <a:srgbClr val="BA2212"/>
                </a:solidFill>
              </a:rPr>
              <a:t>) </a:t>
            </a:r>
            <a:r>
              <a:rPr lang="en-US" altLang="en-US" sz="2000" b="1" i="1">
                <a:solidFill>
                  <a:srgbClr val="9900CC"/>
                </a:solidFill>
              </a:rPr>
              <a:t>where region is functionally dependent on salesperson</a:t>
            </a:r>
            <a:r>
              <a:rPr lang="en-US" altLang="en-US" sz="2400" b="1">
                <a:solidFill>
                  <a:srgbClr val="BA2212"/>
                </a:solidFill>
              </a:rPr>
              <a:t> and </a:t>
            </a:r>
            <a:r>
              <a:rPr lang="en-US" altLang="en-US" sz="2000" b="1" i="1">
                <a:solidFill>
                  <a:schemeClr val="hlink"/>
                </a:solidFill>
              </a:rPr>
              <a:t>salesperson is functionally dependent on customer_id</a:t>
            </a:r>
            <a:r>
              <a:rPr lang="en-US" altLang="en-US" sz="2400" b="1" i="1">
                <a:solidFill>
                  <a:srgbClr val="BA2212"/>
                </a:solidFill>
              </a:rPr>
              <a:t>-.</a:t>
            </a:r>
            <a:r>
              <a:rPr lang="en-US" altLang="en-US" sz="2400" b="1">
                <a:solidFill>
                  <a:srgbClr val="BA2212"/>
                </a:solidFill>
              </a:rPr>
              <a:t> See how the transitive dependencies removed by creating two relations one named SALES1 </a:t>
            </a:r>
            <a:r>
              <a:rPr lang="en-US" altLang="en-US" sz="2400" b="1" u="sng">
                <a:solidFill>
                  <a:srgbClr val="9900CC"/>
                </a:solidFill>
              </a:rPr>
              <a:t>(customer id</a:t>
            </a:r>
            <a:r>
              <a:rPr lang="en-US" altLang="en-US" sz="2400" b="1">
                <a:solidFill>
                  <a:srgbClr val="9900CC"/>
                </a:solidFill>
              </a:rPr>
              <a:t>, customer name, salesperson</a:t>
            </a:r>
            <a:r>
              <a:rPr lang="en-US" altLang="en-US" sz="2400" b="1">
                <a:solidFill>
                  <a:srgbClr val="BA2212"/>
                </a:solidFill>
              </a:rPr>
              <a:t>) and other is SPERSON (</a:t>
            </a:r>
            <a:r>
              <a:rPr lang="en-US" altLang="en-US" sz="2400" b="1" u="sng">
                <a:solidFill>
                  <a:schemeClr val="hlink"/>
                </a:solidFill>
              </a:rPr>
              <a:t>salesperson</a:t>
            </a:r>
            <a:r>
              <a:rPr lang="en-US" altLang="en-US" sz="2400" b="1">
                <a:solidFill>
                  <a:schemeClr val="hlink"/>
                </a:solidFill>
              </a:rPr>
              <a:t>, region</a:t>
            </a:r>
            <a:r>
              <a:rPr lang="en-US" altLang="en-US" sz="2400" b="1">
                <a:solidFill>
                  <a:srgbClr val="BA2212"/>
                </a:solidFill>
              </a:rPr>
              <a:t>)</a:t>
            </a:r>
            <a:r>
              <a:rPr lang="en-US" altLang="en-US" b="1">
                <a:solidFill>
                  <a:srgbClr val="009900"/>
                </a:solidFill>
              </a:rPr>
              <a:t> </a:t>
            </a:r>
            <a:endParaRPr lang="en-US" altLang="en-US" b="1"/>
          </a:p>
          <a:p>
            <a:pPr>
              <a:lnSpc>
                <a:spcPct val="90000"/>
              </a:lnSpc>
              <a:buFont typeface="Wingdings" panose="05000000000000000000" pitchFamily="2" charset="2"/>
              <a:buNone/>
            </a:pPr>
            <a:endParaRPr lang="en-US" altLang="en-US"/>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0370" name="Rectangle 2"/>
          <p:cNvSpPr>
            <a:spLocks noGrp="1" noChangeArrowheads="1"/>
          </p:cNvSpPr>
          <p:nvPr>
            <p:ph type="title"/>
          </p:nvPr>
        </p:nvSpPr>
        <p:spPr>
          <a:xfrm>
            <a:off x="609600" y="304800"/>
            <a:ext cx="7772400" cy="76200"/>
          </a:xfrm>
        </p:spPr>
        <p:txBody>
          <a:bodyPr>
            <a:normAutofit fontScale="90000"/>
          </a:bodyPr>
          <a:lstStyle/>
          <a:p>
            <a:endParaRPr lang="cs-CZ" altLang="cs-CZ" sz="4000"/>
          </a:p>
        </p:txBody>
      </p:sp>
      <p:sp>
        <p:nvSpPr>
          <p:cNvPr id="570371" name="Rectangle 3" descr="Rectangle: Click to edit Master text styles&#10;Second level&#10;Third level&#10;Fourth level&#10;Fifth level"/>
          <p:cNvSpPr>
            <a:spLocks noGrp="1" noChangeArrowheads="1"/>
          </p:cNvSpPr>
          <p:nvPr>
            <p:ph idx="1"/>
          </p:nvPr>
        </p:nvSpPr>
        <p:spPr/>
        <p:txBody>
          <a:bodyPr/>
          <a:lstStyle/>
          <a:p>
            <a:endParaRPr lang="cs-CZ" altLang="cs-CZ"/>
          </a:p>
        </p:txBody>
      </p:sp>
      <p:pic>
        <p:nvPicPr>
          <p:cNvPr id="570372" name="Picture 4" descr="FIG09_09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609600"/>
            <a:ext cx="7620000" cy="2166938"/>
          </a:xfrm>
          <a:prstGeom prst="rect">
            <a:avLst/>
          </a:prstGeom>
          <a:noFill/>
          <a:extLst>
            <a:ext uri="{909E8E84-426E-40DD-AFC4-6F175D3DCCD1}">
              <a14:hiddenFill xmlns:a14="http://schemas.microsoft.com/office/drawing/2010/main">
                <a:solidFill>
                  <a:srgbClr val="FFFFFF"/>
                </a:solidFill>
              </a14:hiddenFill>
            </a:ext>
          </a:extLst>
        </p:spPr>
      </p:pic>
      <p:pic>
        <p:nvPicPr>
          <p:cNvPr id="570373" name="Picture 5" descr="FIG09_09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352800"/>
            <a:ext cx="7620000" cy="2228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609600" y="304800"/>
            <a:ext cx="7772400" cy="1066800"/>
          </a:xfrm>
        </p:spPr>
        <p:txBody>
          <a:bodyPr/>
          <a:lstStyle/>
          <a:p>
            <a:r>
              <a:rPr lang="en-US" altLang="en-US"/>
              <a:t>Learning Objectives</a:t>
            </a:r>
          </a:p>
        </p:txBody>
      </p:sp>
      <p:sp>
        <p:nvSpPr>
          <p:cNvPr id="484355" name="Rectangle 3" descr="Rectangle: Click to edit Master text styles&#10;Second level&#10;Third level&#10;Fourth level&#10;Fifth level"/>
          <p:cNvSpPr>
            <a:spLocks noGrp="1" noChangeArrowheads="1"/>
          </p:cNvSpPr>
          <p:nvPr>
            <p:ph idx="1"/>
          </p:nvPr>
        </p:nvSpPr>
        <p:spPr>
          <a:xfrm>
            <a:off x="838200" y="1447800"/>
            <a:ext cx="7772400" cy="4572000"/>
          </a:xfrm>
        </p:spPr>
        <p:txBody>
          <a:bodyPr>
            <a:normAutofit fontScale="92500" lnSpcReduction="10000"/>
          </a:bodyPr>
          <a:lstStyle/>
          <a:p>
            <a:pPr>
              <a:lnSpc>
                <a:spcPct val="90000"/>
              </a:lnSpc>
              <a:buClr>
                <a:srgbClr val="BA2212"/>
              </a:buClr>
              <a:buFont typeface="Wingdings" panose="05000000000000000000" pitchFamily="2" charset="2"/>
              <a:buChar char="ü"/>
            </a:pPr>
            <a:r>
              <a:rPr lang="en-US" altLang="cs-CZ" sz="2800"/>
              <a:t>Concisely define each of the following key database design terms: relation, primary key, normalization, functional dependency, foreign key, referential integrity, field, data type, null value, denormalization, file organization, index, and secondary key.</a:t>
            </a:r>
          </a:p>
          <a:p>
            <a:pPr>
              <a:lnSpc>
                <a:spcPct val="90000"/>
              </a:lnSpc>
              <a:buClr>
                <a:srgbClr val="BA2212"/>
              </a:buClr>
              <a:buFont typeface="Wingdings" panose="05000000000000000000" pitchFamily="2" charset="2"/>
              <a:buChar char="ü"/>
            </a:pPr>
            <a:r>
              <a:rPr lang="en-US" altLang="cs-CZ" sz="2800"/>
              <a:t>Explain the role of designing databases in the analysis and design of an information system.</a:t>
            </a:r>
          </a:p>
          <a:p>
            <a:pPr>
              <a:lnSpc>
                <a:spcPct val="90000"/>
              </a:lnSpc>
              <a:buClr>
                <a:srgbClr val="BA2212"/>
              </a:buClr>
              <a:buFont typeface="Wingdings" panose="05000000000000000000" pitchFamily="2" charset="2"/>
              <a:buChar char="ü"/>
            </a:pPr>
            <a:r>
              <a:rPr lang="en-US" altLang="cs-CZ" sz="2800"/>
              <a:t>Transform an entity-relationship (E-R) diagram into an equivalent set of well-structured (normalized) relations.</a:t>
            </a:r>
            <a:endParaRPr lang="en-US" altLang="en-US" sz="2800"/>
          </a:p>
        </p:txBody>
      </p:sp>
    </p:spTree>
  </p:cSld>
  <p:clrMapOvr>
    <a:masterClrMapping/>
  </p:clrMapOvr>
  <p:transition>
    <p:zo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9714" name="Rectangle 2"/>
          <p:cNvSpPr>
            <a:spLocks noGrp="1" noChangeArrowheads="1"/>
          </p:cNvSpPr>
          <p:nvPr>
            <p:ph type="title"/>
          </p:nvPr>
        </p:nvSpPr>
        <p:spPr>
          <a:xfrm>
            <a:off x="609600" y="304800"/>
            <a:ext cx="7772400" cy="990600"/>
          </a:xfrm>
        </p:spPr>
        <p:txBody>
          <a:bodyPr>
            <a:normAutofit fontScale="90000"/>
          </a:bodyPr>
          <a:lstStyle/>
          <a:p>
            <a:r>
              <a:rPr lang="en-US" altLang="en-US" sz="4000"/>
              <a:t>Foreign Keys and referential integrity</a:t>
            </a:r>
          </a:p>
        </p:txBody>
      </p:sp>
      <p:sp>
        <p:nvSpPr>
          <p:cNvPr id="499715" name="Rectangle 3" descr="Rectangle: Click to edit Master text styles&#10;Second level&#10;Third level&#10;Fourth level&#10;Fifth level"/>
          <p:cNvSpPr>
            <a:spLocks noGrp="1" noChangeArrowheads="1"/>
          </p:cNvSpPr>
          <p:nvPr>
            <p:ph idx="1"/>
          </p:nvPr>
        </p:nvSpPr>
        <p:spPr>
          <a:xfrm>
            <a:off x="0" y="1524000"/>
            <a:ext cx="9144000" cy="4495800"/>
          </a:xfrm>
        </p:spPr>
        <p:txBody>
          <a:bodyPr/>
          <a:lstStyle/>
          <a:p>
            <a:pPr>
              <a:lnSpc>
                <a:spcPct val="90000"/>
              </a:lnSpc>
            </a:pPr>
            <a:r>
              <a:rPr lang="en-US" altLang="en-US" sz="2800" b="1">
                <a:solidFill>
                  <a:srgbClr val="9900CC"/>
                </a:solidFill>
              </a:rPr>
              <a:t>Foreign Key</a:t>
            </a:r>
            <a:endParaRPr lang="en-US" altLang="en-US" sz="2800" b="1"/>
          </a:p>
          <a:p>
            <a:pPr lvl="1">
              <a:lnSpc>
                <a:spcPct val="90000"/>
              </a:lnSpc>
            </a:pPr>
            <a:r>
              <a:rPr lang="en-US" altLang="en-US" sz="2400" b="1"/>
              <a:t>An attribute that appears as a </a:t>
            </a:r>
            <a:r>
              <a:rPr lang="en-US" altLang="en-US" sz="2400" b="1">
                <a:solidFill>
                  <a:srgbClr val="009900"/>
                </a:solidFill>
              </a:rPr>
              <a:t>non-primary key</a:t>
            </a:r>
            <a:r>
              <a:rPr lang="en-US" altLang="en-US" sz="2400" b="1"/>
              <a:t> attribute in one relation and as </a:t>
            </a:r>
            <a:r>
              <a:rPr lang="en-US" altLang="en-US" sz="2400" b="1">
                <a:solidFill>
                  <a:srgbClr val="009900"/>
                </a:solidFill>
              </a:rPr>
              <a:t>a primary key</a:t>
            </a:r>
            <a:r>
              <a:rPr lang="en-US" altLang="en-US" sz="2400" b="1"/>
              <a:t> attribute (or part of a primary key) in another relation- The FK must </a:t>
            </a:r>
            <a:r>
              <a:rPr lang="en-US" altLang="en-US" sz="2400" b="1">
                <a:solidFill>
                  <a:srgbClr val="FF0000"/>
                </a:solidFill>
              </a:rPr>
              <a:t>satisfy</a:t>
            </a:r>
            <a:r>
              <a:rPr lang="en-US" altLang="en-US" sz="2400" b="1"/>
              <a:t> </a:t>
            </a:r>
            <a:r>
              <a:rPr lang="en-US" altLang="en-US" sz="2400" b="1">
                <a:solidFill>
                  <a:srgbClr val="9900CC"/>
                </a:solidFill>
              </a:rPr>
              <a:t>referential integrity.</a:t>
            </a:r>
          </a:p>
          <a:p>
            <a:pPr>
              <a:lnSpc>
                <a:spcPct val="90000"/>
              </a:lnSpc>
            </a:pPr>
            <a:r>
              <a:rPr lang="en-US" altLang="en-US" sz="2800" b="1">
                <a:solidFill>
                  <a:srgbClr val="9900CC"/>
                </a:solidFill>
              </a:rPr>
              <a:t>Referential Integrity</a:t>
            </a:r>
            <a:endParaRPr lang="en-US" altLang="en-US" sz="2800" b="1"/>
          </a:p>
          <a:p>
            <a:pPr lvl="1">
              <a:lnSpc>
                <a:spcPct val="90000"/>
              </a:lnSpc>
            </a:pPr>
            <a:r>
              <a:rPr lang="en-US" altLang="en-US" sz="2400" b="1"/>
              <a:t>An integrity constraint specifying that the value (or existence) of an attribute in one relation </a:t>
            </a:r>
            <a:r>
              <a:rPr lang="en-US" altLang="en-US" sz="2400" b="1">
                <a:solidFill>
                  <a:srgbClr val="FF0000"/>
                </a:solidFill>
              </a:rPr>
              <a:t>depends</a:t>
            </a:r>
            <a:r>
              <a:rPr lang="en-US" altLang="en-US" sz="2400" b="1"/>
              <a:t> on the value (or existence) of the same attribute in another relation (</a:t>
            </a:r>
            <a:r>
              <a:rPr lang="en-US" altLang="en-US" sz="2000" b="1" i="1"/>
              <a:t>the value of Salesperson in each row of Sales1 is limited to only the</a:t>
            </a:r>
            <a:r>
              <a:rPr lang="en-US" altLang="en-US" sz="2000" b="1" i="1">
                <a:solidFill>
                  <a:srgbClr val="FF0000"/>
                </a:solidFill>
              </a:rPr>
              <a:t> current values</a:t>
            </a:r>
            <a:r>
              <a:rPr lang="en-US" altLang="en-US" sz="2000" b="1" i="1"/>
              <a:t> of current Salesperson in the Sperson table</a:t>
            </a:r>
            <a:r>
              <a:rPr lang="en-US" altLang="en-US" sz="2400" b="1"/>
              <a:t>)</a:t>
            </a:r>
          </a:p>
          <a:p>
            <a:pPr>
              <a:lnSpc>
                <a:spcPct val="90000"/>
              </a:lnSpc>
            </a:pPr>
            <a:endParaRPr lang="en-US" altLang="en-US" sz="2800"/>
          </a:p>
          <a:p>
            <a:pPr lvl="1">
              <a:lnSpc>
                <a:spcPct val="90000"/>
              </a:lnSpc>
            </a:pPr>
            <a:endParaRPr lang="en-US" altLang="en-US" sz="2400"/>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4" name="Rectangle 2"/>
          <p:cNvSpPr>
            <a:spLocks noGrp="1" noChangeArrowheads="1"/>
          </p:cNvSpPr>
          <p:nvPr>
            <p:ph type="title"/>
          </p:nvPr>
        </p:nvSpPr>
        <p:spPr/>
        <p:txBody>
          <a:bodyPr/>
          <a:lstStyle/>
          <a:p>
            <a:endParaRPr lang="cs-CZ" altLang="cs-CZ"/>
          </a:p>
        </p:txBody>
      </p:sp>
      <p:pic>
        <p:nvPicPr>
          <p:cNvPr id="581636" name="Picture 4" descr="FIG05_2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62000" y="1828800"/>
            <a:ext cx="7848600" cy="38100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2658" name="Rectangle 2"/>
          <p:cNvSpPr>
            <a:spLocks noGrp="1" noChangeArrowheads="1"/>
          </p:cNvSpPr>
          <p:nvPr>
            <p:ph type="title"/>
          </p:nvPr>
        </p:nvSpPr>
        <p:spPr>
          <a:xfrm>
            <a:off x="609600" y="304800"/>
            <a:ext cx="7772400" cy="381000"/>
          </a:xfrm>
        </p:spPr>
        <p:txBody>
          <a:bodyPr>
            <a:normAutofit fontScale="90000"/>
          </a:bodyPr>
          <a:lstStyle/>
          <a:p>
            <a:endParaRPr lang="cs-CZ" altLang="cs-CZ"/>
          </a:p>
        </p:txBody>
      </p:sp>
      <p:pic>
        <p:nvPicPr>
          <p:cNvPr id="582660" name="Picture 4" descr="FIG05_2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457200"/>
            <a:ext cx="7772400" cy="32766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Zástupný symbol pro zápatí 4"/>
          <p:cNvSpPr>
            <a:spLocks noGrp="1"/>
          </p:cNvSpPr>
          <p:nvPr>
            <p:ph type="ftr" sz="quarter" idx="11"/>
          </p:nvPr>
        </p:nvSpPr>
        <p:spPr/>
        <p:txBody>
          <a:bodyPr/>
          <a:lstStyle/>
          <a:p>
            <a:r>
              <a:rPr lang="en-US" altLang="en-US"/>
              <a:t>Cis339 </a:t>
            </a:r>
          </a:p>
        </p:txBody>
      </p:sp>
      <p:pic>
        <p:nvPicPr>
          <p:cNvPr id="582661" name="Picture 5" descr="FIG05_2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810000"/>
            <a:ext cx="76200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0742" name="Rectangle 6"/>
          <p:cNvSpPr>
            <a:spLocks noGrp="1" noChangeArrowheads="1"/>
          </p:cNvSpPr>
          <p:nvPr>
            <p:ph type="title"/>
          </p:nvPr>
        </p:nvSpPr>
        <p:spPr/>
        <p:txBody>
          <a:bodyPr/>
          <a:lstStyle/>
          <a:p>
            <a:r>
              <a:rPr lang="en-US" altLang="en-US"/>
              <a:t>Transforming E-R Diagrams into Relations</a:t>
            </a:r>
          </a:p>
        </p:txBody>
      </p:sp>
      <p:sp>
        <p:nvSpPr>
          <p:cNvPr id="500743" name="Rectangle 7" descr="Rectangle: Click to edit Master text styles&#10;Second level&#10;Third level&#10;Fourth level&#10;Fifth level"/>
          <p:cNvSpPr>
            <a:spLocks noGrp="1" noChangeArrowheads="1"/>
          </p:cNvSpPr>
          <p:nvPr>
            <p:ph idx="1"/>
          </p:nvPr>
        </p:nvSpPr>
        <p:spPr/>
        <p:txBody>
          <a:bodyPr/>
          <a:lstStyle/>
          <a:p>
            <a:pPr>
              <a:lnSpc>
                <a:spcPct val="90000"/>
              </a:lnSpc>
            </a:pPr>
            <a:r>
              <a:rPr lang="en-US" altLang="en-US"/>
              <a:t>It is useful to transform the conceptual data model (E-R) into normalized relations, then merge all in one final, consolidated set of relation which can be accomplished by the following steps:</a:t>
            </a:r>
            <a:endParaRPr lang="en-US" altLang="en-US" b="1"/>
          </a:p>
          <a:p>
            <a:pPr lvl="1">
              <a:lnSpc>
                <a:spcPct val="90000"/>
              </a:lnSpc>
            </a:pPr>
            <a:r>
              <a:rPr lang="en-US" altLang="en-US"/>
              <a:t>Represent entities</a:t>
            </a:r>
          </a:p>
          <a:p>
            <a:pPr lvl="1">
              <a:lnSpc>
                <a:spcPct val="90000"/>
              </a:lnSpc>
            </a:pPr>
            <a:r>
              <a:rPr lang="en-US" altLang="en-US">
                <a:solidFill>
                  <a:srgbClr val="9900CC"/>
                </a:solidFill>
              </a:rPr>
              <a:t>Represent relationships</a:t>
            </a:r>
            <a:endParaRPr lang="en-US" altLang="en-US"/>
          </a:p>
          <a:p>
            <a:pPr lvl="1">
              <a:lnSpc>
                <a:spcPct val="90000"/>
              </a:lnSpc>
            </a:pPr>
            <a:r>
              <a:rPr lang="en-US" altLang="en-US">
                <a:solidFill>
                  <a:srgbClr val="FF0000"/>
                </a:solidFill>
              </a:rPr>
              <a:t>Normalize the relations</a:t>
            </a:r>
            <a:endParaRPr lang="en-US" altLang="en-US"/>
          </a:p>
          <a:p>
            <a:pPr lvl="1">
              <a:lnSpc>
                <a:spcPct val="90000"/>
              </a:lnSpc>
            </a:pPr>
            <a:r>
              <a:rPr lang="en-US" altLang="en-US">
                <a:solidFill>
                  <a:srgbClr val="009900"/>
                </a:solidFill>
              </a:rPr>
              <a:t>Merge the relations</a:t>
            </a:r>
            <a:endParaRPr lang="en-US" altLang="en-US"/>
          </a:p>
          <a:p>
            <a:pPr lvl="1">
              <a:lnSpc>
                <a:spcPct val="90000"/>
              </a:lnSpc>
            </a:pPr>
            <a:endParaRPr lang="en-US" altLang="en-US"/>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66" name="Rectangle 6"/>
          <p:cNvSpPr>
            <a:spLocks noGrp="1" noChangeArrowheads="1"/>
          </p:cNvSpPr>
          <p:nvPr>
            <p:ph type="title"/>
          </p:nvPr>
        </p:nvSpPr>
        <p:spPr/>
        <p:txBody>
          <a:bodyPr/>
          <a:lstStyle/>
          <a:p>
            <a:r>
              <a:rPr lang="en-US" altLang="en-US"/>
              <a:t>Transforming E-R Diagrams into Relations</a:t>
            </a:r>
          </a:p>
        </p:txBody>
      </p:sp>
      <p:sp>
        <p:nvSpPr>
          <p:cNvPr id="501767" name="Rectangle 7" descr="Rectangle: Click to edit Master text styles&#10;Second level&#10;Third level&#10;Fourth level&#10;Fifth level"/>
          <p:cNvSpPr>
            <a:spLocks noGrp="1" noChangeArrowheads="1"/>
          </p:cNvSpPr>
          <p:nvPr>
            <p:ph idx="1"/>
          </p:nvPr>
        </p:nvSpPr>
        <p:spPr>
          <a:xfrm>
            <a:off x="457200" y="1524000"/>
            <a:ext cx="8686800" cy="4495800"/>
          </a:xfrm>
        </p:spPr>
        <p:txBody>
          <a:bodyPr>
            <a:normAutofit lnSpcReduction="10000"/>
          </a:bodyPr>
          <a:lstStyle/>
          <a:p>
            <a:pPr marL="609600" indent="-609600">
              <a:lnSpc>
                <a:spcPct val="80000"/>
              </a:lnSpc>
            </a:pPr>
            <a:r>
              <a:rPr lang="en-US" altLang="en-US" sz="2800" b="1"/>
              <a:t>Represent Entities</a:t>
            </a:r>
          </a:p>
          <a:p>
            <a:pPr marL="990600" lvl="1" indent="-533400">
              <a:lnSpc>
                <a:spcPct val="80000"/>
              </a:lnSpc>
            </a:pPr>
            <a:r>
              <a:rPr lang="en-US" altLang="en-US" sz="2400" b="1"/>
              <a:t>Each </a:t>
            </a:r>
            <a:r>
              <a:rPr lang="en-US" altLang="en-US" sz="2400" b="1">
                <a:solidFill>
                  <a:srgbClr val="FF0000"/>
                </a:solidFill>
              </a:rPr>
              <a:t>regular entity type in an E-R</a:t>
            </a:r>
            <a:r>
              <a:rPr lang="en-US" altLang="en-US" sz="2400" b="1"/>
              <a:t> </a:t>
            </a:r>
            <a:r>
              <a:rPr lang="en-US" altLang="en-US" sz="2400" b="1">
                <a:solidFill>
                  <a:schemeClr val="hlink"/>
                </a:solidFill>
              </a:rPr>
              <a:t>is transformed</a:t>
            </a:r>
            <a:r>
              <a:rPr lang="en-US" altLang="en-US" sz="2400" b="1"/>
              <a:t> into a relation</a:t>
            </a:r>
          </a:p>
          <a:p>
            <a:pPr marL="990600" lvl="1" indent="-533400">
              <a:lnSpc>
                <a:spcPct val="80000"/>
              </a:lnSpc>
            </a:pPr>
            <a:r>
              <a:rPr lang="en-US" altLang="en-US" sz="2400" b="1"/>
              <a:t>The </a:t>
            </a:r>
            <a:r>
              <a:rPr lang="en-US" altLang="en-US" sz="2400" b="1">
                <a:solidFill>
                  <a:srgbClr val="FF0000"/>
                </a:solidFill>
              </a:rPr>
              <a:t>identifier</a:t>
            </a:r>
            <a:r>
              <a:rPr lang="en-US" altLang="en-US" sz="2400" b="1"/>
              <a:t> of the entity type becomes the </a:t>
            </a:r>
            <a:r>
              <a:rPr lang="en-US" altLang="en-US" sz="2400" b="1">
                <a:solidFill>
                  <a:srgbClr val="FF0000"/>
                </a:solidFill>
              </a:rPr>
              <a:t>primary key</a:t>
            </a:r>
            <a:r>
              <a:rPr lang="en-US" altLang="en-US" sz="2400" b="1"/>
              <a:t> of the corresponding relation</a:t>
            </a:r>
          </a:p>
          <a:p>
            <a:pPr marL="990600" lvl="1" indent="-533400">
              <a:lnSpc>
                <a:spcPct val="80000"/>
              </a:lnSpc>
            </a:pPr>
            <a:r>
              <a:rPr lang="en-US" altLang="en-US" sz="2400" b="1"/>
              <a:t>The primary key must satisfy the following two conditions</a:t>
            </a:r>
          </a:p>
          <a:p>
            <a:pPr marL="1371600" lvl="2" indent="-457200">
              <a:lnSpc>
                <a:spcPct val="80000"/>
              </a:lnSpc>
              <a:buFont typeface="Wingdings" panose="05000000000000000000" pitchFamily="2" charset="2"/>
              <a:buAutoNum type="alphaLcPeriod"/>
            </a:pPr>
            <a:r>
              <a:rPr lang="en-US" altLang="en-US" sz="2000" b="1"/>
              <a:t>The key should be </a:t>
            </a:r>
            <a:r>
              <a:rPr lang="en-US" altLang="en-US" sz="2000" b="1">
                <a:solidFill>
                  <a:srgbClr val="FF0000"/>
                </a:solidFill>
              </a:rPr>
              <a:t>none-redundant, </a:t>
            </a:r>
            <a:r>
              <a:rPr lang="en-US" altLang="en-US" sz="2000" b="1"/>
              <a:t>which mean no attribute in the key can be deleted without destroying its unique identification</a:t>
            </a:r>
          </a:p>
          <a:p>
            <a:pPr marL="1371600" lvl="2" indent="-457200">
              <a:lnSpc>
                <a:spcPct val="80000"/>
              </a:lnSpc>
              <a:buFont typeface="Wingdings" panose="05000000000000000000" pitchFamily="2" charset="2"/>
              <a:buAutoNum type="alphaLcPeriod"/>
            </a:pPr>
            <a:r>
              <a:rPr lang="en-US" altLang="en-US" sz="2000" b="1"/>
              <a:t>The value of the key must </a:t>
            </a:r>
            <a:r>
              <a:rPr lang="en-US" altLang="en-US" sz="2000" b="1">
                <a:solidFill>
                  <a:srgbClr val="FF0000"/>
                </a:solidFill>
              </a:rPr>
              <a:t>uniquely identify</a:t>
            </a:r>
            <a:r>
              <a:rPr lang="en-US" altLang="en-US" sz="2000" b="1"/>
              <a:t> every row in the relation</a:t>
            </a:r>
          </a:p>
          <a:p>
            <a:pPr marL="990600" lvl="1" indent="-533400">
              <a:lnSpc>
                <a:spcPct val="80000"/>
              </a:lnSpc>
            </a:pPr>
            <a:r>
              <a:rPr lang="en-US" altLang="en-US" sz="2400"/>
              <a:t>The entity type label is translates into a relation name.</a:t>
            </a:r>
            <a:endParaRPr lang="en-US" altLang="en-US" sz="2400" b="1"/>
          </a:p>
          <a:p>
            <a:pPr marL="1371600" lvl="2" indent="-457200">
              <a:lnSpc>
                <a:spcPct val="80000"/>
              </a:lnSpc>
              <a:buFont typeface="Wingdings" panose="05000000000000000000" pitchFamily="2" charset="2"/>
              <a:buAutoNum type="alphaLcPeriod"/>
            </a:pPr>
            <a:endParaRPr lang="en-US" altLang="en-US" sz="2000" b="1"/>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a:xfrm>
            <a:off x="609600" y="304800"/>
            <a:ext cx="7772400" cy="76200"/>
          </a:xfrm>
        </p:spPr>
        <p:txBody>
          <a:bodyPr>
            <a:normAutofit fontScale="90000"/>
          </a:bodyPr>
          <a:lstStyle/>
          <a:p>
            <a:endParaRPr lang="cs-CZ" altLang="cs-CZ" sz="4000"/>
          </a:p>
        </p:txBody>
      </p:sp>
      <p:sp>
        <p:nvSpPr>
          <p:cNvPr id="571395" name="Rectangle 3" descr="Rectangle: Click to edit Master text styles&#10;Second level&#10;Third level&#10;Fourth level&#10;Fifth level"/>
          <p:cNvSpPr>
            <a:spLocks noGrp="1" noChangeArrowheads="1"/>
          </p:cNvSpPr>
          <p:nvPr>
            <p:ph idx="1"/>
          </p:nvPr>
        </p:nvSpPr>
        <p:spPr/>
        <p:txBody>
          <a:bodyPr/>
          <a:lstStyle/>
          <a:p>
            <a:endParaRPr lang="cs-CZ" altLang="cs-CZ"/>
          </a:p>
        </p:txBody>
      </p:sp>
      <p:pic>
        <p:nvPicPr>
          <p:cNvPr id="571396" name="Picture 4" descr="FIG09_10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685800"/>
            <a:ext cx="4572000" cy="2822575"/>
          </a:xfrm>
          <a:prstGeom prst="rect">
            <a:avLst/>
          </a:prstGeom>
          <a:noFill/>
          <a:extLst>
            <a:ext uri="{909E8E84-426E-40DD-AFC4-6F175D3DCCD1}">
              <a14:hiddenFill xmlns:a14="http://schemas.microsoft.com/office/drawing/2010/main">
                <a:solidFill>
                  <a:srgbClr val="FFFFFF"/>
                </a:solidFill>
              </a14:hiddenFill>
            </a:ext>
          </a:extLst>
        </p:spPr>
      </p:pic>
      <p:pic>
        <p:nvPicPr>
          <p:cNvPr id="571397" name="Picture 5" descr="FIG09_10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962400"/>
            <a:ext cx="7620000" cy="1600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2792" name="Rectangle 8"/>
          <p:cNvSpPr>
            <a:spLocks noGrp="1" noChangeArrowheads="1"/>
          </p:cNvSpPr>
          <p:nvPr>
            <p:ph type="title"/>
          </p:nvPr>
        </p:nvSpPr>
        <p:spPr/>
        <p:txBody>
          <a:bodyPr/>
          <a:lstStyle/>
          <a:p>
            <a:r>
              <a:rPr lang="en-US" altLang="en-US"/>
              <a:t>Transforming E-R Diagrams into Relations</a:t>
            </a:r>
          </a:p>
        </p:txBody>
      </p:sp>
      <p:sp>
        <p:nvSpPr>
          <p:cNvPr id="502793" name="Rectangle 9" descr="Rectangle: Click to edit Master text styles&#10;Second level&#10;Third level&#10;Fourth level&#10;Fifth level"/>
          <p:cNvSpPr>
            <a:spLocks noGrp="1" noChangeArrowheads="1"/>
          </p:cNvSpPr>
          <p:nvPr>
            <p:ph idx="1"/>
          </p:nvPr>
        </p:nvSpPr>
        <p:spPr>
          <a:xfrm>
            <a:off x="457200" y="1371600"/>
            <a:ext cx="8686800" cy="4648200"/>
          </a:xfrm>
        </p:spPr>
        <p:txBody>
          <a:bodyPr>
            <a:normAutofit fontScale="92500" lnSpcReduction="10000"/>
          </a:bodyPr>
          <a:lstStyle/>
          <a:p>
            <a:r>
              <a:rPr lang="en-US" altLang="en-US" sz="2800" b="1">
                <a:solidFill>
                  <a:srgbClr val="9900CC"/>
                </a:solidFill>
              </a:rPr>
              <a:t>Represent Relationships</a:t>
            </a:r>
          </a:p>
          <a:p>
            <a:pPr lvl="1"/>
            <a:r>
              <a:rPr lang="en-US" altLang="en-US" sz="2400" b="1">
                <a:solidFill>
                  <a:schemeClr val="hlink"/>
                </a:solidFill>
              </a:rPr>
              <a:t>Binary 1:N Relationships</a:t>
            </a:r>
            <a:endParaRPr lang="en-US" altLang="en-US" sz="2400" b="1"/>
          </a:p>
          <a:p>
            <a:pPr lvl="2"/>
            <a:r>
              <a:rPr lang="en-US" altLang="en-US" sz="2000" b="1"/>
              <a:t>Add the primary key attribute (or attributes) of the entity on the one side of the relationship as a foreign key in the relation on the many side</a:t>
            </a:r>
          </a:p>
          <a:p>
            <a:pPr lvl="2"/>
            <a:r>
              <a:rPr lang="en-US" altLang="en-US" sz="2000" b="1"/>
              <a:t>The one side </a:t>
            </a:r>
            <a:r>
              <a:rPr lang="en-US" altLang="en-US" sz="2000" b="1" i="1"/>
              <a:t>migrates</a:t>
            </a:r>
            <a:r>
              <a:rPr lang="en-US" altLang="en-US" sz="2000" b="1"/>
              <a:t> to the many side, see figure 10-11 where CUSTOMER ID  which it is the primary key in CUSTOMER becomes a FK  to the relation ORDER</a:t>
            </a:r>
          </a:p>
          <a:p>
            <a:pPr lvl="1"/>
            <a:r>
              <a:rPr lang="en-US" altLang="en-US" sz="2400" b="1">
                <a:solidFill>
                  <a:schemeClr val="hlink"/>
                </a:solidFill>
              </a:rPr>
              <a:t>Binary or Unary 1:1</a:t>
            </a:r>
            <a:endParaRPr lang="en-US" altLang="en-US" sz="2400" b="1"/>
          </a:p>
          <a:p>
            <a:pPr lvl="2"/>
            <a:r>
              <a:rPr lang="en-US" altLang="en-US" sz="2000" b="1"/>
              <a:t>Three possible options</a:t>
            </a:r>
          </a:p>
          <a:p>
            <a:pPr lvl="3">
              <a:buSzTx/>
              <a:buFont typeface="Wingdings" panose="05000000000000000000" pitchFamily="2" charset="2"/>
              <a:buAutoNum type="alphaLcPeriod"/>
            </a:pPr>
            <a:r>
              <a:rPr lang="en-US" altLang="en-US" sz="1800" b="1"/>
              <a:t>Add the primary key of A as a foreign key of B</a:t>
            </a:r>
          </a:p>
          <a:p>
            <a:pPr lvl="3">
              <a:buSzTx/>
              <a:buFont typeface="Wingdings" panose="05000000000000000000" pitchFamily="2" charset="2"/>
              <a:buAutoNum type="alphaLcPeriod"/>
            </a:pPr>
            <a:r>
              <a:rPr lang="en-US" altLang="en-US" sz="1800" b="1"/>
              <a:t>Add the primary key of B as a foreign key of A</a:t>
            </a:r>
          </a:p>
          <a:p>
            <a:pPr lvl="3">
              <a:buSzTx/>
              <a:buFont typeface="Wingdings" panose="05000000000000000000" pitchFamily="2" charset="2"/>
              <a:buAutoNum type="alphaLcPeriod"/>
            </a:pPr>
            <a:r>
              <a:rPr lang="en-US" altLang="en-US" sz="1800" b="1"/>
              <a:t>Both of the above</a:t>
            </a:r>
            <a:endParaRPr lang="en-US" altLang="en-US" sz="1800"/>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2418" name="Rectangle 2"/>
          <p:cNvSpPr>
            <a:spLocks noGrp="1" noChangeArrowheads="1"/>
          </p:cNvSpPr>
          <p:nvPr>
            <p:ph type="title"/>
          </p:nvPr>
        </p:nvSpPr>
        <p:spPr>
          <a:xfrm>
            <a:off x="609600" y="304800"/>
            <a:ext cx="7772400" cy="152400"/>
          </a:xfrm>
        </p:spPr>
        <p:txBody>
          <a:bodyPr>
            <a:normAutofit fontScale="90000"/>
          </a:bodyPr>
          <a:lstStyle/>
          <a:p>
            <a:endParaRPr lang="cs-CZ" altLang="cs-CZ" sz="4000"/>
          </a:p>
        </p:txBody>
      </p:sp>
      <p:sp>
        <p:nvSpPr>
          <p:cNvPr id="572419" name="Rectangle 3" descr="Rectangle: Click to edit Master text styles&#10;Second level&#10;Third level&#10;Fourth level&#10;Fifth level"/>
          <p:cNvSpPr>
            <a:spLocks noGrp="1" noChangeArrowheads="1"/>
          </p:cNvSpPr>
          <p:nvPr>
            <p:ph idx="1"/>
          </p:nvPr>
        </p:nvSpPr>
        <p:spPr/>
        <p:txBody>
          <a:bodyPr/>
          <a:lstStyle/>
          <a:p>
            <a:endParaRPr lang="cs-CZ" altLang="cs-CZ"/>
          </a:p>
        </p:txBody>
      </p:sp>
      <p:pic>
        <p:nvPicPr>
          <p:cNvPr id="572420" name="Picture 4" descr="FIG09_1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81000"/>
            <a:ext cx="3276600" cy="3924300"/>
          </a:xfrm>
          <a:prstGeom prst="rect">
            <a:avLst/>
          </a:prstGeom>
          <a:noFill/>
          <a:extLst>
            <a:ext uri="{909E8E84-426E-40DD-AFC4-6F175D3DCCD1}">
              <a14:hiddenFill xmlns:a14="http://schemas.microsoft.com/office/drawing/2010/main">
                <a:solidFill>
                  <a:srgbClr val="FFFFFF"/>
                </a:solidFill>
              </a14:hiddenFill>
            </a:ext>
          </a:extLst>
        </p:spPr>
      </p:pic>
      <p:pic>
        <p:nvPicPr>
          <p:cNvPr id="572421" name="Picture 5" descr="FIG09_11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4038600"/>
            <a:ext cx="5562600" cy="228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3810" name="Rectangle 2"/>
          <p:cNvSpPr>
            <a:spLocks noGrp="1" noChangeArrowheads="1"/>
          </p:cNvSpPr>
          <p:nvPr>
            <p:ph type="title"/>
          </p:nvPr>
        </p:nvSpPr>
        <p:spPr>
          <a:xfrm>
            <a:off x="609600" y="304800"/>
            <a:ext cx="7772400" cy="1066800"/>
          </a:xfrm>
        </p:spPr>
        <p:txBody>
          <a:bodyPr>
            <a:normAutofit fontScale="90000"/>
          </a:bodyPr>
          <a:lstStyle/>
          <a:p>
            <a:r>
              <a:rPr lang="en-US" altLang="en-US" sz="4000"/>
              <a:t>Transforming E-R Diagrams into Relations</a:t>
            </a:r>
          </a:p>
        </p:txBody>
      </p:sp>
      <p:sp>
        <p:nvSpPr>
          <p:cNvPr id="503811" name="Rectangle 3" descr="Rectangle: Click to edit Master text styles&#10;Second level&#10;Third level&#10;Fourth level&#10;Fifth level"/>
          <p:cNvSpPr>
            <a:spLocks noGrp="1" noChangeArrowheads="1"/>
          </p:cNvSpPr>
          <p:nvPr>
            <p:ph idx="1"/>
          </p:nvPr>
        </p:nvSpPr>
        <p:spPr>
          <a:xfrm>
            <a:off x="381000" y="1219200"/>
            <a:ext cx="8763000" cy="5105400"/>
          </a:xfrm>
        </p:spPr>
        <p:txBody>
          <a:bodyPr>
            <a:normAutofit fontScale="92500" lnSpcReduction="10000"/>
          </a:bodyPr>
          <a:lstStyle/>
          <a:p>
            <a:pPr marL="609600" indent="-609600">
              <a:lnSpc>
                <a:spcPct val="90000"/>
              </a:lnSpc>
            </a:pPr>
            <a:r>
              <a:rPr lang="en-US" altLang="en-US" sz="2800" b="1" dirty="0">
                <a:solidFill>
                  <a:srgbClr val="9900CC"/>
                </a:solidFill>
              </a:rPr>
              <a:t>Represent Relationships (continued</a:t>
            </a:r>
            <a:r>
              <a:rPr lang="en-US" altLang="en-US" sz="2800" b="1" dirty="0"/>
              <a:t>)</a:t>
            </a:r>
          </a:p>
          <a:p>
            <a:pPr marL="990600" lvl="1" indent="-533400">
              <a:lnSpc>
                <a:spcPct val="90000"/>
              </a:lnSpc>
            </a:pPr>
            <a:r>
              <a:rPr lang="en-US" altLang="en-US" sz="2400" b="1" dirty="0">
                <a:solidFill>
                  <a:schemeClr val="hlink"/>
                </a:solidFill>
              </a:rPr>
              <a:t>Binary and Higher M:N relationships</a:t>
            </a:r>
            <a:endParaRPr lang="en-US" altLang="en-US" sz="2400" b="1" dirty="0"/>
          </a:p>
          <a:p>
            <a:pPr marL="1371600" lvl="2" indent="-457200">
              <a:lnSpc>
                <a:spcPct val="90000"/>
              </a:lnSpc>
            </a:pPr>
            <a:r>
              <a:rPr lang="en-US" altLang="en-US" sz="2000" b="1" dirty="0"/>
              <a:t>Create another relation and include </a:t>
            </a:r>
            <a:r>
              <a:rPr lang="en-US" altLang="en-US" sz="2000" b="1" dirty="0">
                <a:solidFill>
                  <a:srgbClr val="FF0000"/>
                </a:solidFill>
              </a:rPr>
              <a:t>primary keys</a:t>
            </a:r>
            <a:r>
              <a:rPr lang="en-US" altLang="en-US" sz="2000" b="1" dirty="0"/>
              <a:t> of </a:t>
            </a:r>
            <a:r>
              <a:rPr lang="en-US" altLang="en-US" sz="2000" b="1" dirty="0">
                <a:solidFill>
                  <a:srgbClr val="FF0000"/>
                </a:solidFill>
              </a:rPr>
              <a:t>all </a:t>
            </a:r>
            <a:r>
              <a:rPr lang="en-US" altLang="en-US" sz="2000" b="1" dirty="0"/>
              <a:t>relations as </a:t>
            </a:r>
            <a:r>
              <a:rPr lang="en-US" altLang="en-US" sz="2000" b="1" dirty="0">
                <a:solidFill>
                  <a:srgbClr val="FF0000"/>
                </a:solidFill>
              </a:rPr>
              <a:t>primary key (composite)</a:t>
            </a:r>
            <a:r>
              <a:rPr lang="en-US" altLang="en-US" sz="2000" b="1" dirty="0"/>
              <a:t> of new relation</a:t>
            </a:r>
          </a:p>
          <a:p>
            <a:pPr marL="990600" lvl="1" indent="-533400">
              <a:lnSpc>
                <a:spcPct val="90000"/>
              </a:lnSpc>
            </a:pPr>
            <a:r>
              <a:rPr lang="en-US" altLang="en-US" sz="2400" b="1" dirty="0">
                <a:solidFill>
                  <a:schemeClr val="hlink"/>
                </a:solidFill>
              </a:rPr>
              <a:t>Unary 1:N Relationships</a:t>
            </a:r>
            <a:endParaRPr lang="en-US" altLang="en-US" sz="2400" b="1" dirty="0"/>
          </a:p>
          <a:p>
            <a:pPr marL="1371600" lvl="2" indent="-457200">
              <a:lnSpc>
                <a:spcPct val="90000"/>
              </a:lnSpc>
            </a:pPr>
            <a:r>
              <a:rPr lang="en-US" altLang="en-US" sz="2000" b="1" dirty="0"/>
              <a:t>Relationship between instances of a single entity type</a:t>
            </a:r>
          </a:p>
          <a:p>
            <a:pPr marL="1371600" lvl="2" indent="-457200">
              <a:lnSpc>
                <a:spcPct val="90000"/>
              </a:lnSpc>
            </a:pPr>
            <a:r>
              <a:rPr lang="en-US" altLang="en-US" sz="2000" b="1" dirty="0"/>
              <a:t>Utilize a recursive foreign key</a:t>
            </a:r>
          </a:p>
          <a:p>
            <a:pPr marL="1752600" lvl="3" indent="-381000">
              <a:lnSpc>
                <a:spcPct val="90000"/>
              </a:lnSpc>
            </a:pPr>
            <a:r>
              <a:rPr lang="en-US" altLang="en-US" sz="1800" b="1" dirty="0"/>
              <a:t>A foreign key in a relation that references the primary key values of that same relation  ex. EMPLOYEE(</a:t>
            </a:r>
            <a:r>
              <a:rPr lang="en-US" altLang="en-US" sz="1800" b="1" dirty="0" err="1">
                <a:solidFill>
                  <a:srgbClr val="FF0000"/>
                </a:solidFill>
              </a:rPr>
              <a:t>emp_id</a:t>
            </a:r>
            <a:r>
              <a:rPr lang="en-US" altLang="en-US" sz="1800" b="1" dirty="0"/>
              <a:t>, Name, Birthdate, </a:t>
            </a:r>
            <a:r>
              <a:rPr lang="en-US" altLang="en-US" sz="1800" b="1" dirty="0" err="1">
                <a:solidFill>
                  <a:srgbClr val="9900CC"/>
                </a:solidFill>
              </a:rPr>
              <a:t>Manager_id</a:t>
            </a:r>
            <a:r>
              <a:rPr lang="en-US" altLang="en-US" sz="1800" b="1" dirty="0"/>
              <a:t>)</a:t>
            </a:r>
          </a:p>
          <a:p>
            <a:pPr marL="990600" lvl="1" indent="-533400">
              <a:lnSpc>
                <a:spcPct val="90000"/>
              </a:lnSpc>
            </a:pPr>
            <a:r>
              <a:rPr lang="en-US" altLang="en-US" sz="2400" b="1" dirty="0">
                <a:solidFill>
                  <a:schemeClr val="hlink"/>
                </a:solidFill>
              </a:rPr>
              <a:t>Unary M:N Relationships</a:t>
            </a:r>
            <a:endParaRPr lang="en-US" altLang="en-US" sz="2400" b="1" dirty="0"/>
          </a:p>
          <a:p>
            <a:pPr marL="1371600" lvl="2" indent="-457200">
              <a:lnSpc>
                <a:spcPct val="90000"/>
              </a:lnSpc>
            </a:pPr>
            <a:r>
              <a:rPr lang="en-US" altLang="en-US" sz="2000" b="1" dirty="0"/>
              <a:t>Create a separate relation</a:t>
            </a:r>
          </a:p>
          <a:p>
            <a:pPr marL="1371600" lvl="2" indent="-457200">
              <a:lnSpc>
                <a:spcPct val="90000"/>
              </a:lnSpc>
            </a:pPr>
            <a:r>
              <a:rPr lang="en-US" altLang="en-US" sz="2000" b="1" dirty="0"/>
              <a:t>Primary key of new relation is a composite of two attributes that both take their values from the same primary key ex. ITEM(</a:t>
            </a:r>
            <a:r>
              <a:rPr lang="en-US" altLang="en-US" sz="2000" b="1" u="sng" dirty="0" err="1"/>
              <a:t>item_no</a:t>
            </a:r>
            <a:r>
              <a:rPr lang="en-US" altLang="en-US" sz="2000" b="1" dirty="0"/>
              <a:t>, name, Cost) and ITEM_BILL( </a:t>
            </a:r>
            <a:r>
              <a:rPr lang="en-US" altLang="en-US" sz="2000" b="1" u="sng" dirty="0" err="1">
                <a:solidFill>
                  <a:srgbClr val="9900CC"/>
                </a:solidFill>
              </a:rPr>
              <a:t>item_no</a:t>
            </a:r>
            <a:r>
              <a:rPr lang="en-US" altLang="en-US" sz="2000" b="1" dirty="0"/>
              <a:t>, </a:t>
            </a:r>
            <a:r>
              <a:rPr lang="en-US" altLang="en-US" sz="2000" b="1" u="sng" dirty="0" err="1">
                <a:solidFill>
                  <a:srgbClr val="9900CC"/>
                </a:solidFill>
              </a:rPr>
              <a:t>component_id</a:t>
            </a:r>
            <a:r>
              <a:rPr lang="en-US" altLang="en-US" sz="2000" b="1" dirty="0"/>
              <a:t>, Quantity)</a:t>
            </a:r>
            <a:endParaRPr lang="en-US" altLang="en-US" sz="2000" dirty="0"/>
          </a:p>
          <a:p>
            <a:pPr marL="990600" lvl="1" indent="-533400">
              <a:lnSpc>
                <a:spcPct val="90000"/>
              </a:lnSpc>
              <a:buFont typeface="Wingdings" panose="05000000000000000000" pitchFamily="2" charset="2"/>
              <a:buNone/>
            </a:pPr>
            <a:endParaRPr lang="en-US" altLang="en-US" sz="2400" dirty="0"/>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a:xfrm>
            <a:off x="609600" y="304800"/>
            <a:ext cx="7772400" cy="381000"/>
          </a:xfrm>
        </p:spPr>
        <p:txBody>
          <a:bodyPr>
            <a:normAutofit fontScale="90000"/>
          </a:bodyPr>
          <a:lstStyle/>
          <a:p>
            <a:endParaRPr lang="cs-CZ" altLang="cs-CZ" sz="4000"/>
          </a:p>
        </p:txBody>
      </p:sp>
      <p:sp>
        <p:nvSpPr>
          <p:cNvPr id="573443" name="Rectangle 3" descr="Rectangle: Click to edit Master text styles&#10;Second level&#10;Third level&#10;Fourth level&#10;Fifth level"/>
          <p:cNvSpPr>
            <a:spLocks noGrp="1" noChangeArrowheads="1"/>
          </p:cNvSpPr>
          <p:nvPr>
            <p:ph idx="1"/>
          </p:nvPr>
        </p:nvSpPr>
        <p:spPr/>
        <p:txBody>
          <a:bodyPr/>
          <a:lstStyle/>
          <a:p>
            <a:endParaRPr lang="cs-CZ" altLang="cs-CZ"/>
          </a:p>
        </p:txBody>
      </p:sp>
      <p:pic>
        <p:nvPicPr>
          <p:cNvPr id="573444" name="Picture 4" descr="FIG09_12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609600"/>
            <a:ext cx="3155950" cy="4152900"/>
          </a:xfrm>
          <a:prstGeom prst="rect">
            <a:avLst/>
          </a:prstGeom>
          <a:noFill/>
          <a:extLst>
            <a:ext uri="{909E8E84-426E-40DD-AFC4-6F175D3DCCD1}">
              <a14:hiddenFill xmlns:a14="http://schemas.microsoft.com/office/drawing/2010/main">
                <a:solidFill>
                  <a:srgbClr val="FFFFFF"/>
                </a:solidFill>
              </a14:hiddenFill>
            </a:ext>
          </a:extLst>
        </p:spPr>
      </p:pic>
      <p:pic>
        <p:nvPicPr>
          <p:cNvPr id="573445" name="Picture 5" descr="FIG09_12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609600"/>
            <a:ext cx="3463925" cy="411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5378" name="Rectangle 2"/>
          <p:cNvSpPr>
            <a:spLocks noGrp="1" noChangeArrowheads="1"/>
          </p:cNvSpPr>
          <p:nvPr>
            <p:ph type="title"/>
          </p:nvPr>
        </p:nvSpPr>
        <p:spPr/>
        <p:txBody>
          <a:bodyPr/>
          <a:lstStyle/>
          <a:p>
            <a:r>
              <a:rPr lang="en-US" altLang="en-US"/>
              <a:t>Learning Objectives</a:t>
            </a:r>
          </a:p>
        </p:txBody>
      </p:sp>
      <p:sp>
        <p:nvSpPr>
          <p:cNvPr id="485379"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buClr>
                <a:srgbClr val="BA2212"/>
              </a:buClr>
              <a:buFont typeface="Wingdings" panose="05000000000000000000" pitchFamily="2" charset="2"/>
              <a:buChar char="ü"/>
            </a:pPr>
            <a:r>
              <a:rPr lang="en-US" altLang="cs-CZ" sz="2400"/>
              <a:t>Merge normalized relations from separate user views into a consolidated set of well-structured relations.</a:t>
            </a:r>
          </a:p>
          <a:p>
            <a:pPr>
              <a:lnSpc>
                <a:spcPct val="90000"/>
              </a:lnSpc>
              <a:buClr>
                <a:srgbClr val="BA2212"/>
              </a:buClr>
              <a:buFont typeface="Wingdings" panose="05000000000000000000" pitchFamily="2" charset="2"/>
              <a:buChar char="ü"/>
            </a:pPr>
            <a:r>
              <a:rPr lang="en-US" altLang="cs-CZ" sz="2400"/>
              <a:t>Choose storage formats for fields in database tables.</a:t>
            </a:r>
          </a:p>
          <a:p>
            <a:pPr>
              <a:lnSpc>
                <a:spcPct val="90000"/>
              </a:lnSpc>
              <a:buClr>
                <a:srgbClr val="BA2212"/>
              </a:buClr>
              <a:buFont typeface="Wingdings" panose="05000000000000000000" pitchFamily="2" charset="2"/>
              <a:buChar char="ü"/>
            </a:pPr>
            <a:r>
              <a:rPr lang="en-US" altLang="cs-CZ" sz="2400"/>
              <a:t>Translate well-structured relations into efficient database tables.</a:t>
            </a:r>
          </a:p>
          <a:p>
            <a:pPr>
              <a:lnSpc>
                <a:spcPct val="90000"/>
              </a:lnSpc>
              <a:buClr>
                <a:srgbClr val="BA2212"/>
              </a:buClr>
              <a:buFont typeface="Wingdings" panose="05000000000000000000" pitchFamily="2" charset="2"/>
              <a:buChar char="ü"/>
            </a:pPr>
            <a:r>
              <a:rPr lang="en-US" altLang="cs-CZ" sz="2400"/>
              <a:t>Explain when to use different types of file organizations to store computer files.</a:t>
            </a:r>
          </a:p>
          <a:p>
            <a:pPr>
              <a:lnSpc>
                <a:spcPct val="90000"/>
              </a:lnSpc>
              <a:buClr>
                <a:srgbClr val="BA2212"/>
              </a:buClr>
              <a:buFont typeface="Wingdings" panose="05000000000000000000" pitchFamily="2" charset="2"/>
              <a:buChar char="ü"/>
            </a:pPr>
            <a:r>
              <a:rPr lang="en-US" altLang="cs-CZ" sz="2400"/>
              <a:t>Describe the purpose of indexes and the important considerations in selecting attributes to be indexed</a:t>
            </a:r>
            <a:endParaRPr lang="en-US" altLang="en-US" sz="2400"/>
          </a:p>
        </p:txBody>
      </p:sp>
    </p:spTree>
  </p:cSld>
  <p:clrMapOvr>
    <a:masterClrMapping/>
  </p:clrMapOvr>
  <p:transition>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4466" name="Rectangle 2"/>
          <p:cNvSpPr>
            <a:spLocks noGrp="1" noChangeArrowheads="1"/>
          </p:cNvSpPr>
          <p:nvPr>
            <p:ph type="title"/>
          </p:nvPr>
        </p:nvSpPr>
        <p:spPr>
          <a:xfrm>
            <a:off x="5410200" y="1828800"/>
            <a:ext cx="3352800" cy="1066800"/>
          </a:xfrm>
        </p:spPr>
        <p:txBody>
          <a:bodyPr/>
          <a:lstStyle/>
          <a:p>
            <a:r>
              <a:rPr lang="en-US" altLang="cs-CZ" sz="2400">
                <a:solidFill>
                  <a:srgbClr val="000000"/>
                </a:solidFill>
              </a:rPr>
              <a:t>Mapping a unary M:N relationship</a:t>
            </a:r>
          </a:p>
        </p:txBody>
      </p:sp>
      <p:pic>
        <p:nvPicPr>
          <p:cNvPr id="574470" name="Picture 6" descr="FIG5-18A"/>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81000" y="381000"/>
            <a:ext cx="521335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74471" name="Picture 7" descr="FIG5-18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572000"/>
            <a:ext cx="4191000" cy="1984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4839"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1676400"/>
            <a:ext cx="6248400" cy="44418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5861" name="Rectangle 5"/>
          <p:cNvSpPr>
            <a:spLocks noGrp="1" noChangeArrowheads="1"/>
          </p:cNvSpPr>
          <p:nvPr>
            <p:ph type="title"/>
          </p:nvPr>
        </p:nvSpPr>
        <p:spPr>
          <a:xfrm>
            <a:off x="609600" y="304800"/>
            <a:ext cx="7772400" cy="838200"/>
          </a:xfrm>
        </p:spPr>
        <p:txBody>
          <a:bodyPr/>
          <a:lstStyle/>
          <a:p>
            <a:r>
              <a:rPr lang="en-US" altLang="en-US" sz="3600"/>
              <a:t>Merging Relations</a:t>
            </a:r>
          </a:p>
        </p:txBody>
      </p:sp>
      <p:sp>
        <p:nvSpPr>
          <p:cNvPr id="505862" name="Rectangle 6" descr="Rectangle: Click to edit Master text styles&#10;Second level&#10;Third level&#10;Fourth level&#10;Fifth level"/>
          <p:cNvSpPr>
            <a:spLocks noGrp="1" noChangeArrowheads="1"/>
          </p:cNvSpPr>
          <p:nvPr>
            <p:ph idx="1"/>
          </p:nvPr>
        </p:nvSpPr>
        <p:spPr>
          <a:xfrm>
            <a:off x="228600" y="1143000"/>
            <a:ext cx="8915400" cy="4724400"/>
          </a:xfrm>
        </p:spPr>
        <p:txBody>
          <a:bodyPr>
            <a:normAutofit fontScale="92500" lnSpcReduction="20000"/>
          </a:bodyPr>
          <a:lstStyle/>
          <a:p>
            <a:pPr>
              <a:lnSpc>
                <a:spcPct val="80000"/>
              </a:lnSpc>
            </a:pPr>
            <a:r>
              <a:rPr lang="en-US" altLang="en-US" sz="2400" b="1">
                <a:solidFill>
                  <a:srgbClr val="FF0000"/>
                </a:solidFill>
              </a:rPr>
              <a:t>Merging Relations (View Integration)</a:t>
            </a:r>
            <a:endParaRPr lang="en-US" altLang="en-US" sz="2400" b="1"/>
          </a:p>
          <a:p>
            <a:pPr lvl="1">
              <a:lnSpc>
                <a:spcPct val="80000"/>
              </a:lnSpc>
            </a:pPr>
            <a:r>
              <a:rPr lang="en-US" altLang="en-US" sz="2000" b="1"/>
              <a:t>Purpose is to remove redundant relations, </a:t>
            </a:r>
          </a:p>
          <a:p>
            <a:pPr lvl="1">
              <a:lnSpc>
                <a:spcPct val="80000"/>
              </a:lnSpc>
            </a:pPr>
            <a:r>
              <a:rPr lang="en-US" altLang="en-US" sz="2000" b="1"/>
              <a:t>when modeling user interfaces, ex Employee1(EMP_id, Name, Address, Phone) and Employee2(Emp_id, Name, Address, Jobcode). Merge them in </a:t>
            </a:r>
            <a:r>
              <a:rPr lang="en-US" altLang="en-US" sz="2000" b="1">
                <a:solidFill>
                  <a:srgbClr val="9900CC"/>
                </a:solidFill>
              </a:rPr>
              <a:t>Employye(EMP_id, Name, Adress, Phone, Jobcoe)</a:t>
            </a:r>
          </a:p>
          <a:p>
            <a:pPr lvl="1">
              <a:lnSpc>
                <a:spcPct val="80000"/>
              </a:lnSpc>
            </a:pPr>
            <a:r>
              <a:rPr lang="en-US" altLang="en-US" sz="2000" b="1"/>
              <a:t>View Integration </a:t>
            </a:r>
            <a:r>
              <a:rPr lang="en-US" altLang="en-US" sz="2000" b="1">
                <a:solidFill>
                  <a:schemeClr val="hlink"/>
                </a:solidFill>
              </a:rPr>
              <a:t>Problems</a:t>
            </a:r>
            <a:endParaRPr lang="en-US" altLang="en-US" sz="2000" b="1"/>
          </a:p>
          <a:p>
            <a:pPr lvl="2">
              <a:lnSpc>
                <a:spcPct val="80000"/>
              </a:lnSpc>
            </a:pPr>
            <a:r>
              <a:rPr lang="en-US" altLang="en-US" sz="1800" b="1">
                <a:solidFill>
                  <a:schemeClr val="hlink"/>
                </a:solidFill>
              </a:rPr>
              <a:t>Synonyms </a:t>
            </a:r>
            <a:r>
              <a:rPr lang="en-US" altLang="en-US" sz="1800" b="1">
                <a:solidFill>
                  <a:srgbClr val="FF0000"/>
                </a:solidFill>
              </a:rPr>
              <a:t>(student-id, matriculation-no)</a:t>
            </a:r>
            <a:endParaRPr lang="en-US" altLang="en-US" sz="1800" b="1">
              <a:solidFill>
                <a:schemeClr val="hlink"/>
              </a:solidFill>
            </a:endParaRPr>
          </a:p>
          <a:p>
            <a:pPr lvl="3">
              <a:lnSpc>
                <a:spcPct val="80000"/>
              </a:lnSpc>
            </a:pPr>
            <a:r>
              <a:rPr lang="en-US" altLang="en-US" sz="1600" b="1"/>
              <a:t>Two different names used for the same attribute</a:t>
            </a:r>
          </a:p>
          <a:p>
            <a:pPr lvl="3">
              <a:lnSpc>
                <a:spcPct val="80000"/>
              </a:lnSpc>
            </a:pPr>
            <a:r>
              <a:rPr lang="en-US" altLang="en-US" sz="1600" b="1"/>
              <a:t>When merging, get agreement from users on a single, standard name</a:t>
            </a:r>
          </a:p>
          <a:p>
            <a:pPr lvl="2">
              <a:lnSpc>
                <a:spcPct val="80000"/>
              </a:lnSpc>
            </a:pPr>
            <a:r>
              <a:rPr lang="en-US" altLang="en-US" sz="1800" b="1">
                <a:solidFill>
                  <a:schemeClr val="hlink"/>
                </a:solidFill>
              </a:rPr>
              <a:t>Homonyms </a:t>
            </a:r>
            <a:r>
              <a:rPr lang="en-US" altLang="en-US" sz="1800" b="1">
                <a:solidFill>
                  <a:srgbClr val="FF0000"/>
                </a:solidFill>
              </a:rPr>
              <a:t>(Account which it could be saving account, checking account..)</a:t>
            </a:r>
            <a:endParaRPr lang="en-US" altLang="en-US" sz="1800" b="1"/>
          </a:p>
          <a:p>
            <a:pPr lvl="3">
              <a:lnSpc>
                <a:spcPct val="80000"/>
              </a:lnSpc>
            </a:pPr>
            <a:r>
              <a:rPr lang="en-US" altLang="en-US" sz="1600" b="1"/>
              <a:t>A single attribute name that is used for two or more different attributes</a:t>
            </a:r>
          </a:p>
          <a:p>
            <a:pPr lvl="3">
              <a:lnSpc>
                <a:spcPct val="80000"/>
              </a:lnSpc>
            </a:pPr>
            <a:r>
              <a:rPr lang="en-US" altLang="en-US" sz="1600" b="1"/>
              <a:t>Resolved by creating a new name</a:t>
            </a:r>
          </a:p>
          <a:p>
            <a:pPr lvl="2">
              <a:lnSpc>
                <a:spcPct val="80000"/>
              </a:lnSpc>
            </a:pPr>
            <a:r>
              <a:rPr lang="en-US" altLang="en-US" sz="1800" b="1">
                <a:solidFill>
                  <a:schemeClr val="hlink"/>
                </a:solidFill>
              </a:rPr>
              <a:t>Dependencies between nonkeys (see next slide for example)</a:t>
            </a:r>
          </a:p>
          <a:p>
            <a:pPr lvl="3">
              <a:lnSpc>
                <a:spcPct val="80000"/>
              </a:lnSpc>
            </a:pPr>
            <a:r>
              <a:rPr lang="en-US" altLang="en-US" sz="1600" b="1"/>
              <a:t>Dependencies may be created as a result of view integration</a:t>
            </a:r>
          </a:p>
          <a:p>
            <a:pPr lvl="3">
              <a:lnSpc>
                <a:spcPct val="80000"/>
              </a:lnSpc>
            </a:pPr>
            <a:r>
              <a:rPr lang="en-US" altLang="en-US" sz="1600" b="1"/>
              <a:t>In order to resolve, the new relation must be normalized</a:t>
            </a:r>
          </a:p>
          <a:p>
            <a:endParaRPr lang="en-US" altLang="en-US" sz="2400" b="1"/>
          </a:p>
        </p:txBody>
      </p:sp>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4226" name="Rectangle 2"/>
          <p:cNvSpPr>
            <a:spLocks noGrp="1" noChangeArrowheads="1"/>
          </p:cNvSpPr>
          <p:nvPr>
            <p:ph type="title"/>
          </p:nvPr>
        </p:nvSpPr>
        <p:spPr>
          <a:xfrm>
            <a:off x="457200" y="304800"/>
            <a:ext cx="8686800" cy="5943600"/>
          </a:xfrm>
        </p:spPr>
        <p:txBody>
          <a:bodyPr/>
          <a:lstStyle/>
          <a:p>
            <a:pPr algn="l"/>
            <a:r>
              <a:rPr lang="en-US" altLang="en-US" sz="2800"/>
              <a:t>For example consider the following:</a:t>
            </a:r>
            <a:br>
              <a:rPr lang="en-US" altLang="en-US" sz="2800"/>
            </a:br>
            <a:r>
              <a:rPr lang="en-US" altLang="en-US" sz="2800">
                <a:solidFill>
                  <a:schemeClr val="tx1"/>
                </a:solidFill>
              </a:rPr>
              <a:t>student1(student_id,major)</a:t>
            </a:r>
            <a:br>
              <a:rPr lang="en-US" altLang="en-US" sz="2800">
                <a:solidFill>
                  <a:schemeClr val="tx1"/>
                </a:solidFill>
              </a:rPr>
            </a:br>
            <a:r>
              <a:rPr lang="en-US" altLang="en-US" sz="2800">
                <a:solidFill>
                  <a:schemeClr val="tx1"/>
                </a:solidFill>
              </a:rPr>
              <a:t>student2(student_id,advisor)</a:t>
            </a:r>
            <a:r>
              <a:rPr lang="en-US" altLang="en-US" sz="2800"/>
              <a:t/>
            </a:r>
            <a:br>
              <a:rPr lang="en-US" altLang="en-US" sz="2800"/>
            </a:br>
            <a:r>
              <a:rPr lang="en-US" altLang="en-US" sz="2800"/>
              <a:t>we can merge the two relations in one:</a:t>
            </a:r>
            <a:br>
              <a:rPr lang="en-US" altLang="en-US" sz="2800"/>
            </a:br>
            <a:r>
              <a:rPr lang="en-US" altLang="en-US" sz="2800"/>
              <a:t> </a:t>
            </a:r>
            <a:r>
              <a:rPr lang="en-US" altLang="en-US" sz="2800">
                <a:solidFill>
                  <a:schemeClr val="tx1"/>
                </a:solidFill>
              </a:rPr>
              <a:t>student(student_id,major, advisor)</a:t>
            </a:r>
            <a:br>
              <a:rPr lang="en-US" altLang="en-US" sz="2800">
                <a:solidFill>
                  <a:schemeClr val="tx1"/>
                </a:solidFill>
              </a:rPr>
            </a:br>
            <a:r>
              <a:rPr lang="en-US" altLang="en-US" sz="2800"/>
              <a:t/>
            </a:r>
            <a:br>
              <a:rPr lang="en-US" altLang="en-US" sz="2800"/>
            </a:br>
            <a:r>
              <a:rPr lang="en-US" altLang="en-US" sz="2800"/>
              <a:t>Now what if there is an </a:t>
            </a:r>
            <a:r>
              <a:rPr lang="en-US" altLang="en-US" sz="2800">
                <a:solidFill>
                  <a:srgbClr val="FF0000"/>
                </a:solidFill>
              </a:rPr>
              <a:t>exactly one advisor</a:t>
            </a:r>
            <a:r>
              <a:rPr lang="en-US" altLang="en-US" sz="2800"/>
              <a:t> for the major, then student is 2NF but not 3NF, because it contains </a:t>
            </a:r>
            <a:r>
              <a:rPr lang="en-US" altLang="en-US" sz="2800">
                <a:solidFill>
                  <a:srgbClr val="FF0000"/>
                </a:solidFill>
              </a:rPr>
              <a:t>functional dependencies</a:t>
            </a:r>
            <a:r>
              <a:rPr lang="en-US" altLang="en-US" sz="2800"/>
              <a:t> . In order to make it 3NF we need to do:</a:t>
            </a:r>
            <a:br>
              <a:rPr lang="en-US" altLang="en-US" sz="2800"/>
            </a:br>
            <a:r>
              <a:rPr lang="en-US" altLang="en-US" sz="2800">
                <a:solidFill>
                  <a:schemeClr val="tx1"/>
                </a:solidFill>
              </a:rPr>
              <a:t>student(student_id,major)</a:t>
            </a:r>
            <a:br>
              <a:rPr lang="en-US" altLang="en-US" sz="2800">
                <a:solidFill>
                  <a:schemeClr val="tx1"/>
                </a:solidFill>
              </a:rPr>
            </a:br>
            <a:r>
              <a:rPr lang="en-US" altLang="en-US" sz="2800">
                <a:solidFill>
                  <a:schemeClr val="tx1"/>
                </a:solidFill>
              </a:rPr>
              <a:t>major advisor(major,advisor</a:t>
            </a:r>
            <a:r>
              <a:rPr lang="en-US" altLang="en-US" sz="2800"/>
              <a:t>)</a:t>
            </a:r>
            <a:br>
              <a:rPr lang="en-US" altLang="en-US" sz="2800"/>
            </a:br>
            <a:endParaRPr lang="en-US" altLang="ar-SA"/>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5250" name="Rectangle 2"/>
          <p:cNvSpPr>
            <a:spLocks noGrp="1" noChangeArrowheads="1"/>
          </p:cNvSpPr>
          <p:nvPr>
            <p:ph type="title"/>
          </p:nvPr>
        </p:nvSpPr>
        <p:spPr/>
        <p:txBody>
          <a:bodyPr/>
          <a:lstStyle/>
          <a:p>
            <a:r>
              <a:rPr lang="en-US" altLang="ar-SA" sz="2800">
                <a:solidFill>
                  <a:srgbClr val="BA2212"/>
                </a:solidFill>
              </a:rPr>
              <a:t>View Integration Problems continued</a:t>
            </a:r>
          </a:p>
        </p:txBody>
      </p:sp>
      <p:sp>
        <p:nvSpPr>
          <p:cNvPr id="565251" name="Rectangle 3" descr="Rectangle: Click to edit Master text styles&#10;Second level&#10;Third level&#10;Fourth level&#10;Fifth level"/>
          <p:cNvSpPr>
            <a:spLocks noGrp="1" noChangeArrowheads="1"/>
          </p:cNvSpPr>
          <p:nvPr>
            <p:ph idx="1"/>
          </p:nvPr>
        </p:nvSpPr>
        <p:spPr>
          <a:xfrm>
            <a:off x="457200" y="1447800"/>
            <a:ext cx="8686800" cy="4572000"/>
          </a:xfrm>
        </p:spPr>
        <p:txBody>
          <a:bodyPr/>
          <a:lstStyle/>
          <a:p>
            <a:pPr>
              <a:lnSpc>
                <a:spcPct val="90000"/>
              </a:lnSpc>
            </a:pPr>
            <a:r>
              <a:rPr lang="en-US" altLang="ar-SA">
                <a:solidFill>
                  <a:schemeClr val="hlink"/>
                </a:solidFill>
              </a:rPr>
              <a:t>Class/ Subclass</a:t>
            </a:r>
            <a:r>
              <a:rPr lang="en-US" altLang="ar-SA"/>
              <a:t>, relationship may be hidden in user views for example			</a:t>
            </a:r>
            <a:r>
              <a:rPr lang="en-US" altLang="ar-SA">
                <a:solidFill>
                  <a:srgbClr val="FF0000"/>
                </a:solidFill>
              </a:rPr>
              <a:t>patient1(patient_id,Name, Address)		patient2(patient_id,Room_number)</a:t>
            </a:r>
            <a:r>
              <a:rPr lang="en-US" altLang="ar-SA"/>
              <a:t>	</a:t>
            </a:r>
          </a:p>
          <a:p>
            <a:pPr>
              <a:lnSpc>
                <a:spcPct val="90000"/>
              </a:lnSpc>
              <a:buFont typeface="Wingdings" panose="05000000000000000000" pitchFamily="2" charset="2"/>
              <a:buNone/>
            </a:pPr>
            <a:r>
              <a:rPr lang="en-US" altLang="ar-SA"/>
              <a:t>   Initially it appears that we can emerge these two relation, However there are </a:t>
            </a:r>
            <a:r>
              <a:rPr lang="en-US" altLang="ar-SA">
                <a:solidFill>
                  <a:srgbClr val="9900CC"/>
                </a:solidFill>
              </a:rPr>
              <a:t>different</a:t>
            </a:r>
            <a:r>
              <a:rPr lang="en-US" altLang="ar-SA"/>
              <a:t> type of patient, inpatient and outpatient. 	</a:t>
            </a:r>
            <a:r>
              <a:rPr lang="en-US" altLang="ar-SA">
                <a:solidFill>
                  <a:srgbClr val="FF0000"/>
                </a:solidFill>
              </a:rPr>
              <a:t>Patient(patient_id,Name, Address) 	inpatient(Patient_id,Room_no)			                   	outpatient(patient_id,Date_treated)</a:t>
            </a:r>
            <a:r>
              <a:rPr lang="en-US" altLang="ar-SA"/>
              <a:t> </a:t>
            </a:r>
          </a:p>
        </p:txBody>
      </p:sp>
    </p:spTree>
  </p:cSld>
  <p:clrMapOvr>
    <a:masterClrMapping/>
  </p:clrMapOvr>
  <p:transition>
    <p:zo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a:xfrm>
            <a:off x="609600" y="0"/>
            <a:ext cx="7772400" cy="1219200"/>
          </a:xfrm>
        </p:spPr>
        <p:txBody>
          <a:bodyPr>
            <a:normAutofit fontScale="90000"/>
          </a:bodyPr>
          <a:lstStyle/>
          <a:p>
            <a:r>
              <a:rPr lang="en-US" altLang="en-US" sz="4000"/>
              <a:t>Physical File and Database Design</a:t>
            </a:r>
          </a:p>
        </p:txBody>
      </p:sp>
      <p:sp>
        <p:nvSpPr>
          <p:cNvPr id="506883" name="Rectangle 3" descr="Rectangle: Click to edit Master text styles&#10;Second level&#10;Third level&#10;Fourth level&#10;Fifth level"/>
          <p:cNvSpPr>
            <a:spLocks noGrp="1" noChangeArrowheads="1"/>
          </p:cNvSpPr>
          <p:nvPr>
            <p:ph idx="1"/>
          </p:nvPr>
        </p:nvSpPr>
        <p:spPr>
          <a:xfrm>
            <a:off x="381000" y="1295400"/>
            <a:ext cx="8763000" cy="4724400"/>
          </a:xfrm>
        </p:spPr>
        <p:txBody>
          <a:bodyPr/>
          <a:lstStyle/>
          <a:p>
            <a:pPr marL="533400" indent="-533400"/>
            <a:r>
              <a:rPr lang="en-US" altLang="en-US" sz="2800" b="1"/>
              <a:t>The following information is required:</a:t>
            </a:r>
          </a:p>
          <a:p>
            <a:pPr marL="914400" lvl="1" indent="-457200"/>
            <a:r>
              <a:rPr lang="en-US" altLang="en-US" sz="2400" b="1">
                <a:solidFill>
                  <a:srgbClr val="FF0000"/>
                </a:solidFill>
              </a:rPr>
              <a:t>Normalized relations</a:t>
            </a:r>
            <a:r>
              <a:rPr lang="en-US" altLang="en-US" sz="2400" b="1"/>
              <a:t>, including volume estimates</a:t>
            </a:r>
          </a:p>
          <a:p>
            <a:pPr marL="914400" lvl="1" indent="-457200"/>
            <a:r>
              <a:rPr lang="en-US" altLang="en-US" sz="2400" b="1">
                <a:solidFill>
                  <a:srgbClr val="FF0000"/>
                </a:solidFill>
              </a:rPr>
              <a:t>Definitions of each attribute</a:t>
            </a:r>
            <a:endParaRPr lang="en-US" altLang="en-US" sz="2400" b="1"/>
          </a:p>
          <a:p>
            <a:pPr marL="914400" lvl="1" indent="-457200"/>
            <a:r>
              <a:rPr lang="en-US" altLang="en-US" sz="2400" b="1"/>
              <a:t>Descriptions of where and when data are </a:t>
            </a:r>
            <a:r>
              <a:rPr lang="en-US" altLang="en-US" sz="2400" b="1">
                <a:solidFill>
                  <a:srgbClr val="FF0000"/>
                </a:solidFill>
              </a:rPr>
              <a:t>used, entered, retrieved, deleted and updated</a:t>
            </a:r>
            <a:r>
              <a:rPr lang="en-US" altLang="en-US" sz="2400" b="1"/>
              <a:t> (including frequencies)</a:t>
            </a:r>
          </a:p>
          <a:p>
            <a:pPr marL="914400" lvl="1" indent="-457200"/>
            <a:r>
              <a:rPr lang="en-US" altLang="en-US" sz="2400" b="1"/>
              <a:t>Expectations or requirements for </a:t>
            </a:r>
            <a:r>
              <a:rPr lang="en-US" altLang="en-US" sz="2400" b="1">
                <a:solidFill>
                  <a:srgbClr val="FF0000"/>
                </a:solidFill>
              </a:rPr>
              <a:t>response time and data integrity</a:t>
            </a:r>
            <a:endParaRPr lang="en-US" altLang="en-US" sz="2400" b="1"/>
          </a:p>
          <a:p>
            <a:pPr marL="914400" lvl="1" indent="-457200"/>
            <a:r>
              <a:rPr lang="en-US" altLang="en-US" sz="2400" b="1"/>
              <a:t>Descriptions of the </a:t>
            </a:r>
            <a:r>
              <a:rPr lang="en-US" altLang="en-US" sz="2400" b="1">
                <a:solidFill>
                  <a:srgbClr val="FF0000"/>
                </a:solidFill>
              </a:rPr>
              <a:t>technologies used</a:t>
            </a:r>
            <a:r>
              <a:rPr lang="en-US" altLang="en-US" sz="2400" b="1"/>
              <a:t> for implementing the files and database</a:t>
            </a:r>
          </a:p>
          <a:p>
            <a:pPr marL="914400" lvl="1" indent="-457200">
              <a:buFont typeface="Wingdings" panose="05000000000000000000" pitchFamily="2" charset="2"/>
              <a:buNone/>
            </a:pPr>
            <a:endParaRPr lang="en-US" altLang="en-US" sz="2400" b="1"/>
          </a:p>
        </p:txBody>
      </p:sp>
    </p:spTree>
  </p:cSld>
  <p:clrMapOvr>
    <a:masterClrMapping/>
  </p:clrMapOvr>
  <p:transition>
    <p:zo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7910" name="Rectangle 6"/>
          <p:cNvSpPr>
            <a:spLocks noGrp="1" noChangeArrowheads="1"/>
          </p:cNvSpPr>
          <p:nvPr>
            <p:ph type="title"/>
          </p:nvPr>
        </p:nvSpPr>
        <p:spPr/>
        <p:txBody>
          <a:bodyPr/>
          <a:lstStyle/>
          <a:p>
            <a:r>
              <a:rPr lang="en-US" altLang="en-US"/>
              <a:t>Designing Fields</a:t>
            </a:r>
          </a:p>
        </p:txBody>
      </p:sp>
      <p:sp>
        <p:nvSpPr>
          <p:cNvPr id="507911" name="Rectangle 7" descr="Rectangle: Click to edit Master text styles&#10;Second level&#10;Third level&#10;Fourth level&#10;Fifth level"/>
          <p:cNvSpPr>
            <a:spLocks noGrp="1" noChangeArrowheads="1"/>
          </p:cNvSpPr>
          <p:nvPr>
            <p:ph idx="1"/>
          </p:nvPr>
        </p:nvSpPr>
        <p:spPr>
          <a:xfrm>
            <a:off x="0" y="1371600"/>
            <a:ext cx="9144000" cy="5029200"/>
          </a:xfrm>
        </p:spPr>
        <p:txBody>
          <a:bodyPr>
            <a:normAutofit lnSpcReduction="10000"/>
          </a:bodyPr>
          <a:lstStyle/>
          <a:p>
            <a:pPr>
              <a:lnSpc>
                <a:spcPct val="80000"/>
              </a:lnSpc>
            </a:pPr>
            <a:r>
              <a:rPr lang="en-US" altLang="en-US" b="1" dirty="0">
                <a:solidFill>
                  <a:srgbClr val="FF0000"/>
                </a:solidFill>
              </a:rPr>
              <a:t>Field</a:t>
            </a:r>
          </a:p>
          <a:p>
            <a:pPr lvl="1">
              <a:lnSpc>
                <a:spcPct val="80000"/>
              </a:lnSpc>
            </a:pPr>
            <a:r>
              <a:rPr lang="en-US" altLang="en-US" sz="1800" b="1" dirty="0"/>
              <a:t>The smallest unit of named application data recognized by system software</a:t>
            </a:r>
          </a:p>
          <a:p>
            <a:pPr lvl="1">
              <a:lnSpc>
                <a:spcPct val="80000"/>
              </a:lnSpc>
            </a:pPr>
            <a:r>
              <a:rPr lang="en-US" altLang="en-US" sz="1800" b="1" dirty="0"/>
              <a:t>Each attribute from each relation will be represented as one or more fields</a:t>
            </a:r>
          </a:p>
          <a:p>
            <a:pPr>
              <a:lnSpc>
                <a:spcPct val="80000"/>
              </a:lnSpc>
            </a:pPr>
            <a:r>
              <a:rPr lang="en-US" altLang="en-US" b="1" dirty="0">
                <a:solidFill>
                  <a:srgbClr val="FF0000"/>
                </a:solidFill>
              </a:rPr>
              <a:t>Choosing data types</a:t>
            </a:r>
            <a:endParaRPr lang="en-US" altLang="en-US" b="1" dirty="0"/>
          </a:p>
          <a:p>
            <a:pPr lvl="1">
              <a:lnSpc>
                <a:spcPct val="80000"/>
              </a:lnSpc>
            </a:pPr>
            <a:r>
              <a:rPr lang="en-US" altLang="en-US" sz="1800" b="1" dirty="0">
                <a:solidFill>
                  <a:srgbClr val="9900CC"/>
                </a:solidFill>
              </a:rPr>
              <a:t>Data Type</a:t>
            </a:r>
            <a:endParaRPr lang="en-US" altLang="en-US" sz="1800" b="1" dirty="0"/>
          </a:p>
          <a:p>
            <a:pPr lvl="2">
              <a:lnSpc>
                <a:spcPct val="80000"/>
              </a:lnSpc>
            </a:pPr>
            <a:r>
              <a:rPr lang="en-US" altLang="en-US" sz="1800" b="1" dirty="0"/>
              <a:t>A coding scheme recognized by system software for representing organizational data</a:t>
            </a:r>
          </a:p>
          <a:p>
            <a:pPr lvl="1">
              <a:lnSpc>
                <a:spcPct val="80000"/>
              </a:lnSpc>
            </a:pPr>
            <a:r>
              <a:rPr lang="en-US" altLang="en-US" sz="1800" b="1" dirty="0">
                <a:solidFill>
                  <a:srgbClr val="9900CC"/>
                </a:solidFill>
              </a:rPr>
              <a:t>Four objectives</a:t>
            </a:r>
          </a:p>
          <a:p>
            <a:pPr lvl="2">
              <a:lnSpc>
                <a:spcPct val="80000"/>
              </a:lnSpc>
            </a:pPr>
            <a:r>
              <a:rPr lang="en-US" altLang="en-US" sz="1800" b="1" dirty="0"/>
              <a:t>Minimize storage space</a:t>
            </a:r>
          </a:p>
          <a:p>
            <a:pPr lvl="2">
              <a:lnSpc>
                <a:spcPct val="80000"/>
              </a:lnSpc>
            </a:pPr>
            <a:r>
              <a:rPr lang="en-US" altLang="en-US" sz="1800" b="1" dirty="0"/>
              <a:t>Represent all possible values of the field</a:t>
            </a:r>
          </a:p>
          <a:p>
            <a:pPr lvl="2">
              <a:lnSpc>
                <a:spcPct val="80000"/>
              </a:lnSpc>
            </a:pPr>
            <a:r>
              <a:rPr lang="en-US" altLang="en-US" sz="1800" b="1" dirty="0"/>
              <a:t>Improve data integrity of the field</a:t>
            </a:r>
          </a:p>
          <a:p>
            <a:pPr lvl="2">
              <a:lnSpc>
                <a:spcPct val="80000"/>
              </a:lnSpc>
            </a:pPr>
            <a:r>
              <a:rPr lang="en-US" altLang="en-US" sz="1800" b="1" dirty="0"/>
              <a:t>Support all data manipulations desired on the field</a:t>
            </a:r>
          </a:p>
          <a:p>
            <a:pPr lvl="1">
              <a:lnSpc>
                <a:spcPct val="80000"/>
              </a:lnSpc>
            </a:pPr>
            <a:r>
              <a:rPr lang="en-US" altLang="en-US" sz="3600" b="1" dirty="0">
                <a:solidFill>
                  <a:srgbClr val="FF0000"/>
                </a:solidFill>
              </a:rPr>
              <a:t>Calculated field:</a:t>
            </a:r>
            <a:r>
              <a:rPr lang="en-US" altLang="cs-CZ" sz="2000" dirty="0"/>
              <a:t> a field that can be derived from other database fields. It is common for an attribute to be mathematically related to other data. The calculate value is either stored or  computed when it is requested.</a:t>
            </a:r>
            <a:endParaRPr lang="en-US" altLang="en-US" b="1" dirty="0">
              <a:solidFill>
                <a:srgbClr val="FF0000"/>
              </a:solidFill>
            </a:endParaRPr>
          </a:p>
          <a:p>
            <a:pPr lvl="1">
              <a:lnSpc>
                <a:spcPct val="80000"/>
              </a:lnSpc>
            </a:pPr>
            <a:endParaRPr lang="en-US" altLang="en-US" dirty="0"/>
          </a:p>
        </p:txBody>
      </p:sp>
    </p:spTree>
  </p:cSld>
  <p:clrMapOvr>
    <a:masterClrMapping/>
  </p:clrMapOvr>
  <p:transition>
    <p:zoom/>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609600" y="304800"/>
            <a:ext cx="7772400" cy="762000"/>
          </a:xfrm>
        </p:spPr>
        <p:txBody>
          <a:bodyPr>
            <a:normAutofit fontScale="90000"/>
          </a:bodyPr>
          <a:lstStyle/>
          <a:p>
            <a:r>
              <a:rPr lang="en-US" altLang="en-US" sz="3600"/>
              <a:t>Methods of Controlling Data Integrity</a:t>
            </a:r>
            <a:endParaRPr lang="en-US" altLang="en-US" sz="2800"/>
          </a:p>
        </p:txBody>
      </p:sp>
      <p:sp>
        <p:nvSpPr>
          <p:cNvPr id="508931" name="Rectangle 3" descr="Rectangle: Click to edit Master text styles&#10;Second level&#10;Third level&#10;Fourth level&#10;Fifth level"/>
          <p:cNvSpPr>
            <a:spLocks noGrp="1" noChangeArrowheads="1"/>
          </p:cNvSpPr>
          <p:nvPr>
            <p:ph idx="1"/>
          </p:nvPr>
        </p:nvSpPr>
        <p:spPr>
          <a:xfrm>
            <a:off x="0" y="990600"/>
            <a:ext cx="9144000" cy="5029200"/>
          </a:xfrm>
        </p:spPr>
        <p:txBody>
          <a:bodyPr>
            <a:normAutofit lnSpcReduction="10000"/>
          </a:bodyPr>
          <a:lstStyle/>
          <a:p>
            <a:pPr lvl="1">
              <a:lnSpc>
                <a:spcPct val="90000"/>
              </a:lnSpc>
            </a:pPr>
            <a:endParaRPr lang="en-US" altLang="en-US" sz="1600" b="1">
              <a:solidFill>
                <a:srgbClr val="9900CC"/>
              </a:solidFill>
            </a:endParaRPr>
          </a:p>
          <a:p>
            <a:pPr>
              <a:lnSpc>
                <a:spcPct val="90000"/>
              </a:lnSpc>
            </a:pPr>
            <a:r>
              <a:rPr lang="en-US" altLang="en-US" sz="2800" b="1">
                <a:solidFill>
                  <a:srgbClr val="FF0000"/>
                </a:solidFill>
              </a:rPr>
              <a:t>Default Value</a:t>
            </a:r>
            <a:endParaRPr lang="en-US" altLang="en-US" sz="2400" b="1"/>
          </a:p>
          <a:p>
            <a:pPr lvl="1">
              <a:lnSpc>
                <a:spcPct val="90000"/>
              </a:lnSpc>
            </a:pPr>
            <a:r>
              <a:rPr lang="en-US" altLang="en-US" sz="2000" b="1"/>
              <a:t>A value a field will assume unless an explicit value is entered for that field</a:t>
            </a:r>
          </a:p>
          <a:p>
            <a:pPr>
              <a:lnSpc>
                <a:spcPct val="90000"/>
              </a:lnSpc>
            </a:pPr>
            <a:r>
              <a:rPr lang="en-US" altLang="en-US" sz="2800" b="1">
                <a:solidFill>
                  <a:srgbClr val="FF0000"/>
                </a:solidFill>
              </a:rPr>
              <a:t>Range Control</a:t>
            </a:r>
            <a:endParaRPr lang="en-US" altLang="en-US" sz="2400" b="1"/>
          </a:p>
          <a:p>
            <a:pPr lvl="1">
              <a:lnSpc>
                <a:spcPct val="90000"/>
              </a:lnSpc>
            </a:pPr>
            <a:r>
              <a:rPr lang="en-US" altLang="en-US" sz="2000" b="1"/>
              <a:t>Limits range of values which can be entered into field</a:t>
            </a:r>
          </a:p>
          <a:p>
            <a:pPr>
              <a:lnSpc>
                <a:spcPct val="90000"/>
              </a:lnSpc>
            </a:pPr>
            <a:r>
              <a:rPr lang="en-US" altLang="en-US" sz="2800" b="1">
                <a:solidFill>
                  <a:srgbClr val="FF0000"/>
                </a:solidFill>
              </a:rPr>
              <a:t>Referential Integrity</a:t>
            </a:r>
            <a:endParaRPr lang="en-US" altLang="en-US" sz="2400" b="1">
              <a:solidFill>
                <a:srgbClr val="FF0000"/>
              </a:solidFill>
            </a:endParaRPr>
          </a:p>
          <a:p>
            <a:pPr lvl="1">
              <a:lnSpc>
                <a:spcPct val="90000"/>
              </a:lnSpc>
            </a:pPr>
            <a:r>
              <a:rPr lang="en-US" altLang="en-US" sz="2000" b="1"/>
              <a:t>An integrity constraint specifying that the value (or existence) of an attribute in one relation depends on the value (or existence) of the same attribute in another relation  (foreign key must satisfy it)</a:t>
            </a:r>
          </a:p>
          <a:p>
            <a:pPr>
              <a:lnSpc>
                <a:spcPct val="90000"/>
              </a:lnSpc>
            </a:pPr>
            <a:r>
              <a:rPr lang="en-US" altLang="en-US" sz="2800" b="1">
                <a:solidFill>
                  <a:srgbClr val="FF0000"/>
                </a:solidFill>
              </a:rPr>
              <a:t>Null Value</a:t>
            </a:r>
            <a:endParaRPr lang="en-US" altLang="en-US" sz="2400" b="1"/>
          </a:p>
          <a:p>
            <a:pPr lvl="1">
              <a:lnSpc>
                <a:spcPct val="90000"/>
              </a:lnSpc>
            </a:pPr>
            <a:r>
              <a:rPr lang="en-US" altLang="en-US" sz="2000" b="1"/>
              <a:t>A special field value, distinct from 0, blank, or any other value, that indicates that the value for the field is missing or otherwise unknown</a:t>
            </a:r>
          </a:p>
          <a:p>
            <a:pPr>
              <a:lnSpc>
                <a:spcPct val="90000"/>
              </a:lnSpc>
            </a:pPr>
            <a:endParaRPr lang="en-US" altLang="en-US" sz="2000" b="1"/>
          </a:p>
        </p:txBody>
      </p:sp>
    </p:spTree>
  </p:cSld>
  <p:clrMapOvr>
    <a:masterClrMapping/>
  </p:clrMapOvr>
  <p:transition>
    <p:zoom/>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9954" name="Rectangle 2"/>
          <p:cNvSpPr>
            <a:spLocks noGrp="1" noChangeArrowheads="1"/>
          </p:cNvSpPr>
          <p:nvPr>
            <p:ph type="title"/>
          </p:nvPr>
        </p:nvSpPr>
        <p:spPr>
          <a:xfrm>
            <a:off x="609600" y="304800"/>
            <a:ext cx="7772400" cy="914400"/>
          </a:xfrm>
        </p:spPr>
        <p:txBody>
          <a:bodyPr/>
          <a:lstStyle/>
          <a:p>
            <a:r>
              <a:rPr lang="en-US" altLang="en-US"/>
              <a:t>Designing Physical Tables</a:t>
            </a:r>
          </a:p>
        </p:txBody>
      </p:sp>
      <p:sp>
        <p:nvSpPr>
          <p:cNvPr id="509955" name="Rectangle 3" descr="Rectangle: Click to edit Master text styles&#10;Second level&#10;Third level&#10;Fourth level&#10;Fifth level"/>
          <p:cNvSpPr>
            <a:spLocks noGrp="1" noChangeArrowheads="1"/>
          </p:cNvSpPr>
          <p:nvPr>
            <p:ph idx="1"/>
          </p:nvPr>
        </p:nvSpPr>
        <p:spPr>
          <a:xfrm>
            <a:off x="381000" y="1600200"/>
            <a:ext cx="8763000" cy="4419600"/>
          </a:xfrm>
        </p:spPr>
        <p:txBody>
          <a:bodyPr>
            <a:normAutofit fontScale="92500" lnSpcReduction="20000"/>
          </a:bodyPr>
          <a:lstStyle/>
          <a:p>
            <a:pPr>
              <a:lnSpc>
                <a:spcPct val="90000"/>
              </a:lnSpc>
            </a:pPr>
            <a:r>
              <a:rPr lang="en-US" altLang="en-US" sz="2800" b="1"/>
              <a:t>Relational database is a set of related tables</a:t>
            </a:r>
          </a:p>
          <a:p>
            <a:pPr>
              <a:lnSpc>
                <a:spcPct val="90000"/>
              </a:lnSpc>
            </a:pPr>
            <a:r>
              <a:rPr lang="en-US" altLang="en-US" sz="2800" b="1">
                <a:solidFill>
                  <a:srgbClr val="FF0000"/>
                </a:solidFill>
              </a:rPr>
              <a:t>Physical Table</a:t>
            </a:r>
            <a:endParaRPr lang="en-US" altLang="en-US" sz="2800" b="1"/>
          </a:p>
          <a:p>
            <a:pPr lvl="1">
              <a:lnSpc>
                <a:spcPct val="90000"/>
              </a:lnSpc>
            </a:pPr>
            <a:r>
              <a:rPr lang="en-US" altLang="en-US" sz="2400" b="1"/>
              <a:t>A named set of rows and columns that specifies the fields in each row of the table</a:t>
            </a:r>
          </a:p>
          <a:p>
            <a:pPr>
              <a:lnSpc>
                <a:spcPct val="90000"/>
              </a:lnSpc>
            </a:pPr>
            <a:r>
              <a:rPr lang="en-US" altLang="en-US" sz="2800" b="1"/>
              <a:t>Design Goals</a:t>
            </a:r>
          </a:p>
          <a:p>
            <a:pPr lvl="1">
              <a:lnSpc>
                <a:spcPct val="90000"/>
              </a:lnSpc>
            </a:pPr>
            <a:r>
              <a:rPr lang="en-US" altLang="en-US" sz="2400" b="1">
                <a:solidFill>
                  <a:srgbClr val="BA2212"/>
                </a:solidFill>
              </a:rPr>
              <a:t>Efficient use</a:t>
            </a:r>
            <a:r>
              <a:rPr lang="en-US" altLang="en-US" sz="2400" b="1"/>
              <a:t> of secondary storage (disk space)</a:t>
            </a:r>
          </a:p>
          <a:p>
            <a:pPr lvl="2">
              <a:lnSpc>
                <a:spcPct val="90000"/>
              </a:lnSpc>
            </a:pPr>
            <a:r>
              <a:rPr lang="en-US" altLang="en-US" sz="2000" b="1"/>
              <a:t>Disks are divided into units (</a:t>
            </a:r>
            <a:r>
              <a:rPr lang="en-US" altLang="en-US" sz="2000" b="1">
                <a:solidFill>
                  <a:srgbClr val="9900CC"/>
                </a:solidFill>
              </a:rPr>
              <a:t>pages</a:t>
            </a:r>
            <a:r>
              <a:rPr lang="en-US" altLang="en-US" sz="2000" b="1"/>
              <a:t>) that can be read or written in one machine operation</a:t>
            </a:r>
          </a:p>
          <a:p>
            <a:pPr lvl="2">
              <a:lnSpc>
                <a:spcPct val="90000"/>
              </a:lnSpc>
            </a:pPr>
            <a:r>
              <a:rPr lang="en-US" altLang="en-US" sz="2000" b="1"/>
              <a:t>Space is used most efficiently when the physical length of a table row divides close to evenly with storage unit</a:t>
            </a:r>
          </a:p>
          <a:p>
            <a:pPr lvl="1">
              <a:lnSpc>
                <a:spcPct val="90000"/>
              </a:lnSpc>
            </a:pPr>
            <a:r>
              <a:rPr lang="en-US" altLang="en-US" sz="2400" b="1">
                <a:solidFill>
                  <a:srgbClr val="BA2212"/>
                </a:solidFill>
              </a:rPr>
              <a:t>Efficient data processing</a:t>
            </a:r>
            <a:endParaRPr lang="en-US" altLang="en-US" sz="2400" b="1"/>
          </a:p>
          <a:p>
            <a:pPr lvl="2">
              <a:lnSpc>
                <a:spcPct val="90000"/>
              </a:lnSpc>
            </a:pPr>
            <a:r>
              <a:rPr lang="en-US" altLang="en-US" sz="2000" b="1"/>
              <a:t>Data are most efficiently processed when stored next to each other in secondary memory (minimizing the I/O operation)</a:t>
            </a:r>
          </a:p>
          <a:p>
            <a:pPr>
              <a:lnSpc>
                <a:spcPct val="90000"/>
              </a:lnSpc>
              <a:buFont typeface="Wingdings" panose="05000000000000000000" pitchFamily="2" charset="2"/>
              <a:buNone/>
            </a:pPr>
            <a:endParaRPr lang="en-US" altLang="en-US" sz="2400" b="1"/>
          </a:p>
        </p:txBody>
      </p:sp>
    </p:spTree>
  </p:cSld>
  <p:clrMapOvr>
    <a:masterClrMapping/>
  </p:clrMapOvr>
  <p:transition>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609600" y="304800"/>
            <a:ext cx="7772400" cy="762000"/>
          </a:xfrm>
        </p:spPr>
        <p:txBody>
          <a:bodyPr/>
          <a:lstStyle/>
          <a:p>
            <a:r>
              <a:rPr lang="en-US" altLang="en-US"/>
              <a:t>Designing Physical Tables</a:t>
            </a:r>
          </a:p>
        </p:txBody>
      </p:sp>
      <p:sp>
        <p:nvSpPr>
          <p:cNvPr id="510979" name="Rectangle 3" descr="Rectangle: Click to edit Master text styles&#10;Second level&#10;Third level&#10;Fourth level&#10;Fifth level"/>
          <p:cNvSpPr>
            <a:spLocks noGrp="1" noChangeArrowheads="1"/>
          </p:cNvSpPr>
          <p:nvPr>
            <p:ph idx="1"/>
          </p:nvPr>
        </p:nvSpPr>
        <p:spPr>
          <a:xfrm>
            <a:off x="-304800" y="1066800"/>
            <a:ext cx="9448800" cy="4953000"/>
          </a:xfrm>
        </p:spPr>
        <p:txBody>
          <a:bodyPr>
            <a:normAutofit fontScale="92500" lnSpcReduction="10000"/>
          </a:bodyPr>
          <a:lstStyle/>
          <a:p>
            <a:pPr marL="533400" indent="-533400">
              <a:lnSpc>
                <a:spcPct val="90000"/>
              </a:lnSpc>
            </a:pPr>
            <a:r>
              <a:rPr lang="en-US" altLang="en-US" sz="2400" b="1">
                <a:solidFill>
                  <a:srgbClr val="009900"/>
                </a:solidFill>
              </a:rPr>
              <a:t>Denormalization</a:t>
            </a:r>
          </a:p>
          <a:p>
            <a:pPr marL="914400" lvl="1" indent="-457200">
              <a:lnSpc>
                <a:spcPct val="90000"/>
              </a:lnSpc>
            </a:pPr>
            <a:r>
              <a:rPr lang="en-US" altLang="en-US" sz="2000" b="1"/>
              <a:t>The process of </a:t>
            </a:r>
            <a:r>
              <a:rPr lang="en-US" altLang="en-US" sz="2000" b="1">
                <a:solidFill>
                  <a:srgbClr val="BA2212"/>
                </a:solidFill>
              </a:rPr>
              <a:t>splitting or combining</a:t>
            </a:r>
            <a:r>
              <a:rPr lang="en-US" altLang="en-US" sz="2000" b="1"/>
              <a:t> normalized relations into physical tables based on affinity(relationship) of use of rows and fields (see figure 12-18 for examples of de-normalization where </a:t>
            </a:r>
            <a:r>
              <a:rPr lang="en-US" altLang="en-US" sz="2000" b="1">
                <a:solidFill>
                  <a:srgbClr val="9900CC"/>
                </a:solidFill>
              </a:rPr>
              <a:t>normalized </a:t>
            </a:r>
            <a:r>
              <a:rPr lang="en-US" altLang="en-US" sz="2000" b="1"/>
              <a:t>relations is:</a:t>
            </a:r>
          </a:p>
          <a:p>
            <a:pPr marL="914400" lvl="1" indent="-457200">
              <a:lnSpc>
                <a:spcPct val="90000"/>
              </a:lnSpc>
              <a:buFont typeface="Wingdings" panose="05000000000000000000" pitchFamily="2" charset="2"/>
              <a:buNone/>
            </a:pPr>
            <a:r>
              <a:rPr lang="en-US" altLang="en-US" sz="2000" b="1"/>
              <a:t>       </a:t>
            </a:r>
            <a:r>
              <a:rPr lang="en-US" altLang="en-US" sz="2000" b="1">
                <a:solidFill>
                  <a:srgbClr val="FF0000"/>
                </a:solidFill>
              </a:rPr>
              <a:t>Product</a:t>
            </a:r>
            <a:r>
              <a:rPr lang="en-US" altLang="en-US" sz="2000" b="1"/>
              <a:t>(product_id, desc, weight, Color, unit_cost, rate, product_manager)        </a:t>
            </a:r>
          </a:p>
          <a:p>
            <a:pPr marL="914400" lvl="1" indent="-457200">
              <a:lnSpc>
                <a:spcPct val="90000"/>
              </a:lnSpc>
              <a:buFont typeface="Wingdings" panose="05000000000000000000" pitchFamily="2" charset="2"/>
              <a:buNone/>
            </a:pPr>
            <a:r>
              <a:rPr lang="en-US" altLang="en-US" sz="2000" b="1"/>
              <a:t>      And</a:t>
            </a:r>
            <a:r>
              <a:rPr lang="en-US" altLang="en-US" sz="2000" b="1">
                <a:solidFill>
                  <a:srgbClr val="9900CC"/>
                </a:solidFill>
              </a:rPr>
              <a:t> denormalized</a:t>
            </a:r>
            <a:r>
              <a:rPr lang="en-US" altLang="en-US" sz="2000" b="1"/>
              <a:t> relations are:</a:t>
            </a:r>
          </a:p>
          <a:p>
            <a:pPr marL="914400" lvl="1" indent="-457200">
              <a:lnSpc>
                <a:spcPct val="90000"/>
              </a:lnSpc>
              <a:buFont typeface="Wingdings" panose="05000000000000000000" pitchFamily="2" charset="2"/>
              <a:buNone/>
            </a:pPr>
            <a:r>
              <a:rPr lang="en-US" altLang="en-US" sz="2000" b="1"/>
              <a:t>      </a:t>
            </a:r>
            <a:r>
              <a:rPr lang="en-US" altLang="en-US" sz="2000" b="1">
                <a:solidFill>
                  <a:srgbClr val="FF0000"/>
                </a:solidFill>
              </a:rPr>
              <a:t>Eng_product</a:t>
            </a:r>
            <a:r>
              <a:rPr lang="en-US" altLang="en-US" sz="2000" b="1"/>
              <a:t>(product_id, desc, weight, color)</a:t>
            </a:r>
          </a:p>
          <a:p>
            <a:pPr marL="914400" lvl="1" indent="-457200">
              <a:lnSpc>
                <a:spcPct val="90000"/>
              </a:lnSpc>
              <a:buFont typeface="Wingdings" panose="05000000000000000000" pitchFamily="2" charset="2"/>
              <a:buNone/>
            </a:pPr>
            <a:r>
              <a:rPr lang="en-US" altLang="en-US" sz="2000" b="1"/>
              <a:t>      </a:t>
            </a:r>
            <a:r>
              <a:rPr lang="en-US" altLang="en-US" sz="2000" b="1">
                <a:solidFill>
                  <a:srgbClr val="FF0000"/>
                </a:solidFill>
              </a:rPr>
              <a:t>Acc_product</a:t>
            </a:r>
            <a:r>
              <a:rPr lang="en-US" altLang="en-US" sz="2000" b="1"/>
              <a:t>(product_id, unit_cost)</a:t>
            </a:r>
          </a:p>
          <a:p>
            <a:pPr marL="914400" lvl="1" indent="-457200">
              <a:lnSpc>
                <a:spcPct val="90000"/>
              </a:lnSpc>
              <a:buFont typeface="Wingdings" panose="05000000000000000000" pitchFamily="2" charset="2"/>
              <a:buNone/>
            </a:pPr>
            <a:r>
              <a:rPr lang="en-US" altLang="en-US" sz="2000" b="1"/>
              <a:t>      </a:t>
            </a:r>
            <a:r>
              <a:rPr lang="en-US" altLang="en-US" sz="2000" b="1">
                <a:solidFill>
                  <a:srgbClr val="FF0000"/>
                </a:solidFill>
              </a:rPr>
              <a:t>Marketing_product</a:t>
            </a:r>
            <a:r>
              <a:rPr lang="en-US" altLang="en-US" sz="2000" b="1"/>
              <a:t>(product_id, desc, color,price, ,product_manager).</a:t>
            </a:r>
          </a:p>
          <a:p>
            <a:pPr marL="914400" lvl="1" indent="-457200">
              <a:lnSpc>
                <a:spcPct val="90000"/>
              </a:lnSpc>
            </a:pPr>
            <a:endParaRPr lang="en-US" altLang="en-US" sz="2000" b="1"/>
          </a:p>
          <a:p>
            <a:pPr marL="914400" lvl="1" indent="-457200">
              <a:lnSpc>
                <a:spcPct val="90000"/>
              </a:lnSpc>
            </a:pPr>
            <a:endParaRPr lang="en-US" altLang="en-US" sz="2000" b="1"/>
          </a:p>
          <a:p>
            <a:pPr marL="914400" lvl="1" indent="-457200">
              <a:lnSpc>
                <a:spcPct val="90000"/>
              </a:lnSpc>
            </a:pPr>
            <a:r>
              <a:rPr lang="en-US" altLang="en-US" sz="2000" b="1"/>
              <a:t>De-normalization can </a:t>
            </a:r>
            <a:r>
              <a:rPr lang="en-US" altLang="en-US" sz="2000" b="1">
                <a:solidFill>
                  <a:srgbClr val="FF0000"/>
                </a:solidFill>
              </a:rPr>
              <a:t>increase</a:t>
            </a:r>
            <a:r>
              <a:rPr lang="en-US" altLang="en-US" sz="2000" b="1"/>
              <a:t> the chance of errors and inconsistencies, it </a:t>
            </a:r>
            <a:r>
              <a:rPr lang="en-US" altLang="en-US" sz="2000" b="1">
                <a:solidFill>
                  <a:srgbClr val="FF0000"/>
                </a:solidFill>
              </a:rPr>
              <a:t>optimizes</a:t>
            </a:r>
            <a:r>
              <a:rPr lang="en-US" altLang="en-US" sz="2000" b="1"/>
              <a:t> certain operations at the expense of others</a:t>
            </a:r>
          </a:p>
          <a:p>
            <a:pPr marL="1714500" lvl="3" indent="-342900">
              <a:lnSpc>
                <a:spcPct val="90000"/>
              </a:lnSpc>
            </a:pPr>
            <a:endParaRPr lang="en-US" altLang="en-US" sz="1600" b="1"/>
          </a:p>
          <a:p>
            <a:pPr marL="533400" indent="-533400">
              <a:lnSpc>
                <a:spcPct val="90000"/>
              </a:lnSpc>
              <a:buFont typeface="Wingdings" panose="05000000000000000000" pitchFamily="2" charset="2"/>
              <a:buNone/>
            </a:pPr>
            <a:endParaRPr lang="en-US" altLang="en-US" sz="2000"/>
          </a:p>
        </p:txBody>
      </p:sp>
    </p:spTree>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en-US" altLang="en-US"/>
              <a:t>Introduction</a:t>
            </a:r>
          </a:p>
        </p:txBody>
      </p:sp>
      <p:sp>
        <p:nvSpPr>
          <p:cNvPr id="486403" name="Rectangle 3" descr="Rectangle: Click to edit Master text styles&#10;Second level&#10;Third level&#10;Fourth level&#10;Fifth level"/>
          <p:cNvSpPr>
            <a:spLocks noGrp="1" noChangeArrowheads="1"/>
          </p:cNvSpPr>
          <p:nvPr>
            <p:ph idx="1"/>
          </p:nvPr>
        </p:nvSpPr>
        <p:spPr/>
        <p:txBody>
          <a:bodyPr/>
          <a:lstStyle/>
          <a:p>
            <a:pPr>
              <a:buClr>
                <a:srgbClr val="BA2212"/>
              </a:buClr>
              <a:buFont typeface="Wingdings" panose="05000000000000000000" pitchFamily="2" charset="2"/>
              <a:buNone/>
            </a:pPr>
            <a:endParaRPr lang="en-US" altLang="en-US"/>
          </a:p>
          <a:p>
            <a:pPr>
              <a:buClr>
                <a:srgbClr val="BA2212"/>
              </a:buClr>
              <a:buFont typeface="Wingdings" panose="05000000000000000000" pitchFamily="2" charset="2"/>
              <a:buChar char="ü"/>
            </a:pPr>
            <a:endParaRPr lang="en-US" altLang="en-US"/>
          </a:p>
        </p:txBody>
      </p:sp>
      <p:pic>
        <p:nvPicPr>
          <p:cNvPr id="486406" name="Picture 2" descr="FIG10_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76400"/>
            <a:ext cx="7239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3266" name="Rectangle 2"/>
          <p:cNvSpPr>
            <a:spLocks noGrp="1" noChangeArrowheads="1"/>
          </p:cNvSpPr>
          <p:nvPr>
            <p:ph type="title"/>
          </p:nvPr>
        </p:nvSpPr>
        <p:spPr>
          <a:xfrm>
            <a:off x="609600" y="304800"/>
            <a:ext cx="7772400" cy="762000"/>
          </a:xfrm>
        </p:spPr>
        <p:txBody>
          <a:bodyPr/>
          <a:lstStyle/>
          <a:p>
            <a:r>
              <a:rPr lang="en-US" altLang="en-US"/>
              <a:t>Designing Physical Tables</a:t>
            </a:r>
          </a:p>
        </p:txBody>
      </p:sp>
      <p:sp>
        <p:nvSpPr>
          <p:cNvPr id="523267" name="Rectangle 3" descr="Rectangle: Click to edit Master text styles&#10;Second level&#10;Third level&#10;Fourth level&#10;Fifth level"/>
          <p:cNvSpPr>
            <a:spLocks noGrp="1" noChangeArrowheads="1"/>
          </p:cNvSpPr>
          <p:nvPr>
            <p:ph idx="1"/>
          </p:nvPr>
        </p:nvSpPr>
        <p:spPr>
          <a:xfrm>
            <a:off x="0" y="1143000"/>
            <a:ext cx="9144000" cy="5486400"/>
          </a:xfrm>
        </p:spPr>
        <p:txBody>
          <a:bodyPr>
            <a:normAutofit fontScale="92500" lnSpcReduction="10000"/>
          </a:bodyPr>
          <a:lstStyle/>
          <a:p>
            <a:pPr>
              <a:lnSpc>
                <a:spcPct val="90000"/>
              </a:lnSpc>
            </a:pPr>
            <a:r>
              <a:rPr lang="en-US" altLang="en-US" sz="2800" b="1"/>
              <a:t>De-normalization</a:t>
            </a:r>
          </a:p>
          <a:p>
            <a:pPr lvl="1">
              <a:lnSpc>
                <a:spcPct val="90000"/>
              </a:lnSpc>
            </a:pPr>
            <a:r>
              <a:rPr lang="en-US" altLang="en-US" sz="2400" b="1"/>
              <a:t>Three common situations where de-normalization may be used and make sense:</a:t>
            </a:r>
          </a:p>
          <a:p>
            <a:pPr lvl="2">
              <a:lnSpc>
                <a:spcPct val="90000"/>
              </a:lnSpc>
              <a:buSzTx/>
              <a:buFont typeface="Wingdings" panose="05000000000000000000" pitchFamily="2" charset="2"/>
              <a:buAutoNum type="arabicPeriod"/>
            </a:pPr>
            <a:r>
              <a:rPr lang="en-US" altLang="en-US" sz="2000" b="1"/>
              <a:t>Two entities with a </a:t>
            </a:r>
            <a:r>
              <a:rPr lang="en-US" altLang="en-US" sz="2000" b="1">
                <a:solidFill>
                  <a:srgbClr val="BA2212"/>
                </a:solidFill>
              </a:rPr>
              <a:t>one-to-one</a:t>
            </a:r>
            <a:r>
              <a:rPr lang="en-US" altLang="en-US" sz="2000" b="1"/>
              <a:t> relationship example </a:t>
            </a:r>
            <a:r>
              <a:rPr lang="en-US" altLang="en-US" sz="1800" b="1">
                <a:solidFill>
                  <a:schemeClr val="hlink"/>
                </a:solidFill>
              </a:rPr>
              <a:t>student(student_id,campus_address,application_id)</a:t>
            </a:r>
          </a:p>
          <a:p>
            <a:pPr lvl="2">
              <a:lnSpc>
                <a:spcPct val="90000"/>
              </a:lnSpc>
              <a:buSzTx/>
              <a:buFont typeface="Wingdings" panose="05000000000000000000" pitchFamily="2" charset="2"/>
              <a:buNone/>
            </a:pPr>
            <a:r>
              <a:rPr lang="en-US" altLang="en-US" sz="1800" b="1">
                <a:solidFill>
                  <a:schemeClr val="hlink"/>
                </a:solidFill>
              </a:rPr>
              <a:t>   application(application_id, application_date,student_id)</a:t>
            </a:r>
            <a:r>
              <a:rPr lang="en-US" altLang="en-US" sz="2000" b="1"/>
              <a:t>	</a:t>
            </a:r>
          </a:p>
          <a:p>
            <a:pPr lvl="2">
              <a:lnSpc>
                <a:spcPct val="90000"/>
              </a:lnSpc>
              <a:buSzTx/>
              <a:buFont typeface="Wingdings" panose="05000000000000000000" pitchFamily="2" charset="2"/>
              <a:buNone/>
            </a:pPr>
            <a:r>
              <a:rPr lang="en-US" altLang="en-US" sz="2000" b="1"/>
              <a:t>Denorm to </a:t>
            </a:r>
            <a:r>
              <a:rPr lang="en-US" altLang="en-US" sz="2000" b="1">
                <a:solidFill>
                  <a:schemeClr val="hlink"/>
                </a:solidFill>
              </a:rPr>
              <a:t>Student(student_id,…..,</a:t>
            </a:r>
            <a:r>
              <a:rPr lang="en-US" altLang="en-US" sz="2000" b="1">
                <a:solidFill>
                  <a:srgbClr val="FF0000"/>
                </a:solidFill>
              </a:rPr>
              <a:t>application_date</a:t>
            </a:r>
            <a:r>
              <a:rPr lang="en-US" altLang="en-US" sz="2000" b="1">
                <a:solidFill>
                  <a:schemeClr val="hlink"/>
                </a:solidFill>
              </a:rPr>
              <a:t>…)</a:t>
            </a:r>
            <a:r>
              <a:rPr lang="en-US" altLang="en-US" sz="2000" b="1"/>
              <a:t>	         </a:t>
            </a:r>
            <a:r>
              <a:rPr lang="en-US" altLang="en-US" sz="2000" b="1">
                <a:solidFill>
                  <a:srgbClr val="FF0000"/>
                </a:solidFill>
              </a:rPr>
              <a:t>application date may be null</a:t>
            </a:r>
            <a:r>
              <a:rPr lang="en-US" altLang="en-US" sz="2000" b="1"/>
              <a:t>	</a:t>
            </a:r>
          </a:p>
          <a:p>
            <a:pPr lvl="2">
              <a:lnSpc>
                <a:spcPct val="90000"/>
              </a:lnSpc>
              <a:buSzTx/>
              <a:buFont typeface="Wingdings" panose="05000000000000000000" pitchFamily="2" charset="2"/>
              <a:buNone/>
            </a:pPr>
            <a:r>
              <a:rPr lang="en-US" altLang="en-US" sz="2000" b="1"/>
              <a:t>2. A many-to-many relationship with </a:t>
            </a:r>
            <a:r>
              <a:rPr lang="en-US" altLang="en-US" sz="2000" b="1">
                <a:solidFill>
                  <a:srgbClr val="BA2212"/>
                </a:solidFill>
              </a:rPr>
              <a:t>nonkey attributes  vendor(vend, address, contact_name)</a:t>
            </a:r>
          </a:p>
          <a:p>
            <a:pPr lvl="2">
              <a:lnSpc>
                <a:spcPct val="90000"/>
              </a:lnSpc>
              <a:buSzTx/>
              <a:buFont typeface="Wingdings" panose="05000000000000000000" pitchFamily="2" charset="2"/>
              <a:buNone/>
            </a:pPr>
            <a:r>
              <a:rPr lang="en-US" altLang="en-US" sz="2000" b="1">
                <a:solidFill>
                  <a:srgbClr val="BA2212"/>
                </a:solidFill>
              </a:rPr>
              <a:t>   Item(item_no, desc)</a:t>
            </a:r>
          </a:p>
          <a:p>
            <a:pPr lvl="2">
              <a:lnSpc>
                <a:spcPct val="90000"/>
              </a:lnSpc>
              <a:buSzTx/>
              <a:buFont typeface="Wingdings" panose="05000000000000000000" pitchFamily="2" charset="2"/>
              <a:buNone/>
            </a:pPr>
            <a:r>
              <a:rPr lang="en-US" altLang="en-US" sz="2000" b="1">
                <a:solidFill>
                  <a:srgbClr val="BA2212"/>
                </a:solidFill>
              </a:rPr>
              <a:t>   Price(vend, item, price)  </a:t>
            </a:r>
            <a:r>
              <a:rPr lang="en-US" altLang="en-US" sz="2000" b="1">
                <a:solidFill>
                  <a:schemeClr val="hlink"/>
                </a:solidFill>
              </a:rPr>
              <a:t>denorm to</a:t>
            </a:r>
            <a:r>
              <a:rPr lang="en-US" altLang="en-US" sz="2000" b="1">
                <a:solidFill>
                  <a:srgbClr val="BA2212"/>
                </a:solidFill>
              </a:rPr>
              <a:t>:</a:t>
            </a:r>
          </a:p>
          <a:p>
            <a:pPr lvl="2">
              <a:lnSpc>
                <a:spcPct val="90000"/>
              </a:lnSpc>
              <a:buSzTx/>
              <a:buFont typeface="Wingdings" panose="05000000000000000000" pitchFamily="2" charset="2"/>
              <a:buNone/>
            </a:pPr>
            <a:r>
              <a:rPr lang="en-US" altLang="en-US" sz="2000" b="1">
                <a:solidFill>
                  <a:srgbClr val="BA2212"/>
                </a:solidFill>
              </a:rPr>
              <a:t>   vend(vend,address, contact_name)</a:t>
            </a:r>
          </a:p>
          <a:p>
            <a:pPr lvl="2">
              <a:lnSpc>
                <a:spcPct val="90000"/>
              </a:lnSpc>
              <a:buSzTx/>
              <a:buFont typeface="Wingdings" panose="05000000000000000000" pitchFamily="2" charset="2"/>
              <a:buNone/>
            </a:pPr>
            <a:r>
              <a:rPr lang="en-US" altLang="en-US" sz="2000" b="1">
                <a:solidFill>
                  <a:srgbClr val="BA2212"/>
                </a:solidFill>
              </a:rPr>
              <a:t>   Item_quote(vend, item_no, desc, price)</a:t>
            </a:r>
          </a:p>
          <a:p>
            <a:pPr lvl="2">
              <a:lnSpc>
                <a:spcPct val="90000"/>
              </a:lnSpc>
              <a:buSzTx/>
              <a:buFont typeface="Wingdings" panose="05000000000000000000" pitchFamily="2" charset="2"/>
              <a:buNone/>
            </a:pPr>
            <a:r>
              <a:rPr lang="en-US" altLang="en-US" sz="2000" b="1"/>
              <a:t>3</a:t>
            </a:r>
            <a:r>
              <a:rPr lang="en-US" altLang="en-US" sz="2000" b="1">
                <a:solidFill>
                  <a:srgbClr val="BA2212"/>
                </a:solidFill>
              </a:rPr>
              <a:t>. </a:t>
            </a:r>
            <a:r>
              <a:rPr lang="en-US" altLang="en-US" sz="2000" b="1"/>
              <a:t>Reference data fig 12-19 shows that</a:t>
            </a:r>
            <a:r>
              <a:rPr lang="en-US" altLang="en-US" sz="2000" b="1">
                <a:solidFill>
                  <a:srgbClr val="BA2212"/>
                </a:solidFill>
              </a:rPr>
              <a:t> </a:t>
            </a:r>
            <a:r>
              <a:rPr lang="en-US" altLang="en-US" sz="2000" b="1">
                <a:solidFill>
                  <a:schemeClr val="hlink"/>
                </a:solidFill>
              </a:rPr>
              <a:t>ITEMs</a:t>
            </a:r>
            <a:r>
              <a:rPr lang="en-US" altLang="en-US" sz="2000" b="1">
                <a:solidFill>
                  <a:srgbClr val="BA2212"/>
                </a:solidFill>
              </a:rPr>
              <a:t> have the same </a:t>
            </a:r>
            <a:r>
              <a:rPr lang="en-US" altLang="en-US" sz="2000" b="1">
                <a:solidFill>
                  <a:schemeClr val="hlink"/>
                </a:solidFill>
              </a:rPr>
              <a:t>storage instruction, </a:t>
            </a:r>
            <a:r>
              <a:rPr lang="en-US" altLang="en-US" sz="2000" b="1">
                <a:solidFill>
                  <a:srgbClr val="BA2212"/>
                </a:solidFill>
              </a:rPr>
              <a:t>we can merge storage instruction table into the item table.</a:t>
            </a:r>
            <a:endParaRPr lang="en-US" altLang="en-US" sz="2000">
              <a:solidFill>
                <a:srgbClr val="BA2212"/>
              </a:solidFill>
            </a:endParaRPr>
          </a:p>
        </p:txBody>
      </p:sp>
    </p:spTree>
  </p:cSld>
  <p:clrMapOvr>
    <a:masterClrMapping/>
  </p:clrMapOvr>
  <p:transition>
    <p:zoom/>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02" name="Rectangle 2"/>
          <p:cNvSpPr>
            <a:spLocks noGrp="1" noChangeArrowheads="1"/>
          </p:cNvSpPr>
          <p:nvPr>
            <p:ph type="title"/>
          </p:nvPr>
        </p:nvSpPr>
        <p:spPr/>
        <p:txBody>
          <a:bodyPr/>
          <a:lstStyle/>
          <a:p>
            <a:r>
              <a:rPr lang="en-US" altLang="en-US"/>
              <a:t>Designing Physical Tables</a:t>
            </a:r>
          </a:p>
        </p:txBody>
      </p:sp>
      <p:sp>
        <p:nvSpPr>
          <p:cNvPr id="512003"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lstStyle/>
          <a:p>
            <a:pPr marL="533400" indent="-533400"/>
            <a:r>
              <a:rPr lang="en-US" altLang="en-US" sz="2800" b="1"/>
              <a:t>Arranging Table Rows</a:t>
            </a:r>
          </a:p>
          <a:p>
            <a:pPr marL="914400" lvl="1" indent="-457200"/>
            <a:r>
              <a:rPr lang="en-US" altLang="en-US" sz="2400" b="1"/>
              <a:t>Physical File</a:t>
            </a:r>
          </a:p>
          <a:p>
            <a:pPr marL="1295400" lvl="2" indent="-381000"/>
            <a:r>
              <a:rPr lang="en-US" altLang="en-US" b="1"/>
              <a:t>A named set of table rows stored in a </a:t>
            </a:r>
            <a:r>
              <a:rPr lang="en-US" altLang="en-US" b="1">
                <a:solidFill>
                  <a:schemeClr val="hlink"/>
                </a:solidFill>
              </a:rPr>
              <a:t>contiguous</a:t>
            </a:r>
            <a:r>
              <a:rPr lang="en-US" altLang="en-US" b="1"/>
              <a:t> section of secondary memory</a:t>
            </a:r>
          </a:p>
          <a:p>
            <a:pPr marL="914400" lvl="1" indent="-457200"/>
            <a:r>
              <a:rPr lang="en-US" altLang="en-US" sz="2400" b="1"/>
              <a:t>Each table may be a </a:t>
            </a:r>
            <a:r>
              <a:rPr lang="en-US" altLang="en-US" sz="2400" b="1">
                <a:solidFill>
                  <a:srgbClr val="FF0000"/>
                </a:solidFill>
              </a:rPr>
              <a:t>physical file</a:t>
            </a:r>
            <a:r>
              <a:rPr lang="en-US" altLang="en-US" sz="2400" b="1"/>
              <a:t> or the </a:t>
            </a:r>
            <a:r>
              <a:rPr lang="en-US" altLang="en-US" sz="2400" b="1">
                <a:solidFill>
                  <a:srgbClr val="FF0000"/>
                </a:solidFill>
              </a:rPr>
              <a:t>whole database</a:t>
            </a:r>
            <a:r>
              <a:rPr lang="en-US" altLang="en-US" sz="2400" b="1"/>
              <a:t> may be in  </a:t>
            </a:r>
            <a:r>
              <a:rPr lang="en-US" altLang="en-US" sz="2400" b="1">
                <a:solidFill>
                  <a:srgbClr val="FF0000"/>
                </a:solidFill>
              </a:rPr>
              <a:t>one file</a:t>
            </a:r>
            <a:r>
              <a:rPr lang="en-US" altLang="en-US" sz="2400" b="1"/>
              <a:t>, depending on database management software utilized</a:t>
            </a:r>
          </a:p>
        </p:txBody>
      </p:sp>
    </p:spTree>
  </p:cSld>
  <p:clrMapOvr>
    <a:masterClrMapping/>
  </p:clrMapOvr>
  <p:transition>
    <p:zoom/>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p:txBody>
          <a:bodyPr/>
          <a:lstStyle/>
          <a:p>
            <a:r>
              <a:rPr lang="en-US" altLang="en-US"/>
              <a:t>Designing Physical Tables</a:t>
            </a:r>
          </a:p>
        </p:txBody>
      </p:sp>
      <p:sp>
        <p:nvSpPr>
          <p:cNvPr id="513027"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normAutofit fontScale="92500" lnSpcReduction="10000"/>
          </a:bodyPr>
          <a:lstStyle/>
          <a:p>
            <a:pPr marL="609600" indent="-609600"/>
            <a:r>
              <a:rPr lang="en-US" altLang="en-US" sz="2800" b="1"/>
              <a:t>File Organization</a:t>
            </a:r>
          </a:p>
          <a:p>
            <a:pPr marL="990600" lvl="1" indent="-533400"/>
            <a:r>
              <a:rPr lang="en-US" altLang="en-US" sz="2400" b="1">
                <a:solidFill>
                  <a:schemeClr val="hlink"/>
                </a:solidFill>
              </a:rPr>
              <a:t>A technique for physically </a:t>
            </a:r>
            <a:r>
              <a:rPr lang="en-US" altLang="en-US" sz="2400" b="1">
                <a:solidFill>
                  <a:srgbClr val="FF0000"/>
                </a:solidFill>
              </a:rPr>
              <a:t>arranging the records of a file</a:t>
            </a:r>
          </a:p>
          <a:p>
            <a:pPr marL="990600" lvl="1" indent="-533400"/>
            <a:r>
              <a:rPr lang="en-US" altLang="en-US" sz="2400" b="1"/>
              <a:t>Objectives for choosing file organization</a:t>
            </a:r>
          </a:p>
          <a:p>
            <a:pPr marL="1371600" lvl="2" indent="-457200">
              <a:buSzTx/>
              <a:buFont typeface="Wingdings" panose="05000000000000000000" pitchFamily="2" charset="2"/>
              <a:buAutoNum type="arabicPeriod"/>
            </a:pPr>
            <a:r>
              <a:rPr lang="en-US" altLang="en-US" sz="2000" b="1"/>
              <a:t>Fast data retrieval</a:t>
            </a:r>
          </a:p>
          <a:p>
            <a:pPr marL="1371600" lvl="2" indent="-457200">
              <a:buSzTx/>
              <a:buFont typeface="Wingdings" panose="05000000000000000000" pitchFamily="2" charset="2"/>
              <a:buAutoNum type="arabicPeriod"/>
            </a:pPr>
            <a:r>
              <a:rPr lang="en-US" altLang="en-US" sz="2000" b="1"/>
              <a:t>High throughput for processing transactions</a:t>
            </a:r>
          </a:p>
          <a:p>
            <a:pPr marL="1371600" lvl="2" indent="-457200">
              <a:buSzTx/>
              <a:buFont typeface="Wingdings" panose="05000000000000000000" pitchFamily="2" charset="2"/>
              <a:buAutoNum type="arabicPeriod"/>
            </a:pPr>
            <a:r>
              <a:rPr lang="en-US" altLang="en-US" sz="2000" b="1"/>
              <a:t>Efficient use of storage space</a:t>
            </a:r>
          </a:p>
          <a:p>
            <a:pPr marL="1371600" lvl="2" indent="-457200">
              <a:buSzTx/>
              <a:buFont typeface="Wingdings" panose="05000000000000000000" pitchFamily="2" charset="2"/>
              <a:buAutoNum type="arabicPeriod"/>
            </a:pPr>
            <a:r>
              <a:rPr lang="en-US" altLang="en-US" sz="2000" b="1"/>
              <a:t>Protection from failures or data loss</a:t>
            </a:r>
          </a:p>
          <a:p>
            <a:pPr marL="1371600" lvl="2" indent="-457200">
              <a:buSzTx/>
              <a:buFont typeface="Wingdings" panose="05000000000000000000" pitchFamily="2" charset="2"/>
              <a:buAutoNum type="arabicPeriod"/>
            </a:pPr>
            <a:r>
              <a:rPr lang="en-US" altLang="en-US" sz="2000" b="1"/>
              <a:t>Minimizing need for reorganization</a:t>
            </a:r>
          </a:p>
          <a:p>
            <a:pPr marL="1371600" lvl="2" indent="-457200">
              <a:buSzTx/>
              <a:buFont typeface="Wingdings" panose="05000000000000000000" pitchFamily="2" charset="2"/>
              <a:buAutoNum type="arabicPeriod"/>
            </a:pPr>
            <a:r>
              <a:rPr lang="en-US" altLang="en-US" sz="2000" b="1"/>
              <a:t>Accommodating growth</a:t>
            </a:r>
          </a:p>
          <a:p>
            <a:pPr marL="1371600" lvl="2" indent="-457200">
              <a:buSzTx/>
              <a:buFont typeface="Wingdings" panose="05000000000000000000" pitchFamily="2" charset="2"/>
              <a:buAutoNum type="arabicPeriod"/>
            </a:pPr>
            <a:r>
              <a:rPr lang="en-US" altLang="en-US" sz="2000" b="1"/>
              <a:t>Security from unauthorized use</a:t>
            </a:r>
          </a:p>
        </p:txBody>
      </p:sp>
    </p:spTree>
  </p:cSld>
  <p:clrMapOvr>
    <a:masterClrMapping/>
  </p:clrMapOvr>
  <p:transition>
    <p:zoom/>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p:txBody>
          <a:bodyPr/>
          <a:lstStyle/>
          <a:p>
            <a:r>
              <a:rPr lang="en-US" altLang="en-US"/>
              <a:t>Designing Physical Tables</a:t>
            </a:r>
          </a:p>
        </p:txBody>
      </p:sp>
      <p:sp>
        <p:nvSpPr>
          <p:cNvPr id="514051" name="Rectangle 3" descr="Rectangle: Click to edit Master text styles&#10;Second level&#10;Third level&#10;Fourth level&#10;Fifth level"/>
          <p:cNvSpPr>
            <a:spLocks noGrp="1" noChangeArrowheads="1"/>
          </p:cNvSpPr>
          <p:nvPr>
            <p:ph idx="1"/>
          </p:nvPr>
        </p:nvSpPr>
        <p:spPr>
          <a:xfrm>
            <a:off x="457200" y="1600200"/>
            <a:ext cx="8686800" cy="4648200"/>
          </a:xfrm>
        </p:spPr>
        <p:txBody>
          <a:bodyPr>
            <a:normAutofit fontScale="92500" lnSpcReduction="20000"/>
          </a:bodyPr>
          <a:lstStyle/>
          <a:p>
            <a:pPr marL="609600" indent="-609600">
              <a:lnSpc>
                <a:spcPct val="90000"/>
              </a:lnSpc>
            </a:pPr>
            <a:r>
              <a:rPr lang="en-US" altLang="en-US" sz="2400" b="1"/>
              <a:t>Types of File Organization</a:t>
            </a:r>
          </a:p>
          <a:p>
            <a:pPr marL="990600" lvl="1" indent="-533400">
              <a:lnSpc>
                <a:spcPct val="90000"/>
              </a:lnSpc>
            </a:pPr>
            <a:r>
              <a:rPr lang="en-US" altLang="en-US" sz="2000" b="1">
                <a:solidFill>
                  <a:srgbClr val="BA2212"/>
                </a:solidFill>
              </a:rPr>
              <a:t>Sequential</a:t>
            </a:r>
            <a:endParaRPr lang="en-US" altLang="en-US" sz="2000" b="1"/>
          </a:p>
          <a:p>
            <a:pPr marL="1371600" lvl="2" indent="-457200">
              <a:lnSpc>
                <a:spcPct val="90000"/>
              </a:lnSpc>
            </a:pPr>
            <a:r>
              <a:rPr lang="en-US" altLang="en-US" sz="1800" b="1"/>
              <a:t>The rows in the file are stored in sequence according to a primary key value</a:t>
            </a:r>
          </a:p>
          <a:p>
            <a:pPr marL="1371600" lvl="2" indent="-457200">
              <a:lnSpc>
                <a:spcPct val="90000"/>
              </a:lnSpc>
            </a:pPr>
            <a:r>
              <a:rPr lang="en-US" altLang="en-US" sz="1800" b="1"/>
              <a:t>Updating and adding records may require rewriting the file</a:t>
            </a:r>
          </a:p>
          <a:p>
            <a:pPr marL="1371600" lvl="2" indent="-457200">
              <a:lnSpc>
                <a:spcPct val="90000"/>
              </a:lnSpc>
            </a:pPr>
            <a:r>
              <a:rPr lang="en-US" altLang="en-US" sz="1800" b="1"/>
              <a:t>Deleting records results in wasted space</a:t>
            </a:r>
          </a:p>
          <a:p>
            <a:pPr marL="990600" lvl="1" indent="-533400">
              <a:lnSpc>
                <a:spcPct val="90000"/>
              </a:lnSpc>
            </a:pPr>
            <a:r>
              <a:rPr lang="en-US" altLang="en-US" sz="2000" b="1">
                <a:solidFill>
                  <a:srgbClr val="BA2212"/>
                </a:solidFill>
              </a:rPr>
              <a:t>Indexed</a:t>
            </a:r>
            <a:r>
              <a:rPr lang="en-US" altLang="en-US" sz="2000" b="1"/>
              <a:t> </a:t>
            </a:r>
          </a:p>
          <a:p>
            <a:pPr marL="1371600" lvl="2" indent="-457200">
              <a:lnSpc>
                <a:spcPct val="90000"/>
              </a:lnSpc>
            </a:pPr>
            <a:r>
              <a:rPr lang="en-US" altLang="en-US" sz="1800" b="1"/>
              <a:t>The rows are stored either sequentially or non-sequentially and an </a:t>
            </a:r>
            <a:r>
              <a:rPr lang="en-US" altLang="en-US" sz="1800" b="1">
                <a:solidFill>
                  <a:srgbClr val="FF0000"/>
                </a:solidFill>
              </a:rPr>
              <a:t>index is created</a:t>
            </a:r>
            <a:r>
              <a:rPr lang="en-US" altLang="en-US" sz="1800" b="1"/>
              <a:t> that allows software to </a:t>
            </a:r>
            <a:r>
              <a:rPr lang="en-US" altLang="en-US" sz="1800" b="1">
                <a:solidFill>
                  <a:srgbClr val="FF0000"/>
                </a:solidFill>
              </a:rPr>
              <a:t>locate individual rows</a:t>
            </a:r>
            <a:endParaRPr lang="en-US" altLang="en-US" sz="1800" b="1"/>
          </a:p>
          <a:p>
            <a:pPr marL="1371600" lvl="2" indent="-457200">
              <a:lnSpc>
                <a:spcPct val="90000"/>
              </a:lnSpc>
            </a:pPr>
            <a:r>
              <a:rPr lang="en-US" altLang="en-US" sz="1800" b="1"/>
              <a:t>Index</a:t>
            </a:r>
          </a:p>
          <a:p>
            <a:pPr marL="1752600" lvl="3" indent="-381000">
              <a:lnSpc>
                <a:spcPct val="90000"/>
              </a:lnSpc>
            </a:pPr>
            <a:r>
              <a:rPr lang="en-US" altLang="en-US" sz="1600" b="1"/>
              <a:t>A table used to </a:t>
            </a:r>
            <a:r>
              <a:rPr lang="en-US" altLang="en-US" sz="1600" b="1">
                <a:solidFill>
                  <a:srgbClr val="FF0000"/>
                </a:solidFill>
              </a:rPr>
              <a:t>determine the location</a:t>
            </a:r>
            <a:r>
              <a:rPr lang="en-US" altLang="en-US" sz="1600" b="1"/>
              <a:t> of rows in a file that satisfy some condition</a:t>
            </a:r>
          </a:p>
          <a:p>
            <a:pPr marL="1371600" lvl="2" indent="-457200">
              <a:lnSpc>
                <a:spcPct val="90000"/>
              </a:lnSpc>
            </a:pPr>
            <a:r>
              <a:rPr lang="en-US" altLang="en-US" sz="1800" b="1"/>
              <a:t>Secondary Index -</a:t>
            </a:r>
            <a:r>
              <a:rPr lang="en-US" altLang="en-US" sz="1800" b="1">
                <a:solidFill>
                  <a:srgbClr val="FF0000"/>
                </a:solidFill>
              </a:rPr>
              <a:t>support many reporting requirement and rapid retrieval </a:t>
            </a:r>
          </a:p>
          <a:p>
            <a:pPr marL="1752600" lvl="3" indent="-381000">
              <a:lnSpc>
                <a:spcPct val="90000"/>
              </a:lnSpc>
            </a:pPr>
            <a:r>
              <a:rPr lang="en-US" altLang="en-US" sz="1600" b="1"/>
              <a:t>Index based upon a </a:t>
            </a:r>
            <a:r>
              <a:rPr lang="en-US" altLang="en-US" sz="1600" b="1">
                <a:solidFill>
                  <a:srgbClr val="FF0000"/>
                </a:solidFill>
              </a:rPr>
              <a:t>combination of fields</a:t>
            </a:r>
            <a:r>
              <a:rPr lang="en-US" altLang="en-US" sz="1600" b="1"/>
              <a:t> for which more than one row may have same combination of values</a:t>
            </a:r>
          </a:p>
          <a:p>
            <a:pPr marL="1371600" lvl="2" indent="-457200">
              <a:lnSpc>
                <a:spcPct val="90000"/>
              </a:lnSpc>
            </a:pPr>
            <a:endParaRPr lang="en-US" altLang="en-US" sz="1800" u="sng"/>
          </a:p>
        </p:txBody>
      </p:sp>
    </p:spTree>
  </p:cSld>
  <p:clrMapOvr>
    <a:masterClrMapping/>
  </p:clrMapOvr>
  <p:transition>
    <p:zoom/>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5078" name="Rectangle 6"/>
          <p:cNvSpPr>
            <a:spLocks noGrp="1" noChangeArrowheads="1"/>
          </p:cNvSpPr>
          <p:nvPr>
            <p:ph type="title"/>
          </p:nvPr>
        </p:nvSpPr>
        <p:spPr/>
        <p:txBody>
          <a:bodyPr/>
          <a:lstStyle/>
          <a:p>
            <a:r>
              <a:rPr lang="en-US" altLang="en-US"/>
              <a:t>Designing Physical Tables</a:t>
            </a:r>
          </a:p>
        </p:txBody>
      </p:sp>
      <p:sp>
        <p:nvSpPr>
          <p:cNvPr id="515079" name="Rectangle 7" descr="Rectangle: Click to edit Master text styles&#10;Second level&#10;Third level&#10;Fourth level&#10;Fifth level"/>
          <p:cNvSpPr>
            <a:spLocks noGrp="1" noChangeArrowheads="1"/>
          </p:cNvSpPr>
          <p:nvPr>
            <p:ph idx="1"/>
          </p:nvPr>
        </p:nvSpPr>
        <p:spPr/>
        <p:txBody>
          <a:bodyPr>
            <a:normAutofit lnSpcReduction="10000"/>
          </a:bodyPr>
          <a:lstStyle/>
          <a:p>
            <a:pPr>
              <a:lnSpc>
                <a:spcPct val="90000"/>
              </a:lnSpc>
            </a:pPr>
            <a:r>
              <a:rPr lang="en-US" altLang="en-US" sz="2800" b="1"/>
              <a:t>Guidelines for choosing indexes</a:t>
            </a:r>
          </a:p>
          <a:p>
            <a:pPr lvl="1">
              <a:lnSpc>
                <a:spcPct val="90000"/>
              </a:lnSpc>
            </a:pPr>
            <a:r>
              <a:rPr lang="en-US" altLang="en-US" sz="2000" b="1"/>
              <a:t>Specify a unique index for the </a:t>
            </a:r>
            <a:r>
              <a:rPr lang="en-US" altLang="en-US" sz="2000" b="1">
                <a:solidFill>
                  <a:srgbClr val="FF0000"/>
                </a:solidFill>
              </a:rPr>
              <a:t>primary key of each table</a:t>
            </a:r>
          </a:p>
          <a:p>
            <a:pPr lvl="1">
              <a:lnSpc>
                <a:spcPct val="90000"/>
              </a:lnSpc>
            </a:pPr>
            <a:r>
              <a:rPr lang="en-US" altLang="en-US" sz="2000" b="1"/>
              <a:t>Specify an index for </a:t>
            </a:r>
            <a:r>
              <a:rPr lang="en-US" altLang="en-US" sz="2000" b="1">
                <a:solidFill>
                  <a:srgbClr val="FF0000"/>
                </a:solidFill>
              </a:rPr>
              <a:t>foreign keys</a:t>
            </a:r>
            <a:endParaRPr lang="en-US" altLang="en-US" sz="2000" b="1"/>
          </a:p>
          <a:p>
            <a:pPr lvl="1">
              <a:lnSpc>
                <a:spcPct val="90000"/>
              </a:lnSpc>
            </a:pPr>
            <a:r>
              <a:rPr lang="en-US" altLang="en-US" sz="2000" b="1"/>
              <a:t>Specify an index for nonkey fields that are referenced in </a:t>
            </a:r>
            <a:r>
              <a:rPr lang="en-US" altLang="en-US" sz="2000" b="1">
                <a:solidFill>
                  <a:srgbClr val="FF0000"/>
                </a:solidFill>
              </a:rPr>
              <a:t>qualification, sorting and grouping commands</a:t>
            </a:r>
            <a:r>
              <a:rPr lang="en-US" altLang="en-US" sz="2000" b="1"/>
              <a:t> for the purpose of retrieving data</a:t>
            </a:r>
          </a:p>
          <a:p>
            <a:pPr>
              <a:lnSpc>
                <a:spcPct val="90000"/>
              </a:lnSpc>
            </a:pPr>
            <a:r>
              <a:rPr lang="en-US" altLang="en-US" sz="2800" b="1"/>
              <a:t>Hashed File Organization</a:t>
            </a:r>
          </a:p>
          <a:p>
            <a:pPr lvl="1">
              <a:lnSpc>
                <a:spcPct val="90000"/>
              </a:lnSpc>
            </a:pPr>
            <a:r>
              <a:rPr lang="en-US" altLang="en-US" sz="2400" b="1"/>
              <a:t>The address for each row is determined using </a:t>
            </a:r>
            <a:r>
              <a:rPr lang="en-US" altLang="en-US" sz="2400" b="1">
                <a:solidFill>
                  <a:srgbClr val="FF0000"/>
                </a:solidFill>
              </a:rPr>
              <a:t>an algorithm</a:t>
            </a:r>
            <a:endParaRPr lang="en-US" altLang="en-US" sz="2400" b="1"/>
          </a:p>
          <a:p>
            <a:pPr lvl="2">
              <a:lnSpc>
                <a:spcPct val="90000"/>
              </a:lnSpc>
            </a:pPr>
            <a:endParaRPr lang="en-US" altLang="en-US" sz="2000" b="1"/>
          </a:p>
        </p:txBody>
      </p:sp>
    </p:spTree>
  </p:cSld>
  <p:clrMapOvr>
    <a:masterClrMapping/>
  </p:clrMapOvr>
  <p:transition>
    <p:zoom/>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610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600200"/>
            <a:ext cx="6858000" cy="45307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zoom/>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a:xfrm>
            <a:off x="609600" y="304800"/>
            <a:ext cx="7772400" cy="990600"/>
          </a:xfrm>
        </p:spPr>
        <p:txBody>
          <a:bodyPr/>
          <a:lstStyle/>
          <a:p>
            <a:r>
              <a:rPr lang="en-US" altLang="en-US"/>
              <a:t>Designing Controls for Files</a:t>
            </a:r>
          </a:p>
        </p:txBody>
      </p:sp>
      <p:sp>
        <p:nvSpPr>
          <p:cNvPr id="517123" name="Rectangle 3" descr="Rectangle: Click to edit Master text styles&#10;Second level&#10;Third level&#10;Fourth level&#10;Fifth level"/>
          <p:cNvSpPr>
            <a:spLocks noGrp="1" noChangeArrowheads="1"/>
          </p:cNvSpPr>
          <p:nvPr>
            <p:ph idx="1"/>
          </p:nvPr>
        </p:nvSpPr>
        <p:spPr>
          <a:xfrm>
            <a:off x="685800" y="1600200"/>
            <a:ext cx="8458200" cy="4419600"/>
          </a:xfrm>
        </p:spPr>
        <p:txBody>
          <a:bodyPr>
            <a:normAutofit fontScale="92500" lnSpcReduction="20000"/>
          </a:bodyPr>
          <a:lstStyle/>
          <a:p>
            <a:r>
              <a:rPr lang="en-US" altLang="en-US" sz="2800" b="1">
                <a:solidFill>
                  <a:srgbClr val="FF0000"/>
                </a:solidFill>
              </a:rPr>
              <a:t>Backup and restoration Techniques </a:t>
            </a:r>
            <a:r>
              <a:rPr lang="en-US" altLang="en-US" sz="2800" b="1" i="1">
                <a:solidFill>
                  <a:srgbClr val="9900CC"/>
                </a:solidFill>
              </a:rPr>
              <a:t>(protection from failure and data lost)</a:t>
            </a:r>
            <a:endParaRPr lang="en-US" altLang="en-US" sz="2800" b="1"/>
          </a:p>
          <a:p>
            <a:pPr lvl="1"/>
            <a:r>
              <a:rPr lang="en-US" altLang="en-US" sz="2400" b="1"/>
              <a:t>Periodic backup of files</a:t>
            </a:r>
          </a:p>
          <a:p>
            <a:pPr lvl="1"/>
            <a:r>
              <a:rPr lang="en-US" altLang="en-US" sz="2400" b="1"/>
              <a:t>Transaction log or audit trail</a:t>
            </a:r>
          </a:p>
          <a:p>
            <a:pPr lvl="1"/>
            <a:r>
              <a:rPr lang="en-US" altLang="en-US" sz="2400" b="1"/>
              <a:t>Change log- each row before and after changed.</a:t>
            </a:r>
          </a:p>
          <a:p>
            <a:r>
              <a:rPr lang="en-US" altLang="en-US" sz="2800" b="1">
                <a:solidFill>
                  <a:srgbClr val="FF0000"/>
                </a:solidFill>
              </a:rPr>
              <a:t>Data Security Techniques</a:t>
            </a:r>
            <a:endParaRPr lang="en-US" altLang="en-US" sz="2800" b="1"/>
          </a:p>
          <a:p>
            <a:pPr lvl="1"/>
            <a:r>
              <a:rPr lang="en-US" altLang="en-US" sz="2400" b="1">
                <a:solidFill>
                  <a:srgbClr val="9900CC"/>
                </a:solidFill>
              </a:rPr>
              <a:t>Coding or encrypting</a:t>
            </a:r>
            <a:endParaRPr lang="en-US" altLang="en-US" sz="2400" b="1"/>
          </a:p>
          <a:p>
            <a:pPr lvl="1"/>
            <a:r>
              <a:rPr lang="en-US" altLang="en-US" sz="2400" b="1">
                <a:solidFill>
                  <a:srgbClr val="9900CC"/>
                </a:solidFill>
              </a:rPr>
              <a:t>User account</a:t>
            </a:r>
            <a:r>
              <a:rPr lang="en-US" altLang="en-US" sz="2400" b="1"/>
              <a:t> management, name and password</a:t>
            </a:r>
          </a:p>
          <a:p>
            <a:pPr lvl="1"/>
            <a:r>
              <a:rPr lang="en-US" altLang="en-US" sz="2400" b="1"/>
              <a:t>Prohibiting users from working directly with the data.  Users work </a:t>
            </a:r>
            <a:r>
              <a:rPr lang="en-US" altLang="en-US" sz="2400" b="1">
                <a:solidFill>
                  <a:srgbClr val="9900CC"/>
                </a:solidFill>
              </a:rPr>
              <a:t>with a copy which updates the files only after validation checks</a:t>
            </a:r>
            <a:endParaRPr lang="en-US" altLang="en-US" sz="2400" b="1"/>
          </a:p>
          <a:p>
            <a:pPr lvl="1">
              <a:buFont typeface="Wingdings" panose="05000000000000000000" pitchFamily="2" charset="2"/>
              <a:buNone/>
            </a:pPr>
            <a:endParaRPr lang="en-US" altLang="en-US" sz="2400"/>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1221" name="Rectangle 5"/>
          <p:cNvSpPr>
            <a:spLocks noGrp="1" noChangeArrowheads="1"/>
          </p:cNvSpPr>
          <p:nvPr>
            <p:ph type="title"/>
          </p:nvPr>
        </p:nvSpPr>
        <p:spPr/>
        <p:txBody>
          <a:bodyPr/>
          <a:lstStyle/>
          <a:p>
            <a:r>
              <a:rPr lang="en-US" altLang="en-US"/>
              <a:t> Database Design</a:t>
            </a:r>
          </a:p>
        </p:txBody>
      </p:sp>
      <p:sp>
        <p:nvSpPr>
          <p:cNvPr id="521222" name="Rectangle 6" descr="Rectangle: Click to edit Master text styles&#10;Second level&#10;Third level&#10;Fourth level&#10;Fifth level"/>
          <p:cNvSpPr>
            <a:spLocks noGrp="1" noChangeArrowheads="1"/>
          </p:cNvSpPr>
          <p:nvPr>
            <p:ph idx="1"/>
          </p:nvPr>
        </p:nvSpPr>
        <p:spPr/>
        <p:txBody>
          <a:bodyPr>
            <a:normAutofit fontScale="85000" lnSpcReduction="10000"/>
          </a:bodyPr>
          <a:lstStyle/>
          <a:p>
            <a:pPr>
              <a:lnSpc>
                <a:spcPct val="90000"/>
              </a:lnSpc>
            </a:pPr>
            <a:r>
              <a:rPr lang="en-US" altLang="en-US" sz="2400"/>
              <a:t>File and database design occurs in two steps.</a:t>
            </a:r>
          </a:p>
          <a:p>
            <a:pPr>
              <a:lnSpc>
                <a:spcPct val="90000"/>
              </a:lnSpc>
            </a:pPr>
            <a:r>
              <a:rPr lang="en-US" altLang="cs-CZ" sz="2400"/>
              <a:t>Develop a logical database model, which describes data using notation that corresponds to a data organization used by a database management system.</a:t>
            </a:r>
          </a:p>
          <a:p>
            <a:pPr lvl="1">
              <a:lnSpc>
                <a:spcPct val="90000"/>
              </a:lnSpc>
            </a:pPr>
            <a:r>
              <a:rPr lang="en-US" altLang="cs-CZ" sz="2000"/>
              <a:t>Relational database model.</a:t>
            </a:r>
          </a:p>
          <a:p>
            <a:pPr>
              <a:lnSpc>
                <a:spcPct val="90000"/>
              </a:lnSpc>
            </a:pPr>
            <a:r>
              <a:rPr lang="en-US" altLang="cs-CZ" sz="2400"/>
              <a:t>Prescribe the technical specifications for computer files and databases in which to store the data.</a:t>
            </a:r>
          </a:p>
          <a:p>
            <a:pPr lvl="1">
              <a:lnSpc>
                <a:spcPct val="90000"/>
              </a:lnSpc>
            </a:pPr>
            <a:r>
              <a:rPr lang="en-US" altLang="cs-CZ" sz="2000"/>
              <a:t>Physical database design provides specifications.</a:t>
            </a:r>
          </a:p>
          <a:p>
            <a:pPr>
              <a:lnSpc>
                <a:spcPct val="90000"/>
              </a:lnSpc>
            </a:pPr>
            <a:r>
              <a:rPr lang="en-US" altLang="cs-CZ" sz="2400"/>
              <a:t>Logical and physical database design in parallel with other system design steps.</a:t>
            </a:r>
            <a:endParaRPr lang="en-US" altLang="en-US" sz="2400"/>
          </a:p>
        </p:txBody>
      </p:sp>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47" name="Rectangle 7"/>
          <p:cNvSpPr>
            <a:spLocks noGrp="1" noChangeArrowheads="1"/>
          </p:cNvSpPr>
          <p:nvPr>
            <p:ph type="title"/>
          </p:nvPr>
        </p:nvSpPr>
        <p:spPr/>
        <p:txBody>
          <a:bodyPr>
            <a:normAutofit fontScale="90000"/>
          </a:bodyPr>
          <a:lstStyle/>
          <a:p>
            <a:r>
              <a:rPr lang="en-US" altLang="cs-CZ" sz="4000"/>
              <a:t>The Process of</a:t>
            </a:r>
            <a:r>
              <a:rPr lang="en-US" altLang="en-US" sz="4000"/>
              <a:t> Database Design</a:t>
            </a:r>
          </a:p>
        </p:txBody>
      </p:sp>
      <p:sp>
        <p:nvSpPr>
          <p:cNvPr id="522248" name="Rectangle 8"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pPr>
            <a:r>
              <a:rPr lang="en-US" altLang="en-US" sz="2800"/>
              <a:t>Four key steps in logical database modeling and design:</a:t>
            </a:r>
          </a:p>
          <a:p>
            <a:pPr lvl="1">
              <a:lnSpc>
                <a:spcPct val="90000"/>
              </a:lnSpc>
            </a:pPr>
            <a:r>
              <a:rPr lang="en-US" altLang="en-US" sz="2000"/>
              <a:t>Develop a logical data model for each known user interface for the application using normalization principles.</a:t>
            </a:r>
          </a:p>
          <a:p>
            <a:pPr lvl="1">
              <a:lnSpc>
                <a:spcPct val="90000"/>
              </a:lnSpc>
            </a:pPr>
            <a:r>
              <a:rPr lang="en-US" altLang="en-US" sz="2000"/>
              <a:t>Combine normalized data requirements from all user interfaces into one consolidated logical database model (view integration).</a:t>
            </a:r>
          </a:p>
          <a:p>
            <a:pPr lvl="1">
              <a:lnSpc>
                <a:spcPct val="90000"/>
              </a:lnSpc>
              <a:buSzPct val="90000"/>
            </a:pPr>
            <a:r>
              <a:rPr lang="en-US" altLang="en-US" sz="2000"/>
              <a:t>Translate the conceptual E-R data model for the application into normalized data requirements.</a:t>
            </a:r>
          </a:p>
          <a:p>
            <a:pPr lvl="1">
              <a:lnSpc>
                <a:spcPct val="90000"/>
              </a:lnSpc>
              <a:buSzPct val="90000"/>
            </a:pPr>
            <a:r>
              <a:rPr lang="en-US" altLang="en-US" sz="2000"/>
              <a:t>Compare the consolidated logical database design with the translated E-R model and produce one final logical database model for the application</a:t>
            </a:r>
          </a:p>
        </p:txBody>
      </p:sp>
    </p:spTree>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8450" name="Rectangle 2"/>
          <p:cNvSpPr>
            <a:spLocks noGrp="1" noChangeArrowheads="1"/>
          </p:cNvSpPr>
          <p:nvPr>
            <p:ph type="title"/>
          </p:nvPr>
        </p:nvSpPr>
        <p:spPr/>
        <p:txBody>
          <a:bodyPr/>
          <a:lstStyle/>
          <a:p>
            <a:r>
              <a:rPr lang="en-US" altLang="en-US"/>
              <a:t>Process of Database Design</a:t>
            </a:r>
          </a:p>
        </p:txBody>
      </p:sp>
      <p:sp>
        <p:nvSpPr>
          <p:cNvPr id="488451"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normAutofit fontScale="92500" lnSpcReduction="10000"/>
          </a:bodyPr>
          <a:lstStyle/>
          <a:p>
            <a:pPr marL="609600" indent="-609600"/>
            <a:r>
              <a:rPr lang="en-US" altLang="en-US" sz="2800" b="1">
                <a:solidFill>
                  <a:srgbClr val="FF0000"/>
                </a:solidFill>
              </a:rPr>
              <a:t>Physical Design</a:t>
            </a:r>
            <a:endParaRPr lang="en-US" altLang="en-US" sz="2800" b="1"/>
          </a:p>
          <a:p>
            <a:pPr marL="990600" lvl="1" indent="-533400"/>
            <a:r>
              <a:rPr lang="en-US" altLang="en-US" sz="2400" b="1"/>
              <a:t>Based upon results of logical database design</a:t>
            </a:r>
          </a:p>
          <a:p>
            <a:pPr marL="990600" lvl="1" indent="-533400"/>
            <a:r>
              <a:rPr lang="en-US" altLang="en-US" sz="2400" b="1"/>
              <a:t>Key decisions</a:t>
            </a:r>
          </a:p>
          <a:p>
            <a:pPr marL="1371600" lvl="2" indent="-457200">
              <a:buFont typeface="Wingdings" panose="05000000000000000000" pitchFamily="2" charset="2"/>
              <a:buAutoNum type="arabicPeriod"/>
            </a:pPr>
            <a:r>
              <a:rPr lang="en-US" altLang="en-US" sz="2000" b="1"/>
              <a:t>Choosing </a:t>
            </a:r>
            <a:r>
              <a:rPr lang="en-US" altLang="en-US" sz="2000" b="1">
                <a:solidFill>
                  <a:srgbClr val="9900CC"/>
                </a:solidFill>
              </a:rPr>
              <a:t>storage format</a:t>
            </a:r>
            <a:r>
              <a:rPr lang="en-US" altLang="en-US" sz="2000" b="1"/>
              <a:t> (</a:t>
            </a:r>
            <a:r>
              <a:rPr lang="en-US" altLang="en-US" sz="2000" b="1">
                <a:solidFill>
                  <a:srgbClr val="FF0000"/>
                </a:solidFill>
              </a:rPr>
              <a:t>data type its length, number of decimal places, min and max values</a:t>
            </a:r>
            <a:r>
              <a:rPr lang="en-US" altLang="en-US" sz="2000" b="1"/>
              <a:t>.) for each attribute from the logical database model</a:t>
            </a:r>
          </a:p>
          <a:p>
            <a:pPr marL="1371600" lvl="2" indent="-457200">
              <a:buFont typeface="Wingdings" panose="05000000000000000000" pitchFamily="2" charset="2"/>
              <a:buAutoNum type="arabicPeriod"/>
            </a:pPr>
            <a:r>
              <a:rPr lang="en-US" altLang="en-US" sz="2000" b="1"/>
              <a:t>Grouping attributes from the logical database model into </a:t>
            </a:r>
            <a:r>
              <a:rPr lang="en-US" altLang="en-US" sz="2000" b="1">
                <a:solidFill>
                  <a:srgbClr val="9900CC"/>
                </a:solidFill>
              </a:rPr>
              <a:t>physical records </a:t>
            </a:r>
            <a:r>
              <a:rPr lang="en-US" altLang="en-US" sz="2000" b="1">
                <a:solidFill>
                  <a:srgbClr val="FF0000"/>
                </a:solidFill>
              </a:rPr>
              <a:t>(data structure)</a:t>
            </a:r>
            <a:endParaRPr lang="en-US" altLang="en-US" sz="2000" b="1"/>
          </a:p>
          <a:p>
            <a:pPr marL="1371600" lvl="2" indent="-457200">
              <a:buFont typeface="Wingdings" panose="05000000000000000000" pitchFamily="2" charset="2"/>
              <a:buAutoNum type="arabicPeriod"/>
            </a:pPr>
            <a:r>
              <a:rPr lang="en-US" altLang="en-US" sz="2000" b="1"/>
              <a:t>Arranging related records in </a:t>
            </a:r>
            <a:r>
              <a:rPr lang="en-US" altLang="en-US" sz="2000" b="1">
                <a:solidFill>
                  <a:srgbClr val="9900CC"/>
                </a:solidFill>
              </a:rPr>
              <a:t>secondary memory</a:t>
            </a:r>
            <a:r>
              <a:rPr lang="en-US" altLang="en-US" sz="2000" b="1"/>
              <a:t> (</a:t>
            </a:r>
            <a:r>
              <a:rPr lang="en-US" altLang="en-US" sz="2000" b="1">
                <a:solidFill>
                  <a:srgbClr val="FF0000"/>
                </a:solidFill>
              </a:rPr>
              <a:t>hard disks and magnetic tapes</a:t>
            </a:r>
            <a:r>
              <a:rPr lang="en-US" altLang="en-US" sz="2000" b="1"/>
              <a:t>) so that records can be stored, retrieved and updated rapidly</a:t>
            </a:r>
          </a:p>
          <a:p>
            <a:pPr marL="1371600" lvl="2" indent="-457200">
              <a:buFont typeface="Wingdings" panose="05000000000000000000" pitchFamily="2" charset="2"/>
              <a:buAutoNum type="arabicPeriod"/>
            </a:pPr>
            <a:r>
              <a:rPr lang="en-US" altLang="en-US" sz="2000" b="1">
                <a:solidFill>
                  <a:srgbClr val="9900CC"/>
                </a:solidFill>
              </a:rPr>
              <a:t>Selecting media</a:t>
            </a:r>
            <a:r>
              <a:rPr lang="en-US" altLang="en-US" sz="2000" b="1"/>
              <a:t> </a:t>
            </a:r>
            <a:r>
              <a:rPr lang="en-US" altLang="en-US" sz="2000" b="1">
                <a:solidFill>
                  <a:srgbClr val="9900CC"/>
                </a:solidFill>
              </a:rPr>
              <a:t>and structures</a:t>
            </a:r>
            <a:r>
              <a:rPr lang="en-US" altLang="en-US" sz="2000" b="1"/>
              <a:t> for storing data to make access more efficient</a:t>
            </a:r>
          </a:p>
        </p:txBody>
      </p:sp>
    </p:spTree>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0498" name="Rectangle 2"/>
          <p:cNvSpPr>
            <a:spLocks noGrp="1" noChangeArrowheads="1"/>
          </p:cNvSpPr>
          <p:nvPr>
            <p:ph type="title"/>
          </p:nvPr>
        </p:nvSpPr>
        <p:spPr>
          <a:xfrm>
            <a:off x="685800" y="533400"/>
            <a:ext cx="7772400" cy="838200"/>
          </a:xfrm>
        </p:spPr>
        <p:txBody>
          <a:bodyPr/>
          <a:lstStyle/>
          <a:p>
            <a:r>
              <a:rPr lang="en-US" altLang="en-US"/>
              <a:t>Deliverables and Outcomes</a:t>
            </a:r>
          </a:p>
        </p:txBody>
      </p:sp>
      <p:sp>
        <p:nvSpPr>
          <p:cNvPr id="490499" name="Rectangle 3" descr="Rectangle: Click to edit Master text styles&#10;Second level&#10;Third level&#10;Fourth level&#10;Fifth level"/>
          <p:cNvSpPr>
            <a:spLocks noGrp="1" noChangeArrowheads="1"/>
          </p:cNvSpPr>
          <p:nvPr>
            <p:ph idx="1"/>
          </p:nvPr>
        </p:nvSpPr>
        <p:spPr>
          <a:xfrm>
            <a:off x="838200" y="1447800"/>
            <a:ext cx="7772400" cy="4572000"/>
          </a:xfrm>
        </p:spPr>
        <p:txBody>
          <a:bodyPr/>
          <a:lstStyle/>
          <a:p>
            <a:r>
              <a:rPr lang="en-US" altLang="en-US" sz="2800" b="1"/>
              <a:t>Logical database design </a:t>
            </a:r>
          </a:p>
          <a:p>
            <a:pPr lvl="1"/>
            <a:r>
              <a:rPr lang="en-US" altLang="en-US" sz="2400"/>
              <a:t>Normalized relations are the primary deliverable.</a:t>
            </a:r>
          </a:p>
          <a:p>
            <a:pPr lvl="1"/>
            <a:r>
              <a:rPr lang="en-US" altLang="en-US" sz="2400"/>
              <a:t>Must account for every data element on a system input or output.</a:t>
            </a:r>
          </a:p>
          <a:p>
            <a:r>
              <a:rPr lang="en-US" altLang="en-US"/>
              <a:t>Physical database design</a:t>
            </a:r>
          </a:p>
          <a:p>
            <a:pPr lvl="1"/>
            <a:r>
              <a:rPr lang="en-US" altLang="en-US" sz="2400"/>
              <a:t>Convert relations into database tables.</a:t>
            </a:r>
          </a:p>
          <a:p>
            <a:pPr lvl="1"/>
            <a:r>
              <a:rPr lang="en-US" altLang="en-US" sz="2400"/>
              <a:t>Programmers and database analysts code the definitions of the database.</a:t>
            </a:r>
          </a:p>
          <a:p>
            <a:pPr lvl="1"/>
            <a:r>
              <a:rPr lang="en-US" altLang="en-US" sz="2400"/>
              <a:t>Written in Structured Query Language (SQL).</a:t>
            </a:r>
            <a:endParaRPr lang="en-US" altLang="en-US" sz="2400">
              <a:solidFill>
                <a:schemeClr val="tx2"/>
              </a:solidFill>
            </a:endParaRPr>
          </a:p>
          <a:p>
            <a:pPr>
              <a:buFont typeface="Wingdings" panose="05000000000000000000" pitchFamily="2" charset="2"/>
              <a:buNone/>
            </a:pPr>
            <a:endParaRPr lang="en-US" altLang="en-US" sz="2800"/>
          </a:p>
        </p:txBody>
      </p:sp>
    </p:spTree>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22" name="Rectangle 2"/>
          <p:cNvSpPr>
            <a:spLocks noGrp="1" noChangeArrowheads="1"/>
          </p:cNvSpPr>
          <p:nvPr>
            <p:ph type="title"/>
          </p:nvPr>
        </p:nvSpPr>
        <p:spPr>
          <a:xfrm>
            <a:off x="609600" y="228600"/>
            <a:ext cx="7772400" cy="1143000"/>
          </a:xfrm>
        </p:spPr>
        <p:txBody>
          <a:bodyPr/>
          <a:lstStyle/>
          <a:p>
            <a:r>
              <a:rPr lang="en-US" altLang="en-US"/>
              <a:t>Relational Database Model</a:t>
            </a:r>
          </a:p>
        </p:txBody>
      </p:sp>
      <p:sp>
        <p:nvSpPr>
          <p:cNvPr id="491523" name="Rectangle 3" descr="Rectangle: Click to edit Master text styles&#10;Second level&#10;Third level&#10;Fourth level&#10;Fifth level"/>
          <p:cNvSpPr>
            <a:spLocks noGrp="1" noChangeArrowheads="1"/>
          </p:cNvSpPr>
          <p:nvPr>
            <p:ph idx="1"/>
          </p:nvPr>
        </p:nvSpPr>
        <p:spPr>
          <a:xfrm>
            <a:off x="762000" y="1600200"/>
            <a:ext cx="7772400" cy="4495800"/>
          </a:xfrm>
        </p:spPr>
        <p:txBody>
          <a:bodyPr>
            <a:normAutofit fontScale="92500" lnSpcReduction="10000"/>
          </a:bodyPr>
          <a:lstStyle/>
          <a:p>
            <a:pPr>
              <a:lnSpc>
                <a:spcPct val="90000"/>
              </a:lnSpc>
            </a:pPr>
            <a:r>
              <a:rPr lang="en-US" altLang="en-US" sz="2000" b="1"/>
              <a:t>Data represented as a set of related tables or relations</a:t>
            </a:r>
          </a:p>
          <a:p>
            <a:pPr>
              <a:lnSpc>
                <a:spcPct val="90000"/>
              </a:lnSpc>
            </a:pPr>
            <a:r>
              <a:rPr lang="en-US" altLang="en-US" sz="2400" b="1">
                <a:solidFill>
                  <a:srgbClr val="FF0000"/>
                </a:solidFill>
              </a:rPr>
              <a:t>Relation</a:t>
            </a:r>
            <a:endParaRPr lang="en-US" altLang="en-US" sz="2400" b="1"/>
          </a:p>
          <a:p>
            <a:pPr lvl="1">
              <a:lnSpc>
                <a:spcPct val="90000"/>
              </a:lnSpc>
            </a:pPr>
            <a:r>
              <a:rPr lang="en-US" altLang="en-US" sz="2000" b="1">
                <a:solidFill>
                  <a:srgbClr val="BA2212"/>
                </a:solidFill>
              </a:rPr>
              <a:t>A named, two-dimensional </a:t>
            </a:r>
            <a:r>
              <a:rPr lang="en-US" altLang="en-US" sz="2000" b="1">
                <a:solidFill>
                  <a:srgbClr val="FF0000"/>
                </a:solidFill>
              </a:rPr>
              <a:t>table</a:t>
            </a:r>
            <a:r>
              <a:rPr lang="en-US" altLang="en-US" sz="2000" b="1">
                <a:solidFill>
                  <a:srgbClr val="BA2212"/>
                </a:solidFill>
              </a:rPr>
              <a:t> of data.  Each relation consists of a set of named columns and an arbitrary number of unnamed rows</a:t>
            </a:r>
          </a:p>
          <a:p>
            <a:pPr lvl="1">
              <a:lnSpc>
                <a:spcPct val="90000"/>
              </a:lnSpc>
            </a:pPr>
            <a:r>
              <a:rPr lang="en-US" altLang="en-US" sz="2000" b="1">
                <a:solidFill>
                  <a:schemeClr val="hlink"/>
                </a:solidFill>
              </a:rPr>
              <a:t>Properties that distinguish them from other non relational tables:</a:t>
            </a:r>
            <a:endParaRPr lang="en-US" altLang="en-US" sz="2000" b="1"/>
          </a:p>
          <a:p>
            <a:pPr lvl="2">
              <a:lnSpc>
                <a:spcPct val="90000"/>
              </a:lnSpc>
            </a:pPr>
            <a:r>
              <a:rPr lang="en-US" altLang="en-US" sz="2000" b="1"/>
              <a:t>Entries in cells are </a:t>
            </a:r>
            <a:r>
              <a:rPr lang="en-US" altLang="en-US" sz="2000" b="1">
                <a:solidFill>
                  <a:srgbClr val="FF0000"/>
                </a:solidFill>
              </a:rPr>
              <a:t>simple</a:t>
            </a:r>
            <a:r>
              <a:rPr lang="en-US" altLang="en-US" sz="2000" b="1"/>
              <a:t>- it has a single value</a:t>
            </a:r>
          </a:p>
          <a:p>
            <a:pPr lvl="2">
              <a:lnSpc>
                <a:spcPct val="90000"/>
              </a:lnSpc>
            </a:pPr>
            <a:r>
              <a:rPr lang="en-US" altLang="en-US" sz="2000" b="1"/>
              <a:t>Entries in columns are from the </a:t>
            </a:r>
            <a:r>
              <a:rPr lang="en-US" altLang="en-US" sz="2000" b="1">
                <a:solidFill>
                  <a:srgbClr val="FF0000"/>
                </a:solidFill>
              </a:rPr>
              <a:t>same set of values</a:t>
            </a:r>
            <a:endParaRPr lang="en-US" altLang="en-US" sz="2000" b="1"/>
          </a:p>
          <a:p>
            <a:pPr lvl="2">
              <a:lnSpc>
                <a:spcPct val="90000"/>
              </a:lnSpc>
            </a:pPr>
            <a:r>
              <a:rPr lang="en-US" altLang="en-US" sz="2000" b="1"/>
              <a:t>Each row is </a:t>
            </a:r>
            <a:r>
              <a:rPr lang="en-US" altLang="en-US" sz="2000" b="1">
                <a:solidFill>
                  <a:srgbClr val="FF0000"/>
                </a:solidFill>
              </a:rPr>
              <a:t>unique</a:t>
            </a:r>
            <a:endParaRPr lang="en-US" altLang="en-US" sz="2000" b="1"/>
          </a:p>
          <a:p>
            <a:pPr lvl="2">
              <a:lnSpc>
                <a:spcPct val="90000"/>
              </a:lnSpc>
            </a:pPr>
            <a:r>
              <a:rPr lang="en-US" altLang="en-US" sz="2000" b="1"/>
              <a:t>The sequence of columns can be </a:t>
            </a:r>
            <a:r>
              <a:rPr lang="en-US" altLang="en-US" sz="2000" b="1">
                <a:solidFill>
                  <a:srgbClr val="FF0000"/>
                </a:solidFill>
              </a:rPr>
              <a:t>interchanged </a:t>
            </a:r>
            <a:r>
              <a:rPr lang="en-US" altLang="en-US" sz="2000" b="1"/>
              <a:t>without changing the meaning or use of the relation</a:t>
            </a:r>
          </a:p>
          <a:p>
            <a:pPr lvl="2">
              <a:lnSpc>
                <a:spcPct val="90000"/>
              </a:lnSpc>
            </a:pPr>
            <a:r>
              <a:rPr lang="en-US" altLang="en-US" sz="2000" b="1"/>
              <a:t>The rows may be</a:t>
            </a:r>
            <a:r>
              <a:rPr lang="en-US" altLang="en-US" sz="2000" b="1">
                <a:solidFill>
                  <a:srgbClr val="FF0000"/>
                </a:solidFill>
              </a:rPr>
              <a:t> interchanged</a:t>
            </a:r>
            <a:r>
              <a:rPr lang="en-US" altLang="en-US" sz="2000" b="1"/>
              <a:t> or stored in any sequence</a:t>
            </a:r>
          </a:p>
        </p:txBody>
      </p:sp>
    </p:spTree>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3353</TotalTime>
  <Words>2877</Words>
  <Application>Microsoft Office PowerPoint</Application>
  <PresentationFormat>Předvádění na obrazovce (4:3)</PresentationFormat>
  <Paragraphs>299</Paragraphs>
  <Slides>46</Slides>
  <Notes>34</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46</vt:i4>
      </vt:variant>
    </vt:vector>
  </HeadingPairs>
  <TitlesOfParts>
    <vt:vector size="51" baseType="lpstr">
      <vt:lpstr>Arial</vt:lpstr>
      <vt:lpstr>Tahoma</vt:lpstr>
      <vt:lpstr>Wingdings</vt:lpstr>
      <vt:lpstr>Times New Roman</vt:lpstr>
      <vt:lpstr>Stébla</vt:lpstr>
      <vt:lpstr>Systems Analysis and Design    </vt:lpstr>
      <vt:lpstr>Learning Objectives</vt:lpstr>
      <vt:lpstr>Learning Objectives</vt:lpstr>
      <vt:lpstr>Introduction</vt:lpstr>
      <vt:lpstr> Database Design</vt:lpstr>
      <vt:lpstr>The Process of Database Design</vt:lpstr>
      <vt:lpstr>Process of Database Design</vt:lpstr>
      <vt:lpstr>Deliverables and Outcomes</vt:lpstr>
      <vt:lpstr>Relational Database Model</vt:lpstr>
      <vt:lpstr>Prezentace aplikace PowerPoint</vt:lpstr>
      <vt:lpstr>Prezentace aplikace PowerPoint</vt:lpstr>
      <vt:lpstr>Well-Structured Relation and Primary key</vt:lpstr>
      <vt:lpstr>Normalization</vt:lpstr>
      <vt:lpstr>Functional Dependencies</vt:lpstr>
      <vt:lpstr>Second Normal Form</vt:lpstr>
      <vt:lpstr>Prezentace aplikace PowerPoint</vt:lpstr>
      <vt:lpstr>Second Normal Form</vt:lpstr>
      <vt:lpstr>Third Normal Form</vt:lpstr>
      <vt:lpstr>Prezentace aplikace PowerPoint</vt:lpstr>
      <vt:lpstr>Foreign Keys and referential integrity</vt:lpstr>
      <vt:lpstr>Prezentace aplikace PowerPoint</vt:lpstr>
      <vt:lpstr>Prezentace aplikace PowerPoint</vt:lpstr>
      <vt:lpstr>Transforming E-R Diagrams into Relations</vt:lpstr>
      <vt:lpstr>Transforming E-R Diagrams into Relations</vt:lpstr>
      <vt:lpstr>Prezentace aplikace PowerPoint</vt:lpstr>
      <vt:lpstr>Transforming E-R Diagrams into Relations</vt:lpstr>
      <vt:lpstr>Prezentace aplikace PowerPoint</vt:lpstr>
      <vt:lpstr>Transforming E-R Diagrams into Relations</vt:lpstr>
      <vt:lpstr>Prezentace aplikace PowerPoint</vt:lpstr>
      <vt:lpstr>Mapping a unary M:N relationship</vt:lpstr>
      <vt:lpstr>Prezentace aplikace PowerPoint</vt:lpstr>
      <vt:lpstr>Merging Relations</vt:lpstr>
      <vt:lpstr>For example consider the following: student1(student_id,major) student2(student_id,advisor) we can merge the two relations in one:  student(student_id,major, advisor)  Now what if there is an exactly one advisor for the major, then student is 2NF but not 3NF, because it contains functional dependencies . In order to make it 3NF we need to do: student(student_id,major) major advisor(major,advisor) </vt:lpstr>
      <vt:lpstr>View Integration Problems continued</vt:lpstr>
      <vt:lpstr>Physical File and Database Design</vt:lpstr>
      <vt:lpstr>Designing Fields</vt:lpstr>
      <vt:lpstr>Methods of Controlling Data Integrity</vt:lpstr>
      <vt:lpstr>Designing Physical Tables</vt:lpstr>
      <vt:lpstr>Designing Physical Tables</vt:lpstr>
      <vt:lpstr>Designing Physical Tables</vt:lpstr>
      <vt:lpstr>Designing Physical Tables</vt:lpstr>
      <vt:lpstr>Designing Physical Tables</vt:lpstr>
      <vt:lpstr>Designing Physical Tables</vt:lpstr>
      <vt:lpstr>Designing Physical Tables</vt:lpstr>
      <vt:lpstr>Prezentace aplikace PowerPoint</vt:lpstr>
      <vt:lpstr>Designing Controls for Files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Systems Analysis and Design  Joey F. George  Jeffrey A. Hoffer  Joseph S. Valacich</dc:title>
  <dc:creator>John Russo</dc:creator>
  <cp:lastModifiedBy>Beránek Ladislav doc. Ing. CSc.</cp:lastModifiedBy>
  <cp:revision>132</cp:revision>
  <cp:lastPrinted>2009-04-22T19:24:48Z</cp:lastPrinted>
  <dcterms:created xsi:type="dcterms:W3CDTF">2000-04-11T00:26:26Z</dcterms:created>
  <dcterms:modified xsi:type="dcterms:W3CDTF">2020-03-30T08:46:18Z</dcterms:modified>
</cp:coreProperties>
</file>