
<file path=[Content_Types].xml><?xml version="1.0" encoding="utf-8"?>
<Types xmlns="http://schemas.openxmlformats.org/package/2006/content-types">
  <Default Extension="bin" ContentType="audio/unknown"/>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79" r:id="rId1"/>
  </p:sldMasterIdLst>
  <p:notesMasterIdLst>
    <p:notesMasterId r:id="rId82"/>
  </p:notesMasterIdLst>
  <p:handoutMasterIdLst>
    <p:handoutMasterId r:id="rId83"/>
  </p:handoutMasterIdLst>
  <p:sldIdLst>
    <p:sldId id="812" r:id="rId2"/>
    <p:sldId id="789" r:id="rId3"/>
    <p:sldId id="790" r:id="rId4"/>
    <p:sldId id="695" r:id="rId5"/>
    <p:sldId id="784" r:id="rId6"/>
    <p:sldId id="692" r:id="rId7"/>
    <p:sldId id="691" r:id="rId8"/>
    <p:sldId id="785" r:id="rId9"/>
    <p:sldId id="751" r:id="rId10"/>
    <p:sldId id="704" r:id="rId11"/>
    <p:sldId id="794" r:id="rId12"/>
    <p:sldId id="706" r:id="rId13"/>
    <p:sldId id="711" r:id="rId14"/>
    <p:sldId id="712" r:id="rId15"/>
    <p:sldId id="708" r:id="rId16"/>
    <p:sldId id="707" r:id="rId17"/>
    <p:sldId id="713" r:id="rId18"/>
    <p:sldId id="719" r:id="rId19"/>
    <p:sldId id="720" r:id="rId20"/>
    <p:sldId id="709" r:id="rId21"/>
    <p:sldId id="753" r:id="rId22"/>
    <p:sldId id="774" r:id="rId23"/>
    <p:sldId id="721" r:id="rId24"/>
    <p:sldId id="698" r:id="rId25"/>
    <p:sldId id="722" r:id="rId26"/>
    <p:sldId id="764" r:id="rId27"/>
    <p:sldId id="792" r:id="rId28"/>
    <p:sldId id="807" r:id="rId29"/>
    <p:sldId id="765" r:id="rId30"/>
    <p:sldId id="806" r:id="rId31"/>
    <p:sldId id="791" r:id="rId32"/>
    <p:sldId id="781" r:id="rId33"/>
    <p:sldId id="714" r:id="rId34"/>
    <p:sldId id="796" r:id="rId35"/>
    <p:sldId id="797" r:id="rId36"/>
    <p:sldId id="716" r:id="rId37"/>
    <p:sldId id="717" r:id="rId38"/>
    <p:sldId id="732" r:id="rId39"/>
    <p:sldId id="734" r:id="rId40"/>
    <p:sldId id="800" r:id="rId41"/>
    <p:sldId id="801" r:id="rId42"/>
    <p:sldId id="802" r:id="rId43"/>
    <p:sldId id="755" r:id="rId44"/>
    <p:sldId id="739" r:id="rId45"/>
    <p:sldId id="746" r:id="rId46"/>
    <p:sldId id="747" r:id="rId47"/>
    <p:sldId id="748" r:id="rId48"/>
    <p:sldId id="808" r:id="rId49"/>
    <p:sldId id="786" r:id="rId50"/>
    <p:sldId id="803" r:id="rId51"/>
    <p:sldId id="749" r:id="rId52"/>
    <p:sldId id="750" r:id="rId53"/>
    <p:sldId id="804" r:id="rId54"/>
    <p:sldId id="805" r:id="rId55"/>
    <p:sldId id="744" r:id="rId56"/>
    <p:sldId id="777" r:id="rId57"/>
    <p:sldId id="757" r:id="rId58"/>
    <p:sldId id="759" r:id="rId59"/>
    <p:sldId id="761" r:id="rId60"/>
    <p:sldId id="762" r:id="rId61"/>
    <p:sldId id="686" r:id="rId62"/>
    <p:sldId id="758" r:id="rId63"/>
    <p:sldId id="756" r:id="rId64"/>
    <p:sldId id="768" r:id="rId65"/>
    <p:sldId id="769" r:id="rId66"/>
    <p:sldId id="770" r:id="rId67"/>
    <p:sldId id="710" r:id="rId68"/>
    <p:sldId id="531" r:id="rId69"/>
    <p:sldId id="780" r:id="rId70"/>
    <p:sldId id="778" r:id="rId71"/>
    <p:sldId id="779" r:id="rId72"/>
    <p:sldId id="715" r:id="rId73"/>
    <p:sldId id="723" r:id="rId74"/>
    <p:sldId id="724" r:id="rId75"/>
    <p:sldId id="725" r:id="rId76"/>
    <p:sldId id="726" r:id="rId77"/>
    <p:sldId id="727" r:id="rId78"/>
    <p:sldId id="728" r:id="rId79"/>
    <p:sldId id="729" r:id="rId80"/>
    <p:sldId id="730" r:id="rId81"/>
  </p:sldIdLst>
  <p:sldSz cx="9144000" cy="6858000" type="letter"/>
  <p:notesSz cx="6858000" cy="9144000"/>
  <p:kinsoku lang="ja-JP" invalStChars="、。，．・：；？！゛゜ヽヾゝゞ々ー’”）〕］｝〉》」』】°‰′″℃￠％ぁぃぅぇぉっゃゅょゎァィゥェォッャュョヮヵヶ!%),.:;?]}｡｣､･ｧｨｩｪｫｬｭｮｯｰﾞﾟ"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3A3A3"/>
    <a:srgbClr val="6699FF"/>
    <a:srgbClr val="100341"/>
    <a:srgbClr val="3D0BF3"/>
    <a:srgbClr val="06F817"/>
    <a:srgbClr val="000252"/>
    <a:srgbClr val="0006A3"/>
    <a:srgbClr val="FC01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9" d="100"/>
          <a:sy n="109" d="100"/>
        </p:scale>
        <p:origin x="1674" y="102"/>
      </p:cViewPr>
      <p:guideLst>
        <p:guide orient="horz" pos="2160"/>
        <p:guide pos="2880"/>
      </p:guideLst>
    </p:cSldViewPr>
  </p:slideViewPr>
  <p:outlineViewPr>
    <p:cViewPr>
      <p:scale>
        <a:sx n="50" d="100"/>
        <a:sy n="50" d="100"/>
      </p:scale>
      <p:origin x="0" y="0"/>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 r:id="rId57" collapse="1"/>
      <p:sld r:id="rId58" collapse="1"/>
      <p:sld r:id="rId59" collapse="1"/>
      <p:sld r:id="rId60" collapse="1"/>
      <p:sld r:id="rId61" collapse="1"/>
      <p:sld r:id="rId62" collapse="1"/>
      <p:sld r:id="rId63" collapse="1"/>
      <p:sld r:id="rId64" collapse="1"/>
      <p:sld r:id="rId65" collapse="1"/>
      <p:sld r:id="rId66" collapse="1"/>
      <p:sld r:id="rId67" collapse="1"/>
      <p:sld r:id="rId68" collapse="1"/>
      <p:sld r:id="rId69" collapse="1"/>
    </p:sldLst>
  </p:outlineViewPr>
  <p:notesTextViewPr>
    <p:cViewPr>
      <p:scale>
        <a:sx n="100" d="100"/>
        <a:sy n="100" d="100"/>
      </p:scale>
      <p:origin x="0" y="0"/>
    </p:cViewPr>
  </p:notesTextViewPr>
  <p:sorterViewPr>
    <p:cViewPr>
      <p:scale>
        <a:sx n="150" d="100"/>
        <a:sy n="150" d="100"/>
      </p:scale>
      <p:origin x="0" y="0"/>
    </p:cViewPr>
  </p:sorterViewPr>
  <p:notesViewPr>
    <p:cSldViewPr>
      <p:cViewPr varScale="1">
        <p:scale>
          <a:sx n="80" d="100"/>
          <a:sy n="80" d="100"/>
        </p:scale>
        <p:origin x="-1632" y="-12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notesMaster" Target="notesMasters/notesMaster1.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s>
</file>

<file path=ppt/_rels/viewProps.xml.rels><?xml version="1.0" encoding="UTF-8" standalone="yes"?>
<Relationships xmlns="http://schemas.openxmlformats.org/package/2006/relationships"><Relationship Id="rId13" Type="http://schemas.openxmlformats.org/officeDocument/2006/relationships/slide" Target="slides/slide17.xml"/><Relationship Id="rId18" Type="http://schemas.openxmlformats.org/officeDocument/2006/relationships/slide" Target="slides/slide24.xml"/><Relationship Id="rId26" Type="http://schemas.openxmlformats.org/officeDocument/2006/relationships/slide" Target="slides/slide33.xml"/><Relationship Id="rId39" Type="http://schemas.openxmlformats.org/officeDocument/2006/relationships/slide" Target="slides/slide46.xml"/><Relationship Id="rId21" Type="http://schemas.openxmlformats.org/officeDocument/2006/relationships/slide" Target="slides/slide28.xml"/><Relationship Id="rId34" Type="http://schemas.openxmlformats.org/officeDocument/2006/relationships/slide" Target="slides/slide41.xml"/><Relationship Id="rId42" Type="http://schemas.openxmlformats.org/officeDocument/2006/relationships/slide" Target="slides/slide51.xml"/><Relationship Id="rId47" Type="http://schemas.openxmlformats.org/officeDocument/2006/relationships/slide" Target="slides/slide58.xml"/><Relationship Id="rId50" Type="http://schemas.openxmlformats.org/officeDocument/2006/relationships/slide" Target="slides/slide61.xml"/><Relationship Id="rId55" Type="http://schemas.openxmlformats.org/officeDocument/2006/relationships/slide" Target="slides/slide66.xml"/><Relationship Id="rId63" Type="http://schemas.openxmlformats.org/officeDocument/2006/relationships/slide" Target="slides/slide74.xml"/><Relationship Id="rId68" Type="http://schemas.openxmlformats.org/officeDocument/2006/relationships/slide" Target="slides/slide79.xml"/><Relationship Id="rId7" Type="http://schemas.openxmlformats.org/officeDocument/2006/relationships/slide" Target="slides/slide10.xml"/><Relationship Id="rId2" Type="http://schemas.openxmlformats.org/officeDocument/2006/relationships/slide" Target="slides/slide3.xml"/><Relationship Id="rId16" Type="http://schemas.openxmlformats.org/officeDocument/2006/relationships/slide" Target="slides/slide21.xml"/><Relationship Id="rId29" Type="http://schemas.openxmlformats.org/officeDocument/2006/relationships/slide" Target="slides/slide36.xml"/><Relationship Id="rId1" Type="http://schemas.openxmlformats.org/officeDocument/2006/relationships/slide" Target="slides/slide2.xml"/><Relationship Id="rId6" Type="http://schemas.openxmlformats.org/officeDocument/2006/relationships/slide" Target="slides/slide9.xml"/><Relationship Id="rId11" Type="http://schemas.openxmlformats.org/officeDocument/2006/relationships/slide" Target="slides/slide15.xml"/><Relationship Id="rId24" Type="http://schemas.openxmlformats.org/officeDocument/2006/relationships/slide" Target="slides/slide31.xml"/><Relationship Id="rId32" Type="http://schemas.openxmlformats.org/officeDocument/2006/relationships/slide" Target="slides/slide39.xml"/><Relationship Id="rId37" Type="http://schemas.openxmlformats.org/officeDocument/2006/relationships/slide" Target="slides/slide44.xml"/><Relationship Id="rId40" Type="http://schemas.openxmlformats.org/officeDocument/2006/relationships/slide" Target="slides/slide47.xml"/><Relationship Id="rId45" Type="http://schemas.openxmlformats.org/officeDocument/2006/relationships/slide" Target="slides/slide56.xml"/><Relationship Id="rId53" Type="http://schemas.openxmlformats.org/officeDocument/2006/relationships/slide" Target="slides/slide64.xml"/><Relationship Id="rId58" Type="http://schemas.openxmlformats.org/officeDocument/2006/relationships/slide" Target="slides/slide69.xml"/><Relationship Id="rId66" Type="http://schemas.openxmlformats.org/officeDocument/2006/relationships/slide" Target="slides/slide77.xml"/><Relationship Id="rId5" Type="http://schemas.openxmlformats.org/officeDocument/2006/relationships/slide" Target="slides/slide8.xml"/><Relationship Id="rId15" Type="http://schemas.openxmlformats.org/officeDocument/2006/relationships/slide" Target="slides/slide19.xml"/><Relationship Id="rId23" Type="http://schemas.openxmlformats.org/officeDocument/2006/relationships/slide" Target="slides/slide30.xml"/><Relationship Id="rId28" Type="http://schemas.openxmlformats.org/officeDocument/2006/relationships/slide" Target="slides/slide35.xml"/><Relationship Id="rId36" Type="http://schemas.openxmlformats.org/officeDocument/2006/relationships/slide" Target="slides/slide43.xml"/><Relationship Id="rId49" Type="http://schemas.openxmlformats.org/officeDocument/2006/relationships/slide" Target="slides/slide60.xml"/><Relationship Id="rId57" Type="http://schemas.openxmlformats.org/officeDocument/2006/relationships/slide" Target="slides/slide68.xml"/><Relationship Id="rId61" Type="http://schemas.openxmlformats.org/officeDocument/2006/relationships/slide" Target="slides/slide72.xml"/><Relationship Id="rId10" Type="http://schemas.openxmlformats.org/officeDocument/2006/relationships/slide" Target="slides/slide14.xml"/><Relationship Id="rId19" Type="http://schemas.openxmlformats.org/officeDocument/2006/relationships/slide" Target="slides/slide25.xml"/><Relationship Id="rId31" Type="http://schemas.openxmlformats.org/officeDocument/2006/relationships/slide" Target="slides/slide38.xml"/><Relationship Id="rId44" Type="http://schemas.openxmlformats.org/officeDocument/2006/relationships/slide" Target="slides/slide55.xml"/><Relationship Id="rId52" Type="http://schemas.openxmlformats.org/officeDocument/2006/relationships/slide" Target="slides/slide63.xml"/><Relationship Id="rId60" Type="http://schemas.openxmlformats.org/officeDocument/2006/relationships/slide" Target="slides/slide71.xml"/><Relationship Id="rId65" Type="http://schemas.openxmlformats.org/officeDocument/2006/relationships/slide" Target="slides/slide76.xml"/><Relationship Id="rId4" Type="http://schemas.openxmlformats.org/officeDocument/2006/relationships/slide" Target="slides/slide7.xml"/><Relationship Id="rId9" Type="http://schemas.openxmlformats.org/officeDocument/2006/relationships/slide" Target="slides/slide13.xml"/><Relationship Id="rId14" Type="http://schemas.openxmlformats.org/officeDocument/2006/relationships/slide" Target="slides/slide18.xml"/><Relationship Id="rId22" Type="http://schemas.openxmlformats.org/officeDocument/2006/relationships/slide" Target="slides/slide29.xml"/><Relationship Id="rId27" Type="http://schemas.openxmlformats.org/officeDocument/2006/relationships/slide" Target="slides/slide34.xml"/><Relationship Id="rId30" Type="http://schemas.openxmlformats.org/officeDocument/2006/relationships/slide" Target="slides/slide37.xml"/><Relationship Id="rId35" Type="http://schemas.openxmlformats.org/officeDocument/2006/relationships/slide" Target="slides/slide42.xml"/><Relationship Id="rId43" Type="http://schemas.openxmlformats.org/officeDocument/2006/relationships/slide" Target="slides/slide52.xml"/><Relationship Id="rId48" Type="http://schemas.openxmlformats.org/officeDocument/2006/relationships/slide" Target="slides/slide59.xml"/><Relationship Id="rId56" Type="http://schemas.openxmlformats.org/officeDocument/2006/relationships/slide" Target="slides/slide67.xml"/><Relationship Id="rId64" Type="http://schemas.openxmlformats.org/officeDocument/2006/relationships/slide" Target="slides/slide75.xml"/><Relationship Id="rId69" Type="http://schemas.openxmlformats.org/officeDocument/2006/relationships/slide" Target="slides/slide80.xml"/><Relationship Id="rId8" Type="http://schemas.openxmlformats.org/officeDocument/2006/relationships/slide" Target="slides/slide12.xml"/><Relationship Id="rId51" Type="http://schemas.openxmlformats.org/officeDocument/2006/relationships/slide" Target="slides/slide62.xml"/><Relationship Id="rId3" Type="http://schemas.openxmlformats.org/officeDocument/2006/relationships/slide" Target="slides/slide6.xml"/><Relationship Id="rId12" Type="http://schemas.openxmlformats.org/officeDocument/2006/relationships/slide" Target="slides/slide16.xml"/><Relationship Id="rId17" Type="http://schemas.openxmlformats.org/officeDocument/2006/relationships/slide" Target="slides/slide22.xml"/><Relationship Id="rId25" Type="http://schemas.openxmlformats.org/officeDocument/2006/relationships/slide" Target="slides/slide32.xml"/><Relationship Id="rId33" Type="http://schemas.openxmlformats.org/officeDocument/2006/relationships/slide" Target="slides/slide40.xml"/><Relationship Id="rId38" Type="http://schemas.openxmlformats.org/officeDocument/2006/relationships/slide" Target="slides/slide45.xml"/><Relationship Id="rId46" Type="http://schemas.openxmlformats.org/officeDocument/2006/relationships/slide" Target="slides/slide57.xml"/><Relationship Id="rId59" Type="http://schemas.openxmlformats.org/officeDocument/2006/relationships/slide" Target="slides/slide70.xml"/><Relationship Id="rId67" Type="http://schemas.openxmlformats.org/officeDocument/2006/relationships/slide" Target="slides/slide78.xml"/><Relationship Id="rId20" Type="http://schemas.openxmlformats.org/officeDocument/2006/relationships/slide" Target="slides/slide26.xml"/><Relationship Id="rId41" Type="http://schemas.openxmlformats.org/officeDocument/2006/relationships/slide" Target="slides/slide49.xml"/><Relationship Id="rId54" Type="http://schemas.openxmlformats.org/officeDocument/2006/relationships/slide" Target="slides/slide65.xml"/><Relationship Id="rId62" Type="http://schemas.openxmlformats.org/officeDocument/2006/relationships/slide" Target="slides/slide7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3062288" y="8704263"/>
            <a:ext cx="735012" cy="266700"/>
          </a:xfrm>
          <a:prstGeom prst="rect">
            <a:avLst/>
          </a:prstGeom>
          <a:noFill/>
          <a:ln w="12700">
            <a:noFill/>
            <a:miter lim="800000"/>
            <a:headEnd/>
            <a:tailEnd/>
          </a:ln>
          <a:effectLst/>
        </p:spPr>
        <p:txBody>
          <a:bodyPr wrap="none" lIns="87312" tIns="44450" rIns="87312" bIns="44450">
            <a:spAutoFit/>
          </a:bodyPr>
          <a:lstStyle>
            <a:lvl1pPr defTabSz="868363">
              <a:defRPr sz="2400" b="1">
                <a:solidFill>
                  <a:schemeClr val="tx1"/>
                </a:solidFill>
                <a:latin typeface="Palatino" charset="0"/>
                <a:ea typeface="ＭＳ Ｐゴシック" panose="020B0600070205080204" pitchFamily="34" charset="-128"/>
              </a:defRPr>
            </a:lvl1pPr>
            <a:lvl2pPr marL="37931725" indent="-37474525" defTabSz="868363">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lnSpc>
                <a:spcPct val="90000"/>
              </a:lnSpc>
            </a:pPr>
            <a:r>
              <a:rPr lang="en-US" altLang="cs-CZ" sz="1200" b="0">
                <a:latin typeface="Book Antiqua" panose="02040602050305030304" pitchFamily="18" charset="0"/>
              </a:rPr>
              <a:t>Page </a:t>
            </a:r>
            <a:fld id="{23CECC29-7292-46B5-8896-4E521DE4362B}" type="slidenum">
              <a:rPr lang="en-US" altLang="cs-CZ" sz="1200" b="0">
                <a:latin typeface="Book Antiqua" panose="02040602050305030304" pitchFamily="18" charset="0"/>
              </a:rPr>
              <a:pPr algn="ctr">
                <a:lnSpc>
                  <a:spcPct val="90000"/>
                </a:lnSpc>
              </a:pPr>
              <a:t>‹#›</a:t>
            </a:fld>
            <a:endParaRPr lang="en-US" altLang="cs-CZ" sz="1200" b="0">
              <a:latin typeface="Book Antiqua" panose="02040602050305030304" pitchFamily="18" charset="0"/>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457200" y="3294063"/>
            <a:ext cx="5986463" cy="5240337"/>
          </a:xfrm>
          <a:prstGeom prst="rect">
            <a:avLst/>
          </a:prstGeom>
          <a:noFill/>
          <a:ln w="12700">
            <a:noFill/>
            <a:miter lim="800000"/>
            <a:headEnd/>
            <a:tailEnd/>
          </a:ln>
          <a:effectLst/>
        </p:spPr>
        <p:txBody>
          <a:bodyPr vert="horz" wrap="square" lIns="90487" tIns="44450" rIns="90487" bIns="44450" numCol="1" anchor="t" anchorCtr="0" compatLnSpc="1">
            <a:prstTxWarp prst="textNoShape">
              <a:avLst/>
            </a:prstTxWarp>
          </a:bodyPr>
          <a:lstStyle/>
          <a:p>
            <a:pPr lvl="0"/>
            <a:r>
              <a:rPr lang="en-US" altLang="cs-CZ" smtClean="0"/>
              <a:t>Body Text</a:t>
            </a:r>
          </a:p>
          <a:p>
            <a:pPr lvl="1"/>
            <a:r>
              <a:rPr lang="en-US" altLang="cs-CZ" smtClean="0"/>
              <a:t>Second Level</a:t>
            </a:r>
          </a:p>
          <a:p>
            <a:pPr lvl="2"/>
            <a:r>
              <a:rPr lang="en-US" altLang="cs-CZ" smtClean="0"/>
              <a:t>Third Level</a:t>
            </a:r>
          </a:p>
          <a:p>
            <a:pPr lvl="3"/>
            <a:r>
              <a:rPr lang="en-US" altLang="cs-CZ" smtClean="0"/>
              <a:t>Fourth Level</a:t>
            </a:r>
          </a:p>
          <a:p>
            <a:pPr lvl="4"/>
            <a:r>
              <a:rPr lang="en-US" altLang="cs-CZ" smtClean="0"/>
              <a:t>Fifth Level</a:t>
            </a:r>
          </a:p>
        </p:txBody>
      </p:sp>
      <p:sp>
        <p:nvSpPr>
          <p:cNvPr id="2051" name="Rectangle 3"/>
          <p:cNvSpPr>
            <a:spLocks noChangeArrowheads="1"/>
          </p:cNvSpPr>
          <p:nvPr/>
        </p:nvSpPr>
        <p:spPr bwMode="auto">
          <a:xfrm>
            <a:off x="3022600" y="8704263"/>
            <a:ext cx="815975" cy="260350"/>
          </a:xfrm>
          <a:prstGeom prst="rect">
            <a:avLst/>
          </a:prstGeom>
          <a:noFill/>
          <a:ln w="12700">
            <a:noFill/>
            <a:miter lim="800000"/>
            <a:headEnd/>
            <a:tailEnd/>
          </a:ln>
          <a:effectLst/>
        </p:spPr>
        <p:txBody>
          <a:bodyPr wrap="none" lIns="87312" tIns="44450" rIns="87312" bIns="44450">
            <a:spAutoFit/>
          </a:bodyPr>
          <a:lstStyle>
            <a:lvl1pPr defTabSz="868363">
              <a:defRPr sz="2400" b="1">
                <a:solidFill>
                  <a:schemeClr val="tx1"/>
                </a:solidFill>
                <a:latin typeface="Palatino" charset="0"/>
                <a:ea typeface="ＭＳ Ｐゴシック" panose="020B0600070205080204" pitchFamily="34" charset="-128"/>
              </a:defRPr>
            </a:lvl1pPr>
            <a:lvl2pPr marL="37931725" indent="-37474525" defTabSz="868363">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lnSpc>
                <a:spcPct val="90000"/>
              </a:lnSpc>
            </a:pPr>
            <a:r>
              <a:rPr lang="en-US" altLang="cs-CZ" sz="1200" b="0">
                <a:latin typeface="Book Antiqua" panose="02040602050305030304" pitchFamily="18" charset="0"/>
              </a:rPr>
              <a:t>Page </a:t>
            </a:r>
            <a:fld id="{63CCED66-93B1-4DEF-A66B-73E3FF9A6465}" type="slidenum">
              <a:rPr lang="en-US" altLang="cs-CZ" sz="1200" b="0">
                <a:latin typeface="Book Antiqua" panose="02040602050305030304" pitchFamily="18" charset="0"/>
              </a:rPr>
              <a:pPr algn="ctr">
                <a:lnSpc>
                  <a:spcPct val="90000"/>
                </a:lnSpc>
              </a:pPr>
              <a:t>‹#›</a:t>
            </a:fld>
            <a:endParaRPr lang="en-US" altLang="cs-CZ" sz="1200" b="0">
              <a:latin typeface="Book Antiqua" panose="02040602050305030304" pitchFamily="18" charset="0"/>
            </a:endParaRPr>
          </a:p>
        </p:txBody>
      </p:sp>
      <p:sp>
        <p:nvSpPr>
          <p:cNvPr id="14340" name="Rectangle 4"/>
          <p:cNvSpPr>
            <a:spLocks noGrp="1" noRot="1" noChangeAspect="1" noChangeArrowheads="1" noTextEdit="1"/>
          </p:cNvSpPr>
          <p:nvPr>
            <p:ph type="sldImg" idx="2"/>
          </p:nvPr>
        </p:nvSpPr>
        <p:spPr bwMode="auto">
          <a:xfrm>
            <a:off x="1292225" y="31750"/>
            <a:ext cx="4162425" cy="3122613"/>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Tree>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000" kern="1200">
        <a:solidFill>
          <a:schemeClr val="tx1"/>
        </a:solidFill>
        <a:latin typeface="Palatino" pitchFamily="-109" charset="0"/>
        <a:ea typeface="ＭＳ Ｐゴシック" pitchFamily="-109" charset="-128"/>
        <a:cs typeface="ＭＳ Ｐゴシック" pitchFamily="-109" charset="-128"/>
      </a:defRPr>
    </a:lvl1pPr>
    <a:lvl2pPr marL="457200" algn="l" rtl="0" eaLnBrk="0" fontAlgn="base" hangingPunct="0">
      <a:lnSpc>
        <a:spcPct val="90000"/>
      </a:lnSpc>
      <a:spcBef>
        <a:spcPct val="40000"/>
      </a:spcBef>
      <a:spcAft>
        <a:spcPct val="0"/>
      </a:spcAft>
      <a:defRPr sz="1000" kern="1200">
        <a:solidFill>
          <a:schemeClr val="tx1"/>
        </a:solidFill>
        <a:latin typeface="Palatino" pitchFamily="-109" charset="0"/>
        <a:ea typeface="ＭＳ Ｐゴシック" pitchFamily="-109" charset="-128"/>
        <a:cs typeface="+mn-cs"/>
      </a:defRPr>
    </a:lvl2pPr>
    <a:lvl3pPr marL="914400" algn="l" rtl="0" eaLnBrk="0" fontAlgn="base" hangingPunct="0">
      <a:lnSpc>
        <a:spcPct val="90000"/>
      </a:lnSpc>
      <a:spcBef>
        <a:spcPct val="40000"/>
      </a:spcBef>
      <a:spcAft>
        <a:spcPct val="0"/>
      </a:spcAft>
      <a:defRPr sz="1000" kern="1200">
        <a:solidFill>
          <a:schemeClr val="tx1"/>
        </a:solidFill>
        <a:latin typeface="Palatino" pitchFamily="-109" charset="0"/>
        <a:ea typeface="ＭＳ Ｐゴシック" pitchFamily="-109" charset="-128"/>
        <a:cs typeface="+mn-cs"/>
      </a:defRPr>
    </a:lvl3pPr>
    <a:lvl4pPr marL="1371600" algn="l" rtl="0" eaLnBrk="0" fontAlgn="base" hangingPunct="0">
      <a:lnSpc>
        <a:spcPct val="90000"/>
      </a:lnSpc>
      <a:spcBef>
        <a:spcPct val="40000"/>
      </a:spcBef>
      <a:spcAft>
        <a:spcPct val="0"/>
      </a:spcAft>
      <a:defRPr sz="1000" kern="1200">
        <a:solidFill>
          <a:schemeClr val="tx1"/>
        </a:solidFill>
        <a:latin typeface="Palatino" pitchFamily="-109" charset="0"/>
        <a:ea typeface="ＭＳ Ｐゴシック" pitchFamily="-109" charset="-128"/>
        <a:cs typeface="+mn-cs"/>
      </a:defRPr>
    </a:lvl4pPr>
    <a:lvl5pPr marL="1828800" algn="l" rtl="0" eaLnBrk="0" fontAlgn="base" hangingPunct="0">
      <a:lnSpc>
        <a:spcPct val="90000"/>
      </a:lnSpc>
      <a:spcBef>
        <a:spcPct val="40000"/>
      </a:spcBef>
      <a:spcAft>
        <a:spcPct val="0"/>
      </a:spcAft>
      <a:defRPr sz="1000" kern="1200">
        <a:solidFill>
          <a:schemeClr val="tx1"/>
        </a:solidFill>
        <a:latin typeface="Palatino" pitchFamily="-109" charset="0"/>
        <a:ea typeface="ＭＳ Ｐゴシック" pitchFamily="-109"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692565F-A04A-4828-BA98-C34798A96C50}" type="slidenum">
              <a:rPr lang="ar-SA" altLang="en-US"/>
              <a:pPr/>
              <a:t>1</a:t>
            </a:fld>
            <a:endParaRPr lang="en-US" altLang="en-US"/>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3853716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The more people on the project, the more need for a formal structure</a:t>
            </a:r>
          </a:p>
          <a:p>
            <a:pPr lvl="1"/>
            <a:r>
              <a:rPr lang="en-US" altLang="cs-CZ" smtClean="0">
                <a:latin typeface="Palatino" charset="0"/>
                <a:ea typeface="ＭＳ Ｐゴシック" panose="020B0600070205080204" pitchFamily="34" charset="-128"/>
              </a:rPr>
              <a:t>Examples: </a:t>
            </a:r>
          </a:p>
          <a:p>
            <a:pPr lvl="2"/>
            <a:r>
              <a:rPr lang="en-US" altLang="cs-CZ" smtClean="0">
                <a:latin typeface="Palatino" charset="0"/>
                <a:ea typeface="ＭＳ Ｐゴシック" panose="020B0600070205080204" pitchFamily="34" charset="-128"/>
              </a:rPr>
              <a:t>Customer might insist that the test team be independent from the design team </a:t>
            </a:r>
          </a:p>
          <a:p>
            <a:pPr lvl="2"/>
            <a:r>
              <a:rPr lang="en-US" altLang="cs-CZ" smtClean="0">
                <a:latin typeface="Palatino" charset="0"/>
                <a:ea typeface="ＭＳ Ｐゴシック" panose="020B0600070205080204" pitchFamily="34" charset="-128"/>
              </a:rPr>
              <a:t>Project manager insists on a previously successful structure</a:t>
            </a:r>
          </a:p>
          <a:p>
            <a:pPr lvl="2"/>
            <a:endParaRPr lang="en-US" altLang="cs-CZ" smtClean="0">
              <a:latin typeface="Palatino" charset="0"/>
              <a:ea typeface="ＭＳ Ｐゴシック" panose="020B0600070205080204" pitchFamily="34" charset="-128"/>
            </a:endParaRPr>
          </a:p>
          <a:p>
            <a:pPr lvl="2"/>
            <a:r>
              <a:rPr lang="en-US" altLang="cs-CZ" smtClean="0">
                <a:latin typeface="Palatino" charset="0"/>
                <a:ea typeface="ＭＳ Ｐゴシック" panose="020B0600070205080204" pitchFamily="34" charset="-128"/>
              </a:rPr>
              <a:t>These heuristics have worked well in previous project courses. </a:t>
            </a:r>
          </a:p>
          <a:p>
            <a:pPr lvl="2"/>
            <a:r>
              <a:rPr lang="en-US" altLang="cs-CZ" smtClean="0">
                <a:latin typeface="Palatino" charset="0"/>
                <a:ea typeface="ＭＳ Ｐゴシック" panose="020B0600070205080204" pitchFamily="34" charset="-128"/>
              </a:rPr>
              <a:t>It does not necessarily mean that they are successful in the current project.</a:t>
            </a:r>
          </a:p>
          <a:p>
            <a:endParaRPr lang="en-US" altLang="cs-CZ" smtClean="0">
              <a:latin typeface="Palatino" charset="0"/>
              <a:ea typeface="ＭＳ Ｐゴシック" panose="020B0600070205080204" pitchFamily="34" charset="-128"/>
            </a:endParaRPr>
          </a:p>
        </p:txBody>
      </p:sp>
      <p:sp>
        <p:nvSpPr>
          <p:cNvPr id="46083" name="Rectangle 3"/>
          <p:cNvSpPr>
            <a:spLocks noGrp="1" noRot="1" noChangeAspect="1" noChangeArrowheads="1" noTextEdit="1"/>
          </p:cNvSpPr>
          <p:nvPr>
            <p:ph type="sldImg"/>
          </p:nvPr>
        </p:nvSpPr>
        <p:spPr>
          <a:ln cap="flat"/>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de-DE" altLang="cs-CZ" smtClean="0">
              <a:latin typeface="Palatino" charset="0"/>
              <a:ea typeface="ＭＳ Ｐゴシック" panose="020B0600070205080204" pitchFamily="34" charset="-128"/>
            </a:endParaRPr>
          </a:p>
        </p:txBody>
      </p:sp>
      <p:sp>
        <p:nvSpPr>
          <p:cNvPr id="52227" name="Rectangle 3"/>
          <p:cNvSpPr>
            <a:spLocks noGrp="1" noRot="1" noChangeAspect="1" noChangeArrowheads="1" noTextEdit="1"/>
          </p:cNvSpPr>
          <p:nvPr>
            <p:ph type="sldImg"/>
          </p:nvPr>
        </p:nvSpPr>
        <p:spPr>
          <a:ln cap="flat"/>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altLang="cs-CZ" smtClean="0">
                <a:latin typeface="Palatino" charset="0"/>
                <a:ea typeface="ＭＳ Ｐゴシック" panose="020B0600070205080204" pitchFamily="34" charset="-128"/>
              </a:rPr>
              <a:t>We recognize the fact that organizational units change over time</a:t>
            </a:r>
          </a:p>
          <a:p>
            <a:pPr lvl="2"/>
            <a:r>
              <a:rPr lang="en-US" altLang="cs-CZ" smtClean="0">
                <a:latin typeface="Palatino" charset="0"/>
                <a:ea typeface="ＭＳ Ｐゴシック" panose="020B0600070205080204" pitchFamily="34" charset="-128"/>
              </a:rPr>
              <a:t>New teams can be formed, Existing teams can be merged, An existing team can be removed</a:t>
            </a:r>
          </a:p>
          <a:p>
            <a:pPr lvl="2"/>
            <a:r>
              <a:rPr lang="en-US" altLang="cs-CZ" smtClean="0">
                <a:latin typeface="Palatino" charset="0"/>
                <a:ea typeface="ＭＳ Ｐゴシック" panose="020B0600070205080204" pitchFamily="34" charset="-128"/>
              </a:rPr>
              <a:t>from the organization</a:t>
            </a:r>
          </a:p>
          <a:p>
            <a:r>
              <a:rPr lang="en-US" altLang="cs-CZ" smtClean="0">
                <a:latin typeface="Palatino" charset="0"/>
                <a:ea typeface="ＭＳ Ｐゴシック" panose="020B0600070205080204" pitchFamily="34" charset="-128"/>
              </a:rPr>
              <a:t>This means the organization must be flexible. We can achieve this by allowing flexible bindings between roles </a:t>
            </a:r>
          </a:p>
          <a:p>
            <a:r>
              <a:rPr lang="en-US" altLang="cs-CZ" smtClean="0">
                <a:latin typeface="Palatino" charset="0"/>
                <a:ea typeface="ＭＳ Ｐゴシック" panose="020B0600070205080204" pitchFamily="34" charset="-128"/>
              </a:rPr>
              <a:t>and people. </a:t>
            </a:r>
          </a:p>
          <a:p>
            <a:r>
              <a:rPr lang="en-US" altLang="cs-CZ" smtClean="0">
                <a:latin typeface="Palatino" charset="0"/>
                <a:ea typeface="ＭＳ Ｐゴシック" panose="020B0600070205080204" pitchFamily="34" charset="-128"/>
              </a:rPr>
              <a:t>Late binding</a:t>
            </a:r>
          </a:p>
          <a:p>
            <a:pPr lvl="1"/>
            <a:r>
              <a:rPr lang="en-US" altLang="cs-CZ" smtClean="0">
                <a:latin typeface="Palatino" charset="0"/>
                <a:ea typeface="ＭＳ Ｐゴシック" panose="020B0600070205080204" pitchFamily="34" charset="-128"/>
              </a:rPr>
              <a:t>Example: The top level design influences the team structure: At kickoff each subsystem is assigned to a team</a:t>
            </a:r>
          </a:p>
          <a:p>
            <a:r>
              <a:rPr lang="en-US" altLang="cs-CZ" smtClean="0">
                <a:latin typeface="Palatino" charset="0"/>
                <a:ea typeface="ＭＳ Ｐゴシック" panose="020B0600070205080204" pitchFamily="34" charset="-128"/>
              </a:rPr>
              <a:t>Dynamic binding</a:t>
            </a:r>
          </a:p>
          <a:p>
            <a:pPr lvl="1"/>
            <a:r>
              <a:rPr lang="en-US" altLang="cs-CZ" smtClean="0">
                <a:latin typeface="Palatino" charset="0"/>
                <a:ea typeface="ＭＳ Ｐゴシック" panose="020B0600070205080204" pitchFamily="34" charset="-128"/>
              </a:rPr>
              <a:t>Example: We start with a hierarchical organization at project kickoff and end with a nonhierarchical organization at project finish time.</a:t>
            </a:r>
          </a:p>
          <a:p>
            <a:pPr lvl="1"/>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Once more: </a:t>
            </a:r>
            <a:r>
              <a:rPr lang="en-US" altLang="cs-CZ" smtClean="0">
                <a:solidFill>
                  <a:srgbClr val="FC0128"/>
                </a:solidFill>
                <a:latin typeface="Palatino" charset="0"/>
                <a:ea typeface="ＭＳ Ｐゴシック" panose="020B0600070205080204" pitchFamily="34" charset="-128"/>
              </a:rPr>
              <a:t>Delegation</a:t>
            </a:r>
            <a:r>
              <a:rPr lang="en-US" altLang="cs-CZ" smtClean="0">
                <a:latin typeface="Palatino" charset="0"/>
                <a:ea typeface="ＭＳ Ｐゴシック" panose="020B0600070205080204" pitchFamily="34" charset="-128"/>
              </a:rPr>
              <a:t> is the binding of a responsibility assigned to one person (including yourself) to another person</a:t>
            </a:r>
            <a:r>
              <a:rPr lang="en-US" altLang="cs-CZ" smtClean="0">
                <a:solidFill>
                  <a:srgbClr val="FC0128"/>
                </a:solidFill>
                <a:latin typeface="Palatino" charset="0"/>
                <a:ea typeface="ＭＳ Ｐゴシック" panose="020B0600070205080204" pitchFamily="34" charset="-128"/>
              </a:rPr>
              <a:t> </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Analysing  Responsibility Charts identifies Risks</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After identify an issue, you should address it in in the software project management plan.</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Examples of risks:</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Risk: Somebody is heavily committed.</a:t>
            </a:r>
          </a:p>
          <a:p>
            <a:pPr lvl="1"/>
            <a:r>
              <a:rPr lang="de-DE" altLang="cs-CZ" smtClean="0">
                <a:latin typeface="Palatino" charset="0"/>
                <a:ea typeface="ＭＳ Ｐゴシック" panose="020B0600070205080204" pitchFamily="34" charset="-128"/>
              </a:rPr>
              <a:t>Possible Project Management Issues: </a:t>
            </a:r>
          </a:p>
          <a:p>
            <a:pPr lvl="2"/>
            <a:r>
              <a:rPr lang="de-DE" altLang="cs-CZ" smtClean="0">
                <a:latin typeface="Palatino" charset="0"/>
                <a:ea typeface="ＭＳ Ｐゴシック" panose="020B0600070205080204" pitchFamily="34" charset="-128"/>
              </a:rPr>
              <a:t>Person does not have enough time to handle all tasks</a:t>
            </a:r>
          </a:p>
          <a:p>
            <a:pPr lvl="2"/>
            <a:r>
              <a:rPr lang="de-DE" altLang="cs-CZ" smtClean="0">
                <a:latin typeface="Palatino" charset="0"/>
                <a:ea typeface="ＭＳ Ｐゴシック" panose="020B0600070205080204" pitchFamily="34" charset="-128"/>
              </a:rPr>
              <a:t>Person is making too many key decisions</a:t>
            </a:r>
          </a:p>
          <a:p>
            <a:pPr lvl="2"/>
            <a:r>
              <a:rPr lang="de-DE" altLang="cs-CZ" smtClean="0">
                <a:latin typeface="Palatino" charset="0"/>
                <a:ea typeface="ＭＳ Ｐゴシック" panose="020B0600070205080204" pitchFamily="34" charset="-128"/>
              </a:rPr>
              <a:t>What if this person leaves during the project?</a:t>
            </a:r>
          </a:p>
          <a:p>
            <a:r>
              <a:rPr lang="de-DE" altLang="cs-CZ" smtClean="0">
                <a:latin typeface="Palatino" charset="0"/>
                <a:ea typeface="ＭＳ Ｐゴシック" panose="020B0600070205080204" pitchFamily="34" charset="-128"/>
              </a:rPr>
              <a:t>Risk: The project manager has no direct responsibilities</a:t>
            </a:r>
          </a:p>
          <a:p>
            <a:pPr lvl="1"/>
            <a:r>
              <a:rPr lang="de-DE" altLang="cs-CZ" smtClean="0">
                <a:latin typeface="Palatino" charset="0"/>
                <a:ea typeface="ＭＳ Ｐゴシック" panose="020B0600070205080204" pitchFamily="34" charset="-128"/>
              </a:rPr>
              <a:t>Will the project manager fully understand  status reports?</a:t>
            </a:r>
          </a:p>
          <a:p>
            <a:r>
              <a:rPr lang="de-DE" altLang="cs-CZ" smtClean="0">
                <a:latin typeface="Palatino" charset="0"/>
                <a:ea typeface="ＭＳ Ｐゴシック" panose="020B0600070205080204" pitchFamily="34" charset="-128"/>
              </a:rPr>
              <a:t>Risk: An activity requires many approvals</a:t>
            </a:r>
          </a:p>
          <a:p>
            <a:pPr lvl="1"/>
            <a:r>
              <a:rPr lang="de-DE" altLang="cs-CZ" smtClean="0">
                <a:latin typeface="Palatino" charset="0"/>
                <a:ea typeface="ＭＳ Ｐゴシック" panose="020B0600070205080204" pitchFamily="34" charset="-128"/>
              </a:rPr>
              <a:t>Does anyone else have to approve the activity?</a:t>
            </a:r>
          </a:p>
          <a:p>
            <a:pPr lvl="1"/>
            <a:r>
              <a:rPr lang="de-DE" altLang="cs-CZ" smtClean="0">
                <a:latin typeface="Palatino" charset="0"/>
                <a:ea typeface="ＭＳ Ｐゴシック" panose="020B0600070205080204" pitchFamily="34" charset="-128"/>
              </a:rPr>
              <a:t>Are there too many people involved in the approvals? </a:t>
            </a:r>
          </a:p>
          <a:p>
            <a:pPr lvl="1"/>
            <a:r>
              <a:rPr lang="de-DE" altLang="cs-CZ" smtClean="0">
                <a:latin typeface="Palatino" charset="0"/>
                <a:ea typeface="ＭＳ Ｐゴシック" panose="020B0600070205080204" pitchFamily="34" charset="-128"/>
              </a:rPr>
              <a:t>Is the estimated duration of the activity too optimistic, because the approval is out of your hands?</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solidFill>
                  <a:srgbClr val="FC0128"/>
                </a:solidFill>
                <a:latin typeface="Palatino" charset="0"/>
                <a:ea typeface="ＭＳ Ｐゴシック" panose="020B0600070205080204" pitchFamily="34" charset="-128"/>
              </a:rPr>
              <a:t>Authority: </a:t>
            </a:r>
            <a:r>
              <a:rPr lang="en-US" altLang="cs-CZ" smtClean="0">
                <a:latin typeface="Palatino" charset="0"/>
                <a:ea typeface="ＭＳ Ｐゴシック" panose="020B0600070205080204" pitchFamily="34" charset="-128"/>
              </a:rPr>
              <a:t>The ability to make the binding decisions between  roles and people</a:t>
            </a:r>
          </a:p>
          <a:p>
            <a:r>
              <a:rPr lang="en-US" altLang="cs-CZ" smtClean="0">
                <a:solidFill>
                  <a:srgbClr val="FC0128"/>
                </a:solidFill>
                <a:latin typeface="Palatino" charset="0"/>
                <a:ea typeface="ＭＳ Ｐゴシック" panose="020B0600070205080204" pitchFamily="34" charset="-128"/>
              </a:rPr>
              <a:t>Responsibility: </a:t>
            </a:r>
            <a:r>
              <a:rPr lang="en-US" altLang="cs-CZ" smtClean="0">
                <a:latin typeface="Palatino" charset="0"/>
                <a:ea typeface="ＭＳ Ｐゴシック" panose="020B0600070205080204" pitchFamily="34" charset="-128"/>
              </a:rPr>
              <a:t>The commitment to achieve specific results</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solidFill>
                  <a:srgbClr val="0006A3"/>
                </a:solidFill>
                <a:latin typeface="Palatino" charset="0"/>
                <a:ea typeface="ＭＳ Ｐゴシック" panose="020B0600070205080204" pitchFamily="34" charset="-128"/>
              </a:rPr>
              <a:t>Authority vs Responsibility</a:t>
            </a:r>
            <a:endParaRPr lang="de-DE" altLang="cs-CZ" smtClean="0">
              <a:latin typeface="Palatino" charset="0"/>
              <a:ea typeface="ＭＳ Ｐゴシック" panose="020B0600070205080204" pitchFamily="34" charset="-128"/>
            </a:endParaRPr>
          </a:p>
          <a:p>
            <a:pPr lvl="1"/>
            <a:r>
              <a:rPr lang="de-DE" altLang="cs-CZ" smtClean="0">
                <a:latin typeface="Palatino" charset="0"/>
                <a:ea typeface="ＭＳ Ｐゴシック" panose="020B0600070205080204" pitchFamily="34" charset="-128"/>
              </a:rPr>
              <a:t>They are similar: Both are upfront agreements. Before you start a project, you agree on who can make decisions and who will ensure that particular results are achieved.</a:t>
            </a:r>
          </a:p>
          <a:p>
            <a:pPr lvl="1"/>
            <a:r>
              <a:rPr lang="de-DE" altLang="cs-CZ" smtClean="0">
                <a:latin typeface="Palatino" charset="0"/>
                <a:ea typeface="ＭＳ Ｐゴシック" panose="020B0600070205080204" pitchFamily="34" charset="-128"/>
              </a:rPr>
              <a:t>They are different: Authority focuses on process such as activities and tasks, responsibility focuses on outcome such as work products and deliverables</a:t>
            </a:r>
          </a:p>
          <a:p>
            <a:r>
              <a:rPr lang="de-DE" altLang="cs-CZ" smtClean="0">
                <a:solidFill>
                  <a:srgbClr val="0006A3"/>
                </a:solidFill>
                <a:latin typeface="Palatino" charset="0"/>
                <a:ea typeface="ＭＳ Ｐゴシック" panose="020B0600070205080204" pitchFamily="34" charset="-128"/>
              </a:rPr>
              <a:t>Responsibility vs Accountability</a:t>
            </a:r>
            <a:endParaRPr lang="de-DE" altLang="cs-CZ" smtClean="0">
              <a:latin typeface="Palatino" charset="0"/>
              <a:ea typeface="ＭＳ Ｐゴシック" panose="020B0600070205080204" pitchFamily="34" charset="-128"/>
            </a:endParaRPr>
          </a:p>
          <a:p>
            <a:pPr lvl="1"/>
            <a:r>
              <a:rPr lang="de-DE" altLang="cs-CZ" smtClean="0">
                <a:latin typeface="Palatino" charset="0"/>
                <a:ea typeface="ＭＳ Ｐゴシック" panose="020B0600070205080204" pitchFamily="34" charset="-128"/>
              </a:rPr>
              <a:t>Similarity: Both focus on results</a:t>
            </a:r>
          </a:p>
          <a:p>
            <a:pPr lvl="1"/>
            <a:r>
              <a:rPr lang="de-DE" altLang="cs-CZ" smtClean="0">
                <a:latin typeface="Palatino" charset="0"/>
                <a:ea typeface="ＭＳ Ｐゴシック" panose="020B0600070205080204" pitchFamily="34" charset="-128"/>
              </a:rPr>
              <a:t>Difference: Responsibility is a before-the-fact agreement, accountability is an after-the-fact process.</a:t>
            </a:r>
          </a:p>
          <a:p>
            <a:pPr lvl="1"/>
            <a:r>
              <a:rPr lang="de-DE" altLang="cs-CZ" smtClean="0">
                <a:latin typeface="Palatino" charset="0"/>
                <a:ea typeface="ＭＳ Ｐゴシック" panose="020B0600070205080204" pitchFamily="34" charset="-128"/>
              </a:rPr>
              <a:t>If you are responsible you should be held accountable.</a:t>
            </a:r>
          </a:p>
          <a:p>
            <a:pPr lvl="1"/>
            <a:r>
              <a:rPr lang="de-DE" altLang="cs-CZ" smtClean="0">
                <a:latin typeface="Palatino" charset="0"/>
                <a:ea typeface="ＭＳ Ｐゴシック" panose="020B0600070205080204" pitchFamily="34" charset="-128"/>
              </a:rPr>
              <a:t>If you are not responsible you should not be held accountable. </a:t>
            </a:r>
          </a:p>
          <a:p>
            <a:pPr lvl="1"/>
            <a:r>
              <a:rPr lang="de-DE" altLang="cs-CZ" smtClean="0">
                <a:latin typeface="Palatino" charset="0"/>
                <a:ea typeface="ＭＳ Ｐゴシック" panose="020B0600070205080204" pitchFamily="34" charset="-128"/>
              </a:rPr>
              <a:t>Scapegoating: Making somebody accountable who was not responsible </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solidFill>
                  <a:srgbClr val="FC0128"/>
                </a:solidFill>
                <a:latin typeface="Palatino" charset="0"/>
                <a:ea typeface="ＭＳ Ｐゴシック" panose="020B0600070205080204" pitchFamily="34" charset="-128"/>
              </a:rPr>
              <a:t>Responsibility: </a:t>
            </a:r>
            <a:r>
              <a:rPr lang="en-US" altLang="cs-CZ" smtClean="0">
                <a:latin typeface="Palatino" charset="0"/>
                <a:ea typeface="ＭＳ Ｐゴシック" panose="020B0600070205080204" pitchFamily="34" charset="-128"/>
              </a:rPr>
              <a:t>The commitment to achieve specific results</a:t>
            </a:r>
            <a:endParaRPr lang="en-US" altLang="cs-CZ" smtClean="0">
              <a:solidFill>
                <a:srgbClr val="FC0128"/>
              </a:solidFill>
              <a:latin typeface="Palatino" charset="0"/>
              <a:ea typeface="ＭＳ Ｐゴシック" panose="020B0600070205080204" pitchFamily="34" charset="-128"/>
            </a:endParaRPr>
          </a:p>
          <a:p>
            <a:r>
              <a:rPr lang="en-US" altLang="cs-CZ" smtClean="0">
                <a:solidFill>
                  <a:srgbClr val="FC0128"/>
                </a:solidFill>
                <a:latin typeface="Palatino" charset="0"/>
                <a:ea typeface="ＭＳ Ｐゴシック" panose="020B0600070205080204" pitchFamily="34" charset="-128"/>
              </a:rPr>
              <a:t>Accountability: </a:t>
            </a:r>
            <a:r>
              <a:rPr lang="en-US" altLang="cs-CZ" smtClean="0">
                <a:latin typeface="Palatino" charset="0"/>
                <a:ea typeface="ＭＳ Ｐゴシック" panose="020B0600070205080204" pitchFamily="34" charset="-128"/>
              </a:rPr>
              <a:t>Tracking a task performance to a person</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Analysing Responsibility Charts identifies Risks</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After identify an issue, you should address it in in the software project management plan.</a:t>
            </a:r>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Because of their power, knowledge of technology, or familiarity with the project’s processes, they are able to promote and push specific changes through an existing organization which are needed to make the project a success.</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Here we have a system that has been decomposed into  3 subsystems. To develop the system in a project, we broke the problem down into work to be performed. So first, we developed the work breakdown structure.</a:t>
            </a:r>
          </a:p>
          <a:p>
            <a:r>
              <a:rPr lang="en-US" altLang="cs-CZ" smtClean="0">
                <a:latin typeface="Palatino" charset="0"/>
                <a:ea typeface="ＭＳ Ｐゴシック" panose="020B0600070205080204" pitchFamily="34" charset="-128"/>
              </a:rPr>
              <a:t>The next task is now to identify the resources, that can perform the identified work. This is the task of the project organization</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Example at project level: System architect. </a:t>
            </a:r>
          </a:p>
          <a:p>
            <a:pPr lvl="1"/>
            <a:r>
              <a:rPr lang="en-US" altLang="cs-CZ" smtClean="0">
                <a:latin typeface="Palatino" charset="0"/>
                <a:ea typeface="ＭＳ Ｐゴシック" panose="020B0600070205080204" pitchFamily="34" charset="-128"/>
              </a:rPr>
              <a:t>Reports to project manager</a:t>
            </a:r>
          </a:p>
          <a:p>
            <a:pPr lvl="1"/>
            <a:r>
              <a:rPr lang="en-US" altLang="cs-CZ" smtClean="0">
                <a:latin typeface="Palatino" charset="0"/>
                <a:ea typeface="ＭＳ Ｐゴシック" panose="020B0600070205080204" pitchFamily="34" charset="-128"/>
              </a:rPr>
              <a:t>Does not have any direct subordinate in the reporting hierarchy</a:t>
            </a:r>
          </a:p>
          <a:p>
            <a:pPr lvl="1"/>
            <a:r>
              <a:rPr lang="en-US" altLang="cs-CZ" smtClean="0">
                <a:latin typeface="Palatino" charset="0"/>
                <a:ea typeface="ＭＳ Ｐゴシック" panose="020B0600070205080204" pitchFamily="34" charset="-128"/>
              </a:rPr>
              <a:t>Has final say over all technical decisions in the system</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Example at project level: Development lead. </a:t>
            </a:r>
          </a:p>
          <a:p>
            <a:r>
              <a:rPr lang="en-US" altLang="cs-CZ" smtClean="0">
                <a:latin typeface="Palatino" charset="0"/>
                <a:ea typeface="ＭＳ Ｐゴシック" panose="020B0600070205080204" pitchFamily="34" charset="-128"/>
              </a:rPr>
              <a:t>Responsible for the administrative aspects of a project, including planning, milestones definition, budgeting and communication infrastructure. </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The </a:t>
            </a:r>
            <a:r>
              <a:rPr lang="en-US" altLang="cs-CZ" b="1" smtClean="0">
                <a:latin typeface="Palatino" charset="0"/>
                <a:ea typeface="ＭＳ Ｐゴシック" panose="020B0600070205080204" pitchFamily="34" charset="-128"/>
              </a:rPr>
              <a:t>developers</a:t>
            </a:r>
            <a:r>
              <a:rPr lang="en-US" altLang="cs-CZ" smtClean="0">
                <a:latin typeface="Palatino" charset="0"/>
                <a:ea typeface="ＭＳ Ｐゴシック" panose="020B0600070205080204" pitchFamily="34" charset="-128"/>
              </a:rPr>
              <a:t> make local decisions and report them via a status report to the leader (this can be either the team leader or the project manager)</a:t>
            </a:r>
          </a:p>
          <a:p>
            <a:r>
              <a:rPr lang="en-US" altLang="cs-CZ" smtClean="0">
                <a:latin typeface="Palatino" charset="0"/>
                <a:ea typeface="ＭＳ Ｐゴシック" panose="020B0600070205080204" pitchFamily="34" charset="-128"/>
              </a:rPr>
              <a:t>The </a:t>
            </a:r>
            <a:r>
              <a:rPr lang="en-US" altLang="cs-CZ" b="1" smtClean="0">
                <a:latin typeface="Palatino" charset="0"/>
                <a:ea typeface="ＭＳ Ｐゴシック" panose="020B0600070205080204" pitchFamily="34" charset="-128"/>
              </a:rPr>
              <a:t>team leader</a:t>
            </a:r>
            <a:r>
              <a:rPr lang="en-US" altLang="cs-CZ" smtClean="0">
                <a:latin typeface="Palatino" charset="0"/>
                <a:ea typeface="ＭＳ Ｐゴシック" panose="020B0600070205080204" pitchFamily="34" charset="-128"/>
              </a:rPr>
              <a:t>, who has an overview of the subsystem, can override these decisions. Provides status to the project manager. </a:t>
            </a:r>
          </a:p>
          <a:p>
            <a:r>
              <a:rPr lang="en-US" altLang="cs-CZ" smtClean="0">
                <a:latin typeface="Palatino" charset="0"/>
                <a:ea typeface="ＭＳ Ｐゴシック" panose="020B0600070205080204" pitchFamily="34" charset="-128"/>
              </a:rPr>
              <a:t>The </a:t>
            </a:r>
            <a:r>
              <a:rPr lang="en-US" altLang="cs-CZ" b="1" smtClean="0">
                <a:latin typeface="Palatino" charset="0"/>
                <a:ea typeface="ＭＳ Ｐゴシック" panose="020B0600070205080204" pitchFamily="34" charset="-128"/>
              </a:rPr>
              <a:t>project manager</a:t>
            </a:r>
            <a:r>
              <a:rPr lang="en-US" altLang="cs-CZ" smtClean="0">
                <a:latin typeface="Palatino" charset="0"/>
                <a:ea typeface="ＭＳ Ｐゴシック" panose="020B0600070205080204" pitchFamily="34" charset="-128"/>
              </a:rPr>
              <a:t>, who has a global view of the project, can virtually override any decision.</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b="1" smtClean="0">
                <a:latin typeface="Palatino" charset="0"/>
                <a:ea typeface="ＭＳ Ｐゴシック" panose="020B0600070205080204" pitchFamily="34" charset="-128"/>
              </a:rPr>
              <a:t>Developers</a:t>
            </a:r>
            <a:r>
              <a:rPr lang="en-US" altLang="cs-CZ" smtClean="0">
                <a:latin typeface="Palatino" charset="0"/>
                <a:ea typeface="ＭＳ Ｐゴシック" panose="020B0600070205080204" pitchFamily="34" charset="-128"/>
              </a:rPr>
              <a:t> communicate with each other without having to communicate with the team leader or project leader. </a:t>
            </a:r>
          </a:p>
          <a:p>
            <a:r>
              <a:rPr lang="en-US" altLang="cs-CZ" b="1" smtClean="0">
                <a:latin typeface="Palatino" charset="0"/>
                <a:ea typeface="ＭＳ Ｐゴシック" panose="020B0600070205080204" pitchFamily="34" charset="-128"/>
              </a:rPr>
              <a:t>Developers</a:t>
            </a:r>
            <a:r>
              <a:rPr lang="en-US" altLang="cs-CZ" smtClean="0">
                <a:latin typeface="Palatino" charset="0"/>
                <a:ea typeface="ＭＳ Ｐゴシック" panose="020B0600070205080204" pitchFamily="34" charset="-128"/>
              </a:rPr>
              <a:t> make local decisions and report them to the leader</a:t>
            </a:r>
          </a:p>
          <a:p>
            <a:pPr lvl="1"/>
            <a:r>
              <a:rPr lang="en-US" altLang="cs-CZ" sz="1200" smtClean="0">
                <a:latin typeface="Palatino" charset="0"/>
                <a:ea typeface="ＭＳ Ｐゴシック" panose="020B0600070205080204" pitchFamily="34" charset="-128"/>
              </a:rPr>
              <a:t>The </a:t>
            </a:r>
            <a:r>
              <a:rPr lang="en-US" altLang="cs-CZ" sz="1200" b="1" smtClean="0">
                <a:latin typeface="Palatino" charset="0"/>
                <a:ea typeface="ＭＳ Ｐゴシック" panose="020B0600070205080204" pitchFamily="34" charset="-128"/>
              </a:rPr>
              <a:t>team leader</a:t>
            </a:r>
            <a:r>
              <a:rPr lang="en-US" altLang="cs-CZ" sz="1200" smtClean="0">
                <a:latin typeface="Palatino" charset="0"/>
                <a:ea typeface="ＭＳ Ｐゴシック" panose="020B0600070205080204" pitchFamily="34" charset="-128"/>
              </a:rPr>
              <a:t>, who has a local overview of the subsystem, can override these decisions. She reports them to the project manager. </a:t>
            </a:r>
          </a:p>
          <a:p>
            <a:pPr lvl="1"/>
            <a:r>
              <a:rPr lang="en-US" altLang="cs-CZ" sz="1200" smtClean="0">
                <a:latin typeface="Palatino" charset="0"/>
                <a:ea typeface="ＭＳ Ｐゴシック" panose="020B0600070205080204" pitchFamily="34" charset="-128"/>
              </a:rPr>
              <a:t>The </a:t>
            </a:r>
            <a:r>
              <a:rPr lang="en-US" altLang="cs-CZ" sz="1200" b="1" smtClean="0">
                <a:latin typeface="Palatino" charset="0"/>
                <a:ea typeface="ＭＳ Ｐゴシック" panose="020B0600070205080204" pitchFamily="34" charset="-128"/>
              </a:rPr>
              <a:t>project manager</a:t>
            </a:r>
            <a:r>
              <a:rPr lang="en-US" altLang="cs-CZ" sz="1200" smtClean="0">
                <a:latin typeface="Palatino" charset="0"/>
                <a:ea typeface="ＭＳ Ｐゴシック" panose="020B0600070205080204" pitchFamily="34" charset="-128"/>
              </a:rPr>
              <a:t>, who has a global view of the project, can virtually override any decision.</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Totally hierarchical</a:t>
            </a:r>
          </a:p>
          <a:p>
            <a:r>
              <a:rPr lang="en-US" altLang="cs-CZ" smtClean="0">
                <a:latin typeface="Palatino" charset="0"/>
                <a:ea typeface="ＭＳ Ｐゴシック" panose="020B0600070205080204" pitchFamily="34" charset="-128"/>
              </a:rPr>
              <a:t>Talk about the roles: Chief the main dictator, assistant joined the company 2 years ago...</a:t>
            </a:r>
          </a:p>
          <a:p>
            <a:r>
              <a:rPr lang="en-US" altLang="cs-CZ" smtClean="0">
                <a:latin typeface="Palatino" charset="0"/>
                <a:ea typeface="ＭＳ Ｐゴシック" panose="020B0600070205080204" pitchFamily="34" charset="-128"/>
              </a:rPr>
              <a:t>Batch oriented</a:t>
            </a:r>
          </a:p>
          <a:p>
            <a:r>
              <a:rPr lang="en-US" altLang="cs-CZ" smtClean="0">
                <a:latin typeface="Palatino" charset="0"/>
                <a:ea typeface="ＭＳ Ｐゴシック" panose="020B0600070205080204" pitchFamily="34" charset="-128"/>
              </a:rPr>
              <a:t>When talking abou the libriarian, play somebody who is pushing a shopping cart at the Giant Eagle: Dispatching the lineprinter printouts to the various offices!!</a:t>
            </a:r>
          </a:p>
          <a:p>
            <a:endParaRPr lang="en-US" altLang="cs-CZ" smtClean="0">
              <a:latin typeface="Palatino" charset="0"/>
              <a:ea typeface="ＭＳ Ｐゴシック" panose="020B0600070205080204" pitchFamily="34" charset="-128"/>
            </a:endParaRPr>
          </a:p>
        </p:txBody>
      </p:sp>
      <p:sp>
        <p:nvSpPr>
          <p:cNvPr id="93187" name="Rectangle 3"/>
          <p:cNvSpPr>
            <a:spLocks noGrp="1" noRot="1" noChangeAspect="1" noChangeArrowheads="1" noTextEdit="1"/>
          </p:cNvSpPr>
          <p:nvPr>
            <p:ph type="sldImg"/>
          </p:nvPr>
        </p:nvSpPr>
        <p:spPr>
          <a:ln cap="flat"/>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Project-based organizations create bridges within organizations and bridge boundaries outside with customers, suppliers, and competitors. Teams are the foundation unit of these new patterns of interconnection and interdependence. Telecommunications technology is the nervous system that holds these networks together. Groupware is the collaboration support technology that shapes and holds the activity of teams within those networks."</a:t>
            </a:r>
          </a:p>
          <a:p>
            <a:endParaRPr lang="en-US" altLang="cs-CZ" smtClean="0">
              <a:latin typeface="Palatino" charset="0"/>
              <a:ea typeface="ＭＳ Ｐゴシック" panose="020B0600070205080204" pitchFamily="34" charset="-128"/>
            </a:endParaRPr>
          </a:p>
          <a:p>
            <a:r>
              <a:rPr lang="en-US" altLang="cs-CZ" smtClean="0">
                <a:latin typeface="Palatino" charset="0"/>
                <a:ea typeface="ＭＳ Ｐゴシック" panose="020B0600070205080204" pitchFamily="34" charset="-128"/>
              </a:rPr>
              <a:t>Project-based organizations are based on the fct that ever-shifting networks of teams that cross traditional, formerly forbidden boundaries, linking once-competing organizations into ecosystems of cooperation</a:t>
            </a:r>
          </a:p>
        </p:txBody>
      </p:sp>
      <p:sp>
        <p:nvSpPr>
          <p:cNvPr id="97283" name="Rectangle 3"/>
          <p:cNvSpPr>
            <a:spLocks noGrp="1" noRot="1" noChangeAspect="1" noChangeArrowheads="1" noTextEdit="1"/>
          </p:cNvSpPr>
          <p:nvPr>
            <p:ph type="sldImg"/>
          </p:nvPr>
        </p:nvSpPr>
        <p:spPr>
          <a:ln cap="flat"/>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The template can be from previous projects. Ask for other project managers for it. For sure they have one!</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Rot="1" noChangeAspect="1" noChangeArrowheads="1" noTextEdit="1"/>
          </p:cNvSpPr>
          <p:nvPr>
            <p:ph type="sldImg"/>
          </p:nvPr>
        </p:nvSpPr>
        <p:spPr>
          <a:ln/>
        </p:spPr>
      </p:sp>
      <p:sp>
        <p:nvSpPr>
          <p:cNvPr id="1054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Continue to maintain the audience list during the project (remove names, add names)</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ln/>
        </p:spPr>
      </p:sp>
      <p:sp>
        <p:nvSpPr>
          <p:cNvPr id="10752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Supporters include those who authorize resources for the project as well as those who work on it. </a:t>
            </a:r>
          </a:p>
          <a:p>
            <a:r>
              <a:rPr lang="en-US" altLang="cs-CZ" smtClean="0">
                <a:latin typeface="Palatino" charset="0"/>
                <a:ea typeface="ＭＳ Ｐゴシック" panose="020B0600070205080204" pitchFamily="34" charset="-128"/>
              </a:rPr>
              <a:t>Beware of supporters who act like drivers!</a:t>
            </a:r>
          </a:p>
          <a:p>
            <a:r>
              <a:rPr lang="en-US" altLang="cs-CZ" smtClean="0">
                <a:latin typeface="Palatino" charset="0"/>
                <a:ea typeface="ＭＳ Ｐゴシック" panose="020B0600070205080204" pitchFamily="34" charset="-128"/>
              </a:rPr>
              <a:t>Observers have no say in the project and they are not actively involved. However, the project may affect them at some point in the future. </a:t>
            </a:r>
          </a:p>
          <a:p>
            <a:r>
              <a:rPr lang="en-US" altLang="cs-CZ" smtClean="0">
                <a:latin typeface="Palatino" charset="0"/>
                <a:ea typeface="ＭＳ Ｐゴシック" panose="020B0600070205080204" pitchFamily="34" charset="-128"/>
              </a:rPr>
              <a:t>The project champion is a Power Promoter. </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a:r>
              <a:rPr lang="en-US" altLang="cs-CZ" smtClean="0">
                <a:latin typeface="Palatino" charset="0"/>
                <a:ea typeface="ＭＳ Ｐゴシック" panose="020B0600070205080204" pitchFamily="34" charset="-128"/>
              </a:rPr>
              <a:t>Functional Organization:</a:t>
            </a:r>
            <a:r>
              <a:rPr lang="en-US" altLang="cs-CZ" b="1" smtClean="0">
                <a:latin typeface="Palatino" charset="0"/>
                <a:ea typeface="ＭＳ Ｐゴシック" panose="020B0600070205080204" pitchFamily="34" charset="-128"/>
              </a:rPr>
              <a:t> Organizational units are business functions or software process activities („functional model of the organization“)</a:t>
            </a:r>
          </a:p>
          <a:p>
            <a:pPr lvl="1"/>
            <a:r>
              <a:rPr lang="en-US" altLang="cs-CZ" smtClean="0">
                <a:latin typeface="Palatino" charset="0"/>
                <a:ea typeface="ＭＳ Ｐゴシック" panose="020B0600070205080204" pitchFamily="34" charset="-128"/>
              </a:rPr>
              <a:t>Project Organization:</a:t>
            </a:r>
            <a:r>
              <a:rPr lang="en-US" altLang="cs-CZ" b="1" smtClean="0">
                <a:latin typeface="Palatino" charset="0"/>
                <a:ea typeface="ＭＳ Ｐゴシック" panose="020B0600070205080204" pitchFamily="34" charset="-128"/>
              </a:rPr>
              <a:t> Organizational units are teams. („object model of the organization“)</a:t>
            </a:r>
          </a:p>
          <a:p>
            <a:pPr lvl="1"/>
            <a:r>
              <a:rPr lang="en-US" altLang="cs-CZ" smtClean="0">
                <a:latin typeface="Palatino" charset="0"/>
                <a:ea typeface="ＭＳ Ｐゴシック" panose="020B0600070205080204" pitchFamily="34" charset="-128"/>
              </a:rPr>
              <a:t>Matrix Organization:</a:t>
            </a:r>
            <a:r>
              <a:rPr lang="en-US" altLang="cs-CZ" b="1" smtClean="0">
                <a:latin typeface="Palatino" charset="0"/>
                <a:ea typeface="ＭＳ Ｐゴシック" panose="020B0600070205080204" pitchFamily="34" charset="-128"/>
              </a:rPr>
              <a:t> Organization that inherits the properties of both, functional and project organizations. </a:t>
            </a:r>
          </a:p>
          <a:p>
            <a:pPr lvl="1"/>
            <a:r>
              <a:rPr lang="en-US" altLang="cs-CZ" smtClean="0">
                <a:latin typeface="Palatino" charset="0"/>
                <a:ea typeface="ＭＳ Ｐゴシック" panose="020B0600070205080204" pitchFamily="34" charset="-128"/>
              </a:rPr>
              <a:t>Hierarchical organization:</a:t>
            </a:r>
            <a:r>
              <a:rPr lang="en-US" altLang="cs-CZ" b="1" smtClean="0">
                <a:latin typeface="Palatino" charset="0"/>
                <a:ea typeface="ＭＳ Ｐゴシック" panose="020B0600070205080204" pitchFamily="34" charset="-128"/>
              </a:rPr>
              <a:t> Tree with only one type of information structure used for everything (decisions, status, communication).</a:t>
            </a:r>
            <a:r>
              <a:rPr lang="en-US" altLang="cs-CZ" smtClean="0">
                <a:latin typeface="Palatino" charset="0"/>
                <a:ea typeface="ＭＳ Ｐゴシック" panose="020B0600070205080204" pitchFamily="34" charset="-128"/>
              </a:rPr>
              <a:t> </a:t>
            </a:r>
          </a:p>
          <a:p>
            <a:pPr lvl="1"/>
            <a:r>
              <a:rPr lang="en-US" altLang="cs-CZ" b="1" smtClean="0">
                <a:latin typeface="Palatino" charset="0"/>
                <a:ea typeface="ＭＳ Ｐゴシック" panose="020B0600070205080204" pitchFamily="34" charset="-128"/>
              </a:rPr>
              <a:t>A Responsibility Chart</a:t>
            </a:r>
            <a:r>
              <a:rPr lang="en-US" altLang="cs-CZ" smtClean="0">
                <a:latin typeface="Palatino" charset="0"/>
                <a:ea typeface="ＭＳ Ｐゴシック" panose="020B0600070205080204" pitchFamily="34" charset="-128"/>
              </a:rPr>
              <a:t>: Shows team roles and responsibilities. Can help to identify and avoid potential difficulties during a project</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 To develop the system in a project, we can assign a team to each of the subsystems. </a:t>
            </a:r>
          </a:p>
          <a:p>
            <a:r>
              <a:rPr lang="en-US" altLang="cs-CZ" smtClean="0">
                <a:latin typeface="Palatino" charset="0"/>
                <a:ea typeface="ＭＳ Ｐゴシック" panose="020B0600070205080204" pitchFamily="34" charset="-128"/>
              </a:rPr>
              <a:t>In this example, we have the work  assigned to 3 teams. </a:t>
            </a:r>
          </a:p>
          <a:p>
            <a:r>
              <a:rPr lang="en-US" altLang="cs-CZ" smtClean="0">
                <a:latin typeface="Palatino" charset="0"/>
                <a:ea typeface="ＭＳ Ｐゴシック" panose="020B0600070205080204" pitchFamily="34" charset="-128"/>
              </a:rPr>
              <a:t>Every time, you do a project organization, the same set of issues appear: </a:t>
            </a:r>
          </a:p>
          <a:p>
            <a:pPr lvl="1"/>
            <a:r>
              <a:rPr lang="en-US" altLang="cs-CZ" smtClean="0">
                <a:latin typeface="Palatino" charset="0"/>
                <a:ea typeface="ＭＳ Ｐゴシック" panose="020B0600070205080204" pitchFamily="34" charset="-128"/>
              </a:rPr>
              <a:t>How are the teams organized?</a:t>
            </a:r>
          </a:p>
          <a:p>
            <a:pPr lvl="1"/>
            <a:r>
              <a:rPr lang="en-US" altLang="cs-CZ" smtClean="0">
                <a:latin typeface="Palatino" charset="0"/>
                <a:ea typeface="ＭＳ Ｐゴシック" panose="020B0600070205080204" pitchFamily="34" charset="-128"/>
              </a:rPr>
              <a:t>Who are the Key players?</a:t>
            </a:r>
          </a:p>
          <a:p>
            <a:pPr lvl="1"/>
            <a:r>
              <a:rPr lang="en-US" altLang="cs-CZ" smtClean="0">
                <a:latin typeface="Palatino" charset="0"/>
                <a:ea typeface="ＭＳ Ｐゴシック" panose="020B0600070205080204" pitchFamily="34" charset="-128"/>
              </a:rPr>
              <a:t>What Roles and Responsibilities do they assume?</a:t>
            </a:r>
          </a:p>
          <a:p>
            <a:pPr lvl="1"/>
            <a:r>
              <a:rPr lang="en-US" altLang="cs-CZ" smtClean="0">
                <a:latin typeface="Palatino" charset="0"/>
                <a:ea typeface="ＭＳ Ｐゴシック" panose="020B0600070205080204" pitchFamily="34" charset="-128"/>
              </a:rPr>
              <a:t>Structure: What is the information flow between roles</a:t>
            </a:r>
          </a:p>
          <a:p>
            <a:pPr lvl="1"/>
            <a:r>
              <a:rPr lang="en-US" altLang="cs-CZ" smtClean="0">
                <a:latin typeface="Palatino" charset="0"/>
                <a:ea typeface="ＭＳ Ｐゴシック" panose="020B0600070205080204" pitchFamily="34" charset="-128"/>
              </a:rPr>
              <a:t>Benefits and Challenges (“pros and cons”)</a:t>
            </a:r>
          </a:p>
          <a:p>
            <a:r>
              <a:rPr lang="de-DE" altLang="cs-CZ" smtClean="0">
                <a:latin typeface="Palatino" charset="0"/>
                <a:ea typeface="ＭＳ Ｐゴシック" panose="020B0600070205080204" pitchFamily="34" charset="-128"/>
              </a:rPr>
              <a:t>Paulish‘s book on architecture-centric project management contains a detailed description of the </a:t>
            </a:r>
          </a:p>
          <a:p>
            <a:r>
              <a:rPr lang="de-DE" altLang="cs-CZ" smtClean="0">
                <a:latin typeface="Palatino" charset="0"/>
                <a:ea typeface="ＭＳ Ｐゴシック" panose="020B0600070205080204" pitchFamily="34" charset="-128"/>
              </a:rPr>
              <a:t>the opportunities when the software architecture is formulated simultaeneously with the SPMP</a:t>
            </a:r>
            <a:endParaRPr lang="en-US" altLang="cs-CZ" smtClean="0">
              <a:latin typeface="Palatino" charset="0"/>
              <a:ea typeface="ＭＳ Ｐゴシック" panose="020B0600070205080204" pitchFamily="34" charset="-128"/>
            </a:endParaRPr>
          </a:p>
          <a:p>
            <a:pPr lvl="1"/>
            <a:endParaRPr lang="en-US" altLang="cs-CZ" smtClean="0">
              <a:latin typeface="Palatino" charset="0"/>
              <a:ea typeface="ＭＳ Ｐゴシック" panose="020B0600070205080204" pitchFamily="34" charset="-128"/>
            </a:endParaRP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spect="1" noChangeArrowheads="1" noTextEdit="1"/>
          </p:cNvSpPr>
          <p:nvPr>
            <p:ph type="sldImg"/>
          </p:nvPr>
        </p:nvSpPr>
        <p:spPr>
          <a:xfrm>
            <a:off x="1292225" y="31750"/>
            <a:ext cx="4164013" cy="3122613"/>
          </a:xfrm>
          <a:ln/>
        </p:spPr>
      </p:sp>
      <p:sp>
        <p:nvSpPr>
          <p:cNvPr id="11776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Paulish‘s book on architecture-centric project management contains a detailed description of the </a:t>
            </a:r>
          </a:p>
          <a:p>
            <a:r>
              <a:rPr lang="de-DE" altLang="cs-CZ" smtClean="0">
                <a:latin typeface="Palatino" charset="0"/>
                <a:ea typeface="ＭＳ Ｐゴシック" panose="020B0600070205080204" pitchFamily="34" charset="-128"/>
              </a:rPr>
              <a:t>the opportunities when the software architecture is formulated simultaeneously with the SPMP</a:t>
            </a:r>
          </a:p>
          <a:p>
            <a:r>
              <a:rPr lang="de-DE" altLang="cs-CZ" smtClean="0">
                <a:latin typeface="Palatino" charset="0"/>
                <a:ea typeface="ＭＳ Ｐゴシック" panose="020B0600070205080204" pitchFamily="34" charset="-128"/>
              </a:rPr>
              <a:t>Raymonds article describes the positive impact of nonhierarchical organizations in the software projects.</a:t>
            </a:r>
          </a:p>
          <a:p>
            <a:endParaRPr lang="de-DE" altLang="cs-CZ" smtClean="0">
              <a:latin typeface="Palatino" charset="0"/>
              <a:ea typeface="ＭＳ Ｐゴシック" panose="020B0600070205080204" pitchFamily="34" charset="-128"/>
            </a:endParaRPr>
          </a:p>
          <a:p>
            <a:endParaRPr lang="de-DE" altLang="cs-CZ" smtClean="0">
              <a:latin typeface="Palatino" charset="0"/>
              <a:ea typeface="ＭＳ Ｐゴシック" panose="020B0600070205080204" pitchFamily="34" charset="-128"/>
            </a:endParaRPr>
          </a:p>
          <a:p>
            <a:pPr marL="0" lvl="1"/>
            <a:r>
              <a:rPr lang="de-DE" altLang="cs-CZ" smtClean="0">
                <a:latin typeface="Palatino" charset="0"/>
                <a:ea typeface="ＭＳ Ｐゴシック" panose="020B0600070205080204" pitchFamily="34" charset="-128"/>
              </a:rPr>
              <a:t>See also Hauschild about Innovation Management. J. Hauschildt, S.Salomo: </a:t>
            </a:r>
            <a:r>
              <a:rPr lang="de-DE" altLang="cs-CZ" i="1" smtClean="0">
                <a:latin typeface="Palatino" charset="0"/>
                <a:ea typeface="ＭＳ Ｐゴシック" panose="020B0600070205080204" pitchFamily="34" charset="-128"/>
              </a:rPr>
              <a:t>Innovationsmanagement, 4th edition, in German, 2007</a:t>
            </a:r>
            <a:endParaRPr lang="en-US" altLang="cs-CZ" smtClean="0">
              <a:latin typeface="Palatino" charset="0"/>
              <a:ea typeface="ＭＳ Ｐゴシック" panose="020B0600070205080204" pitchFamily="34" charset="-128"/>
            </a:endParaRP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Innovation vs Invention (in German)</a:t>
            </a:r>
          </a:p>
          <a:p>
            <a:endParaRPr lang="de-DE" altLang="cs-CZ" smtClean="0">
              <a:latin typeface="Palatino" charset="0"/>
              <a:ea typeface="ＭＳ Ｐゴシック" panose="020B0600070205080204" pitchFamily="34" charset="-128"/>
            </a:endParaRPr>
          </a:p>
          <a:p>
            <a:r>
              <a:rPr lang="en-US" altLang="cs-CZ" smtClean="0">
                <a:latin typeface="Palatino" charset="0"/>
                <a:ea typeface="ＭＳ Ｐゴシック" panose="020B0600070205080204" pitchFamily="34" charset="-128"/>
              </a:rPr>
              <a:t>Nach Joseph Schumpeter (Theorie der wirtschaftlichen Entwicklung, 1911) ist Innovation die Durchsetzung einer technischen oder organisatorischen Neuerung im Produktionsprozess, nicht schon die entsprechende Erfindung.</a:t>
            </a:r>
          </a:p>
          <a:p>
            <a:r>
              <a:rPr lang="en-US" altLang="cs-CZ" smtClean="0">
                <a:latin typeface="Palatino" charset="0"/>
                <a:ea typeface="ＭＳ Ｐゴシック" panose="020B0600070205080204" pitchFamily="34" charset="-128"/>
              </a:rPr>
              <a:t> </a:t>
            </a:r>
          </a:p>
          <a:p>
            <a:r>
              <a:rPr lang="en-US" altLang="cs-CZ" smtClean="0">
                <a:latin typeface="Palatino" charset="0"/>
                <a:ea typeface="ＭＳ Ｐゴシック" panose="020B0600070205080204" pitchFamily="34" charset="-128"/>
              </a:rPr>
              <a:t>Innovator ist für Schumpeter der schöpferische Unternehmer (im Gegensatz zum Arbitrageunternehmer, der lediglich vorhandene Preisunterschiede zur Gewinnerzielung ausnutzt), der auf der Suche nach neuen Aktionsfeldern den Prozess der schöpferischen Zerstörung antreibt. Seine Triebfeder sind auf der Innovation basierende kurzfristige Monopolstellungen, die dem innovativen Unternehmer Pionierrenten verschaffen. Das sind geldwerte Vorteile (auch Innovationspreise), die durch die innovativen Verbesserungen entstehen, zum Beispiel durch die höhere Produktivität einer Prozessinnovation oder durch höhere Monopolpreise einer Produktinnovation.</a:t>
            </a:r>
          </a:p>
          <a:p>
            <a:r>
              <a:rPr lang="en-US" altLang="cs-CZ" smtClean="0">
                <a:latin typeface="Palatino" charset="0"/>
                <a:ea typeface="ＭＳ Ｐゴシック" panose="020B0600070205080204" pitchFamily="34" charset="-128"/>
              </a:rPr>
              <a:t> </a:t>
            </a:r>
          </a:p>
          <a:p>
            <a:r>
              <a:rPr lang="en-US" altLang="cs-CZ" smtClean="0">
                <a:latin typeface="Palatino" charset="0"/>
                <a:ea typeface="ＭＳ Ｐゴシック" panose="020B0600070205080204" pitchFamily="34" charset="-128"/>
              </a:rPr>
              <a:t>Laut Jürgen Hauschildt geht es bei einer Innovation grundsätzlich um etwas "Neues": Neue Produkte, neue Märkte, neue Verfahren, neue Vorgehensweisen, neue Prozesse, neue Vertriebswege, neue Werbeaussagen und vieles mehr. Innovationen sind in Ihrem Ergebnis etwas "neuartiges", die sich gegenüber dem vorangegangenen Zustand merklich unterscheiden. Diese Neuartigkeit muss wahrgenommen, muss bewusst werden. Die Neuartigkeit besteht darin, dass Zwecke und Mittel in einer bisher nicht bekannten Form miteinander verknüpft werden. Diese Verknüpfung muss sich auf dem Markt oder innerbetrieblich (wirtschaftlich) bewähren. So kann ein gegebener Zweck (zum Beispiel Antrieb eines PKW) mit neuen Mitteln (Wasserstoff, Autogas, Erdgas etc.) erreicht werden oder mit gegebenen Mitteln (beispielsweise bestehender Telefonleitung) ein neuer Zweck geschaffen werden (Nutzung auch zur Datenübertragung für das Internet). Die reine Hervorbringung einer Idee genügt allerdings nicht – erst Verkauf oder Nutzung unterscheidet eine Innovation von der Invention.</a:t>
            </a:r>
          </a:p>
          <a:p>
            <a:endParaRPr lang="de-DE" altLang="cs-CZ" smtClean="0">
              <a:latin typeface="Palatino" charset="0"/>
              <a:ea typeface="ＭＳ Ｐゴシック" panose="020B0600070205080204" pitchFamily="34" charset="-128"/>
            </a:endParaRPr>
          </a:p>
          <a:p>
            <a:endParaRPr lang="de-DE" altLang="cs-CZ" smtClean="0">
              <a:latin typeface="Palatino" charset="0"/>
              <a:ea typeface="ＭＳ Ｐゴシック" panose="020B0600070205080204" pitchFamily="34" charset="-128"/>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Role switching: Used to work well for smaller groups. We still encourage switching of group leaders, but now for smaller times</a:t>
            </a:r>
          </a:p>
        </p:txBody>
      </p:sp>
      <p:sp>
        <p:nvSpPr>
          <p:cNvPr id="125955" name="Rectangle 3"/>
          <p:cNvSpPr>
            <a:spLocks noGrp="1" noRot="1" noChangeAspect="1" noChangeArrowheads="1" noTextEdit="1"/>
          </p:cNvSpPr>
          <p:nvPr>
            <p:ph type="sldImg"/>
          </p:nvPr>
        </p:nvSpPr>
        <p:spPr>
          <a:ln cap="flat"/>
        </p:spPr>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Folienbildplatzhalter 1"/>
          <p:cNvSpPr>
            <a:spLocks noGrp="1" noRot="1" noChangeAspect="1"/>
          </p:cNvSpPr>
          <p:nvPr>
            <p:ph type="sldImg"/>
          </p:nvPr>
        </p:nvSpPr>
        <p:spPr>
          <a:ln/>
        </p:spPr>
      </p:sp>
      <p:sp>
        <p:nvSpPr>
          <p:cNvPr id="129027" name="Notizenplatzhalter 2"/>
          <p:cNvSpPr>
            <a:spLocks noGrp="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Main Entry:li·ai·son   Pronunciation:\ˈlē-ə-ˌzän, lē-ˈā-, ÷ˈlā-ə-\Function:nounEtymology:French, from Middle French, from lier, from Old FrenchDate:circa 1648</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1: a binding or thickening agent used in cooking</a:t>
            </a:r>
          </a:p>
          <a:p>
            <a:r>
              <a:rPr lang="de-DE" altLang="cs-CZ" smtClean="0">
                <a:latin typeface="Palatino" charset="0"/>
                <a:ea typeface="ＭＳ Ｐゴシック" panose="020B0600070205080204" pitchFamily="34" charset="-128"/>
              </a:rPr>
              <a:t>2 a: a close bond or connection : interrelationship b: an illicit sexual relationship : affair 3a</a:t>
            </a:r>
          </a:p>
          <a:p>
            <a:r>
              <a:rPr lang="de-DE" altLang="cs-CZ" smtClean="0">
                <a:latin typeface="Palatino" charset="0"/>
                <a:ea typeface="ＭＳ Ｐゴシック" panose="020B0600070205080204" pitchFamily="34" charset="-128"/>
              </a:rPr>
              <a:t>3 a: communication for establishing and maintaining mutual understanding and cooperation (as between parts of an armed force) b: one that establishes and maintains liaison</a:t>
            </a:r>
          </a:p>
          <a:p>
            <a:r>
              <a:rPr lang="de-DE" altLang="cs-CZ" smtClean="0">
                <a:latin typeface="Palatino" charset="0"/>
                <a:ea typeface="ＭＳ Ｐゴシック" panose="020B0600070205080204" pitchFamily="34" charset="-128"/>
              </a:rPr>
              <a:t>4: the pronunciation of an otherwise absent consonant sound at the end of the first of two consecutive words the second of which begins with a vowel sound and follows without pause</a:t>
            </a:r>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b="1" smtClean="0">
                <a:solidFill>
                  <a:srgbClr val="FC0128"/>
                </a:solidFill>
                <a:latin typeface="Palatino" charset="0"/>
                <a:ea typeface="ＭＳ Ｐゴシック" panose="020B0600070205080204" pitchFamily="34" charset="-128"/>
              </a:rPr>
              <a:t>Committee:</a:t>
            </a:r>
            <a:r>
              <a:rPr lang="en-US" altLang="cs-CZ" smtClean="0">
                <a:latin typeface="Palatino" charset="0"/>
                <a:ea typeface="ＭＳ Ｐゴシック" panose="020B0600070205080204" pitchFamily="34" charset="-128"/>
              </a:rPr>
              <a:t> Comprised of people who come together to review and critique issues</a:t>
            </a:r>
          </a:p>
          <a:p>
            <a:r>
              <a:rPr lang="en-US" altLang="cs-CZ" smtClean="0">
                <a:latin typeface="Palatino" charset="0"/>
                <a:ea typeface="ＭＳ Ｐゴシック" panose="020B0600070205080204" pitchFamily="34" charset="-128"/>
              </a:rPr>
              <a:t>and propose recommendations for action.</a:t>
            </a:r>
          </a:p>
          <a:p>
            <a:endParaRPr lang="en-US" altLang="cs-CZ" smtClean="0">
              <a:latin typeface="Palatino" charset="0"/>
              <a:ea typeface="ＭＳ Ｐゴシック" panose="020B0600070205080204" pitchFamily="34" charset="-128"/>
            </a:endParaRPr>
          </a:p>
          <a:p>
            <a:r>
              <a:rPr lang="en-US" altLang="cs-CZ" smtClean="0">
                <a:solidFill>
                  <a:srgbClr val="FC0128"/>
                </a:solidFill>
                <a:latin typeface="Palatino" charset="0"/>
                <a:ea typeface="ＭＳ Ｐゴシック" panose="020B0600070205080204" pitchFamily="34" charset="-128"/>
              </a:rPr>
              <a:t>Project Team</a:t>
            </a:r>
            <a:endParaRPr lang="en-US" altLang="cs-CZ" smtClean="0">
              <a:latin typeface="Palatino" charset="0"/>
              <a:ea typeface="ＭＳ Ｐゴシック" panose="020B0600070205080204" pitchFamily="34" charset="-128"/>
            </a:endParaRPr>
          </a:p>
          <a:p>
            <a:pPr lvl="1"/>
            <a:r>
              <a:rPr lang="en-US" altLang="cs-CZ" smtClean="0">
                <a:latin typeface="Palatino" charset="0"/>
                <a:ea typeface="ＭＳ Ｐゴシック" panose="020B0600070205080204" pitchFamily="34" charset="-128"/>
              </a:rPr>
              <a:t> Based on the premise that every participant must make a valuable contribution to the project.</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We will first discuss different organization forms</a:t>
            </a:r>
          </a:p>
          <a:p>
            <a:r>
              <a:rPr lang="en-US" altLang="cs-CZ" smtClean="0">
                <a:latin typeface="Palatino" charset="0"/>
                <a:ea typeface="ＭＳ Ｐゴシック" panose="020B0600070205080204" pitchFamily="34" charset="-128"/>
              </a:rPr>
              <a:t>Then we talk about the different roles played by people in these organizations</a:t>
            </a:r>
          </a:p>
          <a:p>
            <a:r>
              <a:rPr lang="en-US" altLang="cs-CZ" smtClean="0">
                <a:latin typeface="Palatino" charset="0"/>
                <a:ea typeface="ＭＳ Ｐゴシック" panose="020B0600070205080204" pitchFamily="34" charset="-128"/>
              </a:rPr>
              <a:t>Then we discuss relationships between the roles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In software companies the departments correspond to the activities in the software process: Analysis, design, integration, testing departments.</a:t>
            </a:r>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cs-CZ" smtClean="0">
                <a:latin typeface="Palatino" charset="0"/>
                <a:ea typeface="ＭＳ Ｐゴシック" panose="020B0600070205080204" pitchFamily="34" charset="-128"/>
              </a:rPr>
              <a:t>Finance, Production, Sales and Marketing are called departments</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Rot="1" noChangeAspect="1" noChangeArrowheads="1" noTextEdit="1"/>
          </p:cNvSpPr>
          <p:nvPr>
            <p:ph type="sldImg"/>
          </p:nvPr>
        </p:nvSpPr>
        <p:spPr>
          <a:ln/>
        </p:spPr>
      </p:sp>
      <p:sp>
        <p:nvSpPr>
          <p:cNvPr id="3789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2"/>
            <a:r>
              <a:rPr lang="de-DE" altLang="cs-CZ" smtClean="0">
                <a:latin typeface="Palatino" charset="0"/>
                <a:ea typeface="ＭＳ Ｐゴシック" panose="020B0600070205080204" pitchFamily="34" charset="-128"/>
              </a:rPr>
              <a:t>It is difficult to make major investments in equipment  and facilities </a:t>
            </a:r>
          </a:p>
          <a:p>
            <a:pPr lvl="2"/>
            <a:r>
              <a:rPr lang="de-DE" altLang="cs-CZ" smtClean="0">
                <a:latin typeface="Palatino" charset="0"/>
                <a:ea typeface="ＭＳ Ｐゴシック" panose="020B0600070205080204" pitchFamily="34" charset="-128"/>
              </a:rPr>
              <a:t>Example: </a:t>
            </a:r>
            <a:r>
              <a:rPr lang="de-DE" altLang="cs-CZ" b="1" smtClean="0">
                <a:latin typeface="Palatino" charset="0"/>
                <a:ea typeface="ＭＳ Ｐゴシック" panose="020B0600070205080204" pitchFamily="34" charset="-128"/>
              </a:rPr>
              <a:t>Two departments with a budget of 50,000 Euro each need a printer that costs 100,000 Euro.</a:t>
            </a:r>
          </a:p>
          <a:p>
            <a:pPr lvl="2"/>
            <a:r>
              <a:rPr lang="de-DE" altLang="cs-CZ" b="1" smtClean="0">
                <a:latin typeface="Palatino" charset="0"/>
                <a:ea typeface="ＭＳ Ｐゴシック" panose="020B0600070205080204" pitchFamily="34" charset="-128"/>
              </a:rPr>
              <a:t>Both need only 50% of the maximum capacity. </a:t>
            </a:r>
          </a:p>
          <a:p>
            <a:pPr lvl="2"/>
            <a:r>
              <a:rPr lang="de-DE" altLang="cs-CZ" b="1" smtClean="0">
                <a:latin typeface="Palatino" charset="0"/>
                <a:ea typeface="ＭＳ Ｐゴシック" panose="020B0600070205080204" pitchFamily="34" charset="-128"/>
              </a:rPr>
              <a:t>Neither department can buy it, because they don‘t have sufficient funds. </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de-DE" altLang="cs-CZ" smtClean="0">
                <a:latin typeface="Palatino" charset="0"/>
                <a:ea typeface="ＭＳ Ｐゴシック" panose="020B0600070205080204" pitchFamily="34" charset="-128"/>
              </a:rPr>
              <a:t>Team members working on multiple projects have competing demands for their time</a:t>
            </a:r>
          </a:p>
          <a:p>
            <a:pPr lvl="1"/>
            <a:r>
              <a:rPr lang="de-DE" altLang="cs-CZ" smtClean="0">
                <a:latin typeface="Palatino" charset="0"/>
                <a:ea typeface="ＭＳ Ｐゴシック" panose="020B0600070205080204" pitchFamily="34" charset="-128"/>
              </a:rPr>
              <a:t>- Team members working on more than one project have even more project members to report to</a:t>
            </a:r>
          </a:p>
          <a:p>
            <a:pPr lvl="1"/>
            <a:r>
              <a:rPr lang="de-DE" altLang="cs-CZ" smtClean="0">
                <a:latin typeface="Palatino" charset="0"/>
                <a:ea typeface="ＭＳ Ｐゴシック" panose="020B0600070205080204" pitchFamily="34" charset="-128"/>
              </a:rPr>
              <a:t>- Some people who have claim on the team member‘s time may be at similar levels in the organization‘s hierarchy</a:t>
            </a:r>
          </a:p>
          <a:p>
            <a:endParaRPr lang="de-DE" altLang="cs-CZ" smtClean="0">
              <a:latin typeface="Palatino" charset="0"/>
              <a:ea typeface="ＭＳ Ｐゴシック" panose="020B0600070205080204" pitchFamily="34" charset="-128"/>
            </a:endParaRPr>
          </a:p>
          <a:p>
            <a:r>
              <a:rPr lang="de-DE" altLang="cs-CZ" smtClean="0">
                <a:latin typeface="Palatino" charset="0"/>
                <a:ea typeface="ＭＳ Ｐゴシック" panose="020B0600070205080204" pitchFamily="34" charset="-128"/>
              </a:rPr>
              <a:t>Multiple work procedures and reporting systems are used by different team members</a:t>
            </a:r>
          </a:p>
          <a:p>
            <a:pPr lvl="1"/>
            <a:r>
              <a:rPr lang="de-DE" altLang="cs-CZ" smtClean="0">
                <a:latin typeface="Palatino" charset="0"/>
                <a:ea typeface="ＭＳ Ｐゴシック" panose="020B0600070205080204" pitchFamily="34" charset="-128"/>
              </a:rPr>
              <a:t>- Development of common procedures needs to be addressed at project kickoff time</a:t>
            </a:r>
          </a:p>
          <a:p>
            <a:endParaRPr lang="en-US" altLang="cs-CZ" smtClean="0">
              <a:latin typeface="Palatino" charset="0"/>
              <a:ea typeface="ＭＳ Ｐゴシック" panose="020B0600070205080204"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cs-CZ" smtClean="0"/>
              <a:t>Kliknutím lze upravit styl.</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můžete upravit styl předlohy.</a:t>
            </a:r>
            <a:endParaRPr lang="en-US" dirty="0"/>
          </a:p>
        </p:txBody>
      </p:sp>
      <p:sp>
        <p:nvSpPr>
          <p:cNvPr id="4" name="Date Placeholder 3"/>
          <p:cNvSpPr>
            <a:spLocks noGrp="1"/>
          </p:cNvSpPr>
          <p:nvPr>
            <p:ph type="dt" sz="half" idx="10"/>
          </p:nvPr>
        </p:nvSpPr>
        <p:spPr/>
        <p:txBody>
          <a:bodyPr/>
          <a:lstStyle/>
          <a:p>
            <a:fld id="{583A977F-2504-E741-85B4-8F01994E1F25}"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2246978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ázev a popisek">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944F351F-53B1-3B4C-8CD4-15B0457E8E3F}"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894211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ce s popiskem">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BAB1E8F6-4F69-E448-82E4-3FF8C30628E4}"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17566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Jmenovka">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cs-CZ" smtClean="0"/>
              <a:t>Kliknutím lze upravit styl.</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F790BAD4-EC93-8B4C-97AE-9AB5F3271B19}"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0561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Jmenovka s citac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E6C9050E-E079-6441-81E7-806D30677343}"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040272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vda nebo nepravda">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cs-CZ" smtClean="0"/>
              <a:t>Kliknutím lze upravit styl.</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cs-CZ" smtClean="0"/>
              <a:t>Upravte styly předlohy textu.</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cs-CZ" smtClean="0"/>
              <a:t>Upravte styly předlohy textu.</a:t>
            </a:r>
          </a:p>
        </p:txBody>
      </p:sp>
      <p:sp>
        <p:nvSpPr>
          <p:cNvPr id="5" name="Date Placeholder 4"/>
          <p:cNvSpPr>
            <a:spLocks noGrp="1"/>
          </p:cNvSpPr>
          <p:nvPr>
            <p:ph type="dt" sz="half" idx="10"/>
          </p:nvPr>
        </p:nvSpPr>
        <p:spPr/>
        <p:txBody>
          <a:bodyPr/>
          <a:lstStyle/>
          <a:p>
            <a:fld id="{99B230AF-FFB7-DE42-B481-AAC2589869DA}"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95619161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smtClean="0"/>
              <a:t>Kliknutím lze upravit styl.</a:t>
            </a:r>
            <a:endParaRPr lang="en-US" dirty="0"/>
          </a:p>
        </p:txBody>
      </p:sp>
      <p:sp>
        <p:nvSpPr>
          <p:cNvPr id="3" name="Vertical Text Placeholder 2"/>
          <p:cNvSpPr>
            <a:spLocks noGrp="1"/>
          </p:cNvSpPr>
          <p:nvPr>
            <p:ph type="body" orient="vert" idx="1"/>
          </p:nvPr>
        </p:nvSpPr>
        <p:spPr/>
        <p:txBody>
          <a:bodyPr vert="eaVert" ancho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DE9A7C16-FAF2-2C41-B697-563997C522AD}"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034669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cs-CZ" smtClean="0"/>
              <a:t>Kliknutím lze upravit styl.</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0A19D9EA-0687-604F-B97A-763B6765DF9F}"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4019571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cs-CZ" smtClean="0"/>
              <a:t>Kliknutím lze upravit styl.</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10"/>
          </p:nvPr>
        </p:nvSpPr>
        <p:spPr/>
        <p:txBody>
          <a:bodyPr/>
          <a:lstStyle/>
          <a:p>
            <a:fld id="{12B9A02F-357D-AF42-B110-A7740AFDCA1B}"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340562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cs-CZ" smtClean="0"/>
              <a:t>Kliknutím lze upravit styl.</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Upravte styly předlohy textu.</a:t>
            </a:r>
          </a:p>
        </p:txBody>
      </p:sp>
      <p:sp>
        <p:nvSpPr>
          <p:cNvPr id="4" name="Date Placeholder 3"/>
          <p:cNvSpPr>
            <a:spLocks noGrp="1"/>
          </p:cNvSpPr>
          <p:nvPr>
            <p:ph type="dt" sz="half" idx="10"/>
          </p:nvPr>
        </p:nvSpPr>
        <p:spPr/>
        <p:txBody>
          <a:bodyPr/>
          <a:lstStyle/>
          <a:p>
            <a:fld id="{DABB9B27-4D02-2940-AED5-BC8F2B3B1507}" type="datetimeFigureOut">
              <a:rPr lang="en-US" dirty="0"/>
              <a:t>3/30/2020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884355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cs-CZ" smtClean="0"/>
              <a:t>Kliknutím lze upravit styl.</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Date Placeholder 4"/>
          <p:cNvSpPr>
            <a:spLocks noGrp="1"/>
          </p:cNvSpPr>
          <p:nvPr>
            <p:ph type="dt" sz="half" idx="10"/>
          </p:nvPr>
        </p:nvSpPr>
        <p:spPr/>
        <p:txBody>
          <a:bodyPr/>
          <a:lstStyle/>
          <a:p>
            <a:fld id="{04CF7878-2C98-7449-BB8F-764A5EA8E558}"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836651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cs-CZ" smtClean="0"/>
              <a:t>Kliknutím lze upravit styl.</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Upravte styly předlohy textu.</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7" name="Date Placeholder 6"/>
          <p:cNvSpPr>
            <a:spLocks noGrp="1"/>
          </p:cNvSpPr>
          <p:nvPr>
            <p:ph type="dt" sz="half" idx="10"/>
          </p:nvPr>
        </p:nvSpPr>
        <p:spPr/>
        <p:txBody>
          <a:bodyPr/>
          <a:lstStyle/>
          <a:p>
            <a:fld id="{E6D2F403-9584-1749-B6AB-5E1C5F94527C}" type="datetimeFigureOut">
              <a:rPr lang="en-US" dirty="0"/>
              <a:t>3/30/2020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9781286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Jenom nadpis">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cs-CZ" smtClean="0"/>
              <a:t>Kliknutím lze upravit styl.</a:t>
            </a:r>
            <a:endParaRPr lang="en-US" dirty="0"/>
          </a:p>
        </p:txBody>
      </p:sp>
      <p:sp>
        <p:nvSpPr>
          <p:cNvPr id="3" name="Date Placeholder 2"/>
          <p:cNvSpPr>
            <a:spLocks noGrp="1"/>
          </p:cNvSpPr>
          <p:nvPr>
            <p:ph type="dt" sz="half" idx="10"/>
          </p:nvPr>
        </p:nvSpPr>
        <p:spPr/>
        <p:txBody>
          <a:bodyPr/>
          <a:lstStyle/>
          <a:p>
            <a:fld id="{A58C0351-EB03-5444-BA93-B7E778374E24}" type="datetimeFigureOut">
              <a:rPr lang="en-US" dirty="0"/>
              <a:t>3/30/2020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898552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7EADB90-FF7E-5041-AB9F-1BC0957AB829}" type="datetimeFigureOut">
              <a:rPr lang="en-US" dirty="0"/>
              <a:t>3/30/2020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794889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cs-CZ" smtClean="0"/>
              <a:t>Kliknutím lze upravit styl.</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C1EB8CB6-48D8-4E47-B0D3-B56230F429D0}"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028280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cs-CZ" smtClean="0"/>
              <a:t>Kliknutím lze upravit styl.</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cs-CZ" smtClean="0"/>
              <a:t>Kliknutím na ikonu přidáte obrázek.</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Upravte styly předlohy textu.</a:t>
            </a:r>
          </a:p>
        </p:txBody>
      </p:sp>
      <p:sp>
        <p:nvSpPr>
          <p:cNvPr id="5" name="Date Placeholder 4"/>
          <p:cNvSpPr>
            <a:spLocks noGrp="1"/>
          </p:cNvSpPr>
          <p:nvPr>
            <p:ph type="dt" sz="half" idx="10"/>
          </p:nvPr>
        </p:nvSpPr>
        <p:spPr/>
        <p:txBody>
          <a:bodyPr/>
          <a:lstStyle/>
          <a:p>
            <a:fld id="{4EF716D3-DCE8-CC45-8106-AE5DFCD073F9}" type="datetimeFigureOut">
              <a:rPr lang="en-US" dirty="0"/>
              <a:t>3/30/2020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8826806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cs-CZ" smtClean="0"/>
              <a:t>Kliknutím lze upravit styl.</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cs-CZ" smtClean="0"/>
              <a:t>Upravte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4D9FFFB4-400D-1240-AB24-6F86C96D4DFB}" type="datetimeFigureOut">
              <a:rPr lang="en-US" dirty="0"/>
              <a:t>3/30/2020</a:t>
            </a:fld>
            <a:endParaRPr lang="en-US" dirty="0"/>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312168713"/>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1" r:id="rId12"/>
    <p:sldLayoutId id="2147483792" r:id="rId13"/>
    <p:sldLayoutId id="2147483793" r:id="rId14"/>
    <p:sldLayoutId id="2147483794" r:id="rId15"/>
    <p:sldLayoutId id="214748379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2" Type="http://schemas.openxmlformats.org/officeDocument/2006/relationships/slide" Target="slide80.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slide" Target="slide7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3" Type="http://schemas.openxmlformats.org/officeDocument/2006/relationships/audio" Target="../media/audio1.bin"/><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descr="Rectangle: Click to edit Master text styles&#10;Second level&#10;Third level&#10;Fourth level&#10;Fifth level"/>
          <p:cNvSpPr>
            <a:spLocks noGrp="1" noChangeArrowheads="1"/>
          </p:cNvSpPr>
          <p:nvPr>
            <p:ph type="subTitle" idx="1"/>
          </p:nvPr>
        </p:nvSpPr>
        <p:spPr>
          <a:xfrm>
            <a:off x="1066800" y="3276600"/>
            <a:ext cx="7086600" cy="1752600"/>
          </a:xfrm>
        </p:spPr>
        <p:txBody>
          <a:bodyPr/>
          <a:lstStyle/>
          <a:p>
            <a:pPr algn="ctr"/>
            <a:r>
              <a:rPr lang="en-US" altLang="cs-CZ" sz="3600" dirty="0">
                <a:solidFill>
                  <a:schemeClr val="tx1"/>
                </a:solidFill>
                <a:ea typeface="ＭＳ Ｐゴシック" panose="020B0600070205080204" pitchFamily="34" charset="-128"/>
              </a:rPr>
              <a:t>Project Organization</a:t>
            </a:r>
            <a:endParaRPr lang="en-US" altLang="ar-SA" sz="3600" b="1" dirty="0">
              <a:solidFill>
                <a:srgbClr val="FF0000"/>
              </a:solidFill>
            </a:endParaRPr>
          </a:p>
        </p:txBody>
      </p:sp>
      <p:sp>
        <p:nvSpPr>
          <p:cNvPr id="41992" name="Rectangle 8"/>
          <p:cNvSpPr>
            <a:spLocks noChangeArrowheads="1"/>
          </p:cNvSpPr>
          <p:nvPr/>
        </p:nvSpPr>
        <p:spPr bwMode="auto">
          <a:xfrm>
            <a:off x="914400" y="0"/>
            <a:ext cx="7467600" cy="297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spcBef>
                <a:spcPct val="0"/>
              </a:spcBef>
              <a:defRPr sz="2400">
                <a:solidFill>
                  <a:schemeClr val="tx1"/>
                </a:solidFill>
                <a:latin typeface="Arial" panose="020B0604020202020204" pitchFamily="34" charset="0"/>
              </a:defRPr>
            </a:lvl1pPr>
            <a:lvl2pPr>
              <a:spcBef>
                <a:spcPct val="0"/>
              </a:spcBef>
              <a:defRPr sz="2400">
                <a:solidFill>
                  <a:schemeClr val="tx1"/>
                </a:solidFill>
                <a:latin typeface="Arial" panose="020B0604020202020204" pitchFamily="34" charset="0"/>
              </a:defRPr>
            </a:lvl2pPr>
            <a:lvl3pPr>
              <a:spcBef>
                <a:spcPct val="0"/>
              </a:spcBef>
              <a:defRPr sz="2400">
                <a:solidFill>
                  <a:schemeClr val="tx1"/>
                </a:solidFill>
                <a:latin typeface="Arial" panose="020B0604020202020204" pitchFamily="34" charset="0"/>
              </a:defRPr>
            </a:lvl3pPr>
            <a:lvl4pPr>
              <a:spcBef>
                <a:spcPct val="0"/>
              </a:spcBef>
              <a:defRPr sz="2400">
                <a:solidFill>
                  <a:schemeClr val="tx1"/>
                </a:solidFill>
                <a:latin typeface="Arial" panose="020B0604020202020204" pitchFamily="34" charset="0"/>
              </a:defRPr>
            </a:lvl4pPr>
            <a:lvl5pPr>
              <a:spcBef>
                <a:spcPct val="0"/>
              </a:spcBef>
              <a:defRPr sz="2400">
                <a:solidFill>
                  <a:schemeClr val="tx1"/>
                </a:solidFill>
                <a:latin typeface="Arial" panose="020B0604020202020204" pitchFamily="34" charset="0"/>
              </a:defRPr>
            </a:lvl5pPr>
            <a:lvl6pPr marL="457200" fontAlgn="base">
              <a:spcBef>
                <a:spcPct val="0"/>
              </a:spcBef>
              <a:spcAft>
                <a:spcPct val="0"/>
              </a:spcAft>
              <a:defRPr sz="2400">
                <a:solidFill>
                  <a:schemeClr val="tx1"/>
                </a:solidFill>
                <a:latin typeface="Arial" panose="020B0604020202020204" pitchFamily="34" charset="0"/>
              </a:defRPr>
            </a:lvl6pPr>
            <a:lvl7pPr marL="914400" fontAlgn="base">
              <a:spcBef>
                <a:spcPct val="0"/>
              </a:spcBef>
              <a:spcAft>
                <a:spcPct val="0"/>
              </a:spcAft>
              <a:defRPr sz="2400">
                <a:solidFill>
                  <a:schemeClr val="tx1"/>
                </a:solidFill>
                <a:latin typeface="Arial" panose="020B0604020202020204" pitchFamily="34" charset="0"/>
              </a:defRPr>
            </a:lvl7pPr>
            <a:lvl8pPr marL="1371600" fontAlgn="base">
              <a:spcBef>
                <a:spcPct val="0"/>
              </a:spcBef>
              <a:spcAft>
                <a:spcPct val="0"/>
              </a:spcAft>
              <a:defRPr sz="2400">
                <a:solidFill>
                  <a:schemeClr val="tx1"/>
                </a:solidFill>
                <a:latin typeface="Arial" panose="020B0604020202020204" pitchFamily="34" charset="0"/>
              </a:defRPr>
            </a:lvl8pPr>
            <a:lvl9pPr marL="1828800" fontAlgn="base">
              <a:spcBef>
                <a:spcPct val="0"/>
              </a:spcBef>
              <a:spcAft>
                <a:spcPct val="0"/>
              </a:spcAft>
              <a:defRPr sz="2400">
                <a:solidFill>
                  <a:schemeClr val="tx1"/>
                </a:solidFill>
                <a:latin typeface="Arial" panose="020B0604020202020204" pitchFamily="34" charset="0"/>
              </a:defRPr>
            </a:lvl9pPr>
          </a:lstStyle>
          <a:p>
            <a:pPr algn="ctr">
              <a:lnSpc>
                <a:spcPct val="75000"/>
              </a:lnSpc>
              <a:buClrTx/>
              <a:buSzTx/>
              <a:buFontTx/>
              <a:buNone/>
            </a:pPr>
            <a:r>
              <a:rPr lang="en-US" altLang="ar-SA" sz="4000" b="1" dirty="0" smtClean="0">
                <a:solidFill>
                  <a:srgbClr val="9900CC"/>
                </a:solidFill>
              </a:rPr>
              <a:t>Systems </a:t>
            </a:r>
            <a:r>
              <a:rPr lang="en-US" altLang="ar-SA" sz="4000" b="1" dirty="0">
                <a:solidFill>
                  <a:srgbClr val="9900CC"/>
                </a:solidFill>
              </a:rPr>
              <a:t>Analysis</a:t>
            </a:r>
            <a:br>
              <a:rPr lang="en-US" altLang="ar-SA" sz="4000" b="1" dirty="0">
                <a:solidFill>
                  <a:srgbClr val="9900CC"/>
                </a:solidFill>
              </a:rPr>
            </a:br>
            <a:r>
              <a:rPr lang="en-US" altLang="ar-SA" sz="4000" b="1" dirty="0">
                <a:solidFill>
                  <a:srgbClr val="9900CC"/>
                </a:solidFill>
              </a:rPr>
              <a:t>and Design</a:t>
            </a:r>
            <a:r>
              <a:rPr lang="en-US" altLang="ar-SA" sz="4000" b="1" dirty="0">
                <a:solidFill>
                  <a:schemeClr val="tx2"/>
                </a:solidFill>
              </a:rPr>
              <a:t/>
            </a:r>
            <a:br>
              <a:rPr lang="en-US" altLang="ar-SA" sz="4000" b="1" dirty="0">
                <a:solidFill>
                  <a:schemeClr val="tx2"/>
                </a:solidFill>
              </a:rPr>
            </a:br>
            <a:r>
              <a:rPr lang="en-US" altLang="ar-SA" b="1" dirty="0">
                <a:solidFill>
                  <a:schemeClr val="tx2"/>
                </a:solidFill>
              </a:rPr>
              <a:t> </a:t>
            </a:r>
            <a:r>
              <a:rPr lang="en-US" altLang="ar-SA" sz="4000" b="1" dirty="0">
                <a:solidFill>
                  <a:schemeClr val="tx2"/>
                </a:solidFill>
              </a:rPr>
              <a:t/>
            </a:r>
            <a:br>
              <a:rPr lang="en-US" altLang="ar-SA" sz="4000" b="1" dirty="0">
                <a:solidFill>
                  <a:schemeClr val="tx2"/>
                </a:solidFill>
              </a:rPr>
            </a:br>
            <a:r>
              <a:rPr lang="en-US" altLang="ar-SA" sz="2800" b="1" dirty="0">
                <a:solidFill>
                  <a:schemeClr val="tx2"/>
                </a:solidFill>
              </a:rPr>
              <a:t> </a:t>
            </a:r>
          </a:p>
        </p:txBody>
      </p:sp>
    </p:spTree>
    <p:extLst>
      <p:ext uri="{BB962C8B-B14F-4D97-AF65-F5344CB8AC3E}">
        <p14:creationId xmlns:p14="http://schemas.microsoft.com/office/powerpoint/2010/main" val="30563947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Functional Organization</a:t>
            </a:r>
          </a:p>
        </p:txBody>
      </p:sp>
      <p:sp>
        <p:nvSpPr>
          <p:cNvPr id="621573" name="Rectangle 5"/>
          <p:cNvSpPr>
            <a:spLocks noGrp="1" noChangeArrowheads="1"/>
          </p:cNvSpPr>
          <p:nvPr>
            <p:ph idx="1"/>
          </p:nvPr>
        </p:nvSpPr>
        <p:spPr>
          <a:xfrm>
            <a:off x="381000" y="1295400"/>
            <a:ext cx="8534400" cy="4800600"/>
          </a:xfrm>
        </p:spPr>
        <p:txBody>
          <a:bodyPr/>
          <a:lstStyle/>
          <a:p>
            <a:pPr eaLnBrk="1" hangingPunct="1"/>
            <a:r>
              <a:rPr lang="en-US" altLang="cs-CZ" smtClean="0">
                <a:ea typeface="ＭＳ Ｐゴシック" panose="020B0600070205080204" pitchFamily="34" charset="-128"/>
              </a:rPr>
              <a:t>In a functional organization people are grouped into </a:t>
            </a:r>
            <a:r>
              <a:rPr lang="en-US" altLang="cs-CZ" smtClean="0">
                <a:solidFill>
                  <a:srgbClr val="FC0128"/>
                </a:solidFill>
                <a:ea typeface="ＭＳ Ｐゴシック" panose="020B0600070205080204" pitchFamily="34" charset="-128"/>
              </a:rPr>
              <a:t>departments</a:t>
            </a:r>
            <a:r>
              <a:rPr lang="en-US" altLang="cs-CZ" smtClean="0">
                <a:ea typeface="ＭＳ Ｐゴシック" panose="020B0600070205080204" pitchFamily="34" charset="-128"/>
              </a:rPr>
              <a:t>, each of which </a:t>
            </a:r>
            <a:r>
              <a:rPr lang="en-US" altLang="cs-CZ" smtClean="0">
                <a:solidFill>
                  <a:srgbClr val="FC0128"/>
                </a:solidFill>
                <a:ea typeface="ＭＳ Ｐゴシック" panose="020B0600070205080204" pitchFamily="34" charset="-128"/>
              </a:rPr>
              <a:t>addresses an activity (“function”)</a:t>
            </a:r>
            <a:endParaRPr lang="en-US" altLang="cs-CZ" smtClean="0">
              <a:ea typeface="ＭＳ Ｐゴシック" panose="020B0600070205080204" pitchFamily="34" charset="-128"/>
            </a:endParaRPr>
          </a:p>
          <a:p>
            <a:pPr eaLnBrk="1" hangingPunct="1"/>
            <a:r>
              <a:rPr lang="en-US" altLang="cs-CZ" smtClean="0">
                <a:ea typeface="ＭＳ Ｐゴシック" panose="020B0600070205080204" pitchFamily="34" charset="-128"/>
              </a:rPr>
              <a:t>Examples of departments </a:t>
            </a:r>
          </a:p>
          <a:p>
            <a:pPr lvl="1" eaLnBrk="1" hangingPunct="1"/>
            <a:r>
              <a:rPr lang="en-US" altLang="cs-CZ" smtClean="0">
                <a:ea typeface="ＭＳ Ｐゴシック" panose="020B0600070205080204" pitchFamily="34" charset="-128"/>
              </a:rPr>
              <a:t>Traditional companies: Finance,production,sales,marketing </a:t>
            </a:r>
          </a:p>
          <a:p>
            <a:pPr lvl="1" eaLnBrk="1" hangingPunct="1"/>
            <a:r>
              <a:rPr lang="en-US" altLang="cs-CZ" smtClean="0">
                <a:ea typeface="ＭＳ Ｐゴシック" panose="020B0600070205080204" pitchFamily="34" charset="-128"/>
              </a:rPr>
              <a:t>Software companies: Analysis,design,integration,testing</a:t>
            </a:r>
          </a:p>
          <a:p>
            <a:pPr eaLnBrk="1" hangingPunct="1"/>
            <a:r>
              <a:rPr lang="en-US" altLang="cs-CZ" smtClean="0">
                <a:ea typeface="ＭＳ Ｐゴシック" panose="020B0600070205080204" pitchFamily="34" charset="-128"/>
              </a:rPr>
              <a:t>Properties of functional organizations</a:t>
            </a:r>
          </a:p>
          <a:p>
            <a:pPr lvl="1" eaLnBrk="1" hangingPunct="1"/>
            <a:r>
              <a:rPr lang="en-US" altLang="cs-CZ" smtClean="0">
                <a:ea typeface="ＭＳ Ｐゴシック" panose="020B0600070205080204" pitchFamily="34" charset="-128"/>
              </a:rPr>
              <a:t>Projects are pipelined through the departments.</a:t>
            </a:r>
          </a:p>
          <a:p>
            <a:pPr lvl="2" eaLnBrk="1" hangingPunct="1"/>
            <a:r>
              <a:rPr lang="en-US" altLang="cs-CZ" smtClean="0">
                <a:ea typeface="ＭＳ Ｐゴシック" panose="020B0600070205080204" pitchFamily="34" charset="-128"/>
              </a:rPr>
              <a:t>Example: The project starts in research, moves to development, then moves to production</a:t>
            </a:r>
          </a:p>
          <a:p>
            <a:pPr lvl="1" eaLnBrk="1" hangingPunct="1"/>
            <a:r>
              <a:rPr lang="en-US" altLang="cs-CZ" smtClean="0">
                <a:ea typeface="ＭＳ Ｐゴシック" panose="020B0600070205080204" pitchFamily="34" charset="-128"/>
              </a:rPr>
              <a:t>Different departments often address identical needs</a:t>
            </a:r>
          </a:p>
          <a:p>
            <a:pPr lvl="2" eaLnBrk="1" hangingPunct="1"/>
            <a:r>
              <a:rPr lang="en-US" altLang="cs-CZ" smtClean="0">
                <a:ea typeface="ＭＳ Ｐゴシック" panose="020B0600070205080204" pitchFamily="34" charset="-128"/>
              </a:rPr>
              <a:t>Example: Configuration management, IT infrastructure</a:t>
            </a:r>
          </a:p>
          <a:p>
            <a:pPr lvl="1" eaLnBrk="1" hangingPunct="1"/>
            <a:r>
              <a:rPr lang="en-US" altLang="cs-CZ" smtClean="0">
                <a:ea typeface="ＭＳ Ｐゴシック" panose="020B0600070205080204" pitchFamily="34" charset="-128"/>
              </a:rPr>
              <a:t>Only few participants are involved in the complete project.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157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2157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2157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157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2157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21573">
                                            <p:txEl>
                                              <p:pRg st="5" end="5"/>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21573">
                                            <p:txEl>
                                              <p:pRg st="6" end="6"/>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621573">
                                            <p:txEl>
                                              <p:pRg st="7" end="7"/>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621573">
                                            <p:txEl>
                                              <p:pRg st="8" end="8"/>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2157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1573" grpId="0" build="p" bldLvl="2"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Example of a Functional Organization</a:t>
            </a:r>
          </a:p>
        </p:txBody>
      </p:sp>
      <p:sp>
        <p:nvSpPr>
          <p:cNvPr id="34819" name="Rectangle 4"/>
          <p:cNvSpPr>
            <a:spLocks noChangeArrowheads="1"/>
          </p:cNvSpPr>
          <p:nvPr/>
        </p:nvSpPr>
        <p:spPr bwMode="auto">
          <a:xfrm>
            <a:off x="3581400" y="1295400"/>
            <a:ext cx="1981200" cy="685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800" b="0">
                <a:latin typeface="Verdana" panose="020B0604030504040204" pitchFamily="34" charset="0"/>
              </a:rPr>
              <a:t>Executive Office</a:t>
            </a:r>
          </a:p>
        </p:txBody>
      </p:sp>
      <p:sp>
        <p:nvSpPr>
          <p:cNvPr id="34820" name="Rectangle 6"/>
          <p:cNvSpPr>
            <a:spLocks noChangeArrowheads="1"/>
          </p:cNvSpPr>
          <p:nvPr/>
        </p:nvSpPr>
        <p:spPr bwMode="auto">
          <a:xfrm>
            <a:off x="1295400" y="2362200"/>
            <a:ext cx="1600200" cy="685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800" b="0">
                <a:latin typeface="Verdana" panose="020B0604030504040204" pitchFamily="34" charset="0"/>
              </a:rPr>
              <a:t>Finance</a:t>
            </a:r>
          </a:p>
        </p:txBody>
      </p:sp>
      <p:sp>
        <p:nvSpPr>
          <p:cNvPr id="34821" name="Rectangle 7"/>
          <p:cNvSpPr>
            <a:spLocks noChangeArrowheads="1"/>
          </p:cNvSpPr>
          <p:nvPr/>
        </p:nvSpPr>
        <p:spPr bwMode="auto">
          <a:xfrm>
            <a:off x="3048000" y="2362200"/>
            <a:ext cx="1676400" cy="685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800" b="0">
                <a:latin typeface="Verdana" panose="020B0604030504040204" pitchFamily="34" charset="0"/>
              </a:rPr>
              <a:t>Production</a:t>
            </a:r>
          </a:p>
        </p:txBody>
      </p:sp>
      <p:sp>
        <p:nvSpPr>
          <p:cNvPr id="34822" name="Rectangle 8"/>
          <p:cNvSpPr>
            <a:spLocks noChangeArrowheads="1"/>
          </p:cNvSpPr>
          <p:nvPr/>
        </p:nvSpPr>
        <p:spPr bwMode="auto">
          <a:xfrm>
            <a:off x="4876800" y="2362200"/>
            <a:ext cx="1219200" cy="685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800" b="0">
                <a:latin typeface="Verdana" panose="020B0604030504040204" pitchFamily="34" charset="0"/>
              </a:rPr>
              <a:t>Sales</a:t>
            </a:r>
          </a:p>
        </p:txBody>
      </p:sp>
      <p:sp>
        <p:nvSpPr>
          <p:cNvPr id="34823" name="Rectangle 9"/>
          <p:cNvSpPr>
            <a:spLocks noChangeArrowheads="1"/>
          </p:cNvSpPr>
          <p:nvPr/>
        </p:nvSpPr>
        <p:spPr bwMode="auto">
          <a:xfrm>
            <a:off x="6324600" y="2362200"/>
            <a:ext cx="1219200" cy="685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800" b="0">
                <a:latin typeface="Verdana" panose="020B0604030504040204" pitchFamily="34" charset="0"/>
              </a:rPr>
              <a:t>Marketing</a:t>
            </a:r>
          </a:p>
        </p:txBody>
      </p:sp>
      <p:sp>
        <p:nvSpPr>
          <p:cNvPr id="34824" name="Rectangle 10"/>
          <p:cNvSpPr>
            <a:spLocks noChangeArrowheads="1"/>
          </p:cNvSpPr>
          <p:nvPr/>
        </p:nvSpPr>
        <p:spPr bwMode="auto">
          <a:xfrm>
            <a:off x="5943600" y="3276600"/>
            <a:ext cx="838200" cy="381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Region1</a:t>
            </a:r>
          </a:p>
        </p:txBody>
      </p:sp>
      <p:sp>
        <p:nvSpPr>
          <p:cNvPr id="34825" name="Rectangle 11"/>
          <p:cNvSpPr>
            <a:spLocks noChangeArrowheads="1"/>
          </p:cNvSpPr>
          <p:nvPr/>
        </p:nvSpPr>
        <p:spPr bwMode="auto">
          <a:xfrm>
            <a:off x="5943600" y="38862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Region2</a:t>
            </a:r>
          </a:p>
        </p:txBody>
      </p:sp>
      <p:sp>
        <p:nvSpPr>
          <p:cNvPr id="34826" name="Rectangle 13"/>
          <p:cNvSpPr>
            <a:spLocks noChangeArrowheads="1"/>
          </p:cNvSpPr>
          <p:nvPr/>
        </p:nvSpPr>
        <p:spPr bwMode="auto">
          <a:xfrm>
            <a:off x="5943600" y="48768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IT</a:t>
            </a:r>
          </a:p>
        </p:txBody>
      </p:sp>
      <p:sp>
        <p:nvSpPr>
          <p:cNvPr id="34827" name="Rectangle 14"/>
          <p:cNvSpPr>
            <a:spLocks noChangeArrowheads="1"/>
          </p:cNvSpPr>
          <p:nvPr/>
        </p:nvSpPr>
        <p:spPr bwMode="auto">
          <a:xfrm>
            <a:off x="7315200" y="3276600"/>
            <a:ext cx="838200" cy="381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Region1</a:t>
            </a:r>
          </a:p>
        </p:txBody>
      </p:sp>
      <p:sp>
        <p:nvSpPr>
          <p:cNvPr id="34828" name="Rectangle 15"/>
          <p:cNvSpPr>
            <a:spLocks noChangeArrowheads="1"/>
          </p:cNvSpPr>
          <p:nvPr/>
        </p:nvSpPr>
        <p:spPr bwMode="auto">
          <a:xfrm>
            <a:off x="7315200" y="38862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Region2</a:t>
            </a:r>
          </a:p>
        </p:txBody>
      </p:sp>
      <p:sp>
        <p:nvSpPr>
          <p:cNvPr id="34829" name="Rectangle 17"/>
          <p:cNvSpPr>
            <a:spLocks noChangeArrowheads="1"/>
          </p:cNvSpPr>
          <p:nvPr/>
        </p:nvSpPr>
        <p:spPr bwMode="auto">
          <a:xfrm>
            <a:off x="7315200" y="48768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IT</a:t>
            </a:r>
          </a:p>
        </p:txBody>
      </p:sp>
      <p:sp>
        <p:nvSpPr>
          <p:cNvPr id="34830" name="Rectangle 18"/>
          <p:cNvSpPr>
            <a:spLocks noChangeArrowheads="1"/>
          </p:cNvSpPr>
          <p:nvPr/>
        </p:nvSpPr>
        <p:spPr bwMode="auto">
          <a:xfrm>
            <a:off x="2362200" y="3276600"/>
            <a:ext cx="838200" cy="381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Region1</a:t>
            </a:r>
          </a:p>
        </p:txBody>
      </p:sp>
      <p:sp>
        <p:nvSpPr>
          <p:cNvPr id="34831" name="Rectangle 19"/>
          <p:cNvSpPr>
            <a:spLocks noChangeArrowheads="1"/>
          </p:cNvSpPr>
          <p:nvPr/>
        </p:nvSpPr>
        <p:spPr bwMode="auto">
          <a:xfrm>
            <a:off x="2362200" y="38862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Region2</a:t>
            </a:r>
          </a:p>
        </p:txBody>
      </p:sp>
      <p:sp>
        <p:nvSpPr>
          <p:cNvPr id="34832" name="Rectangle 21"/>
          <p:cNvSpPr>
            <a:spLocks noChangeArrowheads="1"/>
          </p:cNvSpPr>
          <p:nvPr/>
        </p:nvSpPr>
        <p:spPr bwMode="auto">
          <a:xfrm>
            <a:off x="2362200" y="48768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IT</a:t>
            </a:r>
          </a:p>
        </p:txBody>
      </p:sp>
      <p:sp>
        <p:nvSpPr>
          <p:cNvPr id="34833" name="Rectangle 26"/>
          <p:cNvSpPr>
            <a:spLocks noChangeArrowheads="1"/>
          </p:cNvSpPr>
          <p:nvPr/>
        </p:nvSpPr>
        <p:spPr bwMode="auto">
          <a:xfrm>
            <a:off x="4114800" y="3276600"/>
            <a:ext cx="838200" cy="381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Region1</a:t>
            </a:r>
          </a:p>
        </p:txBody>
      </p:sp>
      <p:sp>
        <p:nvSpPr>
          <p:cNvPr id="34834" name="Rectangle 27"/>
          <p:cNvSpPr>
            <a:spLocks noChangeArrowheads="1"/>
          </p:cNvSpPr>
          <p:nvPr/>
        </p:nvSpPr>
        <p:spPr bwMode="auto">
          <a:xfrm>
            <a:off x="4114800" y="38862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Region2</a:t>
            </a:r>
          </a:p>
        </p:txBody>
      </p:sp>
      <p:sp>
        <p:nvSpPr>
          <p:cNvPr id="34835" name="Rectangle 28"/>
          <p:cNvSpPr>
            <a:spLocks noChangeArrowheads="1"/>
          </p:cNvSpPr>
          <p:nvPr/>
        </p:nvSpPr>
        <p:spPr bwMode="auto">
          <a:xfrm>
            <a:off x="4114800" y="4876800"/>
            <a:ext cx="838200" cy="3048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de-DE" altLang="cs-CZ" sz="1600" b="0">
                <a:latin typeface="Verdana" panose="020B0604030504040204" pitchFamily="34" charset="0"/>
              </a:rPr>
              <a:t>IT</a:t>
            </a:r>
          </a:p>
        </p:txBody>
      </p:sp>
      <p:cxnSp>
        <p:nvCxnSpPr>
          <p:cNvPr id="34836" name="AutoShape 29"/>
          <p:cNvCxnSpPr>
            <a:cxnSpLocks noChangeShapeType="1"/>
            <a:stCxn id="34819" idx="2"/>
            <a:endCxn id="34820" idx="0"/>
          </p:cNvCxnSpPr>
          <p:nvPr/>
        </p:nvCxnSpPr>
        <p:spPr bwMode="auto">
          <a:xfrm rot="5400000">
            <a:off x="3143250" y="933450"/>
            <a:ext cx="381000" cy="247650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37" name="AutoShape 30"/>
          <p:cNvCxnSpPr>
            <a:cxnSpLocks noChangeShapeType="1"/>
            <a:stCxn id="34819" idx="2"/>
            <a:endCxn id="34821" idx="0"/>
          </p:cNvCxnSpPr>
          <p:nvPr/>
        </p:nvCxnSpPr>
        <p:spPr bwMode="auto">
          <a:xfrm rot="5400000">
            <a:off x="4038600" y="1828800"/>
            <a:ext cx="381000" cy="68580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38" name="AutoShape 31"/>
          <p:cNvCxnSpPr>
            <a:cxnSpLocks noChangeShapeType="1"/>
            <a:stCxn id="34819" idx="2"/>
            <a:endCxn id="34822" idx="0"/>
          </p:cNvCxnSpPr>
          <p:nvPr/>
        </p:nvCxnSpPr>
        <p:spPr bwMode="auto">
          <a:xfrm rot="16200000" flipH="1">
            <a:off x="4838700" y="1714500"/>
            <a:ext cx="381000" cy="91440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39" name="AutoShape 32"/>
          <p:cNvCxnSpPr>
            <a:cxnSpLocks noChangeShapeType="1"/>
            <a:stCxn id="34819" idx="2"/>
            <a:endCxn id="34823" idx="0"/>
          </p:cNvCxnSpPr>
          <p:nvPr/>
        </p:nvCxnSpPr>
        <p:spPr bwMode="auto">
          <a:xfrm rot="16200000" flipH="1">
            <a:off x="5562600" y="990600"/>
            <a:ext cx="381000" cy="236220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0" name="AutoShape 37"/>
          <p:cNvCxnSpPr>
            <a:cxnSpLocks noChangeShapeType="1"/>
            <a:stCxn id="34820" idx="2"/>
            <a:endCxn id="34830" idx="1"/>
          </p:cNvCxnSpPr>
          <p:nvPr/>
        </p:nvCxnSpPr>
        <p:spPr bwMode="auto">
          <a:xfrm rot="16200000" flipH="1">
            <a:off x="2019300" y="3124200"/>
            <a:ext cx="419100" cy="2667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1" name="AutoShape 38"/>
          <p:cNvCxnSpPr>
            <a:cxnSpLocks noChangeShapeType="1"/>
            <a:stCxn id="34831" idx="1"/>
            <a:endCxn id="34820" idx="2"/>
          </p:cNvCxnSpPr>
          <p:nvPr/>
        </p:nvCxnSpPr>
        <p:spPr bwMode="auto">
          <a:xfrm rot="10800000">
            <a:off x="2095500" y="3048000"/>
            <a:ext cx="266700" cy="9906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2" name="AutoShape 39"/>
          <p:cNvCxnSpPr>
            <a:cxnSpLocks noChangeShapeType="1"/>
            <a:stCxn id="34832" idx="1"/>
            <a:endCxn id="34820" idx="2"/>
          </p:cNvCxnSpPr>
          <p:nvPr/>
        </p:nvCxnSpPr>
        <p:spPr bwMode="auto">
          <a:xfrm rot="10800000">
            <a:off x="2095500" y="3048000"/>
            <a:ext cx="266700" cy="19812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3" name="AutoShape 40"/>
          <p:cNvCxnSpPr>
            <a:cxnSpLocks noChangeShapeType="1"/>
            <a:stCxn id="34821" idx="2"/>
            <a:endCxn id="34833" idx="1"/>
          </p:cNvCxnSpPr>
          <p:nvPr/>
        </p:nvCxnSpPr>
        <p:spPr bwMode="auto">
          <a:xfrm rot="16200000" flipH="1">
            <a:off x="3790950" y="3143250"/>
            <a:ext cx="419100" cy="2286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4" name="AutoShape 41"/>
          <p:cNvCxnSpPr>
            <a:cxnSpLocks noChangeShapeType="1"/>
            <a:stCxn id="34821" idx="2"/>
            <a:endCxn id="34834" idx="1"/>
          </p:cNvCxnSpPr>
          <p:nvPr/>
        </p:nvCxnSpPr>
        <p:spPr bwMode="auto">
          <a:xfrm rot="16200000" flipH="1">
            <a:off x="3505200" y="3429000"/>
            <a:ext cx="990600" cy="2286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5" name="AutoShape 42"/>
          <p:cNvCxnSpPr>
            <a:cxnSpLocks noChangeShapeType="1"/>
            <a:stCxn id="34821" idx="2"/>
            <a:endCxn id="34835" idx="1"/>
          </p:cNvCxnSpPr>
          <p:nvPr/>
        </p:nvCxnSpPr>
        <p:spPr bwMode="auto">
          <a:xfrm rot="16200000" flipH="1">
            <a:off x="3009900" y="3924300"/>
            <a:ext cx="1981200" cy="2286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6" name="AutoShape 43"/>
          <p:cNvCxnSpPr>
            <a:cxnSpLocks noChangeShapeType="1"/>
            <a:stCxn id="34822" idx="2"/>
            <a:endCxn id="34824" idx="1"/>
          </p:cNvCxnSpPr>
          <p:nvPr/>
        </p:nvCxnSpPr>
        <p:spPr bwMode="auto">
          <a:xfrm rot="16200000" flipH="1">
            <a:off x="5505450" y="3028950"/>
            <a:ext cx="419100" cy="4572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7" name="AutoShape 44"/>
          <p:cNvCxnSpPr>
            <a:cxnSpLocks noChangeShapeType="1"/>
            <a:stCxn id="34822" idx="2"/>
            <a:endCxn id="34825" idx="1"/>
          </p:cNvCxnSpPr>
          <p:nvPr/>
        </p:nvCxnSpPr>
        <p:spPr bwMode="auto">
          <a:xfrm rot="16200000" flipH="1">
            <a:off x="5219700" y="3314700"/>
            <a:ext cx="990600" cy="4572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8" name="AutoShape 45"/>
          <p:cNvCxnSpPr>
            <a:cxnSpLocks noChangeShapeType="1"/>
            <a:stCxn id="34822" idx="2"/>
            <a:endCxn id="34826" idx="1"/>
          </p:cNvCxnSpPr>
          <p:nvPr/>
        </p:nvCxnSpPr>
        <p:spPr bwMode="auto">
          <a:xfrm rot="16200000" flipH="1">
            <a:off x="4724400" y="3810000"/>
            <a:ext cx="1981200" cy="4572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49" name="AutoShape 46"/>
          <p:cNvCxnSpPr>
            <a:cxnSpLocks noChangeShapeType="1"/>
            <a:stCxn id="34823" idx="2"/>
            <a:endCxn id="34827" idx="1"/>
          </p:cNvCxnSpPr>
          <p:nvPr/>
        </p:nvCxnSpPr>
        <p:spPr bwMode="auto">
          <a:xfrm rot="16200000" flipH="1">
            <a:off x="6915150" y="3067050"/>
            <a:ext cx="419100" cy="3810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50" name="AutoShape 47"/>
          <p:cNvCxnSpPr>
            <a:cxnSpLocks noChangeShapeType="1"/>
            <a:stCxn id="34823" idx="2"/>
            <a:endCxn id="34828" idx="1"/>
          </p:cNvCxnSpPr>
          <p:nvPr/>
        </p:nvCxnSpPr>
        <p:spPr bwMode="auto">
          <a:xfrm rot="16200000" flipH="1">
            <a:off x="6629400" y="3352800"/>
            <a:ext cx="990600" cy="3810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34851" name="AutoShape 48"/>
          <p:cNvCxnSpPr>
            <a:cxnSpLocks noChangeShapeType="1"/>
            <a:stCxn id="34823" idx="2"/>
            <a:endCxn id="34829" idx="1"/>
          </p:cNvCxnSpPr>
          <p:nvPr/>
        </p:nvCxnSpPr>
        <p:spPr bwMode="auto">
          <a:xfrm rot="16200000" flipH="1">
            <a:off x="6134100" y="3848100"/>
            <a:ext cx="1981200" cy="381000"/>
          </a:xfrm>
          <a:prstGeom prst="bentConnector2">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34852" name="Text Box 49"/>
          <p:cNvSpPr txBox="1">
            <a:spLocks noChangeArrowheads="1"/>
          </p:cNvSpPr>
          <p:nvPr/>
        </p:nvSpPr>
        <p:spPr bwMode="auto">
          <a:xfrm>
            <a:off x="1355725" y="5743575"/>
            <a:ext cx="68643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latin typeface="Verdana" panose="020B0604030504040204" pitchFamily="34" charset="0"/>
              </a:rPr>
              <a:t>Line organization of a „traditional business“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6866"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Properties of Functional Organizations</a:t>
            </a:r>
          </a:p>
        </p:txBody>
      </p:sp>
      <p:sp>
        <p:nvSpPr>
          <p:cNvPr id="624645" name="Rectangle 5"/>
          <p:cNvSpPr>
            <a:spLocks noGrp="1" noChangeArrowheads="1"/>
          </p:cNvSpPr>
          <p:nvPr>
            <p:ph idx="1"/>
          </p:nvPr>
        </p:nvSpPr>
        <p:spPr/>
        <p:txBody>
          <a:bodyPr/>
          <a:lstStyle/>
          <a:p>
            <a:pPr eaLnBrk="1" hangingPunct="1"/>
            <a:r>
              <a:rPr lang="en-US" altLang="cs-CZ" smtClean="0">
                <a:solidFill>
                  <a:srgbClr val="FC0128"/>
                </a:solidFill>
                <a:ea typeface="ＭＳ Ｐゴシック" panose="020B0600070205080204" pitchFamily="34" charset="-128"/>
              </a:rPr>
              <a:t>Advantages: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Members of a department have a good understanding of the functional area they support</a:t>
            </a:r>
          </a:p>
          <a:p>
            <a:pPr eaLnBrk="1" hangingPunct="1"/>
            <a:r>
              <a:rPr lang="en-US" altLang="cs-CZ" smtClean="0">
                <a:solidFill>
                  <a:srgbClr val="FC0128"/>
                </a:solidFill>
                <a:ea typeface="ＭＳ Ｐゴシック" panose="020B0600070205080204" pitchFamily="34" charset="-128"/>
              </a:rPr>
              <a:t>Disadvantages: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It is difficult to make major investments in equipment  and facilities</a:t>
            </a:r>
          </a:p>
          <a:p>
            <a:pPr lvl="1" eaLnBrk="1" hangingPunct="1"/>
            <a:r>
              <a:rPr lang="en-US" altLang="cs-CZ" smtClean="0">
                <a:ea typeface="ＭＳ Ｐゴシック" panose="020B0600070205080204" pitchFamily="34" charset="-128"/>
              </a:rPr>
              <a:t>High chance for overlap or duplication of work among departments.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464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2464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2464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24645">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2464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45" grpId="0" build="p"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8914"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Project-based Organization</a:t>
            </a:r>
          </a:p>
        </p:txBody>
      </p:sp>
      <p:sp>
        <p:nvSpPr>
          <p:cNvPr id="629765"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In a </a:t>
            </a:r>
            <a:r>
              <a:rPr lang="en-US" altLang="cs-CZ" smtClean="0">
                <a:solidFill>
                  <a:srgbClr val="FC0128"/>
                </a:solidFill>
                <a:ea typeface="ＭＳ Ｐゴシック" panose="020B0600070205080204" pitchFamily="34" charset="-128"/>
              </a:rPr>
              <a:t>project-based organization</a:t>
            </a:r>
            <a:r>
              <a:rPr lang="en-US" altLang="cs-CZ" smtClean="0">
                <a:ea typeface="ＭＳ Ｐゴシック" panose="020B0600070205080204" pitchFamily="34" charset="-128"/>
              </a:rPr>
              <a:t> people are assigned to projects, each of which has a problem to be solved within time and budget</a:t>
            </a:r>
          </a:p>
          <a:p>
            <a:pPr eaLnBrk="1" hangingPunct="1"/>
            <a:r>
              <a:rPr lang="en-US" altLang="cs-CZ" smtClean="0">
                <a:ea typeface="ＭＳ Ｐゴシック" panose="020B0600070205080204" pitchFamily="34" charset="-128"/>
              </a:rPr>
              <a:t>Key properties of project-based organizations </a:t>
            </a:r>
          </a:p>
          <a:p>
            <a:pPr lvl="1" eaLnBrk="1" hangingPunct="1"/>
            <a:r>
              <a:rPr lang="en-US" altLang="cs-CZ" smtClean="0">
                <a:ea typeface="ＭＳ Ｐゴシック" panose="020B0600070205080204" pitchFamily="34" charset="-128"/>
              </a:rPr>
              <a:t>Teams are assembled for a project as it is created</a:t>
            </a:r>
          </a:p>
          <a:p>
            <a:pPr lvl="1" eaLnBrk="1" hangingPunct="1"/>
            <a:r>
              <a:rPr lang="en-US" altLang="cs-CZ" smtClean="0">
                <a:ea typeface="ＭＳ Ｐゴシック" panose="020B0600070205080204" pitchFamily="34" charset="-128"/>
              </a:rPr>
              <a:t>Each project has a project leader</a:t>
            </a:r>
          </a:p>
          <a:p>
            <a:pPr lvl="1" eaLnBrk="1" hangingPunct="1"/>
            <a:r>
              <a:rPr lang="en-US" altLang="cs-CZ" smtClean="0">
                <a:ea typeface="ＭＳ Ｐゴシック" panose="020B0600070205080204" pitchFamily="34" charset="-128"/>
              </a:rPr>
              <a:t>All participants are involved in the  complete project</a:t>
            </a:r>
          </a:p>
          <a:p>
            <a:pPr lvl="1" eaLnBrk="1" hangingPunct="1"/>
            <a:r>
              <a:rPr lang="en-US" altLang="cs-CZ" smtClean="0">
                <a:ea typeface="ＭＳ Ｐゴシック" panose="020B0600070205080204" pitchFamily="34" charset="-128"/>
              </a:rPr>
              <a:t>Teams are disassembled when the project terminates.</a:t>
            </a:r>
          </a:p>
          <a:p>
            <a:pPr lvl="1" eaLnBrk="1" hangingPunct="1"/>
            <a:endParaRPr lang="en-US" altLang="cs-CZ" smtClean="0">
              <a:ea typeface="ＭＳ Ｐゴシック" panose="020B0600070205080204" pitchFamily="34" charset="-128"/>
            </a:endParaRPr>
          </a:p>
          <a:p>
            <a:pPr lvl="1" eaLnBrk="1" hangingPunct="1"/>
            <a:endParaRPr lang="en-US" altLang="cs-CZ" smtClean="0">
              <a:ea typeface="ＭＳ Ｐゴシック" panose="020B0600070205080204" pitchFamily="34" charset="-128"/>
            </a:endParaRPr>
          </a:p>
          <a:p>
            <a:pPr lvl="1"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976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2976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2976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976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29765">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2976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9765" grpId="0" build="p" bldLvl="2"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Properties of Project-based Organizations</a:t>
            </a:r>
          </a:p>
        </p:txBody>
      </p:sp>
      <p:sp>
        <p:nvSpPr>
          <p:cNvPr id="630787" name="Rectangle 3"/>
          <p:cNvSpPr>
            <a:spLocks noGrp="1" noChangeArrowheads="1"/>
          </p:cNvSpPr>
          <p:nvPr>
            <p:ph idx="1"/>
          </p:nvPr>
        </p:nvSpPr>
        <p:spPr/>
        <p:txBody>
          <a:bodyPr>
            <a:normAutofit lnSpcReduction="10000"/>
          </a:bodyPr>
          <a:lstStyle/>
          <a:p>
            <a:pPr eaLnBrk="1" hangingPunct="1"/>
            <a:r>
              <a:rPr lang="en-US" altLang="cs-CZ" smtClean="0">
                <a:solidFill>
                  <a:srgbClr val="FC0128"/>
                </a:solidFill>
                <a:ea typeface="ＭＳ Ｐゴシック" panose="020B0600070205080204" pitchFamily="34" charset="-128"/>
              </a:rPr>
              <a:t>Advantages </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Very responsive to new requirements (because the project is newly established and can be tailored around the problem)</a:t>
            </a:r>
          </a:p>
          <a:p>
            <a:pPr lvl="1" eaLnBrk="1" hangingPunct="1"/>
            <a:r>
              <a:rPr lang="en-US" altLang="cs-CZ" smtClean="0">
                <a:ea typeface="ＭＳ Ｐゴシック" panose="020B0600070205080204" pitchFamily="34" charset="-128"/>
              </a:rPr>
              <a:t>New people can be hired who are familiar with the problem or who have special capabilities </a:t>
            </a:r>
          </a:p>
          <a:p>
            <a:pPr lvl="1" eaLnBrk="1" hangingPunct="1"/>
            <a:r>
              <a:rPr lang="en-US" altLang="cs-CZ" smtClean="0">
                <a:ea typeface="ＭＳ Ｐゴシック" panose="020B0600070205080204" pitchFamily="34" charset="-128"/>
              </a:rPr>
              <a:t>There is no waste of staff workload</a:t>
            </a:r>
          </a:p>
          <a:p>
            <a:pPr eaLnBrk="1" hangingPunct="1"/>
            <a:r>
              <a:rPr lang="en-US" altLang="cs-CZ" smtClean="0">
                <a:solidFill>
                  <a:srgbClr val="FC0128"/>
                </a:solidFill>
                <a:ea typeface="ＭＳ Ｐゴシック" panose="020B0600070205080204" pitchFamily="34" charset="-128"/>
              </a:rPr>
              <a:t>Disadvantages </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Teams cannot be assembled rapidly. Often it is difficult to manage the staffing/hiring process</a:t>
            </a:r>
          </a:p>
          <a:p>
            <a:pPr lvl="1" eaLnBrk="1" hangingPunct="1"/>
            <a:r>
              <a:rPr lang="en-US" altLang="cs-CZ" smtClean="0">
                <a:ea typeface="ＭＳ Ｐゴシック" panose="020B0600070205080204" pitchFamily="34" charset="-128"/>
              </a:rPr>
              <a:t>Because there are „no predefined lines“, roles and responsibilities need to be defined at the beginning of the project.</a:t>
            </a:r>
          </a:p>
          <a:p>
            <a:pPr lvl="1" eaLnBrk="1" hangingPunct="1"/>
            <a:endParaRPr lang="en-US" altLang="cs-CZ" smtClean="0">
              <a:ea typeface="ＭＳ Ｐゴシック" panose="020B0600070205080204" pitchFamily="34" charset="-128"/>
            </a:endParaRPr>
          </a:p>
          <a:p>
            <a:pPr lvl="1"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07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307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307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3078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307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307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3078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0787"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19100" y="222250"/>
            <a:ext cx="8153400" cy="615950"/>
          </a:xfrm>
        </p:spPr>
        <p:txBody>
          <a:bodyPr>
            <a:normAutofit fontScale="90000"/>
          </a:bodyPr>
          <a:lstStyle/>
          <a:p>
            <a:pPr eaLnBrk="1" hangingPunct="1"/>
            <a:r>
              <a:rPr lang="en-US" altLang="cs-CZ" smtClean="0">
                <a:ea typeface="ＭＳ Ｐゴシック" panose="020B0600070205080204" pitchFamily="34" charset="-128"/>
              </a:rPr>
              <a:t>Matrix Organization</a:t>
            </a:r>
          </a:p>
        </p:txBody>
      </p:sp>
      <p:sp>
        <p:nvSpPr>
          <p:cNvPr id="626691" name="Rectangle 3"/>
          <p:cNvSpPr>
            <a:spLocks noGrp="1" noChangeArrowheads="1"/>
          </p:cNvSpPr>
          <p:nvPr>
            <p:ph idx="1"/>
          </p:nvPr>
        </p:nvSpPr>
        <p:spPr>
          <a:xfrm>
            <a:off x="381000" y="914400"/>
            <a:ext cx="8458200" cy="1905000"/>
          </a:xfrm>
        </p:spPr>
        <p:txBody>
          <a:bodyPr/>
          <a:lstStyle/>
          <a:p>
            <a:pPr eaLnBrk="1" hangingPunct="1"/>
            <a:r>
              <a:rPr lang="en-US" altLang="cs-CZ" smtClean="0">
                <a:ea typeface="ＭＳ Ｐゴシック" panose="020B0600070205080204" pitchFamily="34" charset="-128"/>
              </a:rPr>
              <a:t>In a </a:t>
            </a:r>
            <a:r>
              <a:rPr lang="en-US" altLang="cs-CZ" smtClean="0">
                <a:solidFill>
                  <a:srgbClr val="FC0128"/>
                </a:solidFill>
                <a:ea typeface="ＭＳ Ｐゴシック" panose="020B0600070205080204" pitchFamily="34" charset="-128"/>
              </a:rPr>
              <a:t>matrix organization</a:t>
            </a:r>
            <a:r>
              <a:rPr lang="en-US" altLang="cs-CZ" smtClean="0">
                <a:ea typeface="ＭＳ Ｐゴシック" panose="020B0600070205080204" pitchFamily="34" charset="-128"/>
              </a:rPr>
              <a:t>, people from different departments of a functional organization are assigned to work on one or more projects </a:t>
            </a:r>
          </a:p>
          <a:p>
            <a:pPr eaLnBrk="1" hangingPunct="1"/>
            <a:r>
              <a:rPr lang="en-US" altLang="cs-CZ" smtClean="0">
                <a:ea typeface="ＭＳ Ｐゴシック" panose="020B0600070205080204" pitchFamily="34" charset="-128"/>
              </a:rPr>
              <a:t>Project manager and participants are usually assigned to a project &lt; 100 % of their time.</a:t>
            </a:r>
            <a:endParaRPr lang="en-US" altLang="cs-CZ" sz="2000" smtClean="0">
              <a:ea typeface="ＭＳ Ｐゴシック" panose="020B0600070205080204" pitchFamily="34" charset="-128"/>
            </a:endParaRPr>
          </a:p>
        </p:txBody>
      </p:sp>
      <p:grpSp>
        <p:nvGrpSpPr>
          <p:cNvPr id="2" name="Group 55"/>
          <p:cNvGrpSpPr>
            <a:grpSpLocks/>
          </p:cNvGrpSpPr>
          <p:nvPr/>
        </p:nvGrpSpPr>
        <p:grpSpPr bwMode="auto">
          <a:xfrm>
            <a:off x="2209800" y="2743200"/>
            <a:ext cx="6248400" cy="3581400"/>
            <a:chOff x="1392" y="1728"/>
            <a:chExt cx="3936" cy="2256"/>
          </a:xfrm>
        </p:grpSpPr>
        <p:sp>
          <p:nvSpPr>
            <p:cNvPr id="40973" name="Rectangle 4"/>
            <p:cNvSpPr>
              <a:spLocks noChangeArrowheads="1"/>
            </p:cNvSpPr>
            <p:nvPr/>
          </p:nvSpPr>
          <p:spPr bwMode="auto">
            <a:xfrm>
              <a:off x="2832" y="1728"/>
              <a:ext cx="1248" cy="288"/>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Executive Office</a:t>
              </a:r>
            </a:p>
          </p:txBody>
        </p:sp>
        <p:sp>
          <p:nvSpPr>
            <p:cNvPr id="40974" name="Rectangle 5"/>
            <p:cNvSpPr>
              <a:spLocks noChangeArrowheads="1"/>
            </p:cNvSpPr>
            <p:nvPr/>
          </p:nvSpPr>
          <p:spPr bwMode="auto">
            <a:xfrm>
              <a:off x="1392" y="2256"/>
              <a:ext cx="1008" cy="432"/>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Finance</a:t>
              </a:r>
            </a:p>
          </p:txBody>
        </p:sp>
        <p:sp>
          <p:nvSpPr>
            <p:cNvPr id="40975" name="Rectangle 6"/>
            <p:cNvSpPr>
              <a:spLocks noChangeArrowheads="1"/>
            </p:cNvSpPr>
            <p:nvPr/>
          </p:nvSpPr>
          <p:spPr bwMode="auto">
            <a:xfrm>
              <a:off x="2496" y="2256"/>
              <a:ext cx="1056" cy="432"/>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Production</a:t>
              </a:r>
            </a:p>
          </p:txBody>
        </p:sp>
        <p:sp>
          <p:nvSpPr>
            <p:cNvPr id="40976" name="Rectangle 7"/>
            <p:cNvSpPr>
              <a:spLocks noChangeArrowheads="1"/>
            </p:cNvSpPr>
            <p:nvPr/>
          </p:nvSpPr>
          <p:spPr bwMode="auto">
            <a:xfrm>
              <a:off x="3648" y="2256"/>
              <a:ext cx="768" cy="432"/>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Sales</a:t>
              </a:r>
            </a:p>
          </p:txBody>
        </p:sp>
        <p:sp>
          <p:nvSpPr>
            <p:cNvPr id="40977" name="Rectangle 8"/>
            <p:cNvSpPr>
              <a:spLocks noChangeArrowheads="1"/>
            </p:cNvSpPr>
            <p:nvPr/>
          </p:nvSpPr>
          <p:spPr bwMode="auto">
            <a:xfrm>
              <a:off x="4560" y="2256"/>
              <a:ext cx="768" cy="432"/>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Marketing</a:t>
              </a:r>
            </a:p>
          </p:txBody>
        </p:sp>
        <p:cxnSp>
          <p:nvCxnSpPr>
            <p:cNvPr id="40978" name="AutoShape 21"/>
            <p:cNvCxnSpPr>
              <a:cxnSpLocks noChangeShapeType="1"/>
              <a:stCxn id="40973" idx="2"/>
              <a:endCxn id="40974" idx="0"/>
            </p:cNvCxnSpPr>
            <p:nvPr/>
          </p:nvCxnSpPr>
          <p:spPr bwMode="auto">
            <a:xfrm rot="5400000">
              <a:off x="2556" y="1356"/>
              <a:ext cx="240" cy="1560"/>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40979" name="AutoShape 22"/>
            <p:cNvCxnSpPr>
              <a:cxnSpLocks noChangeShapeType="1"/>
              <a:stCxn id="40973" idx="2"/>
              <a:endCxn id="40975" idx="0"/>
            </p:cNvCxnSpPr>
            <p:nvPr/>
          </p:nvCxnSpPr>
          <p:spPr bwMode="auto">
            <a:xfrm rot="5400000">
              <a:off x="3120" y="1920"/>
              <a:ext cx="240" cy="432"/>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40980" name="AutoShape 23"/>
            <p:cNvCxnSpPr>
              <a:cxnSpLocks noChangeShapeType="1"/>
              <a:stCxn id="40973" idx="2"/>
              <a:endCxn id="40976" idx="0"/>
            </p:cNvCxnSpPr>
            <p:nvPr/>
          </p:nvCxnSpPr>
          <p:spPr bwMode="auto">
            <a:xfrm rot="16200000" flipH="1">
              <a:off x="3624" y="1848"/>
              <a:ext cx="240" cy="576"/>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cxnSp>
          <p:nvCxnSpPr>
            <p:cNvPr id="40981" name="AutoShape 24"/>
            <p:cNvCxnSpPr>
              <a:cxnSpLocks noChangeShapeType="1"/>
              <a:stCxn id="40973" idx="2"/>
              <a:endCxn id="40977" idx="0"/>
            </p:cNvCxnSpPr>
            <p:nvPr/>
          </p:nvCxnSpPr>
          <p:spPr bwMode="auto">
            <a:xfrm rot="16200000" flipH="1">
              <a:off x="4080" y="1392"/>
              <a:ext cx="240" cy="1488"/>
            </a:xfrm>
            <a:prstGeom prst="bentConnector3">
              <a:avLst>
                <a:gd name="adj1" fmla="val 50000"/>
              </a:avLst>
            </a:prstGeom>
            <a:noFill/>
            <a:ln w="12700">
              <a:solidFill>
                <a:schemeClr val="tx1"/>
              </a:solidFill>
              <a:miter lim="800000"/>
              <a:headEnd/>
              <a:tailEnd/>
            </a:ln>
            <a:extLst>
              <a:ext uri="{909E8E84-426E-40DD-AFC4-6F175D3DCCD1}">
                <a14:hiddenFill xmlns:a14="http://schemas.microsoft.com/office/drawing/2010/main">
                  <a:noFill/>
                </a14:hiddenFill>
              </a:ext>
            </a:extLst>
          </p:spPr>
        </p:cxnSp>
        <p:sp>
          <p:nvSpPr>
            <p:cNvPr id="40982" name="Line 38"/>
            <p:cNvSpPr>
              <a:spLocks noChangeShapeType="1"/>
            </p:cNvSpPr>
            <p:nvPr/>
          </p:nvSpPr>
          <p:spPr bwMode="auto">
            <a:xfrm>
              <a:off x="1968" y="2688"/>
              <a:ext cx="0" cy="129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0983" name="Line 39"/>
            <p:cNvSpPr>
              <a:spLocks noChangeShapeType="1"/>
            </p:cNvSpPr>
            <p:nvPr/>
          </p:nvSpPr>
          <p:spPr bwMode="auto">
            <a:xfrm>
              <a:off x="3072" y="2688"/>
              <a:ext cx="0" cy="124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0984" name="Line 40"/>
            <p:cNvSpPr>
              <a:spLocks noChangeShapeType="1"/>
            </p:cNvSpPr>
            <p:nvPr/>
          </p:nvSpPr>
          <p:spPr bwMode="auto">
            <a:xfrm>
              <a:off x="4032" y="2688"/>
              <a:ext cx="0" cy="1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0985" name="Line 41"/>
            <p:cNvSpPr>
              <a:spLocks noChangeShapeType="1"/>
            </p:cNvSpPr>
            <p:nvPr/>
          </p:nvSpPr>
          <p:spPr bwMode="auto">
            <a:xfrm>
              <a:off x="4992" y="2688"/>
              <a:ext cx="0" cy="124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3" name="Group 53"/>
          <p:cNvGrpSpPr>
            <a:grpSpLocks/>
          </p:cNvGrpSpPr>
          <p:nvPr/>
        </p:nvGrpSpPr>
        <p:grpSpPr bwMode="auto">
          <a:xfrm>
            <a:off x="533400" y="4572000"/>
            <a:ext cx="8001000" cy="457200"/>
            <a:chOff x="336" y="2880"/>
            <a:chExt cx="5040" cy="288"/>
          </a:xfrm>
        </p:grpSpPr>
        <p:sp>
          <p:nvSpPr>
            <p:cNvPr id="40971" name="Line 42"/>
            <p:cNvSpPr>
              <a:spLocks noChangeShapeType="1"/>
            </p:cNvSpPr>
            <p:nvPr/>
          </p:nvSpPr>
          <p:spPr bwMode="auto">
            <a:xfrm>
              <a:off x="1056" y="3072"/>
              <a:ext cx="4320"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0972" name="Rectangle 45"/>
            <p:cNvSpPr>
              <a:spLocks noChangeArrowheads="1"/>
            </p:cNvSpPr>
            <p:nvPr/>
          </p:nvSpPr>
          <p:spPr bwMode="auto">
            <a:xfrm>
              <a:off x="336" y="2880"/>
              <a:ext cx="720" cy="288"/>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Project A</a:t>
              </a:r>
            </a:p>
          </p:txBody>
        </p:sp>
      </p:grpSp>
      <p:grpSp>
        <p:nvGrpSpPr>
          <p:cNvPr id="4" name="Group 54"/>
          <p:cNvGrpSpPr>
            <a:grpSpLocks/>
          </p:cNvGrpSpPr>
          <p:nvPr/>
        </p:nvGrpSpPr>
        <p:grpSpPr bwMode="auto">
          <a:xfrm>
            <a:off x="533400" y="5562600"/>
            <a:ext cx="7924800" cy="457200"/>
            <a:chOff x="336" y="3504"/>
            <a:chExt cx="4992" cy="288"/>
          </a:xfrm>
        </p:grpSpPr>
        <p:sp>
          <p:nvSpPr>
            <p:cNvPr id="40969" name="Line 44"/>
            <p:cNvSpPr>
              <a:spLocks noChangeShapeType="1"/>
            </p:cNvSpPr>
            <p:nvPr/>
          </p:nvSpPr>
          <p:spPr bwMode="auto">
            <a:xfrm>
              <a:off x="1056" y="3600"/>
              <a:ext cx="4272"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40970" name="Rectangle 47"/>
            <p:cNvSpPr>
              <a:spLocks noChangeArrowheads="1"/>
            </p:cNvSpPr>
            <p:nvPr/>
          </p:nvSpPr>
          <p:spPr bwMode="auto">
            <a:xfrm>
              <a:off x="336" y="3504"/>
              <a:ext cx="720" cy="288"/>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Project B</a:t>
              </a:r>
            </a:p>
          </p:txBody>
        </p:sp>
      </p:grpSp>
      <p:sp>
        <p:nvSpPr>
          <p:cNvPr id="626739" name="AutoShape 51"/>
          <p:cNvSpPr>
            <a:spLocks noChangeArrowheads="1"/>
          </p:cNvSpPr>
          <p:nvPr/>
        </p:nvSpPr>
        <p:spPr bwMode="auto">
          <a:xfrm>
            <a:off x="2590800" y="4572000"/>
            <a:ext cx="5638800" cy="685800"/>
          </a:xfrm>
          <a:prstGeom prst="cloudCallout">
            <a:avLst>
              <a:gd name="adj1" fmla="val -34148"/>
              <a:gd name="adj2" fmla="val 15972"/>
            </a:avLst>
          </a:prstGeom>
          <a:solidFill>
            <a:schemeClr val="bg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Participants of Project A</a:t>
            </a:r>
          </a:p>
        </p:txBody>
      </p:sp>
      <p:sp>
        <p:nvSpPr>
          <p:cNvPr id="626740" name="AutoShape 52"/>
          <p:cNvSpPr>
            <a:spLocks noChangeArrowheads="1"/>
          </p:cNvSpPr>
          <p:nvPr/>
        </p:nvSpPr>
        <p:spPr bwMode="auto">
          <a:xfrm>
            <a:off x="2590800" y="5410200"/>
            <a:ext cx="5638800" cy="685800"/>
          </a:xfrm>
          <a:prstGeom prst="cloudCallout">
            <a:avLst>
              <a:gd name="adj1" fmla="val -30657"/>
              <a:gd name="adj2" fmla="val 4861"/>
            </a:avLst>
          </a:prstGeom>
          <a:solidFill>
            <a:schemeClr val="bg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Participants of Project B</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66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267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499"/>
                                          </p:stCondLst>
                                        </p:cTn>
                                        <p:tgtEl>
                                          <p:spTgt spid="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26740"/>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2669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6691" grpId="0" build="p" autoUpdateAnimBg="0"/>
      <p:bldP spid="626739" grpId="0" animBg="1" autoUpdateAnimBg="0"/>
      <p:bldP spid="626740" grpId="0" animBg="1"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986"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Properties of Matrix Organizations</a:t>
            </a:r>
          </a:p>
        </p:txBody>
      </p:sp>
      <p:sp>
        <p:nvSpPr>
          <p:cNvPr id="625669" name="Rectangle 5"/>
          <p:cNvSpPr>
            <a:spLocks noGrp="1" noChangeArrowheads="1"/>
          </p:cNvSpPr>
          <p:nvPr>
            <p:ph idx="1"/>
          </p:nvPr>
        </p:nvSpPr>
        <p:spPr/>
        <p:txBody>
          <a:bodyPr/>
          <a:lstStyle/>
          <a:p>
            <a:pPr eaLnBrk="1" hangingPunct="1"/>
            <a:r>
              <a:rPr lang="en-US" altLang="cs-CZ" smtClean="0">
                <a:solidFill>
                  <a:srgbClr val="FC0128"/>
                </a:solidFill>
                <a:ea typeface="ＭＳ Ｐゴシック" panose="020B0600070205080204" pitchFamily="34" charset="-128"/>
              </a:rPr>
              <a:t>Advantages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Teams for projects can be assembled rapidly</a:t>
            </a:r>
          </a:p>
          <a:p>
            <a:pPr lvl="1" eaLnBrk="1" hangingPunct="1"/>
            <a:r>
              <a:rPr lang="en-US" altLang="cs-CZ" smtClean="0">
                <a:ea typeface="ＭＳ Ｐゴシック" panose="020B0600070205080204" pitchFamily="34" charset="-128"/>
              </a:rPr>
              <a:t>Rare expertise can be applied to different projects as needed </a:t>
            </a:r>
          </a:p>
          <a:p>
            <a:pPr lvl="1" eaLnBrk="1" hangingPunct="1"/>
            <a:r>
              <a:rPr lang="en-US" altLang="cs-CZ" smtClean="0">
                <a:ea typeface="ＭＳ Ｐゴシック" panose="020B0600070205080204" pitchFamily="34" charset="-128"/>
              </a:rPr>
              <a:t>Consistent reporting and decision procedures can be used for projects of the same type</a:t>
            </a:r>
          </a:p>
          <a:p>
            <a:pPr eaLnBrk="1" hangingPunct="1"/>
            <a:r>
              <a:rPr lang="en-US" altLang="cs-CZ" smtClean="0">
                <a:solidFill>
                  <a:srgbClr val="FC0128"/>
                </a:solidFill>
                <a:ea typeface="ＭＳ Ｐゴシック" panose="020B0600070205080204" pitchFamily="34" charset="-128"/>
              </a:rPr>
              <a:t>Disadvantages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Team members usually are not familiar with each other </a:t>
            </a:r>
          </a:p>
          <a:p>
            <a:pPr lvl="1" eaLnBrk="1" hangingPunct="1"/>
            <a:r>
              <a:rPr lang="en-US" altLang="cs-CZ" smtClean="0">
                <a:ea typeface="ＭＳ Ｐゴシック" panose="020B0600070205080204" pitchFamily="34" charset="-128"/>
              </a:rPr>
              <a:t>Team member have different working styles</a:t>
            </a:r>
          </a:p>
          <a:p>
            <a:pPr lvl="1" eaLnBrk="1" hangingPunct="1"/>
            <a:r>
              <a:rPr lang="en-US" altLang="cs-CZ" smtClean="0">
                <a:ea typeface="ＭＳ Ｐゴシック" panose="020B0600070205080204" pitchFamily="34" charset="-128"/>
              </a:rPr>
              <a:t>Team members must get used to each other.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2566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25669">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25669">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2566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25669">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25669">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25669">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2566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5669"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Challenges in Matrix Organizations</a:t>
            </a:r>
          </a:p>
        </p:txBody>
      </p:sp>
      <p:sp>
        <p:nvSpPr>
          <p:cNvPr id="631811" name="Rectangle 3"/>
          <p:cNvSpPr>
            <a:spLocks noGrp="1" noChangeArrowheads="1"/>
          </p:cNvSpPr>
          <p:nvPr>
            <p:ph idx="1"/>
          </p:nvPr>
        </p:nvSpPr>
        <p:spPr>
          <a:xfrm>
            <a:off x="355600" y="1988840"/>
            <a:ext cx="8255000" cy="3802360"/>
          </a:xfrm>
        </p:spPr>
        <p:txBody>
          <a:bodyPr>
            <a:normAutofit lnSpcReduction="10000"/>
          </a:bodyPr>
          <a:lstStyle/>
          <a:p>
            <a:pPr eaLnBrk="1" hangingPunct="1"/>
            <a:r>
              <a:rPr lang="en-US" altLang="cs-CZ" dirty="0" smtClean="0">
                <a:ea typeface="ＭＳ Ｐゴシック" panose="020B0600070205080204" pitchFamily="34" charset="-128"/>
              </a:rPr>
              <a:t>Team members working on multiple projects have competing demands for their time </a:t>
            </a:r>
          </a:p>
          <a:p>
            <a:pPr eaLnBrk="1" hangingPunct="1"/>
            <a:r>
              <a:rPr lang="en-US" altLang="cs-CZ" dirty="0" smtClean="0">
                <a:ea typeface="ＭＳ Ｐゴシック" panose="020B0600070205080204" pitchFamily="34" charset="-128"/>
              </a:rPr>
              <a:t>Team members must respond to two different bosses with different focus:</a:t>
            </a:r>
          </a:p>
          <a:p>
            <a:pPr lvl="1" eaLnBrk="1" hangingPunct="1"/>
            <a:r>
              <a:rPr lang="en-US" altLang="cs-CZ" dirty="0" smtClean="0">
                <a:ea typeface="ＭＳ Ｐゴシック" panose="020B0600070205080204" pitchFamily="34" charset="-128"/>
              </a:rPr>
              <a:t>Focus of the functional manager: </a:t>
            </a:r>
          </a:p>
          <a:p>
            <a:pPr lvl="2" eaLnBrk="1" hangingPunct="1"/>
            <a:r>
              <a:rPr lang="en-US" altLang="cs-CZ" dirty="0" smtClean="0">
                <a:ea typeface="ＭＳ Ｐゴシック" panose="020B0600070205080204" pitchFamily="34" charset="-128"/>
              </a:rPr>
              <a:t>Assignments to different projects, performance appraisal</a:t>
            </a:r>
          </a:p>
          <a:p>
            <a:pPr lvl="1" eaLnBrk="1" hangingPunct="1"/>
            <a:r>
              <a:rPr lang="en-US" altLang="cs-CZ" dirty="0" smtClean="0">
                <a:ea typeface="ＭＳ Ｐゴシック" panose="020B0600070205080204" pitchFamily="34" charset="-128"/>
              </a:rPr>
              <a:t>Focus of the project manager: </a:t>
            </a:r>
          </a:p>
          <a:p>
            <a:pPr lvl="2" eaLnBrk="1" hangingPunct="1"/>
            <a:r>
              <a:rPr lang="en-US" altLang="cs-CZ" dirty="0" smtClean="0">
                <a:ea typeface="ＭＳ Ｐゴシック" panose="020B0600070205080204" pitchFamily="34" charset="-128"/>
              </a:rPr>
              <a:t>Work assignments to project members, support of the project team</a:t>
            </a:r>
          </a:p>
          <a:p>
            <a:pPr eaLnBrk="1" hangingPunct="1"/>
            <a:endParaRPr lang="en-US" altLang="cs-CZ" dirty="0" smtClean="0">
              <a:ea typeface="ＭＳ Ｐゴシック" panose="020B0600070205080204" pitchFamily="34" charset="-128"/>
            </a:endParaRPr>
          </a:p>
          <a:p>
            <a:pPr eaLnBrk="1" hangingPunct="1"/>
            <a:r>
              <a:rPr lang="en-US" altLang="cs-CZ" dirty="0" smtClean="0">
                <a:ea typeface="ＭＳ Ｐゴシック" panose="020B0600070205080204" pitchFamily="34" charset="-128"/>
              </a:rPr>
              <a:t>Multiple work procedures and reporting systems are used by different team members.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18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3181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3181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31811">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63181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3181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3181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1811" grpId="0" build="p" bldLvl="2"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5058"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When to use a Functional Organization</a:t>
            </a:r>
          </a:p>
        </p:txBody>
      </p:sp>
      <p:sp>
        <p:nvSpPr>
          <p:cNvPr id="45059"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Projects with high degree of certainty, stability, uniformity and repetition</a:t>
            </a:r>
          </a:p>
          <a:p>
            <a:pPr lvl="1" eaLnBrk="1" hangingPunct="1"/>
            <a:r>
              <a:rPr lang="en-US" altLang="cs-CZ" smtClean="0">
                <a:ea typeface="ＭＳ Ｐゴシック" panose="020B0600070205080204" pitchFamily="34" charset="-128"/>
              </a:rPr>
              <a:t>Requires little communication</a:t>
            </a:r>
          </a:p>
          <a:p>
            <a:pPr lvl="1" eaLnBrk="1" hangingPunct="1"/>
            <a:r>
              <a:rPr lang="en-US" altLang="cs-CZ" smtClean="0">
                <a:ea typeface="ＭＳ Ｐゴシック" panose="020B0600070205080204" pitchFamily="34" charset="-128"/>
              </a:rPr>
              <a:t>Role definitions are clear</a:t>
            </a:r>
          </a:p>
          <a:p>
            <a:pPr eaLnBrk="1" hangingPunct="1">
              <a:buFont typeface="Times" panose="02020603050405020304" pitchFamily="18" charset="0"/>
              <a:buNone/>
            </a:pPr>
            <a:r>
              <a:rPr lang="en-US" altLang="cs-CZ" smtClean="0">
                <a:ea typeface="ＭＳ Ｐゴシック" panose="020B0600070205080204" pitchFamily="34" charset="-128"/>
              </a:rPr>
              <a:t>The more people on a project, the more the need for a formal structure.</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7106"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When to use a Project-based Organization</a:t>
            </a:r>
          </a:p>
        </p:txBody>
      </p:sp>
      <p:sp>
        <p:nvSpPr>
          <p:cNvPr id="47107"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Project has high degree of uncertainty</a:t>
            </a:r>
          </a:p>
          <a:p>
            <a:pPr lvl="1" eaLnBrk="1" hangingPunct="1"/>
            <a:r>
              <a:rPr lang="en-US" altLang="cs-CZ" smtClean="0">
                <a:ea typeface="ＭＳ Ｐゴシック" panose="020B0600070205080204" pitchFamily="34" charset="-128"/>
              </a:rPr>
              <a:t>Open communication needed among members</a:t>
            </a:r>
          </a:p>
          <a:p>
            <a:pPr lvl="1" eaLnBrk="1" hangingPunct="1"/>
            <a:r>
              <a:rPr lang="en-US" altLang="cs-CZ" smtClean="0">
                <a:ea typeface="ＭＳ Ｐゴシック" panose="020B0600070205080204" pitchFamily="34" charset="-128"/>
              </a:rPr>
              <a:t>Roles are defined on project basis</a:t>
            </a:r>
          </a:p>
          <a:p>
            <a:pPr eaLnBrk="1" hangingPunct="1"/>
            <a:r>
              <a:rPr lang="en-US" altLang="cs-CZ" smtClean="0">
                <a:ea typeface="ＭＳ Ｐゴシック" panose="020B0600070205080204" pitchFamily="34" charset="-128"/>
              </a:rPr>
              <a:t>When?</a:t>
            </a:r>
          </a:p>
          <a:p>
            <a:pPr lvl="1" eaLnBrk="1" hangingPunct="1"/>
            <a:r>
              <a:rPr lang="en-US" altLang="cs-CZ" smtClean="0">
                <a:ea typeface="ＭＳ Ｐゴシック" panose="020B0600070205080204" pitchFamily="34" charset="-128"/>
              </a:rPr>
              <a:t>Requirements change during development</a:t>
            </a:r>
          </a:p>
          <a:p>
            <a:pPr lvl="1" eaLnBrk="1" hangingPunct="1"/>
            <a:r>
              <a:rPr lang="en-US" altLang="cs-CZ" smtClean="0">
                <a:ea typeface="ＭＳ Ｐゴシック" panose="020B0600070205080204" pitchFamily="34" charset="-128"/>
              </a:rPr>
              <a:t>New technology appears during project.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52400" y="222250"/>
            <a:ext cx="9144000" cy="863600"/>
          </a:xfrm>
        </p:spPr>
        <p:txBody>
          <a:bodyPr>
            <a:normAutofit fontScale="90000"/>
          </a:bodyPr>
          <a:lstStyle/>
          <a:p>
            <a:pPr eaLnBrk="1" hangingPunct="1"/>
            <a:r>
              <a:rPr lang="en-US" altLang="cs-CZ" smtClean="0">
                <a:ea typeface="ＭＳ Ｐゴシック" panose="020B0600070205080204" pitchFamily="34" charset="-128"/>
              </a:rPr>
              <a:t>Organizational Issues when define a Project</a:t>
            </a:r>
          </a:p>
        </p:txBody>
      </p:sp>
      <p:sp>
        <p:nvSpPr>
          <p:cNvPr id="778243" name="Rectangle 3"/>
          <p:cNvSpPr>
            <a:spLocks noGrp="1" noChangeArrowheads="1"/>
          </p:cNvSpPr>
          <p:nvPr>
            <p:ph idx="1"/>
          </p:nvPr>
        </p:nvSpPr>
        <p:spPr>
          <a:xfrm>
            <a:off x="533400" y="1219200"/>
            <a:ext cx="8382000" cy="5181600"/>
          </a:xfrm>
        </p:spPr>
        <p:txBody>
          <a:bodyPr/>
          <a:lstStyle/>
          <a:p>
            <a:pPr marL="457200" indent="-457200" eaLnBrk="1" hangingPunct="1"/>
            <a:r>
              <a:rPr lang="en-US" altLang="cs-CZ" smtClean="0">
                <a:ea typeface="ＭＳ Ｐゴシック" panose="020B0600070205080204" pitchFamily="34" charset="-128"/>
              </a:rPr>
              <a:t>Every time, you set up a project, the same set of organizational issues appear </a:t>
            </a:r>
          </a:p>
          <a:p>
            <a:pPr marL="838200" lvl="1" indent="-381000" eaLnBrk="1" hangingPunct="1"/>
            <a:r>
              <a:rPr lang="en-US" altLang="cs-CZ" smtClean="0">
                <a:ea typeface="ＭＳ Ｐゴシック" panose="020B0600070205080204" pitchFamily="34" charset="-128"/>
              </a:rPr>
              <a:t>What are the cost/benefits (“pros and cons”)?</a:t>
            </a:r>
          </a:p>
          <a:p>
            <a:pPr marL="838200" lvl="1" indent="-381000" eaLnBrk="1" hangingPunct="1"/>
            <a:r>
              <a:rPr lang="en-US" altLang="cs-CZ" smtClean="0">
                <a:ea typeface="ＭＳ Ｐゴシック" panose="020B0600070205080204" pitchFamily="34" charset="-128"/>
              </a:rPr>
              <a:t>How should the teams be organized?</a:t>
            </a:r>
          </a:p>
          <a:p>
            <a:pPr marL="838200" lvl="1" indent="-381000" eaLnBrk="1" hangingPunct="1"/>
            <a:r>
              <a:rPr lang="en-US" altLang="cs-CZ" smtClean="0">
                <a:ea typeface="ＭＳ Ｐゴシック" panose="020B0600070205080204" pitchFamily="34" charset="-128"/>
              </a:rPr>
              <a:t>Who are the key players?</a:t>
            </a:r>
          </a:p>
          <a:p>
            <a:pPr marL="1295400" lvl="2" indent="-381000" eaLnBrk="1" hangingPunct="1"/>
            <a:r>
              <a:rPr lang="en-US" altLang="cs-CZ" smtClean="0">
                <a:ea typeface="ＭＳ Ｐゴシック" panose="020B0600070205080204" pitchFamily="34" charset="-128"/>
              </a:rPr>
              <a:t>What roles and responsibilities do they assume?</a:t>
            </a:r>
          </a:p>
          <a:p>
            <a:pPr marL="1295400" lvl="2" indent="-381000" eaLnBrk="1" hangingPunct="1"/>
            <a:r>
              <a:rPr lang="en-US" altLang="cs-CZ" smtClean="0">
                <a:ea typeface="ＭＳ Ｐゴシック" panose="020B0600070205080204" pitchFamily="34" charset="-128"/>
              </a:rPr>
              <a:t>Who is in charge?</a:t>
            </a:r>
          </a:p>
          <a:p>
            <a:pPr marL="1295400" lvl="2" indent="-381000" eaLnBrk="1" hangingPunct="1"/>
            <a:r>
              <a:rPr lang="en-US" altLang="cs-CZ" smtClean="0">
                <a:ea typeface="ＭＳ Ｐゴシック" panose="020B0600070205080204" pitchFamily="34" charset="-128"/>
              </a:rPr>
              <a:t>What is the information flow between roles?</a:t>
            </a:r>
          </a:p>
          <a:p>
            <a:pPr marL="838200" lvl="1" indent="-381000" eaLnBrk="1" hangingPunct="1"/>
            <a:r>
              <a:rPr lang="en-US" altLang="cs-CZ" smtClean="0">
                <a:ea typeface="ＭＳ Ｐゴシック" panose="020B0600070205080204" pitchFamily="34" charset="-128"/>
              </a:rPr>
              <a:t>What are the risks?</a:t>
            </a:r>
          </a:p>
          <a:p>
            <a:pPr marL="457200" indent="-457200" eaLnBrk="1" hangingPunct="1"/>
            <a:r>
              <a:rPr lang="en-US" altLang="cs-CZ" smtClean="0">
                <a:solidFill>
                  <a:srgbClr val="FC0128"/>
                </a:solidFill>
                <a:ea typeface="ＭＳ Ｐゴシック" panose="020B0600070205080204" pitchFamily="34" charset="-128"/>
              </a:rPr>
              <a:t>Architecture-centric project management</a:t>
            </a:r>
            <a:endParaRPr lang="en-US" altLang="cs-CZ" smtClean="0">
              <a:ea typeface="ＭＳ Ｐゴシック" panose="020B0600070205080204" pitchFamily="34" charset="-128"/>
            </a:endParaRPr>
          </a:p>
          <a:p>
            <a:pPr marL="838200" lvl="1" indent="-381000" eaLnBrk="1" hangingPunct="1"/>
            <a:r>
              <a:rPr lang="en-US" altLang="cs-CZ" smtClean="0">
                <a:ea typeface="ＭＳ Ｐゴシック" panose="020B0600070205080204" pitchFamily="34" charset="-128"/>
              </a:rPr>
              <a:t>Formulate software architecture (documented in the system design document) </a:t>
            </a:r>
            <a:r>
              <a:rPr lang="en-US" altLang="cs-CZ" i="1" smtClean="0">
                <a:ea typeface="ＭＳ Ｐゴシック" panose="020B0600070205080204" pitchFamily="34" charset="-128"/>
              </a:rPr>
              <a:t>simultaneously</a:t>
            </a:r>
            <a:r>
              <a:rPr lang="en-US" altLang="cs-CZ" smtClean="0">
                <a:ea typeface="ＭＳ Ｐゴシック" panose="020B0600070205080204" pitchFamily="34" charset="-128"/>
              </a:rPr>
              <a:t> with project organization (documented in the SPMP)</a:t>
            </a:r>
          </a:p>
          <a:p>
            <a:pPr marL="838200" lvl="1" indent="-381000" eaLnBrk="1" hangingPunct="1"/>
            <a:r>
              <a:rPr lang="en-US" altLang="cs-CZ" smtClean="0">
                <a:ea typeface="ＭＳ Ｐゴシック" panose="020B0600070205080204" pitchFamily="34" charset="-128"/>
              </a:rPr>
              <a:t>Good Book: Paulish 2001 (see additional readings).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7824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7824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7782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78243">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78243">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77824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778243">
                                            <p:txEl>
                                              <p:pRg st="6" end="6"/>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778243">
                                            <p:txEl>
                                              <p:pRg st="7" end="7"/>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778243">
                                            <p:txEl>
                                              <p:pRg st="8" end="8"/>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499"/>
                                          </p:stCondLst>
                                        </p:cTn>
                                        <p:tgtEl>
                                          <p:spTgt spid="778243">
                                            <p:txEl>
                                              <p:pRg st="9" end="9"/>
                                            </p:txEl>
                                          </p:spTgt>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grpId="0" nodeType="clickEffect">
                                  <p:stCondLst>
                                    <p:cond delay="0"/>
                                  </p:stCondLst>
                                  <p:childTnLst>
                                    <p:set>
                                      <p:cBhvr>
                                        <p:cTn id="40" dur="1" fill="hold">
                                          <p:stCondLst>
                                            <p:cond delay="499"/>
                                          </p:stCondLst>
                                        </p:cTn>
                                        <p:tgtEl>
                                          <p:spTgt spid="778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43" grpId="0" build="p" bldLvl="2" autoUpdateAnimBg="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Meta-Model for Organizations</a:t>
            </a:r>
          </a:p>
        </p:txBody>
      </p:sp>
      <p:sp>
        <p:nvSpPr>
          <p:cNvPr id="48131" name="Rectangle 4"/>
          <p:cNvSpPr>
            <a:spLocks noChangeArrowheads="1"/>
          </p:cNvSpPr>
          <p:nvPr/>
        </p:nvSpPr>
        <p:spPr bwMode="auto">
          <a:xfrm>
            <a:off x="1676400" y="1981200"/>
            <a:ext cx="1828800" cy="762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Functional </a:t>
            </a:r>
          </a:p>
          <a:p>
            <a:pPr algn="ctr"/>
            <a:r>
              <a:rPr lang="en-US" altLang="cs-CZ" sz="1800"/>
              <a:t>Organization</a:t>
            </a:r>
          </a:p>
        </p:txBody>
      </p:sp>
      <p:sp>
        <p:nvSpPr>
          <p:cNvPr id="48132" name="Rectangle 5"/>
          <p:cNvSpPr>
            <a:spLocks noChangeArrowheads="1"/>
          </p:cNvSpPr>
          <p:nvPr/>
        </p:nvSpPr>
        <p:spPr bwMode="auto">
          <a:xfrm>
            <a:off x="5257800" y="2057400"/>
            <a:ext cx="1828800" cy="762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Project-based</a:t>
            </a:r>
          </a:p>
          <a:p>
            <a:pPr algn="ctr"/>
            <a:r>
              <a:rPr lang="en-US" altLang="cs-CZ" sz="1800"/>
              <a:t>Organization</a:t>
            </a:r>
          </a:p>
        </p:txBody>
      </p:sp>
      <p:sp>
        <p:nvSpPr>
          <p:cNvPr id="48133" name="Rectangle 6"/>
          <p:cNvSpPr>
            <a:spLocks noChangeArrowheads="1"/>
          </p:cNvSpPr>
          <p:nvPr/>
        </p:nvSpPr>
        <p:spPr bwMode="auto">
          <a:xfrm>
            <a:off x="3657600" y="3886200"/>
            <a:ext cx="1828800" cy="76200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Matrix </a:t>
            </a:r>
          </a:p>
          <a:p>
            <a:pPr algn="ctr"/>
            <a:r>
              <a:rPr lang="en-US" altLang="cs-CZ" sz="1800"/>
              <a:t>Organization</a:t>
            </a:r>
          </a:p>
        </p:txBody>
      </p:sp>
      <p:sp>
        <p:nvSpPr>
          <p:cNvPr id="48134" name="AutoShape 7"/>
          <p:cNvSpPr>
            <a:spLocks noChangeArrowheads="1"/>
          </p:cNvSpPr>
          <p:nvPr/>
        </p:nvSpPr>
        <p:spPr bwMode="auto">
          <a:xfrm>
            <a:off x="6019800" y="2819400"/>
            <a:ext cx="381000" cy="228600"/>
          </a:xfrm>
          <a:prstGeom prst="triangle">
            <a:avLst>
              <a:gd name="adj" fmla="val 50000"/>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48135" name="AutoShape 8"/>
          <p:cNvSpPr>
            <a:spLocks noChangeArrowheads="1"/>
          </p:cNvSpPr>
          <p:nvPr/>
        </p:nvSpPr>
        <p:spPr bwMode="auto">
          <a:xfrm>
            <a:off x="2438400" y="2743200"/>
            <a:ext cx="381000" cy="228600"/>
          </a:xfrm>
          <a:prstGeom prst="triangle">
            <a:avLst>
              <a:gd name="adj" fmla="val 50000"/>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48136" name="Line 9"/>
          <p:cNvSpPr>
            <a:spLocks noChangeShapeType="1"/>
          </p:cNvSpPr>
          <p:nvPr/>
        </p:nvSpPr>
        <p:spPr bwMode="auto">
          <a:xfrm>
            <a:off x="2667000" y="2971800"/>
            <a:ext cx="0" cy="5334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48137" name="Line 10"/>
          <p:cNvSpPr>
            <a:spLocks noChangeShapeType="1"/>
          </p:cNvSpPr>
          <p:nvPr/>
        </p:nvSpPr>
        <p:spPr bwMode="auto">
          <a:xfrm>
            <a:off x="2667000" y="3505200"/>
            <a:ext cx="1828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48138" name="Line 11"/>
          <p:cNvSpPr>
            <a:spLocks noChangeShapeType="1"/>
          </p:cNvSpPr>
          <p:nvPr/>
        </p:nvSpPr>
        <p:spPr bwMode="auto">
          <a:xfrm>
            <a:off x="4495800" y="3505200"/>
            <a:ext cx="0" cy="3810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48139" name="Line 12"/>
          <p:cNvSpPr>
            <a:spLocks noChangeShapeType="1"/>
          </p:cNvSpPr>
          <p:nvPr/>
        </p:nvSpPr>
        <p:spPr bwMode="auto">
          <a:xfrm>
            <a:off x="6172200" y="3048000"/>
            <a:ext cx="0" cy="4572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48140" name="Line 13"/>
          <p:cNvSpPr>
            <a:spLocks noChangeShapeType="1"/>
          </p:cNvSpPr>
          <p:nvPr/>
        </p:nvSpPr>
        <p:spPr bwMode="auto">
          <a:xfrm flipH="1">
            <a:off x="4343400" y="3505200"/>
            <a:ext cx="18288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Roadmap for the Lecture</a:t>
            </a:r>
          </a:p>
        </p:txBody>
      </p:sp>
      <p:sp>
        <p:nvSpPr>
          <p:cNvPr id="49155" name="Rectangle 3"/>
          <p:cNvSpPr>
            <a:spLocks noGrp="1" noChangeArrowheads="1"/>
          </p:cNvSpPr>
          <p:nvPr>
            <p:ph idx="1"/>
          </p:nvPr>
        </p:nvSpPr>
        <p:spPr>
          <a:xfrm>
            <a:off x="533400" y="1066800"/>
            <a:ext cx="8001000" cy="4800600"/>
          </a:xfrm>
        </p:spPr>
        <p:txBody>
          <a:bodyPr/>
          <a:lstStyle/>
          <a:p>
            <a:pPr eaLnBrk="1" hangingPunct="1">
              <a:buFont typeface="Monotype Sorts" charset="2"/>
              <a:buChar char="4"/>
            </a:pPr>
            <a:r>
              <a:rPr lang="en-US" altLang="cs-CZ" smtClean="0">
                <a:ea typeface="ＭＳ Ｐゴシック" panose="020B0600070205080204" pitchFamily="34" charset="-128"/>
              </a:rPr>
              <a:t>We discussed different organization forms</a:t>
            </a:r>
          </a:p>
          <a:p>
            <a:pPr lvl="1" eaLnBrk="1" hangingPunct="1"/>
            <a:r>
              <a:rPr lang="en-US" altLang="cs-CZ" smtClean="0">
                <a:ea typeface="ＭＳ Ｐゴシック" panose="020B0600070205080204" pitchFamily="34" charset="-128"/>
              </a:rPr>
              <a:t>Functional organization</a:t>
            </a:r>
          </a:p>
          <a:p>
            <a:pPr lvl="1" eaLnBrk="1" hangingPunct="1"/>
            <a:r>
              <a:rPr lang="en-US" altLang="cs-CZ" smtClean="0">
                <a:ea typeface="ＭＳ Ｐゴシック" panose="020B0600070205080204" pitchFamily="34" charset="-128"/>
              </a:rPr>
              <a:t>Project-based organization</a:t>
            </a:r>
          </a:p>
          <a:p>
            <a:pPr lvl="1" eaLnBrk="1" hangingPunct="1"/>
            <a:r>
              <a:rPr lang="en-US" altLang="cs-CZ" smtClean="0">
                <a:ea typeface="ＭＳ Ｐゴシック" panose="020B0600070205080204" pitchFamily="34" charset="-128"/>
              </a:rPr>
              <a:t>Matrix organization</a:t>
            </a:r>
          </a:p>
          <a:p>
            <a:pPr eaLnBrk="1" hangingPunct="1">
              <a:buFont typeface="Monotype Sorts" charset="2"/>
              <a:buChar char="Ý"/>
            </a:pPr>
            <a:r>
              <a:rPr lang="en-US" altLang="cs-CZ" smtClean="0">
                <a:ea typeface="ＭＳ Ｐゴシック" panose="020B0600070205080204" pitchFamily="34" charset="-128"/>
              </a:rPr>
              <a:t>Now we will talk about the different roles played by people in these organizations</a:t>
            </a:r>
          </a:p>
          <a:p>
            <a:pPr lvl="1" eaLnBrk="1" hangingPunct="1"/>
            <a:r>
              <a:rPr lang="en-US" altLang="cs-CZ" smtClean="0">
                <a:ea typeface="ＭＳ Ｐゴシック" panose="020B0600070205080204" pitchFamily="34" charset="-128"/>
              </a:rPr>
              <a:t>Project manager, team member, developer, analyst, ….</a:t>
            </a:r>
          </a:p>
          <a:p>
            <a:pPr lvl="1" eaLnBrk="1" hangingPunct="1"/>
            <a:r>
              <a:rPr lang="en-US" altLang="cs-CZ" smtClean="0">
                <a:ea typeface="ＭＳ Ｐゴシック" panose="020B0600070205080204" pitchFamily="34" charset="-128"/>
              </a:rPr>
              <a:t>Responsibility, Authority, Accountability and Delegation.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Definition Role</a:t>
            </a:r>
          </a:p>
        </p:txBody>
      </p:sp>
      <p:sp>
        <p:nvSpPr>
          <p:cNvPr id="50179" name="Rectangle 3"/>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A </a:t>
            </a:r>
            <a:r>
              <a:rPr lang="en-US" altLang="cs-CZ" smtClean="0">
                <a:solidFill>
                  <a:srgbClr val="FC0128"/>
                </a:solidFill>
                <a:ea typeface="ＭＳ Ｐゴシック" panose="020B0600070205080204" pitchFamily="34" charset="-128"/>
              </a:rPr>
              <a:t>role</a:t>
            </a:r>
            <a:r>
              <a:rPr lang="en-US" altLang="cs-CZ" smtClean="0">
                <a:ea typeface="ＭＳ Ｐゴシック" panose="020B0600070205080204" pitchFamily="34" charset="-128"/>
              </a:rPr>
              <a:t> is a set of commitments to achieve specific results </a:t>
            </a:r>
          </a:p>
          <a:p>
            <a:pPr eaLnBrk="1" hangingPunct="1"/>
            <a:r>
              <a:rPr lang="en-US" altLang="cs-CZ" smtClean="0">
                <a:ea typeface="ＭＳ Ｐゴシック" panose="020B0600070205080204" pitchFamily="34" charset="-128"/>
              </a:rPr>
              <a:t>A role is instantiated during a project and assigned to one or more participants</a:t>
            </a:r>
          </a:p>
          <a:p>
            <a:pPr eaLnBrk="1" hangingPunct="1"/>
            <a:r>
              <a:rPr lang="en-US" altLang="cs-CZ" smtClean="0">
                <a:ea typeface="ＭＳ Ｐゴシック" panose="020B0600070205080204" pitchFamily="34" charset="-128"/>
              </a:rPr>
              <a:t>Instances of roles are often also called </a:t>
            </a:r>
            <a:r>
              <a:rPr lang="en-US" altLang="cs-CZ" smtClean="0">
                <a:solidFill>
                  <a:srgbClr val="FC0128"/>
                </a:solidFill>
                <a:ea typeface="ＭＳ Ｐゴシック" panose="020B0600070205080204" pitchFamily="34" charset="-128"/>
              </a:rPr>
              <a:t>players</a:t>
            </a:r>
            <a:r>
              <a:rPr lang="en-US" altLang="cs-CZ" smtClean="0">
                <a:ea typeface="ＭＳ Ｐゴシック" panose="020B0600070205080204" pitchFamily="34" charset="-128"/>
              </a:rPr>
              <a:t> („who are the key players?“) or </a:t>
            </a:r>
            <a:r>
              <a:rPr lang="en-US" altLang="cs-CZ" smtClean="0">
                <a:solidFill>
                  <a:srgbClr val="FC0128"/>
                </a:solidFill>
                <a:ea typeface="ＭＳ Ｐゴシック" panose="020B0600070205080204" pitchFamily="34" charset="-128"/>
              </a:rPr>
              <a:t>stakeholders.</a:t>
            </a:r>
            <a:r>
              <a:rPr lang="en-US" altLang="cs-CZ" smtClean="0">
                <a:ea typeface="ＭＳ Ｐゴシック" panose="020B0600070205080204" pitchFamily="34" charset="-128"/>
              </a:rPr>
              <a:t> </a:t>
            </a:r>
          </a:p>
          <a:p>
            <a:pPr eaLnBrk="1" hangingPunct="1"/>
            <a:endParaRPr lang="en-US" altLang="cs-CZ" smtClean="0">
              <a:ea typeface="ＭＳ Ｐゴシック" panose="020B0600070205080204" pitchFamily="34" charset="-128"/>
            </a:endParaRPr>
          </a:p>
          <a:p>
            <a:pPr eaLnBrk="1" hangingPunct="1"/>
            <a:endParaRPr lang="en-US" altLang="cs-CZ" smtClean="0">
              <a:ea typeface="ＭＳ Ｐゴシック" panose="020B0600070205080204" pitchFamily="34" charset="-128"/>
            </a:endParaRPr>
          </a:p>
          <a:p>
            <a:pPr lvl="1"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Binding Roles To People</a:t>
            </a:r>
          </a:p>
        </p:txBody>
      </p:sp>
      <p:sp>
        <p:nvSpPr>
          <p:cNvPr id="51203" name="Oval 4"/>
          <p:cNvSpPr>
            <a:spLocks noChangeArrowheads="1"/>
          </p:cNvSpPr>
          <p:nvPr/>
        </p:nvSpPr>
        <p:spPr bwMode="auto">
          <a:xfrm>
            <a:off x="2082800" y="3000375"/>
            <a:ext cx="1588" cy="12700"/>
          </a:xfrm>
          <a:prstGeom prst="ellipse">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nvGrpSpPr>
          <p:cNvPr id="2" name="Group 104"/>
          <p:cNvGrpSpPr>
            <a:grpSpLocks/>
          </p:cNvGrpSpPr>
          <p:nvPr/>
        </p:nvGrpSpPr>
        <p:grpSpPr bwMode="auto">
          <a:xfrm>
            <a:off x="461963" y="914400"/>
            <a:ext cx="2395537" cy="4076700"/>
            <a:chOff x="291" y="576"/>
            <a:chExt cx="1509" cy="2568"/>
          </a:xfrm>
        </p:grpSpPr>
        <p:sp>
          <p:nvSpPr>
            <p:cNvPr id="51274" name="Rectangle 7"/>
            <p:cNvSpPr>
              <a:spLocks noChangeArrowheads="1"/>
            </p:cNvSpPr>
            <p:nvPr/>
          </p:nvSpPr>
          <p:spPr bwMode="auto">
            <a:xfrm>
              <a:off x="291" y="576"/>
              <a:ext cx="1394" cy="4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2000" b="0">
                  <a:solidFill>
                    <a:srgbClr val="000000"/>
                  </a:solidFill>
                  <a:latin typeface="Helvetica" panose="020B0604020202020204" pitchFamily="34" charset="0"/>
                </a:rPr>
                <a:t>Project To-Do List</a:t>
              </a:r>
            </a:p>
            <a:p>
              <a:pPr algn="ctr"/>
              <a:r>
                <a:rPr lang="en-US" altLang="cs-CZ" sz="2000" b="0">
                  <a:solidFill>
                    <a:srgbClr val="000000"/>
                  </a:solidFill>
                  <a:latin typeface="Helvetica" panose="020B0604020202020204" pitchFamily="34" charset="0"/>
                </a:rPr>
                <a:t>(from your WBS)</a:t>
              </a:r>
            </a:p>
          </p:txBody>
        </p:sp>
        <p:sp>
          <p:nvSpPr>
            <p:cNvPr id="51275" name="AutoShape 3"/>
            <p:cNvSpPr>
              <a:spLocks noChangeArrowheads="1"/>
            </p:cNvSpPr>
            <p:nvPr/>
          </p:nvSpPr>
          <p:spPr bwMode="auto">
            <a:xfrm>
              <a:off x="736" y="984"/>
              <a:ext cx="1064" cy="1576"/>
            </a:xfrm>
            <a:prstGeom prst="roundRect">
              <a:avLst>
                <a:gd name="adj" fmla="val 24995"/>
              </a:avLst>
            </a:prstGeom>
            <a:solidFill>
              <a:srgbClr val="FFFFFF"/>
            </a:solidFill>
            <a:ln>
              <a:noFill/>
            </a:ln>
            <a:extLst>
              <a:ext uri="{91240B29-F687-4F45-9708-019B960494DF}">
                <a14:hiddenLine xmlns:a14="http://schemas.microsoft.com/office/drawing/2010/main" w="127000">
                  <a:solidFill>
                    <a:srgbClr val="000000"/>
                  </a:solidFill>
                  <a:round/>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nvGrpSpPr>
            <p:cNvPr id="51276" name="Group 103"/>
            <p:cNvGrpSpPr>
              <a:grpSpLocks/>
            </p:cNvGrpSpPr>
            <p:nvPr/>
          </p:nvGrpSpPr>
          <p:grpSpPr bwMode="auto">
            <a:xfrm>
              <a:off x="624" y="1028"/>
              <a:ext cx="1008" cy="2098"/>
              <a:chOff x="644" y="926"/>
              <a:chExt cx="1008" cy="2624"/>
            </a:xfrm>
          </p:grpSpPr>
          <p:sp>
            <p:nvSpPr>
              <p:cNvPr id="51301" name="AutoShape 5"/>
              <p:cNvSpPr>
                <a:spLocks noChangeArrowheads="1"/>
              </p:cNvSpPr>
              <p:nvPr/>
            </p:nvSpPr>
            <p:spPr bwMode="auto">
              <a:xfrm>
                <a:off x="676" y="958"/>
                <a:ext cx="976" cy="2592"/>
              </a:xfrm>
              <a:prstGeom prst="roundRect">
                <a:avLst>
                  <a:gd name="adj" fmla="val 24995"/>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endParaRPr lang="en-US" altLang="cs-CZ" sz="1800"/>
              </a:p>
              <a:p>
                <a:pPr algn="ctr"/>
                <a:endParaRPr lang="en-US" altLang="cs-CZ" sz="1800"/>
              </a:p>
            </p:txBody>
          </p:sp>
          <p:sp>
            <p:nvSpPr>
              <p:cNvPr id="51302" name="AutoShape 6"/>
              <p:cNvSpPr>
                <a:spLocks noChangeArrowheads="1"/>
              </p:cNvSpPr>
              <p:nvPr/>
            </p:nvSpPr>
            <p:spPr bwMode="auto">
              <a:xfrm>
                <a:off x="644" y="926"/>
                <a:ext cx="976" cy="2592"/>
              </a:xfrm>
              <a:prstGeom prst="roundRect">
                <a:avLst>
                  <a:gd name="adj" fmla="val 24995"/>
                </a:avLst>
              </a:prstGeom>
              <a:solidFill>
                <a:srgbClr val="FFFFFF"/>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endParaRPr lang="en-US" altLang="cs-CZ" sz="1800"/>
              </a:p>
              <a:p>
                <a:pPr algn="ctr"/>
                <a:endParaRPr lang="en-US" altLang="cs-CZ" sz="1800"/>
              </a:p>
              <a:p>
                <a:pPr algn="ctr"/>
                <a:endParaRPr lang="en-US" altLang="cs-CZ" sz="1800"/>
              </a:p>
              <a:p>
                <a:pPr algn="ctr"/>
                <a:endParaRPr lang="en-US" altLang="cs-CZ" sz="1800"/>
              </a:p>
            </p:txBody>
          </p:sp>
        </p:grpSp>
        <p:sp>
          <p:nvSpPr>
            <p:cNvPr id="51277" name="Rectangle 8"/>
            <p:cNvSpPr>
              <a:spLocks noChangeArrowheads="1"/>
            </p:cNvSpPr>
            <p:nvPr/>
          </p:nvSpPr>
          <p:spPr bwMode="auto">
            <a:xfrm>
              <a:off x="843" y="1062"/>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1</a:t>
              </a:r>
            </a:p>
          </p:txBody>
        </p:sp>
        <p:sp>
          <p:nvSpPr>
            <p:cNvPr id="51278" name="Rectangle 9"/>
            <p:cNvSpPr>
              <a:spLocks noChangeArrowheads="1"/>
            </p:cNvSpPr>
            <p:nvPr/>
          </p:nvSpPr>
          <p:spPr bwMode="auto">
            <a:xfrm>
              <a:off x="1327" y="1350"/>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79" name="Rectangle 10"/>
            <p:cNvSpPr>
              <a:spLocks noChangeArrowheads="1"/>
            </p:cNvSpPr>
            <p:nvPr/>
          </p:nvSpPr>
          <p:spPr bwMode="auto">
            <a:xfrm>
              <a:off x="843" y="117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0" name="Rectangle 11"/>
            <p:cNvSpPr>
              <a:spLocks noChangeArrowheads="1"/>
            </p:cNvSpPr>
            <p:nvPr/>
          </p:nvSpPr>
          <p:spPr bwMode="auto">
            <a:xfrm>
              <a:off x="843" y="1286"/>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2</a:t>
              </a:r>
            </a:p>
          </p:txBody>
        </p:sp>
        <p:sp>
          <p:nvSpPr>
            <p:cNvPr id="51281" name="Rectangle 12"/>
            <p:cNvSpPr>
              <a:spLocks noChangeArrowheads="1"/>
            </p:cNvSpPr>
            <p:nvPr/>
          </p:nvSpPr>
          <p:spPr bwMode="auto">
            <a:xfrm>
              <a:off x="1327" y="157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2" name="Rectangle 13"/>
            <p:cNvSpPr>
              <a:spLocks noChangeArrowheads="1"/>
            </p:cNvSpPr>
            <p:nvPr/>
          </p:nvSpPr>
          <p:spPr bwMode="auto">
            <a:xfrm>
              <a:off x="843" y="139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3" name="Rectangle 14"/>
            <p:cNvSpPr>
              <a:spLocks noChangeArrowheads="1"/>
            </p:cNvSpPr>
            <p:nvPr/>
          </p:nvSpPr>
          <p:spPr bwMode="auto">
            <a:xfrm>
              <a:off x="843" y="1510"/>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3</a:t>
              </a:r>
            </a:p>
          </p:txBody>
        </p:sp>
        <p:sp>
          <p:nvSpPr>
            <p:cNvPr id="51284" name="Rectangle 15"/>
            <p:cNvSpPr>
              <a:spLocks noChangeArrowheads="1"/>
            </p:cNvSpPr>
            <p:nvPr/>
          </p:nvSpPr>
          <p:spPr bwMode="auto">
            <a:xfrm>
              <a:off x="1327" y="179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5" name="Rectangle 16"/>
            <p:cNvSpPr>
              <a:spLocks noChangeArrowheads="1"/>
            </p:cNvSpPr>
            <p:nvPr/>
          </p:nvSpPr>
          <p:spPr bwMode="auto">
            <a:xfrm>
              <a:off x="843" y="162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6" name="Rectangle 17"/>
            <p:cNvSpPr>
              <a:spLocks noChangeArrowheads="1"/>
            </p:cNvSpPr>
            <p:nvPr/>
          </p:nvSpPr>
          <p:spPr bwMode="auto">
            <a:xfrm>
              <a:off x="843" y="1734"/>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4</a:t>
              </a:r>
            </a:p>
          </p:txBody>
        </p:sp>
        <p:sp>
          <p:nvSpPr>
            <p:cNvPr id="51287" name="Rectangle 18"/>
            <p:cNvSpPr>
              <a:spLocks noChangeArrowheads="1"/>
            </p:cNvSpPr>
            <p:nvPr/>
          </p:nvSpPr>
          <p:spPr bwMode="auto">
            <a:xfrm>
              <a:off x="1327" y="202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8" name="Rectangle 19"/>
            <p:cNvSpPr>
              <a:spLocks noChangeArrowheads="1"/>
            </p:cNvSpPr>
            <p:nvPr/>
          </p:nvSpPr>
          <p:spPr bwMode="auto">
            <a:xfrm>
              <a:off x="843" y="1846"/>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89" name="Rectangle 20"/>
            <p:cNvSpPr>
              <a:spLocks noChangeArrowheads="1"/>
            </p:cNvSpPr>
            <p:nvPr/>
          </p:nvSpPr>
          <p:spPr bwMode="auto">
            <a:xfrm>
              <a:off x="843" y="1958"/>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5</a:t>
              </a:r>
            </a:p>
          </p:txBody>
        </p:sp>
        <p:sp>
          <p:nvSpPr>
            <p:cNvPr id="51290" name="Rectangle 21"/>
            <p:cNvSpPr>
              <a:spLocks noChangeArrowheads="1"/>
            </p:cNvSpPr>
            <p:nvPr/>
          </p:nvSpPr>
          <p:spPr bwMode="auto">
            <a:xfrm>
              <a:off x="1327" y="2246"/>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1" name="Rectangle 22"/>
            <p:cNvSpPr>
              <a:spLocks noChangeArrowheads="1"/>
            </p:cNvSpPr>
            <p:nvPr/>
          </p:nvSpPr>
          <p:spPr bwMode="auto">
            <a:xfrm>
              <a:off x="843" y="2070"/>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2" name="Rectangle 23"/>
            <p:cNvSpPr>
              <a:spLocks noChangeArrowheads="1"/>
            </p:cNvSpPr>
            <p:nvPr/>
          </p:nvSpPr>
          <p:spPr bwMode="auto">
            <a:xfrm>
              <a:off x="843" y="2182"/>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6</a:t>
              </a:r>
            </a:p>
          </p:txBody>
        </p:sp>
        <p:sp>
          <p:nvSpPr>
            <p:cNvPr id="51293" name="Rectangle 24"/>
            <p:cNvSpPr>
              <a:spLocks noChangeArrowheads="1"/>
            </p:cNvSpPr>
            <p:nvPr/>
          </p:nvSpPr>
          <p:spPr bwMode="auto">
            <a:xfrm>
              <a:off x="1327" y="2470"/>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4" name="Rectangle 25"/>
            <p:cNvSpPr>
              <a:spLocks noChangeArrowheads="1"/>
            </p:cNvSpPr>
            <p:nvPr/>
          </p:nvSpPr>
          <p:spPr bwMode="auto">
            <a:xfrm>
              <a:off x="843" y="229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5" name="Rectangle 26"/>
            <p:cNvSpPr>
              <a:spLocks noChangeArrowheads="1"/>
            </p:cNvSpPr>
            <p:nvPr/>
          </p:nvSpPr>
          <p:spPr bwMode="auto">
            <a:xfrm>
              <a:off x="843" y="2406"/>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7</a:t>
              </a:r>
            </a:p>
          </p:txBody>
        </p:sp>
        <p:sp>
          <p:nvSpPr>
            <p:cNvPr id="51296" name="Rectangle 27"/>
            <p:cNvSpPr>
              <a:spLocks noChangeArrowheads="1"/>
            </p:cNvSpPr>
            <p:nvPr/>
          </p:nvSpPr>
          <p:spPr bwMode="auto">
            <a:xfrm>
              <a:off x="1327" y="269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7" name="Rectangle 28"/>
            <p:cNvSpPr>
              <a:spLocks noChangeArrowheads="1"/>
            </p:cNvSpPr>
            <p:nvPr/>
          </p:nvSpPr>
          <p:spPr bwMode="auto">
            <a:xfrm>
              <a:off x="843" y="251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98" name="Rectangle 29"/>
            <p:cNvSpPr>
              <a:spLocks noChangeArrowheads="1"/>
            </p:cNvSpPr>
            <p:nvPr/>
          </p:nvSpPr>
          <p:spPr bwMode="auto">
            <a:xfrm>
              <a:off x="843" y="2630"/>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8</a:t>
              </a:r>
            </a:p>
          </p:txBody>
        </p:sp>
        <p:sp>
          <p:nvSpPr>
            <p:cNvPr id="51299" name="Rectangle 31"/>
            <p:cNvSpPr>
              <a:spLocks noChangeArrowheads="1"/>
            </p:cNvSpPr>
            <p:nvPr/>
          </p:nvSpPr>
          <p:spPr bwMode="auto">
            <a:xfrm>
              <a:off x="843" y="274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300" name="Rectangle 32"/>
            <p:cNvSpPr>
              <a:spLocks noChangeArrowheads="1"/>
            </p:cNvSpPr>
            <p:nvPr/>
          </p:nvSpPr>
          <p:spPr bwMode="auto">
            <a:xfrm>
              <a:off x="843" y="2854"/>
              <a:ext cx="605"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 Item 9</a:t>
              </a:r>
            </a:p>
          </p:txBody>
        </p:sp>
      </p:grpSp>
      <p:grpSp>
        <p:nvGrpSpPr>
          <p:cNvPr id="4" name="Group 105"/>
          <p:cNvGrpSpPr>
            <a:grpSpLocks/>
          </p:cNvGrpSpPr>
          <p:nvPr/>
        </p:nvGrpSpPr>
        <p:grpSpPr bwMode="auto">
          <a:xfrm>
            <a:off x="2106613" y="1381125"/>
            <a:ext cx="3914775" cy="4476750"/>
            <a:chOff x="1327" y="870"/>
            <a:chExt cx="2466" cy="2820"/>
          </a:xfrm>
        </p:grpSpPr>
        <p:sp>
          <p:nvSpPr>
            <p:cNvPr id="51227" name="Rectangle 30"/>
            <p:cNvSpPr>
              <a:spLocks noChangeArrowheads="1"/>
            </p:cNvSpPr>
            <p:nvPr/>
          </p:nvSpPr>
          <p:spPr bwMode="auto">
            <a:xfrm>
              <a:off x="1327" y="291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grpSp>
          <p:nvGrpSpPr>
            <p:cNvPr id="51228" name="Group 33"/>
            <p:cNvGrpSpPr>
              <a:grpSpLocks/>
            </p:cNvGrpSpPr>
            <p:nvPr/>
          </p:nvGrpSpPr>
          <p:grpSpPr bwMode="auto">
            <a:xfrm>
              <a:off x="2336" y="870"/>
              <a:ext cx="689" cy="866"/>
              <a:chOff x="2236" y="878"/>
              <a:chExt cx="689" cy="866"/>
            </a:xfrm>
          </p:grpSpPr>
          <p:sp>
            <p:nvSpPr>
              <p:cNvPr id="51263" name="Oval 34"/>
              <p:cNvSpPr>
                <a:spLocks noChangeArrowheads="1"/>
              </p:cNvSpPr>
              <p:nvPr/>
            </p:nvSpPr>
            <p:spPr bwMode="auto">
              <a:xfrm>
                <a:off x="2888" y="1552"/>
                <a:ext cx="8" cy="8"/>
              </a:xfrm>
              <a:prstGeom prst="ellipse">
                <a:avLst/>
              </a:prstGeom>
              <a:solidFill>
                <a:srgbClr val="FFFFFF"/>
              </a:solidFill>
              <a:ln>
                <a:noFill/>
              </a:ln>
              <a:extLst>
                <a:ext uri="{91240B29-F687-4F45-9708-019B960494DF}">
                  <a14:hiddenLine xmlns:a14="http://schemas.microsoft.com/office/drawing/2010/main" w="12700">
                    <a:solidFill>
                      <a:srgbClr val="000000"/>
                    </a:solidFill>
                    <a:round/>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64" name="AutoShape 35"/>
              <p:cNvSpPr>
                <a:spLocks noChangeArrowheads="1"/>
              </p:cNvSpPr>
              <p:nvPr/>
            </p:nvSpPr>
            <p:spPr bwMode="auto">
              <a:xfrm>
                <a:off x="2268" y="1100"/>
                <a:ext cx="640" cy="552"/>
              </a:xfrm>
              <a:prstGeom prst="roundRect">
                <a:avLst>
                  <a:gd name="adj" fmla="val 24639"/>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65" name="AutoShape 36"/>
              <p:cNvSpPr>
                <a:spLocks noChangeArrowheads="1"/>
              </p:cNvSpPr>
              <p:nvPr/>
            </p:nvSpPr>
            <p:spPr bwMode="auto">
              <a:xfrm>
                <a:off x="2236" y="1068"/>
                <a:ext cx="640" cy="552"/>
              </a:xfrm>
              <a:prstGeom prst="roundRect">
                <a:avLst>
                  <a:gd name="adj" fmla="val 24639"/>
                </a:avLst>
              </a:prstGeom>
              <a:solidFill>
                <a:srgbClr val="FFFFFF"/>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66" name="Rectangle 37"/>
              <p:cNvSpPr>
                <a:spLocks noChangeArrowheads="1"/>
              </p:cNvSpPr>
              <p:nvPr/>
            </p:nvSpPr>
            <p:spPr bwMode="auto">
              <a:xfrm>
                <a:off x="2371" y="1054"/>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1</a:t>
                </a:r>
              </a:p>
            </p:txBody>
          </p:sp>
          <p:sp>
            <p:nvSpPr>
              <p:cNvPr id="51267" name="Rectangle 38"/>
              <p:cNvSpPr>
                <a:spLocks noChangeArrowheads="1"/>
              </p:cNvSpPr>
              <p:nvPr/>
            </p:nvSpPr>
            <p:spPr bwMode="auto">
              <a:xfrm>
                <a:off x="2635" y="105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68" name="Rectangle 39"/>
              <p:cNvSpPr>
                <a:spLocks noChangeArrowheads="1"/>
              </p:cNvSpPr>
              <p:nvPr/>
            </p:nvSpPr>
            <p:spPr bwMode="auto">
              <a:xfrm>
                <a:off x="2371" y="1150"/>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69" name="Rectangle 40"/>
              <p:cNvSpPr>
                <a:spLocks noChangeArrowheads="1"/>
              </p:cNvSpPr>
              <p:nvPr/>
            </p:nvSpPr>
            <p:spPr bwMode="auto">
              <a:xfrm>
                <a:off x="2371" y="1246"/>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2</a:t>
                </a:r>
              </a:p>
            </p:txBody>
          </p:sp>
          <p:sp>
            <p:nvSpPr>
              <p:cNvPr id="51270" name="Rectangle 41"/>
              <p:cNvSpPr>
                <a:spLocks noChangeArrowheads="1"/>
              </p:cNvSpPr>
              <p:nvPr/>
            </p:nvSpPr>
            <p:spPr bwMode="auto">
              <a:xfrm>
                <a:off x="2635" y="1246"/>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71" name="Rectangle 42"/>
              <p:cNvSpPr>
                <a:spLocks noChangeArrowheads="1"/>
              </p:cNvSpPr>
              <p:nvPr/>
            </p:nvSpPr>
            <p:spPr bwMode="auto">
              <a:xfrm>
                <a:off x="2371" y="134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72" name="Rectangle 43"/>
              <p:cNvSpPr>
                <a:spLocks noChangeArrowheads="1"/>
              </p:cNvSpPr>
              <p:nvPr/>
            </p:nvSpPr>
            <p:spPr bwMode="auto">
              <a:xfrm>
                <a:off x="2371" y="1438"/>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9</a:t>
                </a:r>
              </a:p>
            </p:txBody>
          </p:sp>
          <p:sp>
            <p:nvSpPr>
              <p:cNvPr id="51273" name="Rectangle 44"/>
              <p:cNvSpPr>
                <a:spLocks noChangeArrowheads="1"/>
              </p:cNvSpPr>
              <p:nvPr/>
            </p:nvSpPr>
            <p:spPr bwMode="auto">
              <a:xfrm>
                <a:off x="2379" y="878"/>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1</a:t>
                </a:r>
              </a:p>
            </p:txBody>
          </p:sp>
        </p:grpSp>
        <p:grpSp>
          <p:nvGrpSpPr>
            <p:cNvPr id="51229" name="Group 45"/>
            <p:cNvGrpSpPr>
              <a:grpSpLocks/>
            </p:cNvGrpSpPr>
            <p:nvPr/>
          </p:nvGrpSpPr>
          <p:grpSpPr bwMode="auto">
            <a:xfrm>
              <a:off x="3080" y="1686"/>
              <a:ext cx="713" cy="882"/>
              <a:chOff x="2980" y="1694"/>
              <a:chExt cx="713" cy="882"/>
            </a:xfrm>
          </p:grpSpPr>
          <p:sp>
            <p:nvSpPr>
              <p:cNvPr id="51253" name="AutoShape 46"/>
              <p:cNvSpPr>
                <a:spLocks noChangeArrowheads="1"/>
              </p:cNvSpPr>
              <p:nvPr/>
            </p:nvSpPr>
            <p:spPr bwMode="auto">
              <a:xfrm>
                <a:off x="3012" y="1908"/>
                <a:ext cx="680" cy="584"/>
              </a:xfrm>
              <a:prstGeom prst="roundRect">
                <a:avLst>
                  <a:gd name="adj" fmla="val 24662"/>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54" name="AutoShape 47"/>
              <p:cNvSpPr>
                <a:spLocks noChangeArrowheads="1"/>
              </p:cNvSpPr>
              <p:nvPr/>
            </p:nvSpPr>
            <p:spPr bwMode="auto">
              <a:xfrm>
                <a:off x="2980" y="1876"/>
                <a:ext cx="680" cy="584"/>
              </a:xfrm>
              <a:prstGeom prst="roundRect">
                <a:avLst>
                  <a:gd name="adj" fmla="val 24662"/>
                </a:avLst>
              </a:prstGeom>
              <a:solidFill>
                <a:srgbClr val="FFFFFF"/>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55" name="Rectangle 48"/>
              <p:cNvSpPr>
                <a:spLocks noChangeArrowheads="1"/>
              </p:cNvSpPr>
              <p:nvPr/>
            </p:nvSpPr>
            <p:spPr bwMode="auto">
              <a:xfrm>
                <a:off x="3155" y="1886"/>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4</a:t>
                </a:r>
              </a:p>
            </p:txBody>
          </p:sp>
          <p:sp>
            <p:nvSpPr>
              <p:cNvPr id="51256" name="Rectangle 49"/>
              <p:cNvSpPr>
                <a:spLocks noChangeArrowheads="1"/>
              </p:cNvSpPr>
              <p:nvPr/>
            </p:nvSpPr>
            <p:spPr bwMode="auto">
              <a:xfrm>
                <a:off x="3419" y="1886"/>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57" name="Rectangle 50"/>
              <p:cNvSpPr>
                <a:spLocks noChangeArrowheads="1"/>
              </p:cNvSpPr>
              <p:nvPr/>
            </p:nvSpPr>
            <p:spPr bwMode="auto">
              <a:xfrm>
                <a:off x="3155" y="198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58" name="Rectangle 51"/>
              <p:cNvSpPr>
                <a:spLocks noChangeArrowheads="1"/>
              </p:cNvSpPr>
              <p:nvPr/>
            </p:nvSpPr>
            <p:spPr bwMode="auto">
              <a:xfrm>
                <a:off x="3155" y="2078"/>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5</a:t>
                </a:r>
              </a:p>
            </p:txBody>
          </p:sp>
          <p:sp>
            <p:nvSpPr>
              <p:cNvPr id="51259" name="Rectangle 52"/>
              <p:cNvSpPr>
                <a:spLocks noChangeArrowheads="1"/>
              </p:cNvSpPr>
              <p:nvPr/>
            </p:nvSpPr>
            <p:spPr bwMode="auto">
              <a:xfrm>
                <a:off x="3419" y="207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60" name="Rectangle 53"/>
              <p:cNvSpPr>
                <a:spLocks noChangeArrowheads="1"/>
              </p:cNvSpPr>
              <p:nvPr/>
            </p:nvSpPr>
            <p:spPr bwMode="auto">
              <a:xfrm>
                <a:off x="3155" y="217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61" name="Rectangle 54"/>
              <p:cNvSpPr>
                <a:spLocks noChangeArrowheads="1"/>
              </p:cNvSpPr>
              <p:nvPr/>
            </p:nvSpPr>
            <p:spPr bwMode="auto">
              <a:xfrm>
                <a:off x="3155" y="2270"/>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7</a:t>
                </a:r>
              </a:p>
            </p:txBody>
          </p:sp>
          <p:sp>
            <p:nvSpPr>
              <p:cNvPr id="51262" name="Rectangle 55"/>
              <p:cNvSpPr>
                <a:spLocks noChangeArrowheads="1"/>
              </p:cNvSpPr>
              <p:nvPr/>
            </p:nvSpPr>
            <p:spPr bwMode="auto">
              <a:xfrm>
                <a:off x="3147" y="1694"/>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2</a:t>
                </a:r>
              </a:p>
            </p:txBody>
          </p:sp>
        </p:grpSp>
        <p:grpSp>
          <p:nvGrpSpPr>
            <p:cNvPr id="51230" name="Group 56"/>
            <p:cNvGrpSpPr>
              <a:grpSpLocks/>
            </p:cNvGrpSpPr>
            <p:nvPr/>
          </p:nvGrpSpPr>
          <p:grpSpPr bwMode="auto">
            <a:xfrm>
              <a:off x="2400" y="2808"/>
              <a:ext cx="721" cy="882"/>
              <a:chOff x="2300" y="2774"/>
              <a:chExt cx="721" cy="882"/>
            </a:xfrm>
          </p:grpSpPr>
          <p:sp>
            <p:nvSpPr>
              <p:cNvPr id="51243" name="AutoShape 57"/>
              <p:cNvSpPr>
                <a:spLocks noChangeArrowheads="1"/>
              </p:cNvSpPr>
              <p:nvPr/>
            </p:nvSpPr>
            <p:spPr bwMode="auto">
              <a:xfrm>
                <a:off x="2332" y="2988"/>
                <a:ext cx="688" cy="592"/>
              </a:xfrm>
              <a:prstGeom prst="roundRect">
                <a:avLst>
                  <a:gd name="adj" fmla="val 24995"/>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44" name="AutoShape 58"/>
              <p:cNvSpPr>
                <a:spLocks noChangeArrowheads="1"/>
              </p:cNvSpPr>
              <p:nvPr/>
            </p:nvSpPr>
            <p:spPr bwMode="auto">
              <a:xfrm>
                <a:off x="2300" y="2956"/>
                <a:ext cx="688" cy="592"/>
              </a:xfrm>
              <a:prstGeom prst="roundRect">
                <a:avLst>
                  <a:gd name="adj" fmla="val 24995"/>
                </a:avLst>
              </a:prstGeom>
              <a:solidFill>
                <a:srgbClr val="FFFFFF"/>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45" name="Rectangle 59"/>
              <p:cNvSpPr>
                <a:spLocks noChangeArrowheads="1"/>
              </p:cNvSpPr>
              <p:nvPr/>
            </p:nvSpPr>
            <p:spPr bwMode="auto">
              <a:xfrm>
                <a:off x="2451" y="2966"/>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3</a:t>
                </a:r>
              </a:p>
            </p:txBody>
          </p:sp>
          <p:sp>
            <p:nvSpPr>
              <p:cNvPr id="51246" name="Rectangle 60"/>
              <p:cNvSpPr>
                <a:spLocks noChangeArrowheads="1"/>
              </p:cNvSpPr>
              <p:nvPr/>
            </p:nvSpPr>
            <p:spPr bwMode="auto">
              <a:xfrm>
                <a:off x="2715" y="2966"/>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47" name="Rectangle 61"/>
              <p:cNvSpPr>
                <a:spLocks noChangeArrowheads="1"/>
              </p:cNvSpPr>
              <p:nvPr/>
            </p:nvSpPr>
            <p:spPr bwMode="auto">
              <a:xfrm>
                <a:off x="2451" y="3062"/>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48" name="Rectangle 62"/>
              <p:cNvSpPr>
                <a:spLocks noChangeArrowheads="1"/>
              </p:cNvSpPr>
              <p:nvPr/>
            </p:nvSpPr>
            <p:spPr bwMode="auto">
              <a:xfrm>
                <a:off x="2451" y="3158"/>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6</a:t>
                </a:r>
              </a:p>
            </p:txBody>
          </p:sp>
          <p:sp>
            <p:nvSpPr>
              <p:cNvPr id="51249" name="Rectangle 63"/>
              <p:cNvSpPr>
                <a:spLocks noChangeArrowheads="1"/>
              </p:cNvSpPr>
              <p:nvPr/>
            </p:nvSpPr>
            <p:spPr bwMode="auto">
              <a:xfrm>
                <a:off x="2715" y="3158"/>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50" name="Rectangle 64"/>
              <p:cNvSpPr>
                <a:spLocks noChangeArrowheads="1"/>
              </p:cNvSpPr>
              <p:nvPr/>
            </p:nvSpPr>
            <p:spPr bwMode="auto">
              <a:xfrm>
                <a:off x="2451" y="3254"/>
                <a:ext cx="114" cy="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en-US" altLang="cs-CZ" sz="1800" b="0">
                  <a:solidFill>
                    <a:srgbClr val="000000"/>
                  </a:solidFill>
                  <a:latin typeface="Helvetica" panose="020B0604020202020204" pitchFamily="34" charset="0"/>
                </a:endParaRPr>
              </a:p>
              <a:p>
                <a:endParaRPr lang="en-US" altLang="cs-CZ" sz="1800" b="0">
                  <a:solidFill>
                    <a:srgbClr val="000000"/>
                  </a:solidFill>
                  <a:latin typeface="Helvetica" panose="020B0604020202020204" pitchFamily="34" charset="0"/>
                </a:endParaRPr>
              </a:p>
            </p:txBody>
          </p:sp>
          <p:sp>
            <p:nvSpPr>
              <p:cNvPr id="51251" name="Rectangle 65"/>
              <p:cNvSpPr>
                <a:spLocks noChangeArrowheads="1"/>
              </p:cNvSpPr>
              <p:nvPr/>
            </p:nvSpPr>
            <p:spPr bwMode="auto">
              <a:xfrm>
                <a:off x="2451" y="3350"/>
                <a:ext cx="514"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Helvetica" panose="020B0604020202020204" pitchFamily="34" charset="0"/>
                  </a:rPr>
                  <a:t>Item 8</a:t>
                </a:r>
              </a:p>
            </p:txBody>
          </p:sp>
          <p:sp>
            <p:nvSpPr>
              <p:cNvPr id="51252" name="Rectangle 66"/>
              <p:cNvSpPr>
                <a:spLocks noChangeArrowheads="1"/>
              </p:cNvSpPr>
              <p:nvPr/>
            </p:nvSpPr>
            <p:spPr bwMode="auto">
              <a:xfrm>
                <a:off x="2475" y="2774"/>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3</a:t>
                </a:r>
              </a:p>
            </p:txBody>
          </p:sp>
        </p:grpSp>
        <p:grpSp>
          <p:nvGrpSpPr>
            <p:cNvPr id="51231" name="Group 91"/>
            <p:cNvGrpSpPr>
              <a:grpSpLocks/>
            </p:cNvGrpSpPr>
            <p:nvPr/>
          </p:nvGrpSpPr>
          <p:grpSpPr bwMode="auto">
            <a:xfrm>
              <a:off x="1492" y="1624"/>
              <a:ext cx="1104" cy="1824"/>
              <a:chOff x="1392" y="1632"/>
              <a:chExt cx="1104" cy="1824"/>
            </a:xfrm>
          </p:grpSpPr>
          <p:sp>
            <p:nvSpPr>
              <p:cNvPr id="51240" name="Line 82"/>
              <p:cNvSpPr>
                <a:spLocks noChangeShapeType="1"/>
              </p:cNvSpPr>
              <p:nvPr/>
            </p:nvSpPr>
            <p:spPr bwMode="auto">
              <a:xfrm>
                <a:off x="1440" y="1632"/>
                <a:ext cx="1008" cy="144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41" name="Line 83"/>
              <p:cNvSpPr>
                <a:spLocks noChangeShapeType="1"/>
              </p:cNvSpPr>
              <p:nvPr/>
            </p:nvSpPr>
            <p:spPr bwMode="auto">
              <a:xfrm>
                <a:off x="1392" y="2304"/>
                <a:ext cx="1056" cy="91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42" name="Line 84"/>
              <p:cNvSpPr>
                <a:spLocks noChangeShapeType="1"/>
              </p:cNvSpPr>
              <p:nvPr/>
            </p:nvSpPr>
            <p:spPr bwMode="auto">
              <a:xfrm>
                <a:off x="1392" y="2736"/>
                <a:ext cx="1104" cy="72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51232" name="Group 89"/>
            <p:cNvGrpSpPr>
              <a:grpSpLocks/>
            </p:cNvGrpSpPr>
            <p:nvPr/>
          </p:nvGrpSpPr>
          <p:grpSpPr bwMode="auto">
            <a:xfrm>
              <a:off x="1492" y="1144"/>
              <a:ext cx="1008" cy="1776"/>
              <a:chOff x="1392" y="1152"/>
              <a:chExt cx="1008" cy="1776"/>
            </a:xfrm>
          </p:grpSpPr>
          <p:sp>
            <p:nvSpPr>
              <p:cNvPr id="51237" name="Line 79"/>
              <p:cNvSpPr>
                <a:spLocks noChangeShapeType="1"/>
              </p:cNvSpPr>
              <p:nvPr/>
            </p:nvSpPr>
            <p:spPr bwMode="auto">
              <a:xfrm>
                <a:off x="1392" y="1152"/>
                <a:ext cx="1008" cy="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38" name="Line 80"/>
              <p:cNvSpPr>
                <a:spLocks noChangeShapeType="1"/>
              </p:cNvSpPr>
              <p:nvPr/>
            </p:nvSpPr>
            <p:spPr bwMode="auto">
              <a:xfrm flipV="1">
                <a:off x="1392" y="1344"/>
                <a:ext cx="1008" cy="4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39" name="Line 81"/>
              <p:cNvSpPr>
                <a:spLocks noChangeShapeType="1"/>
              </p:cNvSpPr>
              <p:nvPr/>
            </p:nvSpPr>
            <p:spPr bwMode="auto">
              <a:xfrm flipV="1">
                <a:off x="1440" y="1536"/>
                <a:ext cx="960" cy="139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51233" name="Group 90"/>
            <p:cNvGrpSpPr>
              <a:grpSpLocks/>
            </p:cNvGrpSpPr>
            <p:nvPr/>
          </p:nvGrpSpPr>
          <p:grpSpPr bwMode="auto">
            <a:xfrm>
              <a:off x="1540" y="1864"/>
              <a:ext cx="1776" cy="624"/>
              <a:chOff x="1440" y="1872"/>
              <a:chExt cx="1776" cy="624"/>
            </a:xfrm>
          </p:grpSpPr>
          <p:sp>
            <p:nvSpPr>
              <p:cNvPr id="51234" name="Line 85"/>
              <p:cNvSpPr>
                <a:spLocks noChangeShapeType="1"/>
              </p:cNvSpPr>
              <p:nvPr/>
            </p:nvSpPr>
            <p:spPr bwMode="auto">
              <a:xfrm>
                <a:off x="1440" y="1872"/>
                <a:ext cx="1728" cy="14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35" name="Line 86"/>
              <p:cNvSpPr>
                <a:spLocks noChangeShapeType="1"/>
              </p:cNvSpPr>
              <p:nvPr/>
            </p:nvSpPr>
            <p:spPr bwMode="auto">
              <a:xfrm>
                <a:off x="1440" y="2064"/>
                <a:ext cx="1728" cy="9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36" name="Line 87"/>
              <p:cNvSpPr>
                <a:spLocks noChangeShapeType="1"/>
              </p:cNvSpPr>
              <p:nvPr/>
            </p:nvSpPr>
            <p:spPr bwMode="auto">
              <a:xfrm flipV="1">
                <a:off x="1440" y="2352"/>
                <a:ext cx="1776" cy="14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grpSp>
        <p:nvGrpSpPr>
          <p:cNvPr id="11" name="Group 106"/>
          <p:cNvGrpSpPr>
            <a:grpSpLocks/>
          </p:cNvGrpSpPr>
          <p:nvPr/>
        </p:nvGrpSpPr>
        <p:grpSpPr bwMode="auto">
          <a:xfrm>
            <a:off x="4876800" y="1143000"/>
            <a:ext cx="3733800" cy="4121150"/>
            <a:chOff x="3072" y="720"/>
            <a:chExt cx="2352" cy="2596"/>
          </a:xfrm>
        </p:grpSpPr>
        <p:grpSp>
          <p:nvGrpSpPr>
            <p:cNvPr id="51209" name="Group 67"/>
            <p:cNvGrpSpPr>
              <a:grpSpLocks/>
            </p:cNvGrpSpPr>
            <p:nvPr/>
          </p:nvGrpSpPr>
          <p:grpSpPr bwMode="auto">
            <a:xfrm>
              <a:off x="4368" y="720"/>
              <a:ext cx="1056" cy="1206"/>
              <a:chOff x="4220" y="982"/>
              <a:chExt cx="1056" cy="1206"/>
            </a:xfrm>
          </p:grpSpPr>
          <p:sp>
            <p:nvSpPr>
              <p:cNvPr id="51224" name="Oval 68"/>
              <p:cNvSpPr>
                <a:spLocks noChangeArrowheads="1"/>
              </p:cNvSpPr>
              <p:nvPr/>
            </p:nvSpPr>
            <p:spPr bwMode="auto">
              <a:xfrm>
                <a:off x="4252" y="1236"/>
                <a:ext cx="1024" cy="952"/>
              </a:xfrm>
              <a:prstGeom prst="ellipse">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25" name="Oval 69"/>
              <p:cNvSpPr>
                <a:spLocks noChangeArrowheads="1"/>
              </p:cNvSpPr>
              <p:nvPr/>
            </p:nvSpPr>
            <p:spPr bwMode="auto">
              <a:xfrm>
                <a:off x="4220" y="1204"/>
                <a:ext cx="1024" cy="952"/>
              </a:xfrm>
              <a:prstGeom prst="ellipse">
                <a:avLst/>
              </a:prstGeom>
              <a:solidFill>
                <a:srgbClr val="FFFFFF"/>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26" name="Rectangle 70"/>
              <p:cNvSpPr>
                <a:spLocks noChangeArrowheads="1"/>
              </p:cNvSpPr>
              <p:nvPr/>
            </p:nvSpPr>
            <p:spPr bwMode="auto">
              <a:xfrm>
                <a:off x="4435" y="982"/>
                <a:ext cx="7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Person A</a:t>
                </a:r>
              </a:p>
            </p:txBody>
          </p:sp>
        </p:grpSp>
        <p:grpSp>
          <p:nvGrpSpPr>
            <p:cNvPr id="51210" name="Group 101"/>
            <p:cNvGrpSpPr>
              <a:grpSpLocks/>
            </p:cNvGrpSpPr>
            <p:nvPr/>
          </p:nvGrpSpPr>
          <p:grpSpPr bwMode="auto">
            <a:xfrm>
              <a:off x="4320" y="1974"/>
              <a:ext cx="1056" cy="1342"/>
              <a:chOff x="4196" y="2288"/>
              <a:chExt cx="1056" cy="1342"/>
            </a:xfrm>
          </p:grpSpPr>
          <p:sp>
            <p:nvSpPr>
              <p:cNvPr id="51220" name="Oval 71"/>
              <p:cNvSpPr>
                <a:spLocks noChangeArrowheads="1"/>
              </p:cNvSpPr>
              <p:nvPr/>
            </p:nvSpPr>
            <p:spPr bwMode="auto">
              <a:xfrm>
                <a:off x="4228" y="2638"/>
                <a:ext cx="1024" cy="952"/>
              </a:xfrm>
              <a:prstGeom prst="ellipse">
                <a:avLst/>
              </a:prstGeom>
              <a:solidFill>
                <a:srgbClr val="000000"/>
              </a:solid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21" name="Oval 72" descr="10%"/>
              <p:cNvSpPr>
                <a:spLocks noChangeArrowheads="1"/>
              </p:cNvSpPr>
              <p:nvPr/>
            </p:nvSpPr>
            <p:spPr bwMode="auto">
              <a:xfrm>
                <a:off x="4196" y="2678"/>
                <a:ext cx="1024" cy="952"/>
              </a:xfrm>
              <a:prstGeom prst="ellipse">
                <a:avLst/>
              </a:prstGeom>
              <a:pattFill prst="pct10">
                <a:fgClr>
                  <a:schemeClr val="bg1"/>
                </a:fgClr>
                <a:bgClr>
                  <a:srgbClr val="FFFFFF"/>
                </a:bgClr>
              </a:pattFill>
              <a:ln w="12700">
                <a:solidFill>
                  <a:srgbClr val="000000"/>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22" name="Rectangle 73" descr="10%"/>
              <p:cNvSpPr>
                <a:spLocks noChangeArrowheads="1"/>
              </p:cNvSpPr>
              <p:nvPr/>
            </p:nvSpPr>
            <p:spPr bwMode="auto">
              <a:xfrm>
                <a:off x="4424" y="2410"/>
                <a:ext cx="584" cy="200"/>
              </a:xfrm>
              <a:prstGeom prst="rect">
                <a:avLst/>
              </a:prstGeom>
              <a:pattFill prst="pct10">
                <a:fgClr>
                  <a:schemeClr val="bg1"/>
                </a:fgClr>
                <a:bgClr>
                  <a:srgbClr val="FFFFFF"/>
                </a:bgClr>
              </a:patt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51223" name="Rectangle 74"/>
              <p:cNvSpPr>
                <a:spLocks noChangeArrowheads="1"/>
              </p:cNvSpPr>
              <p:nvPr/>
            </p:nvSpPr>
            <p:spPr bwMode="auto">
              <a:xfrm>
                <a:off x="4375" y="2288"/>
                <a:ext cx="7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Person B</a:t>
                </a:r>
              </a:p>
            </p:txBody>
          </p:sp>
        </p:grpSp>
        <p:grpSp>
          <p:nvGrpSpPr>
            <p:cNvPr id="51211" name="Group 100"/>
            <p:cNvGrpSpPr>
              <a:grpSpLocks/>
            </p:cNvGrpSpPr>
            <p:nvPr/>
          </p:nvGrpSpPr>
          <p:grpSpPr bwMode="auto">
            <a:xfrm>
              <a:off x="3072" y="1014"/>
              <a:ext cx="2125" cy="912"/>
              <a:chOff x="2928" y="1186"/>
              <a:chExt cx="2125" cy="912"/>
            </a:xfrm>
          </p:grpSpPr>
          <p:sp>
            <p:nvSpPr>
              <p:cNvPr id="51215" name="Rectangle 75"/>
              <p:cNvSpPr>
                <a:spLocks noChangeArrowheads="1"/>
              </p:cNvSpPr>
              <p:nvPr/>
            </p:nvSpPr>
            <p:spPr bwMode="auto">
              <a:xfrm>
                <a:off x="4507" y="1376"/>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1</a:t>
                </a:r>
              </a:p>
            </p:txBody>
          </p:sp>
          <p:sp>
            <p:nvSpPr>
              <p:cNvPr id="51216" name="Rectangle 76"/>
              <p:cNvSpPr>
                <a:spLocks noChangeArrowheads="1"/>
              </p:cNvSpPr>
              <p:nvPr/>
            </p:nvSpPr>
            <p:spPr bwMode="auto">
              <a:xfrm>
                <a:off x="4499" y="1672"/>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2</a:t>
                </a:r>
              </a:p>
            </p:txBody>
          </p:sp>
          <p:grpSp>
            <p:nvGrpSpPr>
              <p:cNvPr id="51217" name="Group 98"/>
              <p:cNvGrpSpPr>
                <a:grpSpLocks/>
              </p:cNvGrpSpPr>
              <p:nvPr/>
            </p:nvGrpSpPr>
            <p:grpSpPr bwMode="auto">
              <a:xfrm>
                <a:off x="2928" y="1186"/>
                <a:ext cx="1584" cy="912"/>
                <a:chOff x="2928" y="1186"/>
                <a:chExt cx="1584" cy="912"/>
              </a:xfrm>
            </p:grpSpPr>
            <p:sp>
              <p:nvSpPr>
                <p:cNvPr id="51218" name="Line 92"/>
                <p:cNvSpPr>
                  <a:spLocks noChangeShapeType="1"/>
                </p:cNvSpPr>
                <p:nvPr/>
              </p:nvSpPr>
              <p:spPr bwMode="auto">
                <a:xfrm>
                  <a:off x="2928" y="1186"/>
                  <a:ext cx="1584" cy="288"/>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51219" name="Line 93"/>
                <p:cNvSpPr>
                  <a:spLocks noChangeShapeType="1"/>
                </p:cNvSpPr>
                <p:nvPr/>
              </p:nvSpPr>
              <p:spPr bwMode="auto">
                <a:xfrm flipV="1">
                  <a:off x="3648" y="1762"/>
                  <a:ext cx="864" cy="33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grpSp>
          <p:nvGrpSpPr>
            <p:cNvPr id="51212" name="Group 102"/>
            <p:cNvGrpSpPr>
              <a:grpSpLocks/>
            </p:cNvGrpSpPr>
            <p:nvPr/>
          </p:nvGrpSpPr>
          <p:grpSpPr bwMode="auto">
            <a:xfrm>
              <a:off x="3120" y="2646"/>
              <a:ext cx="1989" cy="274"/>
              <a:chOff x="3024" y="2976"/>
              <a:chExt cx="1989" cy="274"/>
            </a:xfrm>
          </p:grpSpPr>
          <p:sp>
            <p:nvSpPr>
              <p:cNvPr id="51213" name="Rectangle 77"/>
              <p:cNvSpPr>
                <a:spLocks noChangeArrowheads="1"/>
              </p:cNvSpPr>
              <p:nvPr/>
            </p:nvSpPr>
            <p:spPr bwMode="auto">
              <a:xfrm>
                <a:off x="4467" y="2976"/>
                <a:ext cx="54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Helvetica" panose="020B0604020202020204" pitchFamily="34" charset="0"/>
                  </a:rPr>
                  <a:t>Role 3</a:t>
                </a:r>
              </a:p>
            </p:txBody>
          </p:sp>
          <p:sp>
            <p:nvSpPr>
              <p:cNvPr id="51214" name="Line 94"/>
              <p:cNvSpPr>
                <a:spLocks noChangeShapeType="1"/>
              </p:cNvSpPr>
              <p:nvPr/>
            </p:nvSpPr>
            <p:spPr bwMode="auto">
              <a:xfrm flipV="1">
                <a:off x="3024" y="3058"/>
                <a:ext cx="1488" cy="19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sp>
        <p:nvSpPr>
          <p:cNvPr id="642144" name="Rectangle 96"/>
          <p:cNvSpPr>
            <a:spLocks noChangeArrowheads="1"/>
          </p:cNvSpPr>
          <p:nvPr/>
        </p:nvSpPr>
        <p:spPr bwMode="auto">
          <a:xfrm>
            <a:off x="457200" y="5562600"/>
            <a:ext cx="35782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2000" b="0">
                <a:latin typeface="Helvetica" panose="020B0604020202020204" pitchFamily="34" charset="0"/>
              </a:rPr>
              <a:t>To-Do Role Bindings are made during Project-Initiation Phase</a:t>
            </a:r>
            <a:endParaRPr lang="de-DE" altLang="cs-CZ" sz="2000" b="0">
              <a:latin typeface="Helvetica" panose="020B0604020202020204" pitchFamily="34" charset="0"/>
            </a:endParaRPr>
          </a:p>
        </p:txBody>
      </p:sp>
      <p:sp>
        <p:nvSpPr>
          <p:cNvPr id="642145" name="Rectangle 97"/>
          <p:cNvSpPr>
            <a:spLocks noChangeArrowheads="1"/>
          </p:cNvSpPr>
          <p:nvPr/>
        </p:nvSpPr>
        <p:spPr bwMode="auto">
          <a:xfrm>
            <a:off x="4953000" y="5449888"/>
            <a:ext cx="422275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2000" b="0">
                <a:latin typeface="Helvetica" panose="020B0604020202020204" pitchFamily="34" charset="0"/>
              </a:rPr>
              <a:t>Roles-Person Bindings are </a:t>
            </a:r>
          </a:p>
          <a:p>
            <a:pPr algn="ctr"/>
            <a:r>
              <a:rPr lang="en-US" altLang="cs-CZ" sz="2000" b="0">
                <a:latin typeface="Helvetica" panose="020B0604020202020204" pitchFamily="34" charset="0"/>
              </a:rPr>
              <a:t>made during  Initial Planning phase </a:t>
            </a:r>
          </a:p>
          <a:p>
            <a:pPr algn="ctr"/>
            <a:r>
              <a:rPr lang="en-US" altLang="cs-CZ" sz="2000" b="0">
                <a:latin typeface="Helvetica" panose="020B0604020202020204" pitchFamily="34" charset="0"/>
              </a:rPr>
              <a:t>(First team meeting, etc …)</a:t>
            </a:r>
            <a:endParaRPr lang="de-DE" altLang="cs-CZ" sz="2000" b="0">
              <a:latin typeface="Helvetica" panose="020B0604020202020204"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42144"/>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421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2144" grpId="0" autoUpdateAnimBg="0"/>
      <p:bldP spid="642145" grpId="0"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3250" name="Rectangle 5"/>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Flexibility of Organizations</a:t>
            </a:r>
          </a:p>
        </p:txBody>
      </p:sp>
      <p:sp>
        <p:nvSpPr>
          <p:cNvPr id="53251" name="Rectangle 6"/>
          <p:cNvSpPr>
            <a:spLocks noGrp="1" noChangeArrowheads="1"/>
          </p:cNvSpPr>
          <p:nvPr>
            <p:ph idx="1"/>
          </p:nvPr>
        </p:nvSpPr>
        <p:spPr>
          <a:xfrm>
            <a:off x="355600" y="1447800"/>
            <a:ext cx="8255000" cy="4800600"/>
          </a:xfrm>
        </p:spPr>
        <p:txBody>
          <a:bodyPr/>
          <a:lstStyle/>
          <a:p>
            <a:pPr eaLnBrk="1" hangingPunct="1"/>
            <a:r>
              <a:rPr lang="en-US" altLang="cs-CZ" smtClean="0">
                <a:ea typeface="ＭＳ Ｐゴシック" panose="020B0600070205080204" pitchFamily="34" charset="-128"/>
              </a:rPr>
              <a:t>An organization is </a:t>
            </a:r>
            <a:r>
              <a:rPr lang="en-US" altLang="cs-CZ" smtClean="0">
                <a:solidFill>
                  <a:srgbClr val="FC0128"/>
                </a:solidFill>
                <a:ea typeface="ＭＳ Ｐゴシック" panose="020B0600070205080204" pitchFamily="34" charset="-128"/>
              </a:rPr>
              <a:t>flexible</a:t>
            </a:r>
            <a:r>
              <a:rPr lang="en-US" altLang="cs-CZ" smtClean="0">
                <a:ea typeface="ＭＳ Ｐゴシック" panose="020B0600070205080204" pitchFamily="34" charset="-128"/>
              </a:rPr>
              <a:t>, if it allows “late” or even “dynamic” bindings of roles to people and the information flow between roles</a:t>
            </a:r>
          </a:p>
          <a:p>
            <a:pPr eaLnBrk="1" hangingPunct="1"/>
            <a:r>
              <a:rPr lang="en-US" altLang="cs-CZ" smtClean="0">
                <a:solidFill>
                  <a:srgbClr val="FC0128"/>
                </a:solidFill>
                <a:ea typeface="ＭＳ Ｐゴシック" panose="020B0600070205080204" pitchFamily="34" charset="-128"/>
              </a:rPr>
              <a:t>Late binding</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Organizational units and information flows are established just in time for the project</a:t>
            </a:r>
          </a:p>
          <a:p>
            <a:pPr lvl="1" eaLnBrk="1" hangingPunct="1"/>
            <a:r>
              <a:rPr lang="en-US" altLang="cs-CZ" smtClean="0">
                <a:ea typeface="ＭＳ Ｐゴシック" panose="020B0600070205080204" pitchFamily="34" charset="-128"/>
              </a:rPr>
              <a:t>Cannot be changed after project kickoff </a:t>
            </a:r>
          </a:p>
          <a:p>
            <a:pPr eaLnBrk="1" hangingPunct="1"/>
            <a:r>
              <a:rPr lang="en-US" altLang="cs-CZ" smtClean="0">
                <a:solidFill>
                  <a:srgbClr val="FC0128"/>
                </a:solidFill>
                <a:ea typeface="ＭＳ Ｐゴシック" panose="020B0600070205080204" pitchFamily="34" charset="-128"/>
              </a:rPr>
              <a:t>Dynamic binding</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The organizational relationship changes over time</a:t>
            </a:r>
          </a:p>
          <a:p>
            <a:pPr lvl="1" eaLnBrk="1" hangingPunct="1"/>
            <a:r>
              <a:rPr lang="en-US" altLang="cs-CZ" smtClean="0">
                <a:ea typeface="ＭＳ Ｐゴシック" panose="020B0600070205080204" pitchFamily="34" charset="-128"/>
              </a:rPr>
              <a:t>Can be changed anytime.</a:t>
            </a:r>
          </a:p>
          <a:p>
            <a:pPr lvl="1"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5298"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Different Types of Binding Roles to People</a:t>
            </a:r>
          </a:p>
        </p:txBody>
      </p:sp>
      <p:sp>
        <p:nvSpPr>
          <p:cNvPr id="644101"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One-to-One</a:t>
            </a:r>
          </a:p>
          <a:p>
            <a:pPr lvl="1" eaLnBrk="1" hangingPunct="1"/>
            <a:r>
              <a:rPr lang="en-US" altLang="cs-CZ" smtClean="0">
                <a:ea typeface="ＭＳ Ｐゴシック" panose="020B0600070205080204" pitchFamily="34" charset="-128"/>
              </a:rPr>
              <a:t>Ideal but often not worth to be called a project </a:t>
            </a:r>
          </a:p>
          <a:p>
            <a:pPr eaLnBrk="1" hangingPunct="1"/>
            <a:r>
              <a:rPr lang="en-US" altLang="cs-CZ" smtClean="0">
                <a:ea typeface="ＭＳ Ｐゴシック" panose="020B0600070205080204" pitchFamily="34" charset="-128"/>
              </a:rPr>
              <a:t>Many-to-Few </a:t>
            </a:r>
          </a:p>
          <a:p>
            <a:pPr lvl="1" eaLnBrk="1" hangingPunct="1"/>
            <a:r>
              <a:rPr lang="en-US" altLang="cs-CZ" smtClean="0">
                <a:ea typeface="ＭＳ Ｐゴシック" panose="020B0600070205080204" pitchFamily="34" charset="-128"/>
              </a:rPr>
              <a:t>Each project member assumes several roles ("hats")</a:t>
            </a:r>
          </a:p>
          <a:p>
            <a:pPr lvl="1" eaLnBrk="1" hangingPunct="1"/>
            <a:r>
              <a:rPr lang="en-US" altLang="cs-CZ" smtClean="0">
                <a:ea typeface="ＭＳ Ｐゴシック" panose="020B0600070205080204" pitchFamily="34" charset="-128"/>
              </a:rPr>
              <a:t>Danger of over-commitment</a:t>
            </a:r>
          </a:p>
          <a:p>
            <a:pPr lvl="1" eaLnBrk="1" hangingPunct="1"/>
            <a:r>
              <a:rPr lang="en-US" altLang="cs-CZ" smtClean="0">
                <a:ea typeface="ＭＳ Ｐゴシック" panose="020B0600070205080204" pitchFamily="34" charset="-128"/>
              </a:rPr>
              <a:t>Need for load balancing</a:t>
            </a:r>
          </a:p>
          <a:p>
            <a:pPr eaLnBrk="1" hangingPunct="1"/>
            <a:r>
              <a:rPr lang="en-US" altLang="cs-CZ" smtClean="0">
                <a:ea typeface="ＭＳ Ｐゴシック" panose="020B0600070205080204" pitchFamily="34" charset="-128"/>
              </a:rPr>
              <a:t>Many-to-"Too-Many"</a:t>
            </a:r>
          </a:p>
          <a:p>
            <a:pPr lvl="1" eaLnBrk="1" hangingPunct="1"/>
            <a:r>
              <a:rPr lang="en-US" altLang="cs-CZ" smtClean="0">
                <a:ea typeface="ＭＳ Ｐゴシック" panose="020B0600070205080204" pitchFamily="34" charset="-128"/>
              </a:rPr>
              <a:t>Some people don't have significant roles</a:t>
            </a:r>
          </a:p>
          <a:p>
            <a:pPr lvl="1" eaLnBrk="1" hangingPunct="1"/>
            <a:r>
              <a:rPr lang="en-US" altLang="cs-CZ" smtClean="0">
                <a:ea typeface="ＭＳ Ｐゴシック" panose="020B0600070205080204" pitchFamily="34" charset="-128"/>
              </a:rPr>
              <a:t>Bystanders</a:t>
            </a:r>
          </a:p>
          <a:p>
            <a:pPr lvl="1" eaLnBrk="1" hangingPunct="1"/>
            <a:r>
              <a:rPr lang="en-US" altLang="cs-CZ" smtClean="0">
                <a:ea typeface="ＭＳ Ｐゴシック" panose="020B0600070205080204" pitchFamily="34" charset="-128"/>
              </a:rPr>
              <a:t>People loose the touch with project.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410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44101">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44101">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44101">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4410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44101">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44101">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44101">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44101">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4410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4101"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Key Concepts for Binding Roles to People</a:t>
            </a:r>
          </a:p>
        </p:txBody>
      </p:sp>
      <p:sp>
        <p:nvSpPr>
          <p:cNvPr id="56323" name="Rectangle 3"/>
          <p:cNvSpPr>
            <a:spLocks noGrp="1" noChangeArrowheads="1"/>
          </p:cNvSpPr>
          <p:nvPr>
            <p:ph idx="1"/>
          </p:nvPr>
        </p:nvSpPr>
        <p:spPr/>
        <p:txBody>
          <a:bodyPr>
            <a:normAutofit lnSpcReduction="10000"/>
          </a:bodyPr>
          <a:lstStyle/>
          <a:p>
            <a:pPr eaLnBrk="1" hangingPunct="1"/>
            <a:r>
              <a:rPr lang="en-US" altLang="cs-CZ" smtClean="0">
                <a:solidFill>
                  <a:srgbClr val="FC0128"/>
                </a:solidFill>
                <a:ea typeface="ＭＳ Ｐゴシック" panose="020B0600070205080204" pitchFamily="34" charset="-128"/>
              </a:rPr>
              <a:t>Responsibility </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The commitment to achieve specific results</a:t>
            </a:r>
          </a:p>
          <a:p>
            <a:pPr lvl="1" eaLnBrk="1" hangingPunct="1"/>
            <a:r>
              <a:rPr lang="en-US" altLang="cs-CZ" smtClean="0">
                <a:ea typeface="ＭＳ Ｐゴシック" panose="020B0600070205080204" pitchFamily="34" charset="-128"/>
              </a:rPr>
              <a:t>Redefinition of role: A </a:t>
            </a:r>
            <a:r>
              <a:rPr lang="en-US" altLang="cs-CZ" smtClean="0">
                <a:solidFill>
                  <a:srgbClr val="FC0128"/>
                </a:solidFill>
                <a:ea typeface="ＭＳ Ｐゴシック" panose="020B0600070205080204" pitchFamily="34" charset="-128"/>
              </a:rPr>
              <a:t>role</a:t>
            </a:r>
            <a:r>
              <a:rPr lang="en-US" altLang="cs-CZ" smtClean="0">
                <a:ea typeface="ＭＳ Ｐゴシック" panose="020B0600070205080204" pitchFamily="34" charset="-128"/>
              </a:rPr>
              <a:t> is a set responsibilities</a:t>
            </a:r>
          </a:p>
          <a:p>
            <a:pPr eaLnBrk="1" hangingPunct="1"/>
            <a:r>
              <a:rPr lang="en-US" altLang="cs-CZ" smtClean="0">
                <a:solidFill>
                  <a:srgbClr val="FC0128"/>
                </a:solidFill>
                <a:ea typeface="ＭＳ Ｐゴシック" panose="020B0600070205080204" pitchFamily="34" charset="-128"/>
              </a:rPr>
              <a:t>Delegation</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Rebinding a responsibility assigned to one person (including yourself) to another person.</a:t>
            </a:r>
          </a:p>
          <a:p>
            <a:pPr eaLnBrk="1" hangingPunct="1"/>
            <a:r>
              <a:rPr lang="en-US" altLang="cs-CZ" smtClean="0">
                <a:solidFill>
                  <a:srgbClr val="FC0128"/>
                </a:solidFill>
                <a:ea typeface="ＭＳ Ｐゴシック" panose="020B0600070205080204" pitchFamily="34" charset="-128"/>
              </a:rPr>
              <a:t>Authority </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The ability to make the binding decisions between  roles and people</a:t>
            </a:r>
          </a:p>
          <a:p>
            <a:pPr eaLnBrk="1" hangingPunct="1"/>
            <a:r>
              <a:rPr lang="en-US" altLang="cs-CZ" smtClean="0">
                <a:solidFill>
                  <a:srgbClr val="FC0128"/>
                </a:solidFill>
                <a:ea typeface="ＭＳ Ｐゴシック" panose="020B0600070205080204" pitchFamily="34" charset="-128"/>
              </a:rPr>
              <a:t>Accountability </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Tracking a task performance to a person</a:t>
            </a:r>
          </a:p>
          <a:p>
            <a:pPr eaLnBrk="1" hangingPunct="1"/>
            <a:endParaRPr lang="en-US" altLang="cs-CZ" smtClean="0">
              <a:ea typeface="ＭＳ Ｐゴシック" panose="020B0600070205080204" pitchFamily="34" charset="-128"/>
            </a:endParaRPr>
          </a:p>
          <a:p>
            <a:pPr lvl="1"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Three Reasons for Delegation</a:t>
            </a:r>
          </a:p>
        </p:txBody>
      </p:sp>
      <p:sp>
        <p:nvSpPr>
          <p:cNvPr id="57347" name="Rectangle 3"/>
          <p:cNvSpPr>
            <a:spLocks noGrp="1" noChangeArrowheads="1"/>
          </p:cNvSpPr>
          <p:nvPr>
            <p:ph idx="1"/>
          </p:nvPr>
        </p:nvSpPr>
        <p:spPr>
          <a:xfrm>
            <a:off x="381000" y="1988840"/>
            <a:ext cx="8458200" cy="4030960"/>
          </a:xfrm>
        </p:spPr>
        <p:txBody>
          <a:bodyPr/>
          <a:lstStyle/>
          <a:p>
            <a:pPr eaLnBrk="1" hangingPunct="1"/>
            <a:r>
              <a:rPr lang="en-US" altLang="cs-CZ" dirty="0" smtClean="0">
                <a:solidFill>
                  <a:srgbClr val="FC0128"/>
                </a:solidFill>
                <a:ea typeface="ＭＳ Ｐゴシック" panose="020B0600070205080204" pitchFamily="34" charset="-128"/>
              </a:rPr>
              <a:t>Time Management:</a:t>
            </a:r>
            <a:r>
              <a:rPr lang="en-US" altLang="cs-CZ" dirty="0" smtClean="0">
                <a:ea typeface="ＭＳ Ｐゴシック" panose="020B0600070205080204" pitchFamily="34" charset="-128"/>
              </a:rPr>
              <a:t> Free yourself up to do other tasks</a:t>
            </a:r>
          </a:p>
          <a:p>
            <a:pPr eaLnBrk="1" hangingPunct="1"/>
            <a:r>
              <a:rPr lang="en-US" altLang="cs-CZ" dirty="0" smtClean="0">
                <a:solidFill>
                  <a:srgbClr val="FC0128"/>
                </a:solidFill>
                <a:ea typeface="ＭＳ Ｐゴシック" panose="020B0600070205080204" pitchFamily="34" charset="-128"/>
              </a:rPr>
              <a:t>Expertise:</a:t>
            </a:r>
            <a:r>
              <a:rPr lang="en-US" altLang="cs-CZ" dirty="0" smtClean="0">
                <a:ea typeface="ＭＳ Ｐゴシック" panose="020B0600070205080204" pitchFamily="34" charset="-128"/>
              </a:rPr>
              <a:t> Select a better qualified person to make the decision</a:t>
            </a:r>
          </a:p>
          <a:p>
            <a:pPr eaLnBrk="1" hangingPunct="1"/>
            <a:r>
              <a:rPr lang="en-US" altLang="cs-CZ" dirty="0" smtClean="0">
                <a:solidFill>
                  <a:srgbClr val="FC0128"/>
                </a:solidFill>
                <a:ea typeface="ＭＳ Ｐゴシック" panose="020B0600070205080204" pitchFamily="34" charset="-128"/>
              </a:rPr>
              <a:t>Training:</a:t>
            </a:r>
            <a:r>
              <a:rPr lang="en-US" altLang="cs-CZ" dirty="0" smtClean="0">
                <a:ea typeface="ＭＳ Ｐゴシック" panose="020B0600070205080204" pitchFamily="34" charset="-128"/>
              </a:rPr>
              <a:t> To develop another person’s ability to handle additional assignments.</a:t>
            </a:r>
          </a:p>
          <a:p>
            <a:pPr eaLnBrk="1" hangingPunct="1"/>
            <a:endParaRPr lang="en-US" altLang="cs-CZ" dirty="0" smtClean="0">
              <a:ea typeface="ＭＳ Ｐゴシック" panose="020B0600070205080204" pitchFamily="34" charset="-128"/>
            </a:endParaRPr>
          </a:p>
          <a:p>
            <a:pPr eaLnBrk="1" hangingPunct="1"/>
            <a:r>
              <a:rPr lang="en-US" altLang="cs-CZ" dirty="0" smtClean="0">
                <a:ea typeface="ＭＳ Ｐゴシック" panose="020B0600070205080204" pitchFamily="34" charset="-128"/>
              </a:rPr>
              <a:t>One can delegate authority, but not responsibility</a:t>
            </a:r>
          </a:p>
          <a:p>
            <a:pPr eaLnBrk="1" hangingPunct="1"/>
            <a:r>
              <a:rPr lang="en-US" altLang="cs-CZ" dirty="0" smtClean="0">
                <a:ea typeface="ＭＳ Ｐゴシック" panose="020B0600070205080204" pitchFamily="34" charset="-128"/>
              </a:rPr>
              <a:t>One can share responsibility</a:t>
            </a:r>
          </a:p>
          <a:p>
            <a:pPr lvl="1" eaLnBrk="1" hangingPunct="1"/>
            <a:r>
              <a:rPr lang="en-US" altLang="cs-CZ" dirty="0" smtClean="0">
                <a:ea typeface="ＭＳ Ｐゴシック" panose="020B0600070205080204" pitchFamily="34" charset="-128"/>
              </a:rPr>
              <a:t>Delegation and sharing relationships between activities and roles are always associated with risks</a:t>
            </a:r>
          </a:p>
          <a:p>
            <a:pPr eaLnBrk="1" hangingPunct="1"/>
            <a:endParaRPr lang="en-US" altLang="cs-CZ" dirty="0" smtClean="0">
              <a:ea typeface="ＭＳ Ｐゴシック" panose="020B0600070205080204" pitchFamily="34" charset="-128"/>
            </a:endParaRPr>
          </a:p>
          <a:p>
            <a:pPr eaLnBrk="1" hangingPunct="1"/>
            <a:endParaRPr lang="en-US" altLang="cs-CZ"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9394"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Identification of Responsibility Risks</a:t>
            </a:r>
          </a:p>
        </p:txBody>
      </p:sp>
      <p:sp>
        <p:nvSpPr>
          <p:cNvPr id="716805" name="Rectangle 5"/>
          <p:cNvSpPr>
            <a:spLocks noGrp="1" noChangeArrowheads="1"/>
          </p:cNvSpPr>
          <p:nvPr>
            <p:ph idx="1"/>
          </p:nvPr>
        </p:nvSpPr>
        <p:spPr>
          <a:xfrm>
            <a:off x="533400" y="1295400"/>
            <a:ext cx="8229600" cy="5029200"/>
          </a:xfrm>
        </p:spPr>
        <p:txBody>
          <a:bodyPr/>
          <a:lstStyle/>
          <a:p>
            <a:pPr eaLnBrk="1" hangingPunct="1"/>
            <a:r>
              <a:rPr lang="en-US" altLang="cs-CZ" smtClean="0">
                <a:ea typeface="ＭＳ Ｐゴシック" panose="020B0600070205080204" pitchFamily="34" charset="-128"/>
              </a:rPr>
              <a:t>Risk: Somebody is heavily committed.</a:t>
            </a:r>
          </a:p>
          <a:p>
            <a:pPr lvl="1" eaLnBrk="1" hangingPunct="1"/>
            <a:r>
              <a:rPr lang="en-US" altLang="cs-CZ" smtClean="0">
                <a:ea typeface="ＭＳ Ｐゴシック" panose="020B0600070205080204" pitchFamily="34" charset="-128"/>
              </a:rPr>
              <a:t>Possible Project Management Issues: </a:t>
            </a:r>
          </a:p>
          <a:p>
            <a:pPr lvl="2" eaLnBrk="1" hangingPunct="1"/>
            <a:r>
              <a:rPr lang="en-US" altLang="cs-CZ" smtClean="0">
                <a:ea typeface="ＭＳ Ｐゴシック" panose="020B0600070205080204" pitchFamily="34" charset="-128"/>
              </a:rPr>
              <a:t>Person does not have time to handle all tasks</a:t>
            </a:r>
          </a:p>
          <a:p>
            <a:pPr lvl="2" eaLnBrk="1" hangingPunct="1"/>
            <a:r>
              <a:rPr lang="en-US" altLang="cs-CZ" smtClean="0">
                <a:ea typeface="ＭＳ Ｐゴシック" panose="020B0600070205080204" pitchFamily="34" charset="-128"/>
              </a:rPr>
              <a:t>Person is making too many key decisions</a:t>
            </a:r>
          </a:p>
          <a:p>
            <a:pPr lvl="2" eaLnBrk="1" hangingPunct="1"/>
            <a:r>
              <a:rPr lang="en-US" altLang="cs-CZ" smtClean="0">
                <a:ea typeface="ＭＳ Ｐゴシック" panose="020B0600070205080204" pitchFamily="34" charset="-128"/>
              </a:rPr>
              <a:t>What if this person leaves during the project?</a:t>
            </a:r>
          </a:p>
          <a:p>
            <a:pPr eaLnBrk="1" hangingPunct="1"/>
            <a:r>
              <a:rPr lang="en-US" altLang="cs-CZ" smtClean="0">
                <a:ea typeface="ＭＳ Ｐゴシック" panose="020B0600070205080204" pitchFamily="34" charset="-128"/>
              </a:rPr>
              <a:t>Risk: Project manager has no direct responsibilities</a:t>
            </a:r>
          </a:p>
          <a:p>
            <a:pPr lvl="1" eaLnBrk="1" hangingPunct="1"/>
            <a:r>
              <a:rPr lang="en-US" altLang="cs-CZ" smtClean="0">
                <a:ea typeface="ＭＳ Ｐゴシック" panose="020B0600070205080204" pitchFamily="34" charset="-128"/>
              </a:rPr>
              <a:t>Will the project manager understand  status reports?</a:t>
            </a:r>
          </a:p>
          <a:p>
            <a:pPr eaLnBrk="1" hangingPunct="1"/>
            <a:r>
              <a:rPr lang="en-US" altLang="cs-CZ" smtClean="0">
                <a:ea typeface="ＭＳ Ｐゴシック" panose="020B0600070205080204" pitchFamily="34" charset="-128"/>
              </a:rPr>
              <a:t>Risk: An activity requires many approvals</a:t>
            </a:r>
          </a:p>
          <a:p>
            <a:pPr lvl="1" eaLnBrk="1" hangingPunct="1"/>
            <a:r>
              <a:rPr lang="en-US" altLang="cs-CZ" smtClean="0">
                <a:ea typeface="ＭＳ Ｐゴシック" panose="020B0600070205080204" pitchFamily="34" charset="-128"/>
              </a:rPr>
              <a:t>Does anyone else have to approve the activity?</a:t>
            </a:r>
          </a:p>
          <a:p>
            <a:pPr lvl="1" eaLnBrk="1" hangingPunct="1"/>
            <a:r>
              <a:rPr lang="en-US" altLang="cs-CZ" smtClean="0">
                <a:ea typeface="ＭＳ Ｐゴシック" panose="020B0600070205080204" pitchFamily="34" charset="-128"/>
              </a:rPr>
              <a:t>Are there too many people involved in the approvals? </a:t>
            </a:r>
          </a:p>
          <a:p>
            <a:pPr lvl="1" eaLnBrk="1" hangingPunct="1"/>
            <a:r>
              <a:rPr lang="en-US" altLang="cs-CZ" smtClean="0">
                <a:ea typeface="ＭＳ Ｐゴシック" panose="020B0600070205080204" pitchFamily="34" charset="-128"/>
              </a:rPr>
              <a:t>Is the estimated duration of the activity too optimistic, because the approval is out of your hands?</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680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16805">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16805">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16805">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16805">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6805">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16805">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716805">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716805">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716805">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71680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05" grpId="0" build="p" autoUpdateAnimBg="0"/>
    </p:bld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1442" name="Rectangle 6"/>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Authority vs. Responsibility</a:t>
            </a:r>
          </a:p>
        </p:txBody>
      </p:sp>
      <p:sp>
        <p:nvSpPr>
          <p:cNvPr id="61443" name="Rectangle 7"/>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Both are upfront agreements</a:t>
            </a:r>
          </a:p>
          <a:p>
            <a:pPr lvl="2" eaLnBrk="1" hangingPunct="1"/>
            <a:r>
              <a:rPr lang="en-US" altLang="cs-CZ" smtClean="0">
                <a:ea typeface="ＭＳ Ｐゴシック" panose="020B0600070205080204" pitchFamily="34" charset="-128"/>
              </a:rPr>
              <a:t>Before you start a project, you agree on who can make decisions and who will ensure that particular results are achieved</a:t>
            </a:r>
          </a:p>
          <a:p>
            <a:pPr eaLnBrk="1" hangingPunct="1"/>
            <a:r>
              <a:rPr lang="en-US" altLang="cs-CZ" smtClean="0">
                <a:ea typeface="ＭＳ Ｐゴシック" panose="020B0600070205080204" pitchFamily="34" charset="-128"/>
              </a:rPr>
              <a:t>Difference: </a:t>
            </a:r>
          </a:p>
          <a:p>
            <a:pPr lvl="1" eaLnBrk="1" hangingPunct="1"/>
            <a:r>
              <a:rPr lang="en-US" altLang="cs-CZ" smtClean="0">
                <a:solidFill>
                  <a:srgbClr val="FC0128"/>
                </a:solidFill>
                <a:ea typeface="ＭＳ Ｐゴシック" panose="020B0600070205080204" pitchFamily="34" charset="-128"/>
              </a:rPr>
              <a:t>Authority is activity-oriented:</a:t>
            </a:r>
            <a:r>
              <a:rPr lang="en-US" altLang="cs-CZ" smtClean="0">
                <a:ea typeface="ＭＳ Ｐゴシック" panose="020B0600070205080204" pitchFamily="34" charset="-128"/>
              </a:rPr>
              <a:t> It focuses on </a:t>
            </a:r>
            <a:r>
              <a:rPr lang="en-US" altLang="cs-CZ" i="1" smtClean="0">
                <a:ea typeface="ＭＳ Ｐゴシック" panose="020B0600070205080204" pitchFamily="34" charset="-128"/>
              </a:rPr>
              <a:t>process</a:t>
            </a:r>
            <a:r>
              <a:rPr lang="en-US" altLang="cs-CZ" smtClean="0">
                <a:ea typeface="ＭＳ Ｐゴシック" panose="020B0600070205080204" pitchFamily="34" charset="-128"/>
              </a:rPr>
              <a:t> such as activities and tasks</a:t>
            </a:r>
          </a:p>
          <a:p>
            <a:pPr lvl="1" eaLnBrk="1" hangingPunct="1"/>
            <a:r>
              <a:rPr lang="en-US" altLang="cs-CZ" smtClean="0">
                <a:solidFill>
                  <a:srgbClr val="FC0128"/>
                </a:solidFill>
                <a:ea typeface="ＭＳ Ｐゴシック" panose="020B0600070205080204" pitchFamily="34" charset="-128"/>
              </a:rPr>
              <a:t>Responsibility is entity-oriented:</a:t>
            </a:r>
            <a:r>
              <a:rPr lang="en-US" altLang="cs-CZ" smtClean="0">
                <a:ea typeface="ＭＳ Ｐゴシック" panose="020B0600070205080204" pitchFamily="34" charset="-128"/>
              </a:rPr>
              <a:t> It focuses on </a:t>
            </a:r>
            <a:r>
              <a:rPr lang="en-US" altLang="cs-CZ" i="1" smtClean="0">
                <a:ea typeface="ＭＳ Ｐゴシック" panose="020B0600070205080204" pitchFamily="34" charset="-128"/>
              </a:rPr>
              <a:t>outcome</a:t>
            </a:r>
            <a:r>
              <a:rPr lang="en-US" altLang="cs-CZ" smtClean="0">
                <a:ea typeface="ＭＳ Ｐゴシック" panose="020B0600070205080204" pitchFamily="34" charset="-128"/>
              </a:rPr>
              <a:t> such as work products and deliverables.</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395536" y="260648"/>
            <a:ext cx="6589199" cy="1280890"/>
          </a:xfrm>
        </p:spPr>
        <p:txBody>
          <a:bodyPr>
            <a:normAutofit/>
          </a:bodyPr>
          <a:lstStyle/>
          <a:p>
            <a:pPr eaLnBrk="1" hangingPunct="1"/>
            <a:r>
              <a:rPr lang="en-US" altLang="cs-CZ" dirty="0" smtClean="0">
                <a:ea typeface="ＭＳ Ｐゴシック" panose="020B0600070205080204" pitchFamily="34" charset="-128"/>
              </a:rPr>
              <a:t>Architecture-centric Project Management</a:t>
            </a:r>
            <a:r>
              <a:rPr lang="en-US" altLang="cs-CZ" dirty="0" smtClean="0">
                <a:ea typeface="ＭＳ Ｐゴシック" panose="020B0600070205080204" pitchFamily="34" charset="-128"/>
              </a:rPr>
              <a:t>:</a:t>
            </a:r>
            <a:r>
              <a:rPr lang="cs-CZ" altLang="cs-CZ" dirty="0" smtClean="0">
                <a:ea typeface="ＭＳ Ｐゴシック" panose="020B0600070205080204" pitchFamily="34" charset="-128"/>
              </a:rPr>
              <a:t> </a:t>
            </a:r>
            <a:r>
              <a:rPr lang="en-US" altLang="cs-CZ" dirty="0" smtClean="0">
                <a:ea typeface="ＭＳ Ｐゴシック" panose="020B0600070205080204" pitchFamily="34" charset="-128"/>
              </a:rPr>
              <a:t>3 </a:t>
            </a:r>
            <a:r>
              <a:rPr lang="en-US" altLang="cs-CZ" dirty="0" smtClean="0">
                <a:ea typeface="ＭＳ Ｐゴシック" panose="020B0600070205080204" pitchFamily="34" charset="-128"/>
              </a:rPr>
              <a:t>Steps</a:t>
            </a:r>
          </a:p>
        </p:txBody>
      </p:sp>
      <p:sp>
        <p:nvSpPr>
          <p:cNvPr id="779267" name="Rectangle 3"/>
          <p:cNvSpPr>
            <a:spLocks noGrp="1" noChangeArrowheads="1"/>
          </p:cNvSpPr>
          <p:nvPr>
            <p:ph idx="1"/>
          </p:nvPr>
        </p:nvSpPr>
        <p:spPr>
          <a:xfrm>
            <a:off x="755576" y="1700808"/>
            <a:ext cx="8001000" cy="4039344"/>
          </a:xfrm>
        </p:spPr>
        <p:txBody>
          <a:bodyPr>
            <a:normAutofit fontScale="92500" lnSpcReduction="20000"/>
          </a:bodyPr>
          <a:lstStyle/>
          <a:p>
            <a:pPr eaLnBrk="1" hangingPunct="1"/>
            <a:r>
              <a:rPr lang="en-US" altLang="cs-CZ" dirty="0" smtClean="0">
                <a:ea typeface="ＭＳ Ｐゴシック" panose="020B0600070205080204" pitchFamily="34" charset="-128"/>
              </a:rPr>
              <a:t>Define the subsystem decomposition</a:t>
            </a:r>
          </a:p>
          <a:p>
            <a:pPr lvl="1" eaLnBrk="1" hangingPunct="1"/>
            <a:r>
              <a:rPr lang="en-US" altLang="cs-CZ" dirty="0" smtClean="0">
                <a:ea typeface="ＭＳ Ｐゴシック" panose="020B0600070205080204" pitchFamily="34" charset="-128"/>
              </a:rPr>
              <a:t> Heuristics: </a:t>
            </a:r>
          </a:p>
          <a:p>
            <a:pPr lvl="2" eaLnBrk="1" hangingPunct="1"/>
            <a:r>
              <a:rPr lang="en-US" altLang="cs-CZ" dirty="0" smtClean="0">
                <a:ea typeface="ＭＳ Ｐゴシック" panose="020B0600070205080204" pitchFamily="34" charset="-128"/>
              </a:rPr>
              <a:t>Each service is realized by one subsystem</a:t>
            </a:r>
          </a:p>
          <a:p>
            <a:pPr lvl="2" eaLnBrk="1" hangingPunct="1"/>
            <a:r>
              <a:rPr lang="en-US" altLang="cs-CZ" dirty="0" smtClean="0">
                <a:ea typeface="ＭＳ Ｐゴシック" panose="020B0600070205080204" pitchFamily="34" charset="-128"/>
              </a:rPr>
              <a:t>Additional subsystems are determined by the software architectural style</a:t>
            </a:r>
          </a:p>
          <a:p>
            <a:pPr lvl="1" eaLnBrk="1" hangingPunct="1"/>
            <a:r>
              <a:rPr lang="en-US" altLang="cs-CZ" dirty="0" smtClean="0">
                <a:ea typeface="ＭＳ Ｐゴシック" panose="020B0600070205080204" pitchFamily="34" charset="-128"/>
              </a:rPr>
              <a:t>The initial version is often called the top-level design</a:t>
            </a:r>
          </a:p>
          <a:p>
            <a:pPr eaLnBrk="1" hangingPunct="1"/>
            <a:r>
              <a:rPr lang="en-US" altLang="cs-CZ" dirty="0" smtClean="0">
                <a:ea typeface="ＭＳ Ｐゴシック" panose="020B0600070205080204" pitchFamily="34" charset="-128"/>
              </a:rPr>
              <a:t>Determine the work breakdown structure</a:t>
            </a:r>
          </a:p>
          <a:p>
            <a:pPr lvl="1" eaLnBrk="1" hangingPunct="1"/>
            <a:r>
              <a:rPr lang="en-US" altLang="cs-CZ" dirty="0" smtClean="0">
                <a:ea typeface="ＭＳ Ｐゴシック" panose="020B0600070205080204" pitchFamily="34" charset="-128"/>
              </a:rPr>
              <a:t>Heuristics: </a:t>
            </a:r>
          </a:p>
          <a:p>
            <a:pPr lvl="2" eaLnBrk="1" hangingPunct="1"/>
            <a:r>
              <a:rPr lang="en-US" altLang="cs-CZ" dirty="0" smtClean="0">
                <a:ea typeface="ＭＳ Ｐゴシック" panose="020B0600070205080204" pitchFamily="34" charset="-128"/>
              </a:rPr>
              <a:t>Tasks are based on the subsystem decomposition</a:t>
            </a:r>
          </a:p>
          <a:p>
            <a:pPr lvl="2" eaLnBrk="1" hangingPunct="1"/>
            <a:r>
              <a:rPr lang="en-US" altLang="cs-CZ" dirty="0" smtClean="0">
                <a:ea typeface="ＭＳ Ｐゴシック" panose="020B0600070205080204" pitchFamily="34" charset="-128"/>
              </a:rPr>
              <a:t> Also: Architectural &amp; Project Management tasks</a:t>
            </a:r>
          </a:p>
          <a:p>
            <a:pPr eaLnBrk="1" hangingPunct="1"/>
            <a:r>
              <a:rPr lang="en-US" altLang="cs-CZ" dirty="0" smtClean="0">
                <a:ea typeface="ＭＳ Ｐゴシック" panose="020B0600070205080204" pitchFamily="34" charset="-128"/>
              </a:rPr>
              <a:t>Set up the teams</a:t>
            </a:r>
          </a:p>
          <a:p>
            <a:pPr lvl="1" eaLnBrk="1" hangingPunct="1"/>
            <a:r>
              <a:rPr lang="en-US" altLang="cs-CZ" dirty="0" smtClean="0">
                <a:ea typeface="ＭＳ Ｐゴシック" panose="020B0600070205080204" pitchFamily="34" charset="-128"/>
              </a:rPr>
              <a:t>Heuristics:</a:t>
            </a:r>
          </a:p>
          <a:p>
            <a:pPr lvl="2" eaLnBrk="1" hangingPunct="1"/>
            <a:r>
              <a:rPr lang="en-US" altLang="cs-CZ" dirty="0" smtClean="0">
                <a:ea typeface="ＭＳ Ｐゴシック" panose="020B0600070205080204" pitchFamily="34" charset="-128"/>
              </a:rPr>
              <a:t> Each subsystem is assigned to one team</a:t>
            </a:r>
          </a:p>
          <a:p>
            <a:pPr lvl="2" eaLnBrk="1" hangingPunct="1"/>
            <a:r>
              <a:rPr lang="en-US" altLang="cs-CZ" dirty="0" smtClean="0">
                <a:ea typeface="ＭＳ Ｐゴシック" panose="020B0600070205080204" pitchFamily="34" charset="-128"/>
              </a:rPr>
              <a:t>Architectural and Project Management teams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7926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7926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7926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7926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792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7926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79267">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779267">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779267">
                                            <p:txEl>
                                              <p:pRg st="8" end="8"/>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499"/>
                                          </p:stCondLst>
                                        </p:cTn>
                                        <p:tgtEl>
                                          <p:spTgt spid="779267">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779267">
                                            <p:txEl>
                                              <p:pRg st="10" end="10"/>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779267">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77926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9267"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3490" name="Rectangle 4"/>
          <p:cNvSpPr>
            <a:spLocks noGrp="1" noChangeArrowheads="1"/>
          </p:cNvSpPr>
          <p:nvPr>
            <p:ph type="title"/>
          </p:nvPr>
        </p:nvSpPr>
        <p:spPr>
          <a:xfrm>
            <a:off x="419100" y="222250"/>
            <a:ext cx="8420100" cy="863600"/>
          </a:xfrm>
        </p:spPr>
        <p:txBody>
          <a:bodyPr>
            <a:normAutofit fontScale="90000"/>
          </a:bodyPr>
          <a:lstStyle/>
          <a:p>
            <a:pPr eaLnBrk="1" hangingPunct="1"/>
            <a:r>
              <a:rPr lang="en-US" altLang="cs-CZ" smtClean="0">
                <a:ea typeface="ＭＳ Ｐゴシック" panose="020B0600070205080204" pitchFamily="34" charset="-128"/>
              </a:rPr>
              <a:t>Authority vs. Responsibility vs. Accountability</a:t>
            </a:r>
          </a:p>
        </p:txBody>
      </p:sp>
      <p:sp>
        <p:nvSpPr>
          <p:cNvPr id="63491" name="Rectangle 5"/>
          <p:cNvSpPr>
            <a:spLocks noGrp="1" noChangeArrowheads="1"/>
          </p:cNvSpPr>
          <p:nvPr>
            <p:ph idx="1"/>
          </p:nvPr>
        </p:nvSpPr>
        <p:spPr/>
        <p:txBody>
          <a:bodyPr/>
          <a:lstStyle/>
          <a:p>
            <a:pPr eaLnBrk="1" hangingPunct="1"/>
            <a:r>
              <a:rPr lang="en-US" altLang="cs-CZ" smtClean="0">
                <a:solidFill>
                  <a:srgbClr val="0006A3"/>
                </a:solidFill>
                <a:ea typeface="ＭＳ Ｐゴシック" panose="020B0600070205080204" pitchFamily="34" charset="-128"/>
              </a:rPr>
              <a:t>Authority vs. Responsibility</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Similarity: Before you start a project, you agree on who can make decisions and who will ensure that particular results are achieved.</a:t>
            </a:r>
          </a:p>
          <a:p>
            <a:pPr lvl="1" eaLnBrk="1" hangingPunct="1"/>
            <a:r>
              <a:rPr lang="en-US" altLang="cs-CZ" smtClean="0">
                <a:ea typeface="ＭＳ Ｐゴシック" panose="020B0600070205080204" pitchFamily="34" charset="-128"/>
              </a:rPr>
              <a:t>Difference: Authority focuses on process, responsibility focuses on outcome </a:t>
            </a:r>
          </a:p>
          <a:p>
            <a:pPr eaLnBrk="1" hangingPunct="1"/>
            <a:r>
              <a:rPr lang="en-US" altLang="cs-CZ" smtClean="0">
                <a:solidFill>
                  <a:srgbClr val="0006A3"/>
                </a:solidFill>
                <a:ea typeface="ＭＳ Ｐゴシック" panose="020B0600070205080204" pitchFamily="34" charset="-128"/>
              </a:rPr>
              <a:t>Responsibility vs. Accountability</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Similarity: Both focus on results</a:t>
            </a:r>
          </a:p>
          <a:p>
            <a:pPr lvl="1" eaLnBrk="1" hangingPunct="1"/>
            <a:r>
              <a:rPr lang="en-US" altLang="cs-CZ" smtClean="0">
                <a:ea typeface="ＭＳ Ｐゴシック" panose="020B0600070205080204" pitchFamily="34" charset="-128"/>
              </a:rPr>
              <a:t>Difference: Responsibility is a before-the-fact agreement, accountability is an after-the-fact process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5538"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Responsibility vs. Accountability</a:t>
            </a:r>
          </a:p>
        </p:txBody>
      </p:sp>
      <p:sp>
        <p:nvSpPr>
          <p:cNvPr id="65539" name="Rectangle 5"/>
          <p:cNvSpPr>
            <a:spLocks noGrp="1" noChangeArrowheads="1"/>
          </p:cNvSpPr>
          <p:nvPr>
            <p:ph idx="1"/>
          </p:nvPr>
        </p:nvSpPr>
        <p:spPr>
          <a:xfrm>
            <a:off x="533400" y="1295400"/>
            <a:ext cx="8382000" cy="4800600"/>
          </a:xfrm>
        </p:spPr>
        <p:txBody>
          <a:bodyPr/>
          <a:lstStyle/>
          <a:p>
            <a:pPr eaLnBrk="1" hangingPunct="1"/>
            <a:r>
              <a:rPr lang="en-US" altLang="cs-CZ" smtClean="0">
                <a:ea typeface="ＭＳ Ｐゴシック" panose="020B0600070205080204" pitchFamily="34" charset="-128"/>
              </a:rPr>
              <a:t>Both are entity-oriented (focus on the result!):</a:t>
            </a:r>
          </a:p>
          <a:p>
            <a:pPr eaLnBrk="1" hangingPunct="1"/>
            <a:r>
              <a:rPr lang="en-US" altLang="cs-CZ" smtClean="0">
                <a:ea typeface="ＭＳ Ｐゴシック" panose="020B0600070205080204" pitchFamily="34" charset="-128"/>
              </a:rPr>
              <a:t>Difference: </a:t>
            </a:r>
          </a:p>
          <a:p>
            <a:pPr lvl="1" eaLnBrk="1" hangingPunct="1"/>
            <a:r>
              <a:rPr lang="en-US" altLang="cs-CZ" smtClean="0">
                <a:ea typeface="ＭＳ Ｐゴシック" panose="020B0600070205080204" pitchFamily="34" charset="-128"/>
              </a:rPr>
              <a:t>Responsibility is an agreement done before a task started</a:t>
            </a:r>
          </a:p>
          <a:p>
            <a:pPr lvl="1" eaLnBrk="1" hangingPunct="1"/>
            <a:r>
              <a:rPr lang="en-US" altLang="cs-CZ" smtClean="0">
                <a:ea typeface="ＭＳ Ｐゴシック" panose="020B0600070205080204" pitchFamily="34" charset="-128"/>
              </a:rPr>
              <a:t>Accountability is investigated after a task is performed</a:t>
            </a:r>
          </a:p>
          <a:p>
            <a:pPr eaLnBrk="1" hangingPunct="1"/>
            <a:r>
              <a:rPr lang="en-US" altLang="cs-CZ" smtClean="0">
                <a:ea typeface="ＭＳ Ｐゴシック" panose="020B0600070205080204" pitchFamily="34" charset="-128"/>
              </a:rPr>
              <a:t>A person who is responsible is also accountable</a:t>
            </a:r>
          </a:p>
          <a:p>
            <a:pPr eaLnBrk="1" hangingPunct="1"/>
            <a:r>
              <a:rPr lang="en-US" altLang="cs-CZ" smtClean="0">
                <a:ea typeface="ＭＳ Ｐゴシック" panose="020B0600070205080204" pitchFamily="34" charset="-128"/>
              </a:rPr>
              <a:t>A person who is not responsible is not accountable</a:t>
            </a:r>
          </a:p>
          <a:p>
            <a:pPr lvl="1" eaLnBrk="1" hangingPunct="1"/>
            <a:r>
              <a:rPr lang="en-US" altLang="cs-CZ" smtClean="0">
                <a:solidFill>
                  <a:srgbClr val="FC0128"/>
                </a:solidFill>
                <a:ea typeface="ＭＳ Ｐゴシック" panose="020B0600070205080204" pitchFamily="34" charset="-128"/>
              </a:rPr>
              <a:t>Scapegoating:</a:t>
            </a:r>
            <a:r>
              <a:rPr lang="en-US" altLang="cs-CZ" smtClean="0">
                <a:ea typeface="ＭＳ Ｐゴシック" panose="020B0600070205080204" pitchFamily="34" charset="-128"/>
              </a:rPr>
              <a:t> Making somebody accountable who was not responsible</a:t>
            </a:r>
          </a:p>
          <a:p>
            <a:pPr lvl="1" eaLnBrk="1" hangingPunct="1"/>
            <a:endParaRPr lang="en-US" altLang="cs-CZ" smtClean="0">
              <a:ea typeface="ＭＳ Ｐゴシック" panose="020B0600070205080204" pitchFamily="34" charset="-128"/>
            </a:endParaRPr>
          </a:p>
          <a:p>
            <a:pPr eaLnBrk="1" hangingPunct="1"/>
            <a:r>
              <a:rPr lang="en-US" altLang="cs-CZ" smtClean="0">
                <a:ea typeface="ＭＳ Ｐゴシック" panose="020B0600070205080204" pitchFamily="34" charset="-128"/>
              </a:rPr>
              <a:t>Delegation of responsibility is associated with risks.</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228600" y="222250"/>
            <a:ext cx="8915400" cy="863600"/>
          </a:xfrm>
        </p:spPr>
        <p:txBody>
          <a:bodyPr/>
          <a:lstStyle/>
          <a:p>
            <a:pPr eaLnBrk="1" hangingPunct="1"/>
            <a:r>
              <a:rPr lang="en-US" altLang="cs-CZ" smtClean="0">
                <a:ea typeface="ＭＳ Ｐゴシック" panose="020B0600070205080204" pitchFamily="34" charset="-128"/>
              </a:rPr>
              <a:t>Risks when Delegating Responsibility</a:t>
            </a:r>
          </a:p>
        </p:txBody>
      </p:sp>
      <p:sp>
        <p:nvSpPr>
          <p:cNvPr id="716803" name="Rectangle 3"/>
          <p:cNvSpPr>
            <a:spLocks noGrp="1" noChangeArrowheads="1"/>
          </p:cNvSpPr>
          <p:nvPr>
            <p:ph idx="1"/>
          </p:nvPr>
        </p:nvSpPr>
        <p:spPr>
          <a:xfrm>
            <a:off x="355600" y="1219200"/>
            <a:ext cx="8255000" cy="5257800"/>
          </a:xfrm>
        </p:spPr>
        <p:txBody>
          <a:bodyPr/>
          <a:lstStyle/>
          <a:p>
            <a:pPr eaLnBrk="1" hangingPunct="1"/>
            <a:r>
              <a:rPr lang="en-US" altLang="cs-CZ" smtClean="0">
                <a:solidFill>
                  <a:srgbClr val="FC0128"/>
                </a:solidFill>
                <a:ea typeface="ＭＳ Ｐゴシック" panose="020B0600070205080204" pitchFamily="34" charset="-128"/>
              </a:rPr>
              <a:t>Risk: </a:t>
            </a:r>
            <a:r>
              <a:rPr lang="en-US" altLang="cs-CZ" i="1" smtClean="0">
                <a:ea typeface="ＭＳ Ｐゴシック" panose="020B0600070205080204" pitchFamily="34" charset="-128"/>
              </a:rPr>
              <a:t>Responsible person is over-committed</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Project Management Issues: </a:t>
            </a:r>
          </a:p>
          <a:p>
            <a:pPr lvl="2" eaLnBrk="1" hangingPunct="1"/>
            <a:r>
              <a:rPr lang="en-US" altLang="cs-CZ" smtClean="0">
                <a:ea typeface="ＭＳ Ｐゴシック" panose="020B0600070205080204" pitchFamily="34" charset="-128"/>
              </a:rPr>
              <a:t>Person does not have enough time to handle all roles</a:t>
            </a:r>
          </a:p>
          <a:p>
            <a:pPr lvl="2" eaLnBrk="1" hangingPunct="1"/>
            <a:r>
              <a:rPr lang="en-US" altLang="cs-CZ" smtClean="0">
                <a:ea typeface="ＭＳ Ｐゴシック" panose="020B0600070205080204" pitchFamily="34" charset="-128"/>
              </a:rPr>
              <a:t>Person is making too many key decisions</a:t>
            </a:r>
          </a:p>
          <a:p>
            <a:pPr lvl="2" eaLnBrk="1" hangingPunct="1"/>
            <a:r>
              <a:rPr lang="en-US" altLang="cs-CZ" smtClean="0">
                <a:ea typeface="ＭＳ Ｐゴシック" panose="020B0600070205080204" pitchFamily="34" charset="-128"/>
              </a:rPr>
              <a:t>What if this person leaves during the project?</a:t>
            </a:r>
          </a:p>
          <a:p>
            <a:pPr eaLnBrk="1" hangingPunct="1"/>
            <a:r>
              <a:rPr lang="en-US" altLang="cs-CZ" smtClean="0">
                <a:solidFill>
                  <a:srgbClr val="FC0128"/>
                </a:solidFill>
                <a:ea typeface="ＭＳ Ｐゴシック" panose="020B0600070205080204" pitchFamily="34" charset="-128"/>
              </a:rPr>
              <a:t>Risk: </a:t>
            </a:r>
            <a:r>
              <a:rPr lang="en-US" altLang="cs-CZ" i="1" smtClean="0">
                <a:ea typeface="ＭＳ Ｐゴシック" panose="020B0600070205080204" pitchFamily="34" charset="-128"/>
              </a:rPr>
              <a:t>The project manager has no longer any responsibilities (“everything was delegated”)</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Will the project manager understand the status reports?</a:t>
            </a:r>
          </a:p>
          <a:p>
            <a:pPr eaLnBrk="1" hangingPunct="1"/>
            <a:r>
              <a:rPr lang="en-US" altLang="cs-CZ" smtClean="0">
                <a:solidFill>
                  <a:srgbClr val="FC0128"/>
                </a:solidFill>
                <a:ea typeface="ＭＳ Ｐゴシック" panose="020B0600070205080204" pitchFamily="34" charset="-128"/>
              </a:rPr>
              <a:t>Risk: </a:t>
            </a:r>
            <a:r>
              <a:rPr lang="en-US" altLang="cs-CZ" i="1" smtClean="0">
                <a:ea typeface="ＭＳ Ｐゴシック" panose="020B0600070205080204" pitchFamily="34" charset="-128"/>
              </a:rPr>
              <a:t>The outcome requires additional approvals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Does anyone else have to approve the outcome?</a:t>
            </a:r>
          </a:p>
          <a:p>
            <a:pPr lvl="1" eaLnBrk="1" hangingPunct="1"/>
            <a:r>
              <a:rPr lang="en-US" altLang="cs-CZ" smtClean="0">
                <a:ea typeface="ＭＳ Ｐゴシック" panose="020B0600070205080204" pitchFamily="34" charset="-128"/>
              </a:rPr>
              <a:t>Are there too many people involved in the approvals? </a:t>
            </a:r>
          </a:p>
          <a:p>
            <a:pPr lvl="1" eaLnBrk="1" hangingPunct="1"/>
            <a:r>
              <a:rPr lang="en-US" altLang="cs-CZ" smtClean="0">
                <a:ea typeface="ＭＳ Ｐゴシック" panose="020B0600070205080204" pitchFamily="34" charset="-128"/>
              </a:rPr>
              <a:t>The estimated duration of the activity may be too optimistic, because it is overlooked, that the approval involves many people. </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680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1680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71680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1680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1680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680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1680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71680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71680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716803">
                                            <p:txEl>
                                              <p:pRg st="9" end="9"/>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71680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03" grpId="0" build="p"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9634" name="Rectangle 8"/>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Key Roles in Projects</a:t>
            </a:r>
          </a:p>
        </p:txBody>
      </p:sp>
      <p:sp>
        <p:nvSpPr>
          <p:cNvPr id="632841" name="Rectangle 9"/>
          <p:cNvSpPr>
            <a:spLocks noGrp="1" noChangeArrowheads="1"/>
          </p:cNvSpPr>
          <p:nvPr>
            <p:ph idx="1"/>
          </p:nvPr>
        </p:nvSpPr>
        <p:spPr>
          <a:xfrm>
            <a:off x="304800" y="1219200"/>
            <a:ext cx="8255000" cy="4800600"/>
          </a:xfrm>
        </p:spPr>
        <p:txBody>
          <a:bodyPr/>
          <a:lstStyle/>
          <a:p>
            <a:pPr eaLnBrk="1" hangingPunct="1"/>
            <a:r>
              <a:rPr lang="en-US" altLang="cs-CZ" smtClean="0">
                <a:solidFill>
                  <a:srgbClr val="FC0128"/>
                </a:solidFill>
                <a:ea typeface="ＭＳ Ｐゴシック" panose="020B0600070205080204" pitchFamily="34" charset="-128"/>
              </a:rPr>
              <a:t>Project Manager:</a:t>
            </a:r>
            <a:r>
              <a:rPr lang="en-US" altLang="cs-CZ" smtClean="0">
                <a:ea typeface="ＭＳ Ｐゴシック" panose="020B0600070205080204" pitchFamily="34" charset="-128"/>
              </a:rPr>
              <a:t> The person responsible for the successful completion of the project</a:t>
            </a:r>
          </a:p>
          <a:p>
            <a:pPr eaLnBrk="1" hangingPunct="1"/>
            <a:r>
              <a:rPr lang="en-US" altLang="cs-CZ" smtClean="0">
                <a:solidFill>
                  <a:srgbClr val="FC0128"/>
                </a:solidFill>
                <a:ea typeface="ＭＳ Ｐゴシック" panose="020B0600070205080204" pitchFamily="34" charset="-128"/>
              </a:rPr>
              <a:t>Team Member:</a:t>
            </a:r>
            <a:r>
              <a:rPr lang="en-US" altLang="cs-CZ" smtClean="0">
                <a:ea typeface="ＭＳ Ｐゴシック" panose="020B0600070205080204" pitchFamily="34" charset="-128"/>
              </a:rPr>
              <a:t> Participants responsible for performing activities and tasks (in a project or matrix organization)</a:t>
            </a:r>
          </a:p>
          <a:p>
            <a:pPr eaLnBrk="1" hangingPunct="1"/>
            <a:r>
              <a:rPr lang="en-US" altLang="cs-CZ" smtClean="0">
                <a:solidFill>
                  <a:srgbClr val="FC0128"/>
                </a:solidFill>
                <a:ea typeface="ＭＳ Ｐゴシック" panose="020B0600070205080204" pitchFamily="34" charset="-128"/>
              </a:rPr>
              <a:t>Functional Manager:</a:t>
            </a:r>
            <a:r>
              <a:rPr lang="en-US" altLang="cs-CZ" smtClean="0">
                <a:ea typeface="ＭＳ Ｐゴシック" panose="020B0600070205080204" pitchFamily="34" charset="-128"/>
              </a:rPr>
              <a:t> The team member‘s supervisor in the department (in a functional organization)</a:t>
            </a:r>
          </a:p>
          <a:p>
            <a:pPr eaLnBrk="1" hangingPunct="1"/>
            <a:r>
              <a:rPr lang="en-US" altLang="cs-CZ" smtClean="0">
                <a:solidFill>
                  <a:srgbClr val="FC0128"/>
                </a:solidFill>
                <a:ea typeface="ＭＳ Ｐゴシック" panose="020B0600070205080204" pitchFamily="34" charset="-128"/>
              </a:rPr>
              <a:t>Upper management:</a:t>
            </a:r>
            <a:r>
              <a:rPr lang="en-US" altLang="cs-CZ" smtClean="0">
                <a:ea typeface="ＭＳ Ｐゴシック" panose="020B0600070205080204" pitchFamily="34" charset="-128"/>
              </a:rPr>
              <a:t> People in charge of the departments or projects (“program manager”)</a:t>
            </a:r>
          </a:p>
          <a:p>
            <a:pPr eaLnBrk="1" hangingPunct="1">
              <a:buFont typeface="Times" panose="02020603050405020304" pitchFamily="18" charset="0"/>
              <a:buNone/>
            </a:pPr>
            <a:endParaRPr lang="en-US" altLang="cs-CZ" smtClean="0">
              <a:ea typeface="ＭＳ Ｐゴシック" panose="020B0600070205080204" pitchFamily="34" charset="-128"/>
            </a:endParaRPr>
          </a:p>
          <a:p>
            <a:pPr eaLnBrk="1" hangingPunct="1">
              <a:buFont typeface="Times" panose="02020603050405020304" pitchFamily="18" charset="0"/>
              <a:buNone/>
            </a:pPr>
            <a:r>
              <a:rPr lang="en-US" altLang="cs-CZ" smtClean="0">
                <a:ea typeface="ＭＳ Ｐゴシック" panose="020B0600070205080204" pitchFamily="34" charset="-128"/>
              </a:rPr>
              <a:t>In the following we focus only on roles in project-based organizations.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284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3284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3284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284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3284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2841"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0658"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Responsibilities of the Project Manager (1)</a:t>
            </a:r>
          </a:p>
        </p:txBody>
      </p:sp>
      <p:sp>
        <p:nvSpPr>
          <p:cNvPr id="70659" name="Rectangle 5"/>
          <p:cNvSpPr>
            <a:spLocks noGrp="1" noChangeArrowheads="1"/>
          </p:cNvSpPr>
          <p:nvPr>
            <p:ph idx="1"/>
          </p:nvPr>
        </p:nvSpPr>
        <p:spPr>
          <a:xfrm>
            <a:off x="381000" y="2132856"/>
            <a:ext cx="8255000" cy="3810744"/>
          </a:xfrm>
        </p:spPr>
        <p:txBody>
          <a:bodyPr/>
          <a:lstStyle/>
          <a:p>
            <a:pPr eaLnBrk="1" hangingPunct="1"/>
            <a:r>
              <a:rPr lang="en-US" altLang="cs-CZ" dirty="0" smtClean="0">
                <a:ea typeface="ＭＳ Ｐゴシック" panose="020B0600070205080204" pitchFamily="34" charset="-128"/>
              </a:rPr>
              <a:t>Determine objectives, schedule and resources</a:t>
            </a:r>
          </a:p>
          <a:p>
            <a:pPr eaLnBrk="1" hangingPunct="1"/>
            <a:r>
              <a:rPr lang="en-US" altLang="cs-CZ" dirty="0" smtClean="0">
                <a:ea typeface="ＭＳ Ｐゴシック" panose="020B0600070205080204" pitchFamily="34" charset="-128"/>
              </a:rPr>
              <a:t>Design a software project management plan</a:t>
            </a:r>
          </a:p>
          <a:p>
            <a:pPr eaLnBrk="1" hangingPunct="1"/>
            <a:r>
              <a:rPr lang="en-US" altLang="cs-CZ" dirty="0" smtClean="0">
                <a:ea typeface="ＭＳ Ｐゴシック" panose="020B0600070205080204" pitchFamily="34" charset="-128"/>
              </a:rPr>
              <a:t>Create and sustain focused and motivated teams</a:t>
            </a:r>
          </a:p>
          <a:p>
            <a:pPr eaLnBrk="1" hangingPunct="1"/>
            <a:r>
              <a:rPr lang="en-US" altLang="cs-CZ" dirty="0" smtClean="0">
                <a:ea typeface="ＭＳ Ｐゴシック" panose="020B0600070205080204" pitchFamily="34" charset="-128"/>
              </a:rPr>
              <a:t>Determine the team‘s work procedures, reporting systems and communication infrastructure</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Responsibilities of the Project Manager (2)</a:t>
            </a:r>
          </a:p>
        </p:txBody>
      </p:sp>
      <p:sp>
        <p:nvSpPr>
          <p:cNvPr id="71683" name="Rectangle 3"/>
          <p:cNvSpPr>
            <a:spLocks noGrp="1" noChangeArrowheads="1"/>
          </p:cNvSpPr>
          <p:nvPr>
            <p:ph idx="1"/>
          </p:nvPr>
        </p:nvSpPr>
        <p:spPr>
          <a:xfrm>
            <a:off x="381000" y="2276872"/>
            <a:ext cx="8255000" cy="3666728"/>
          </a:xfrm>
        </p:spPr>
        <p:txBody>
          <a:bodyPr/>
          <a:lstStyle/>
          <a:p>
            <a:pPr eaLnBrk="1" hangingPunct="1"/>
            <a:r>
              <a:rPr lang="en-US" altLang="cs-CZ" dirty="0" smtClean="0">
                <a:ea typeface="ＭＳ Ｐゴシック" panose="020B0600070205080204" pitchFamily="34" charset="-128"/>
              </a:rPr>
              <a:t>Accomplish project objective within time &amp; budget</a:t>
            </a:r>
          </a:p>
          <a:p>
            <a:pPr eaLnBrk="1" hangingPunct="1"/>
            <a:r>
              <a:rPr lang="en-US" altLang="cs-CZ" dirty="0" smtClean="0">
                <a:ea typeface="ＭＳ Ｐゴシック" panose="020B0600070205080204" pitchFamily="34" charset="-128"/>
              </a:rPr>
              <a:t>Monitor performance against the plan</a:t>
            </a:r>
          </a:p>
          <a:p>
            <a:pPr eaLnBrk="1" hangingPunct="1"/>
            <a:r>
              <a:rPr lang="en-US" altLang="cs-CZ" dirty="0" smtClean="0">
                <a:ea typeface="ＭＳ Ｐゴシック" panose="020B0600070205080204" pitchFamily="34" charset="-128"/>
              </a:rPr>
              <a:t>Resolve technical and interpersonal conflicts</a:t>
            </a:r>
          </a:p>
          <a:p>
            <a:pPr eaLnBrk="1" hangingPunct="1"/>
            <a:r>
              <a:rPr lang="en-US" altLang="cs-CZ" dirty="0" smtClean="0">
                <a:ea typeface="ＭＳ Ｐゴシック" panose="020B0600070205080204" pitchFamily="34" charset="-128"/>
              </a:rPr>
              <a:t>Control changes in the project </a:t>
            </a:r>
          </a:p>
          <a:p>
            <a:pPr eaLnBrk="1" hangingPunct="1"/>
            <a:r>
              <a:rPr lang="en-US" altLang="cs-CZ" dirty="0" smtClean="0">
                <a:ea typeface="ＭＳ Ｐゴシック" panose="020B0600070205080204" pitchFamily="34" charset="-128"/>
              </a:rPr>
              <a:t>Report on project activities to upper management</a:t>
            </a:r>
          </a:p>
          <a:p>
            <a:pPr eaLnBrk="1" hangingPunct="1"/>
            <a:r>
              <a:rPr lang="en-US" altLang="cs-CZ" dirty="0" smtClean="0">
                <a:ea typeface="ＭＳ Ｐゴシック" panose="020B0600070205080204" pitchFamily="34" charset="-128"/>
              </a:rPr>
              <a:t>Keep the client informed and committed</a:t>
            </a:r>
          </a:p>
          <a:p>
            <a:pPr eaLnBrk="1" hangingPunct="1"/>
            <a:r>
              <a:rPr lang="en-US" altLang="cs-CZ" dirty="0" smtClean="0">
                <a:ea typeface="ＭＳ Ｐゴシック" panose="020B0600070205080204" pitchFamily="34" charset="-128"/>
              </a:rPr>
              <a:t>Contribute to the team members performance approval</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General Responsibilities of Team Members</a:t>
            </a:r>
          </a:p>
        </p:txBody>
      </p:sp>
      <p:sp>
        <p:nvSpPr>
          <p:cNvPr id="72707" name="Rectangle 3"/>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Technical responsibilities:</a:t>
            </a:r>
          </a:p>
          <a:p>
            <a:pPr lvl="1" eaLnBrk="1" hangingPunct="1"/>
            <a:r>
              <a:rPr lang="en-US" altLang="cs-CZ" smtClean="0">
                <a:ea typeface="ＭＳ Ｐゴシック" panose="020B0600070205080204" pitchFamily="34" charset="-128"/>
              </a:rPr>
              <a:t>Perform assigned tasks within time</a:t>
            </a:r>
          </a:p>
          <a:p>
            <a:pPr lvl="1" eaLnBrk="1" hangingPunct="1"/>
            <a:r>
              <a:rPr lang="en-US" altLang="cs-CZ" smtClean="0">
                <a:ea typeface="ＭＳ Ｐゴシック" panose="020B0600070205080204" pitchFamily="34" charset="-128"/>
              </a:rPr>
              <a:t>Acquire technical skills and knowledge needed to perform the work</a:t>
            </a:r>
          </a:p>
          <a:p>
            <a:pPr eaLnBrk="1" hangingPunct="1"/>
            <a:r>
              <a:rPr lang="en-US" altLang="cs-CZ" smtClean="0">
                <a:ea typeface="ＭＳ Ｐゴシック" panose="020B0600070205080204" pitchFamily="34" charset="-128"/>
              </a:rPr>
              <a:t>Managerial responsibilities</a:t>
            </a:r>
          </a:p>
          <a:p>
            <a:pPr lvl="1" eaLnBrk="1" hangingPunct="1"/>
            <a:r>
              <a:rPr lang="en-US" altLang="cs-CZ" smtClean="0">
                <a:ea typeface="ＭＳ Ｐゴシック" panose="020B0600070205080204" pitchFamily="34" charset="-128"/>
              </a:rPr>
              <a:t>Identify situations and problems that might affect the tasks</a:t>
            </a:r>
          </a:p>
          <a:p>
            <a:pPr lvl="1" eaLnBrk="1" hangingPunct="1"/>
            <a:r>
              <a:rPr lang="en-US" altLang="cs-CZ" smtClean="0">
                <a:ea typeface="ＭＳ Ｐゴシック" panose="020B0600070205080204" pitchFamily="34" charset="-128"/>
              </a:rPr>
              <a:t>Keep others informed about your progress and problems you encounter.</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3730" name="Rectangle 6"/>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Typical Project Roles</a:t>
            </a:r>
          </a:p>
        </p:txBody>
      </p:sp>
      <p:sp>
        <p:nvSpPr>
          <p:cNvPr id="73731" name="Rectangle 7"/>
          <p:cNvSpPr>
            <a:spLocks noGrp="1" noChangeArrowheads="1"/>
          </p:cNvSpPr>
          <p:nvPr>
            <p:ph sz="half" idx="1"/>
          </p:nvPr>
        </p:nvSpPr>
        <p:spPr>
          <a:xfrm>
            <a:off x="533400" y="1295400"/>
            <a:ext cx="3925888" cy="4800600"/>
          </a:xfrm>
        </p:spPr>
        <p:txBody>
          <a:bodyPr/>
          <a:lstStyle/>
          <a:p>
            <a:pPr eaLnBrk="1" hangingPunct="1"/>
            <a:r>
              <a:rPr lang="en-US" altLang="cs-CZ" sz="2400" smtClean="0">
                <a:ea typeface="ＭＳ Ｐゴシック" panose="020B0600070205080204" pitchFamily="34" charset="-128"/>
              </a:rPr>
              <a:t>Project Management</a:t>
            </a:r>
          </a:p>
          <a:p>
            <a:pPr lvl="1" eaLnBrk="1" hangingPunct="1"/>
            <a:r>
              <a:rPr lang="en-US" altLang="cs-CZ" sz="2000" smtClean="0">
                <a:ea typeface="ＭＳ Ｐゴシック" panose="020B0600070205080204" pitchFamily="34" charset="-128"/>
              </a:rPr>
              <a:t>Coach </a:t>
            </a:r>
          </a:p>
          <a:p>
            <a:pPr lvl="1" eaLnBrk="1" hangingPunct="1"/>
            <a:r>
              <a:rPr lang="en-US" altLang="cs-CZ" sz="2000" smtClean="0">
                <a:ea typeface="ＭＳ Ｐゴシック" panose="020B0600070205080204" pitchFamily="34" charset="-128"/>
              </a:rPr>
              <a:t>Team leader </a:t>
            </a:r>
          </a:p>
          <a:p>
            <a:pPr lvl="1" eaLnBrk="1" hangingPunct="1"/>
            <a:r>
              <a:rPr lang="en-US" altLang="cs-CZ" sz="2000" smtClean="0">
                <a:ea typeface="ＭＳ Ｐゴシック" panose="020B0600070205080204" pitchFamily="34" charset="-128"/>
              </a:rPr>
              <a:t>API Liaison</a:t>
            </a:r>
          </a:p>
          <a:p>
            <a:pPr lvl="1" eaLnBrk="1" hangingPunct="1"/>
            <a:r>
              <a:rPr lang="en-US" altLang="cs-CZ" sz="2000" smtClean="0">
                <a:ea typeface="ＭＳ Ｐゴシック" panose="020B0600070205080204" pitchFamily="34" charset="-128"/>
              </a:rPr>
              <a:t>Planner</a:t>
            </a:r>
          </a:p>
          <a:p>
            <a:pPr eaLnBrk="1" hangingPunct="1"/>
            <a:r>
              <a:rPr lang="en-US" altLang="cs-CZ" sz="2400" smtClean="0">
                <a:ea typeface="ＭＳ Ｐゴシック" panose="020B0600070205080204" pitchFamily="34" charset="-128"/>
              </a:rPr>
              <a:t>Meeting Management</a:t>
            </a:r>
          </a:p>
          <a:p>
            <a:pPr lvl="1" eaLnBrk="1" hangingPunct="1"/>
            <a:r>
              <a:rPr lang="en-US" altLang="cs-CZ" sz="2000" smtClean="0">
                <a:ea typeface="ＭＳ Ｐゴシック" panose="020B0600070205080204" pitchFamily="34" charset="-128"/>
              </a:rPr>
              <a:t>Minute Taker</a:t>
            </a:r>
          </a:p>
          <a:p>
            <a:pPr lvl="1" eaLnBrk="1" hangingPunct="1"/>
            <a:r>
              <a:rPr lang="en-US" altLang="cs-CZ" sz="2000" smtClean="0">
                <a:ea typeface="ＭＳ Ｐゴシック" panose="020B0600070205080204" pitchFamily="34" charset="-128"/>
              </a:rPr>
              <a:t>Scribe </a:t>
            </a:r>
          </a:p>
          <a:p>
            <a:pPr lvl="1" eaLnBrk="1" hangingPunct="1"/>
            <a:r>
              <a:rPr lang="en-US" altLang="cs-CZ" sz="2000" smtClean="0">
                <a:ea typeface="ＭＳ Ｐゴシック" panose="020B0600070205080204" pitchFamily="34" charset="-128"/>
              </a:rPr>
              <a:t>Primary facilitator</a:t>
            </a:r>
          </a:p>
        </p:txBody>
      </p:sp>
      <p:sp>
        <p:nvSpPr>
          <p:cNvPr id="73732" name="Rectangle 8"/>
          <p:cNvSpPr>
            <a:spLocks noGrp="1" noChangeArrowheads="1"/>
          </p:cNvSpPr>
          <p:nvPr>
            <p:ph sz="half" idx="2"/>
          </p:nvPr>
        </p:nvSpPr>
        <p:spPr>
          <a:xfrm>
            <a:off x="4608513" y="1295400"/>
            <a:ext cx="3925887" cy="4800600"/>
          </a:xfrm>
        </p:spPr>
        <p:txBody>
          <a:bodyPr/>
          <a:lstStyle/>
          <a:p>
            <a:pPr eaLnBrk="1" hangingPunct="1"/>
            <a:r>
              <a:rPr lang="en-US" altLang="cs-CZ" sz="2400" smtClean="0">
                <a:ea typeface="ＭＳ Ｐゴシック" panose="020B0600070205080204" pitchFamily="34" charset="-128"/>
              </a:rPr>
              <a:t>Development</a:t>
            </a:r>
          </a:p>
          <a:p>
            <a:pPr lvl="1" eaLnBrk="1" hangingPunct="1"/>
            <a:r>
              <a:rPr lang="en-US" altLang="cs-CZ" sz="2000" smtClean="0">
                <a:ea typeface="ＭＳ Ｐゴシック" panose="020B0600070205080204" pitchFamily="34" charset="-128"/>
              </a:rPr>
              <a:t>Analyst</a:t>
            </a:r>
          </a:p>
          <a:p>
            <a:pPr lvl="1" eaLnBrk="1" hangingPunct="1"/>
            <a:r>
              <a:rPr lang="en-US" altLang="cs-CZ" sz="2000" smtClean="0">
                <a:ea typeface="ＭＳ Ｐゴシック" panose="020B0600070205080204" pitchFamily="34" charset="-128"/>
              </a:rPr>
              <a:t>Designer (Software Architect)</a:t>
            </a:r>
          </a:p>
          <a:p>
            <a:pPr lvl="1" eaLnBrk="1" hangingPunct="1"/>
            <a:r>
              <a:rPr lang="en-US" altLang="cs-CZ" sz="2000" smtClean="0">
                <a:ea typeface="ＭＳ Ｐゴシック" panose="020B0600070205080204" pitchFamily="34" charset="-128"/>
              </a:rPr>
              <a:t>Programmer</a:t>
            </a:r>
          </a:p>
          <a:p>
            <a:pPr lvl="1" eaLnBrk="1" hangingPunct="1"/>
            <a:r>
              <a:rPr lang="en-US" altLang="cs-CZ" sz="2000" smtClean="0">
                <a:ea typeface="ＭＳ Ｐゴシック" panose="020B0600070205080204" pitchFamily="34" charset="-128"/>
              </a:rPr>
              <a:t>Tester </a:t>
            </a:r>
          </a:p>
          <a:p>
            <a:pPr lvl="1" eaLnBrk="1" hangingPunct="1"/>
            <a:r>
              <a:rPr lang="en-US" altLang="cs-CZ" sz="2000" smtClean="0">
                <a:ea typeface="ＭＳ Ｐゴシック" panose="020B0600070205080204" pitchFamily="34" charset="-128"/>
              </a:rPr>
              <a:t>Maintainer</a:t>
            </a:r>
          </a:p>
          <a:p>
            <a:pPr lvl="1" eaLnBrk="1" hangingPunct="1"/>
            <a:r>
              <a:rPr lang="en-US" altLang="cs-CZ" sz="2000" smtClean="0">
                <a:ea typeface="ＭＳ Ｐゴシック" panose="020B0600070205080204" pitchFamily="34" charset="-128"/>
              </a:rPr>
              <a:t>Trainer</a:t>
            </a:r>
          </a:p>
          <a:p>
            <a:pPr lvl="1" eaLnBrk="1" hangingPunct="1"/>
            <a:r>
              <a:rPr lang="en-US" altLang="cs-CZ" sz="2000" smtClean="0">
                <a:ea typeface="ＭＳ Ｐゴシック" panose="020B0600070205080204" pitchFamily="34" charset="-128"/>
              </a:rPr>
              <a:t>Document Editor</a:t>
            </a:r>
          </a:p>
          <a:p>
            <a:pPr lvl="1" eaLnBrk="1" hangingPunct="1"/>
            <a:r>
              <a:rPr lang="en-US" altLang="cs-CZ" sz="2000" smtClean="0">
                <a:ea typeface="ＭＳ Ｐゴシック" panose="020B0600070205080204" pitchFamily="34" charset="-128"/>
              </a:rPr>
              <a:t>Web Master</a:t>
            </a:r>
          </a:p>
          <a:p>
            <a:pPr lvl="1" eaLnBrk="1" hangingPunct="1"/>
            <a:r>
              <a:rPr lang="en-US" altLang="cs-CZ" sz="2000" smtClean="0">
                <a:ea typeface="ＭＳ Ｐゴシック" panose="020B0600070205080204" pitchFamily="34" charset="-128"/>
              </a:rPr>
              <a:t>Configuration Manager</a:t>
            </a:r>
          </a:p>
          <a:p>
            <a:pPr lvl="1" eaLnBrk="1" hangingPunct="1"/>
            <a:endParaRPr lang="en-US" altLang="cs-CZ" sz="2000" smtClean="0">
              <a:ea typeface="ＭＳ Ｐゴシック" panose="020B0600070205080204" pitchFamily="34" charset="-128"/>
            </a:endParaRPr>
          </a:p>
          <a:p>
            <a:pPr eaLnBrk="1" hangingPunct="1"/>
            <a:endParaRPr lang="en-US" altLang="cs-CZ" sz="240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A Taxonomy for Project Roles</a:t>
            </a:r>
          </a:p>
        </p:txBody>
      </p:sp>
      <p:sp>
        <p:nvSpPr>
          <p:cNvPr id="74755" name="Rectangle 3"/>
          <p:cNvSpPr>
            <a:spLocks noGrp="1" noChangeArrowheads="1"/>
          </p:cNvSpPr>
          <p:nvPr>
            <p:ph idx="1"/>
          </p:nvPr>
        </p:nvSpPr>
        <p:spPr>
          <a:xfrm>
            <a:off x="381000" y="914400"/>
            <a:ext cx="8534400" cy="4921250"/>
          </a:xfrm>
        </p:spPr>
        <p:txBody>
          <a:bodyPr>
            <a:normAutofit lnSpcReduction="10000"/>
          </a:bodyPr>
          <a:lstStyle/>
          <a:p>
            <a:pPr eaLnBrk="1" hangingPunct="1"/>
            <a:r>
              <a:rPr lang="en-US" altLang="cs-CZ" smtClean="0">
                <a:solidFill>
                  <a:srgbClr val="FC0128"/>
                </a:solidFill>
                <a:ea typeface="ＭＳ Ｐゴシック" panose="020B0600070205080204" pitchFamily="34" charset="-128"/>
              </a:rPr>
              <a:t>Management role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Organization and execution of the project within constraints. Examples: project manager, team leader</a:t>
            </a:r>
          </a:p>
          <a:p>
            <a:pPr eaLnBrk="1" hangingPunct="1"/>
            <a:r>
              <a:rPr lang="en-US" altLang="cs-CZ" smtClean="0">
                <a:solidFill>
                  <a:srgbClr val="FC0128"/>
                </a:solidFill>
                <a:ea typeface="ＭＳ Ｐゴシック" panose="020B0600070205080204" pitchFamily="34" charset="-128"/>
              </a:rPr>
              <a:t>Development role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Specification, design and construction of subsystems. Examples: Analyst, software architect, programmer</a:t>
            </a:r>
          </a:p>
          <a:p>
            <a:pPr eaLnBrk="1" hangingPunct="1"/>
            <a:r>
              <a:rPr lang="en-US" altLang="cs-CZ" smtClean="0">
                <a:solidFill>
                  <a:srgbClr val="FC0128"/>
                </a:solidFill>
                <a:ea typeface="ＭＳ Ｐゴシック" panose="020B0600070205080204" pitchFamily="34" charset="-128"/>
              </a:rPr>
              <a:t>Cross functional role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Execute project functions. Examples: API Liaison, configuration manager</a:t>
            </a:r>
          </a:p>
          <a:p>
            <a:pPr eaLnBrk="1" hangingPunct="1"/>
            <a:r>
              <a:rPr lang="en-US" altLang="cs-CZ" smtClean="0">
                <a:solidFill>
                  <a:srgbClr val="FC0128"/>
                </a:solidFill>
                <a:ea typeface="ＭＳ Ｐゴシック" panose="020B0600070205080204" pitchFamily="34" charset="-128"/>
              </a:rPr>
              <a:t>Consultant role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Supports in areas where project participants lack expertise. Examples: End user, client, application domain specialist (problem domain), technical consultant (solution domain)</a:t>
            </a:r>
          </a:p>
          <a:p>
            <a:pPr eaLnBrk="1" hangingPunct="1"/>
            <a:r>
              <a:rPr lang="en-US" altLang="cs-CZ" smtClean="0">
                <a:solidFill>
                  <a:srgbClr val="FC0128"/>
                </a:solidFill>
                <a:ea typeface="ＭＳ Ｐゴシック" panose="020B0600070205080204" pitchFamily="34" charset="-128"/>
              </a:rPr>
              <a:t>Promoter role</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Deals with change in organization, application/solution domain, software process.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Promoter</a:t>
            </a:r>
          </a:p>
        </p:txBody>
      </p:sp>
      <p:sp>
        <p:nvSpPr>
          <p:cNvPr id="657411" name="Rectangle 3"/>
          <p:cNvSpPr>
            <a:spLocks noGrp="1" noChangeArrowheads="1"/>
          </p:cNvSpPr>
          <p:nvPr>
            <p:ph idx="1"/>
          </p:nvPr>
        </p:nvSpPr>
        <p:spPr/>
        <p:txBody>
          <a:bodyPr/>
          <a:lstStyle/>
          <a:p>
            <a:pPr eaLnBrk="1" hangingPunct="1"/>
            <a:r>
              <a:rPr lang="en-US" altLang="cs-CZ" smtClean="0">
                <a:solidFill>
                  <a:srgbClr val="FC0128"/>
                </a:solidFill>
                <a:ea typeface="ＭＳ Ｐゴシック" panose="020B0600070205080204" pitchFamily="34" charset="-128"/>
              </a:rPr>
              <a:t>Promoters</a:t>
            </a:r>
            <a:r>
              <a:rPr lang="en-US" altLang="cs-CZ" smtClean="0">
                <a:ea typeface="ＭＳ Ｐゴシック" panose="020B0600070205080204" pitchFamily="34" charset="-128"/>
              </a:rPr>
              <a:t> are self appointed individuals who identify themselves with the outcome of the project </a:t>
            </a:r>
          </a:p>
          <a:p>
            <a:pPr lvl="1" eaLnBrk="1" hangingPunct="1"/>
            <a:r>
              <a:rPr lang="en-US" altLang="cs-CZ" smtClean="0">
                <a:ea typeface="ＭＳ Ｐゴシック" panose="020B0600070205080204" pitchFamily="34" charset="-128"/>
              </a:rPr>
              <a:t>They are member of the corporate organization and may not necessarily be directly involved with the project</a:t>
            </a:r>
          </a:p>
          <a:p>
            <a:pPr lvl="1" eaLnBrk="1" hangingPunct="1"/>
            <a:r>
              <a:rPr lang="en-US" altLang="cs-CZ" smtClean="0">
                <a:ea typeface="ＭＳ Ｐゴシック" panose="020B0600070205080204" pitchFamily="34" charset="-128"/>
              </a:rPr>
              <a:t>Instead, they are the interface to the rest of the corporate organization</a:t>
            </a:r>
          </a:p>
          <a:p>
            <a:pPr eaLnBrk="1" hangingPunct="1"/>
            <a:r>
              <a:rPr lang="en-US" altLang="cs-CZ" smtClean="0">
                <a:ea typeface="ＭＳ Ｐゴシック" panose="020B0600070205080204" pitchFamily="34" charset="-128"/>
              </a:rPr>
              <a:t>Able to push specific changes through the existing organization which are needed to make the project a success</a:t>
            </a:r>
          </a:p>
          <a:p>
            <a:pPr eaLnBrk="1" hangingPunct="1"/>
            <a:r>
              <a:rPr lang="en-US" altLang="cs-CZ" smtClean="0">
                <a:ea typeface="ＭＳ Ｐゴシック" panose="020B0600070205080204" pitchFamily="34" charset="-128"/>
              </a:rPr>
              <a:t>Power promoter, knowledge promoter, process promoter.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5741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5741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5741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5741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5741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7411"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419100" y="222250"/>
            <a:ext cx="8343900" cy="863600"/>
          </a:xfrm>
        </p:spPr>
        <p:txBody>
          <a:bodyPr/>
          <a:lstStyle/>
          <a:p>
            <a:pPr eaLnBrk="1" hangingPunct="1"/>
            <a:r>
              <a:rPr lang="en-US" altLang="cs-CZ" smtClean="0">
                <a:ea typeface="ＭＳ Ｐゴシック" panose="020B0600070205080204" pitchFamily="34" charset="-128"/>
              </a:rPr>
              <a:t>Setting up a Project: Example</a:t>
            </a:r>
          </a:p>
        </p:txBody>
      </p:sp>
      <p:sp>
        <p:nvSpPr>
          <p:cNvPr id="606226" name="Rectangle 18"/>
          <p:cNvSpPr>
            <a:spLocks noChangeArrowheads="1"/>
          </p:cNvSpPr>
          <p:nvPr/>
        </p:nvSpPr>
        <p:spPr bwMode="auto">
          <a:xfrm>
            <a:off x="609600" y="1143000"/>
            <a:ext cx="2971800"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solidFill>
                  <a:srgbClr val="000000"/>
                </a:solidFill>
                <a:latin typeface="Times New Roman" panose="02020603050405020304" pitchFamily="18" charset="0"/>
              </a:rPr>
              <a:t>1. Define Subsystem decomposition (“Top-Level Design”)</a:t>
            </a:r>
            <a:endParaRPr lang="en-US" altLang="cs-CZ" sz="4400" b="0">
              <a:latin typeface="Times" panose="02020603050405020304" pitchFamily="18" charset="0"/>
            </a:endParaRPr>
          </a:p>
        </p:txBody>
      </p:sp>
      <p:grpSp>
        <p:nvGrpSpPr>
          <p:cNvPr id="2" name="Group 55"/>
          <p:cNvGrpSpPr>
            <a:grpSpLocks/>
          </p:cNvGrpSpPr>
          <p:nvPr/>
        </p:nvGrpSpPr>
        <p:grpSpPr bwMode="auto">
          <a:xfrm>
            <a:off x="400050" y="2379663"/>
            <a:ext cx="3562350" cy="3259137"/>
            <a:chOff x="252" y="1499"/>
            <a:chExt cx="2244" cy="2053"/>
          </a:xfrm>
        </p:grpSpPr>
        <p:sp>
          <p:nvSpPr>
            <p:cNvPr id="22557" name="Rectangle 6"/>
            <p:cNvSpPr>
              <a:spLocks noChangeArrowheads="1"/>
            </p:cNvSpPr>
            <p:nvPr/>
          </p:nvSpPr>
          <p:spPr bwMode="auto">
            <a:xfrm>
              <a:off x="548" y="1691"/>
              <a:ext cx="1297" cy="46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8" name="Rectangle 7"/>
            <p:cNvSpPr>
              <a:spLocks noChangeArrowheads="1"/>
            </p:cNvSpPr>
            <p:nvPr/>
          </p:nvSpPr>
          <p:spPr bwMode="auto">
            <a:xfrm>
              <a:off x="624" y="1859"/>
              <a:ext cx="112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UserInterface</a:t>
              </a:r>
              <a:endParaRPr lang="en-US" altLang="cs-CZ" sz="1800" b="0">
                <a:latin typeface="Lucida Sans Typewriter" panose="020B0602040502020304" pitchFamily="33" charset="0"/>
              </a:endParaRPr>
            </a:p>
          </p:txBody>
        </p:sp>
        <p:sp>
          <p:nvSpPr>
            <p:cNvPr id="22559" name="Freeform 8"/>
            <p:cNvSpPr>
              <a:spLocks/>
            </p:cNvSpPr>
            <p:nvPr/>
          </p:nvSpPr>
          <p:spPr bwMode="auto">
            <a:xfrm>
              <a:off x="548" y="1499"/>
              <a:ext cx="438" cy="192"/>
            </a:xfrm>
            <a:custGeom>
              <a:avLst/>
              <a:gdLst>
                <a:gd name="T0" fmla="*/ 0 w 393"/>
                <a:gd name="T1" fmla="*/ 427 h 168"/>
                <a:gd name="T2" fmla="*/ 149 w 393"/>
                <a:gd name="T3" fmla="*/ 0 h 168"/>
                <a:gd name="T4" fmla="*/ 690 w 393"/>
                <a:gd name="T5" fmla="*/ 0 h 168"/>
                <a:gd name="T6" fmla="*/ 838 w 393"/>
                <a:gd name="T7" fmla="*/ 427 h 168"/>
                <a:gd name="T8" fmla="*/ 0 w 393"/>
                <a:gd name="T9" fmla="*/ 427 h 168"/>
                <a:gd name="T10" fmla="*/ 0 60000 65536"/>
                <a:gd name="T11" fmla="*/ 0 60000 65536"/>
                <a:gd name="T12" fmla="*/ 0 60000 65536"/>
                <a:gd name="T13" fmla="*/ 0 60000 65536"/>
                <a:gd name="T14" fmla="*/ 0 60000 65536"/>
                <a:gd name="T15" fmla="*/ 0 w 393"/>
                <a:gd name="T16" fmla="*/ 0 h 168"/>
                <a:gd name="T17" fmla="*/ 393 w 393"/>
                <a:gd name="T18" fmla="*/ 168 h 168"/>
              </a:gdLst>
              <a:ahLst/>
              <a:cxnLst>
                <a:cxn ang="T10">
                  <a:pos x="T0" y="T1"/>
                </a:cxn>
                <a:cxn ang="T11">
                  <a:pos x="T2" y="T3"/>
                </a:cxn>
                <a:cxn ang="T12">
                  <a:pos x="T4" y="T5"/>
                </a:cxn>
                <a:cxn ang="T13">
                  <a:pos x="T6" y="T7"/>
                </a:cxn>
                <a:cxn ang="T14">
                  <a:pos x="T8" y="T9"/>
                </a:cxn>
              </a:cxnLst>
              <a:rect l="T15" t="T16" r="T17" b="T18"/>
              <a:pathLst>
                <a:path w="393" h="168">
                  <a:moveTo>
                    <a:pt x="0" y="168"/>
                  </a:moveTo>
                  <a:lnTo>
                    <a:pt x="70" y="0"/>
                  </a:lnTo>
                  <a:lnTo>
                    <a:pt x="323" y="0"/>
                  </a:lnTo>
                  <a:lnTo>
                    <a:pt x="393" y="168"/>
                  </a:lnTo>
                  <a:lnTo>
                    <a:pt x="0" y="16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60" name="Rectangle 9"/>
            <p:cNvSpPr>
              <a:spLocks noChangeArrowheads="1"/>
            </p:cNvSpPr>
            <p:nvPr/>
          </p:nvSpPr>
          <p:spPr bwMode="auto">
            <a:xfrm>
              <a:off x="1391" y="2590"/>
              <a:ext cx="1105" cy="464"/>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61" name="Rectangle 10"/>
            <p:cNvSpPr>
              <a:spLocks noChangeArrowheads="1"/>
            </p:cNvSpPr>
            <p:nvPr/>
          </p:nvSpPr>
          <p:spPr bwMode="auto">
            <a:xfrm>
              <a:off x="1649" y="2736"/>
              <a:ext cx="6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Control</a:t>
              </a:r>
              <a:endParaRPr lang="en-US" altLang="cs-CZ" sz="1800" b="0">
                <a:latin typeface="Lucida Sans Typewriter" panose="020B0602040502020304" pitchFamily="33" charset="0"/>
              </a:endParaRPr>
            </a:p>
          </p:txBody>
        </p:sp>
        <p:sp>
          <p:nvSpPr>
            <p:cNvPr id="22562" name="Freeform 11"/>
            <p:cNvSpPr>
              <a:spLocks/>
            </p:cNvSpPr>
            <p:nvPr/>
          </p:nvSpPr>
          <p:spPr bwMode="auto">
            <a:xfrm>
              <a:off x="1391" y="2397"/>
              <a:ext cx="423" cy="193"/>
            </a:xfrm>
            <a:custGeom>
              <a:avLst/>
              <a:gdLst>
                <a:gd name="T0" fmla="*/ 0 w 379"/>
                <a:gd name="T1" fmla="*/ 445 h 168"/>
                <a:gd name="T2" fmla="*/ 151 w 379"/>
                <a:gd name="T3" fmla="*/ 0 h 168"/>
                <a:gd name="T4" fmla="*/ 667 w 379"/>
                <a:gd name="T5" fmla="*/ 0 h 168"/>
                <a:gd name="T6" fmla="*/ 817 w 379"/>
                <a:gd name="T7" fmla="*/ 445 h 168"/>
                <a:gd name="T8" fmla="*/ 0 w 379"/>
                <a:gd name="T9" fmla="*/ 445 h 168"/>
                <a:gd name="T10" fmla="*/ 0 60000 65536"/>
                <a:gd name="T11" fmla="*/ 0 60000 65536"/>
                <a:gd name="T12" fmla="*/ 0 60000 65536"/>
                <a:gd name="T13" fmla="*/ 0 60000 65536"/>
                <a:gd name="T14" fmla="*/ 0 60000 65536"/>
                <a:gd name="T15" fmla="*/ 0 w 379"/>
                <a:gd name="T16" fmla="*/ 0 h 168"/>
                <a:gd name="T17" fmla="*/ 379 w 379"/>
                <a:gd name="T18" fmla="*/ 168 h 168"/>
              </a:gdLst>
              <a:ahLst/>
              <a:cxnLst>
                <a:cxn ang="T10">
                  <a:pos x="T0" y="T1"/>
                </a:cxn>
                <a:cxn ang="T11">
                  <a:pos x="T2" y="T3"/>
                </a:cxn>
                <a:cxn ang="T12">
                  <a:pos x="T4" y="T5"/>
                </a:cxn>
                <a:cxn ang="T13">
                  <a:pos x="T6" y="T7"/>
                </a:cxn>
                <a:cxn ang="T14">
                  <a:pos x="T8" y="T9"/>
                </a:cxn>
              </a:cxnLst>
              <a:rect l="T15" t="T16" r="T17" b="T18"/>
              <a:pathLst>
                <a:path w="379" h="168">
                  <a:moveTo>
                    <a:pt x="0" y="168"/>
                  </a:moveTo>
                  <a:lnTo>
                    <a:pt x="70" y="0"/>
                  </a:lnTo>
                  <a:lnTo>
                    <a:pt x="309" y="0"/>
                  </a:lnTo>
                  <a:lnTo>
                    <a:pt x="379" y="168"/>
                  </a:lnTo>
                  <a:lnTo>
                    <a:pt x="0" y="16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63" name="Rectangle 12"/>
            <p:cNvSpPr>
              <a:spLocks noChangeArrowheads="1"/>
            </p:cNvSpPr>
            <p:nvPr/>
          </p:nvSpPr>
          <p:spPr bwMode="auto">
            <a:xfrm>
              <a:off x="252" y="3086"/>
              <a:ext cx="1295" cy="46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64" name="Rectangle 13"/>
            <p:cNvSpPr>
              <a:spLocks noChangeArrowheads="1"/>
            </p:cNvSpPr>
            <p:nvPr/>
          </p:nvSpPr>
          <p:spPr bwMode="auto">
            <a:xfrm>
              <a:off x="601" y="3254"/>
              <a:ext cx="69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Database</a:t>
              </a:r>
              <a:endParaRPr lang="en-US" altLang="cs-CZ" sz="1800" b="0">
                <a:latin typeface="Lucida Sans Typewriter" panose="020B0602040502020304" pitchFamily="33" charset="0"/>
              </a:endParaRPr>
            </a:p>
          </p:txBody>
        </p:sp>
        <p:sp>
          <p:nvSpPr>
            <p:cNvPr id="22565" name="Freeform 14"/>
            <p:cNvSpPr>
              <a:spLocks/>
            </p:cNvSpPr>
            <p:nvPr/>
          </p:nvSpPr>
          <p:spPr bwMode="auto">
            <a:xfrm>
              <a:off x="252" y="2894"/>
              <a:ext cx="421" cy="192"/>
            </a:xfrm>
            <a:custGeom>
              <a:avLst/>
              <a:gdLst>
                <a:gd name="T0" fmla="*/ 0 w 378"/>
                <a:gd name="T1" fmla="*/ 427 h 168"/>
                <a:gd name="T2" fmla="*/ 149 w 378"/>
                <a:gd name="T3" fmla="*/ 0 h 168"/>
                <a:gd name="T4" fmla="*/ 654 w 378"/>
                <a:gd name="T5" fmla="*/ 0 h 168"/>
                <a:gd name="T6" fmla="*/ 803 w 378"/>
                <a:gd name="T7" fmla="*/ 427 h 168"/>
                <a:gd name="T8" fmla="*/ 0 w 378"/>
                <a:gd name="T9" fmla="*/ 427 h 168"/>
                <a:gd name="T10" fmla="*/ 0 60000 65536"/>
                <a:gd name="T11" fmla="*/ 0 60000 65536"/>
                <a:gd name="T12" fmla="*/ 0 60000 65536"/>
                <a:gd name="T13" fmla="*/ 0 60000 65536"/>
                <a:gd name="T14" fmla="*/ 0 60000 65536"/>
                <a:gd name="T15" fmla="*/ 0 w 378"/>
                <a:gd name="T16" fmla="*/ 0 h 168"/>
                <a:gd name="T17" fmla="*/ 378 w 378"/>
                <a:gd name="T18" fmla="*/ 168 h 168"/>
              </a:gdLst>
              <a:ahLst/>
              <a:cxnLst>
                <a:cxn ang="T10">
                  <a:pos x="T0" y="T1"/>
                </a:cxn>
                <a:cxn ang="T11">
                  <a:pos x="T2" y="T3"/>
                </a:cxn>
                <a:cxn ang="T12">
                  <a:pos x="T4" y="T5"/>
                </a:cxn>
                <a:cxn ang="T13">
                  <a:pos x="T6" y="T7"/>
                </a:cxn>
                <a:cxn ang="T14">
                  <a:pos x="T8" y="T9"/>
                </a:cxn>
              </a:cxnLst>
              <a:rect l="T15" t="T16" r="T17" b="T18"/>
              <a:pathLst>
                <a:path w="378" h="168">
                  <a:moveTo>
                    <a:pt x="0" y="168"/>
                  </a:moveTo>
                  <a:lnTo>
                    <a:pt x="70" y="0"/>
                  </a:lnTo>
                  <a:lnTo>
                    <a:pt x="308" y="0"/>
                  </a:lnTo>
                  <a:lnTo>
                    <a:pt x="378" y="168"/>
                  </a:lnTo>
                  <a:lnTo>
                    <a:pt x="0" y="16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66" name="Line 19"/>
            <p:cNvSpPr>
              <a:spLocks noChangeShapeType="1"/>
            </p:cNvSpPr>
            <p:nvPr/>
          </p:nvSpPr>
          <p:spPr bwMode="auto">
            <a:xfrm flipH="1">
              <a:off x="986" y="2173"/>
              <a:ext cx="212" cy="881"/>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22567" name="Line 20"/>
            <p:cNvSpPr>
              <a:spLocks noChangeShapeType="1"/>
            </p:cNvSpPr>
            <p:nvPr/>
          </p:nvSpPr>
          <p:spPr bwMode="auto">
            <a:xfrm>
              <a:off x="1198" y="2173"/>
              <a:ext cx="861" cy="417"/>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22568" name="Line 21"/>
            <p:cNvSpPr>
              <a:spLocks noChangeShapeType="1"/>
            </p:cNvSpPr>
            <p:nvPr/>
          </p:nvSpPr>
          <p:spPr bwMode="auto">
            <a:xfrm flipH="1">
              <a:off x="1547" y="3054"/>
              <a:ext cx="512" cy="242"/>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3" name="Group 57"/>
          <p:cNvGrpSpPr>
            <a:grpSpLocks/>
          </p:cNvGrpSpPr>
          <p:nvPr/>
        </p:nvGrpSpPr>
        <p:grpSpPr bwMode="auto">
          <a:xfrm>
            <a:off x="3733800" y="1295400"/>
            <a:ext cx="5245100" cy="4114800"/>
            <a:chOff x="2352" y="816"/>
            <a:chExt cx="3304" cy="2592"/>
          </a:xfrm>
        </p:grpSpPr>
        <p:sp>
          <p:nvSpPr>
            <p:cNvPr id="22534" name="Rectangle 35"/>
            <p:cNvSpPr>
              <a:spLocks noChangeArrowheads="1"/>
            </p:cNvSpPr>
            <p:nvPr/>
          </p:nvSpPr>
          <p:spPr bwMode="auto">
            <a:xfrm>
              <a:off x="3360" y="816"/>
              <a:ext cx="1973" cy="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solidFill>
                    <a:srgbClr val="000000"/>
                  </a:solidFill>
                  <a:latin typeface="Times New Roman" panose="02020603050405020304" pitchFamily="18" charset="0"/>
                </a:rPr>
                <a:t>2. Determine  the Work Breakdown Structure</a:t>
              </a:r>
              <a:endParaRPr lang="en-US" altLang="cs-CZ" sz="4000" b="0">
                <a:latin typeface="Times" panose="02020603050405020304" pitchFamily="18" charset="0"/>
              </a:endParaRPr>
            </a:p>
          </p:txBody>
        </p:sp>
        <p:grpSp>
          <p:nvGrpSpPr>
            <p:cNvPr id="22535" name="Group 53"/>
            <p:cNvGrpSpPr>
              <a:grpSpLocks/>
            </p:cNvGrpSpPr>
            <p:nvPr/>
          </p:nvGrpSpPr>
          <p:grpSpPr bwMode="auto">
            <a:xfrm>
              <a:off x="2769" y="1775"/>
              <a:ext cx="2887" cy="1633"/>
              <a:chOff x="2769" y="1775"/>
              <a:chExt cx="2887" cy="1633"/>
            </a:xfrm>
          </p:grpSpPr>
          <p:sp>
            <p:nvSpPr>
              <p:cNvPr id="22537" name="Rectangle 23"/>
              <p:cNvSpPr>
                <a:spLocks noChangeArrowheads="1"/>
              </p:cNvSpPr>
              <p:nvPr/>
            </p:nvSpPr>
            <p:spPr bwMode="auto">
              <a:xfrm>
                <a:off x="2769" y="2568"/>
                <a:ext cx="1240" cy="34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38" name="Rectangle 24"/>
              <p:cNvSpPr>
                <a:spLocks noChangeArrowheads="1"/>
              </p:cNvSpPr>
              <p:nvPr/>
            </p:nvSpPr>
            <p:spPr bwMode="auto">
              <a:xfrm>
                <a:off x="3045" y="2607"/>
                <a:ext cx="6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a:t>
                </a:r>
                <a:endParaRPr lang="en-US" altLang="cs-CZ" sz="1800" b="0">
                  <a:latin typeface="Lucida Sans Typewriter" panose="020B0602040502020304" pitchFamily="33" charset="0"/>
                </a:endParaRPr>
              </a:p>
            </p:txBody>
          </p:sp>
          <p:sp>
            <p:nvSpPr>
              <p:cNvPr id="22539" name="Rectangle 25"/>
              <p:cNvSpPr>
                <a:spLocks noChangeArrowheads="1"/>
              </p:cNvSpPr>
              <p:nvPr/>
            </p:nvSpPr>
            <p:spPr bwMode="auto">
              <a:xfrm>
                <a:off x="3504" y="3050"/>
                <a:ext cx="1444" cy="3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40" name="Rectangle 26"/>
              <p:cNvSpPr>
                <a:spLocks noChangeArrowheads="1"/>
              </p:cNvSpPr>
              <p:nvPr/>
            </p:nvSpPr>
            <p:spPr bwMode="auto">
              <a:xfrm>
                <a:off x="3552" y="3104"/>
                <a:ext cx="138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Database</a:t>
                </a:r>
                <a:endParaRPr lang="en-US" altLang="cs-CZ" sz="1800" b="0">
                  <a:latin typeface="Lucida Sans Typewriter" panose="020B0602040502020304" pitchFamily="33" charset="0"/>
                </a:endParaRPr>
              </a:p>
            </p:txBody>
          </p:sp>
          <p:sp>
            <p:nvSpPr>
              <p:cNvPr id="22541" name="Rectangle 27"/>
              <p:cNvSpPr>
                <a:spLocks noChangeArrowheads="1"/>
              </p:cNvSpPr>
              <p:nvPr/>
            </p:nvSpPr>
            <p:spPr bwMode="auto">
              <a:xfrm>
                <a:off x="3840" y="3228"/>
                <a:ext cx="78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Subsystem</a:t>
                </a:r>
                <a:endParaRPr lang="en-US" altLang="cs-CZ" sz="1800" b="0">
                  <a:latin typeface="Lucida Sans Typewriter" panose="020B0602040502020304" pitchFamily="33" charset="0"/>
                </a:endParaRPr>
              </a:p>
            </p:txBody>
          </p:sp>
          <p:sp>
            <p:nvSpPr>
              <p:cNvPr id="22542" name="Rectangle 28"/>
              <p:cNvSpPr>
                <a:spLocks noChangeArrowheads="1"/>
              </p:cNvSpPr>
              <p:nvPr/>
            </p:nvSpPr>
            <p:spPr bwMode="auto">
              <a:xfrm>
                <a:off x="4224" y="2537"/>
                <a:ext cx="1432" cy="35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43" name="Rectangle 29"/>
              <p:cNvSpPr>
                <a:spLocks noChangeArrowheads="1"/>
              </p:cNvSpPr>
              <p:nvPr/>
            </p:nvSpPr>
            <p:spPr bwMode="auto">
              <a:xfrm>
                <a:off x="4320" y="2592"/>
                <a:ext cx="130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Control</a:t>
                </a:r>
                <a:endParaRPr lang="en-US" altLang="cs-CZ" sz="1800" b="0">
                  <a:latin typeface="Lucida Sans Typewriter" panose="020B0602040502020304" pitchFamily="33" charset="0"/>
                </a:endParaRPr>
              </a:p>
            </p:txBody>
          </p:sp>
          <p:sp>
            <p:nvSpPr>
              <p:cNvPr id="22544" name="Rectangle 36"/>
              <p:cNvSpPr>
                <a:spLocks noChangeArrowheads="1"/>
              </p:cNvSpPr>
              <p:nvPr/>
            </p:nvSpPr>
            <p:spPr bwMode="auto">
              <a:xfrm>
                <a:off x="2832" y="2731"/>
                <a:ext cx="112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UserInterface</a:t>
                </a:r>
                <a:endParaRPr lang="en-US" altLang="cs-CZ" sz="1800" b="0">
                  <a:latin typeface="Lucida Sans Typewriter" panose="020B0602040502020304" pitchFamily="33" charset="0"/>
                </a:endParaRPr>
              </a:p>
            </p:txBody>
          </p:sp>
          <p:sp>
            <p:nvSpPr>
              <p:cNvPr id="22545" name="Rectangle 37"/>
              <p:cNvSpPr>
                <a:spLocks noChangeArrowheads="1"/>
              </p:cNvSpPr>
              <p:nvPr/>
            </p:nvSpPr>
            <p:spPr bwMode="auto">
              <a:xfrm>
                <a:off x="4512" y="2716"/>
                <a:ext cx="78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Subsystem</a:t>
                </a:r>
                <a:endParaRPr lang="en-US" altLang="cs-CZ" sz="1800" b="0">
                  <a:latin typeface="Lucida Sans Typewriter" panose="020B0602040502020304" pitchFamily="33" charset="0"/>
                </a:endParaRPr>
              </a:p>
            </p:txBody>
          </p:sp>
          <p:sp>
            <p:nvSpPr>
              <p:cNvPr id="22546" name="Rectangle 38"/>
              <p:cNvSpPr>
                <a:spLocks noChangeArrowheads="1"/>
              </p:cNvSpPr>
              <p:nvPr/>
            </p:nvSpPr>
            <p:spPr bwMode="auto">
              <a:xfrm>
                <a:off x="3552" y="1775"/>
                <a:ext cx="1239" cy="3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47" name="Rectangle 39"/>
              <p:cNvSpPr>
                <a:spLocks noChangeArrowheads="1"/>
              </p:cNvSpPr>
              <p:nvPr/>
            </p:nvSpPr>
            <p:spPr bwMode="auto">
              <a:xfrm>
                <a:off x="3891" y="1829"/>
                <a:ext cx="69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a:t>
                </a:r>
                <a:endParaRPr lang="en-US" altLang="cs-CZ" sz="1800" b="0">
                  <a:latin typeface="Lucida Sans Typewriter" panose="020B0602040502020304" pitchFamily="33" charset="0"/>
                </a:endParaRPr>
              </a:p>
            </p:txBody>
          </p:sp>
          <p:sp>
            <p:nvSpPr>
              <p:cNvPr id="22548" name="Rectangle 40"/>
              <p:cNvSpPr>
                <a:spLocks noChangeArrowheads="1"/>
              </p:cNvSpPr>
              <p:nvPr/>
            </p:nvSpPr>
            <p:spPr bwMode="auto">
              <a:xfrm>
                <a:off x="3961" y="1954"/>
                <a:ext cx="52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System</a:t>
                </a:r>
                <a:endParaRPr lang="en-US" altLang="cs-CZ" sz="1800" b="0">
                  <a:latin typeface="Lucida Sans Typewriter" panose="020B0602040502020304" pitchFamily="33" charset="0"/>
                </a:endParaRPr>
              </a:p>
            </p:txBody>
          </p:sp>
          <p:sp>
            <p:nvSpPr>
              <p:cNvPr id="22549" name="Freeform 41"/>
              <p:cNvSpPr>
                <a:spLocks/>
              </p:cNvSpPr>
              <p:nvPr/>
            </p:nvSpPr>
            <p:spPr bwMode="auto">
              <a:xfrm>
                <a:off x="3669" y="2149"/>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solidFill>
                <a:srgbClr val="FFFFFF"/>
              </a:solidFill>
              <a:ln w="22225">
                <a:solidFill>
                  <a:srgbClr val="FFFFFF"/>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0" name="Freeform 42"/>
              <p:cNvSpPr>
                <a:spLocks/>
              </p:cNvSpPr>
              <p:nvPr/>
            </p:nvSpPr>
            <p:spPr bwMode="auto">
              <a:xfrm>
                <a:off x="3669" y="2138"/>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1" name="Freeform 43"/>
              <p:cNvSpPr>
                <a:spLocks/>
              </p:cNvSpPr>
              <p:nvPr/>
            </p:nvSpPr>
            <p:spPr bwMode="auto">
              <a:xfrm>
                <a:off x="4082" y="2164"/>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solidFill>
                <a:srgbClr val="FFFFFF"/>
              </a:solidFill>
              <a:ln w="22225">
                <a:solidFill>
                  <a:srgbClr val="FFFFFF"/>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2" name="Freeform 44"/>
              <p:cNvSpPr>
                <a:spLocks/>
              </p:cNvSpPr>
              <p:nvPr/>
            </p:nvSpPr>
            <p:spPr bwMode="auto">
              <a:xfrm>
                <a:off x="4082" y="2147"/>
                <a:ext cx="104" cy="202"/>
              </a:xfrm>
              <a:custGeom>
                <a:avLst/>
                <a:gdLst>
                  <a:gd name="T0" fmla="*/ 0 w 98"/>
                  <a:gd name="T1" fmla="*/ 173 h 182"/>
                  <a:gd name="T2" fmla="*/ 85 w 98"/>
                  <a:gd name="T3" fmla="*/ 377 h 182"/>
                  <a:gd name="T4" fmla="*/ 149 w 98"/>
                  <a:gd name="T5" fmla="*/ 173 h 182"/>
                  <a:gd name="T6" fmla="*/ 85 w 98"/>
                  <a:gd name="T7" fmla="*/ 0 h 182"/>
                  <a:gd name="T8" fmla="*/ 0 w 98"/>
                  <a:gd name="T9" fmla="*/ 17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84"/>
                    </a:moveTo>
                    <a:lnTo>
                      <a:pt x="56" y="182"/>
                    </a:lnTo>
                    <a:lnTo>
                      <a:pt x="98" y="84"/>
                    </a:lnTo>
                    <a:lnTo>
                      <a:pt x="56" y="0"/>
                    </a:lnTo>
                    <a:lnTo>
                      <a:pt x="0" y="84"/>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3" name="Freeform 45"/>
              <p:cNvSpPr>
                <a:spLocks/>
              </p:cNvSpPr>
              <p:nvPr/>
            </p:nvSpPr>
            <p:spPr bwMode="auto">
              <a:xfrm>
                <a:off x="4585" y="2138"/>
                <a:ext cx="88" cy="202"/>
              </a:xfrm>
              <a:custGeom>
                <a:avLst/>
                <a:gdLst>
                  <a:gd name="T0" fmla="*/ 0 w 84"/>
                  <a:gd name="T1" fmla="*/ 203 h 182"/>
                  <a:gd name="T2" fmla="*/ 57 w 84"/>
                  <a:gd name="T3" fmla="*/ 377 h 182"/>
                  <a:gd name="T4" fmla="*/ 116 w 84"/>
                  <a:gd name="T5" fmla="*/ 203 h 182"/>
                  <a:gd name="T6" fmla="*/ 57 w 84"/>
                  <a:gd name="T7" fmla="*/ 0 h 182"/>
                  <a:gd name="T8" fmla="*/ 0 w 84"/>
                  <a:gd name="T9" fmla="*/ 203 h 182"/>
                  <a:gd name="T10" fmla="*/ 0 60000 65536"/>
                  <a:gd name="T11" fmla="*/ 0 60000 65536"/>
                  <a:gd name="T12" fmla="*/ 0 60000 65536"/>
                  <a:gd name="T13" fmla="*/ 0 60000 65536"/>
                  <a:gd name="T14" fmla="*/ 0 60000 65536"/>
                  <a:gd name="T15" fmla="*/ 0 w 84"/>
                  <a:gd name="T16" fmla="*/ 0 h 182"/>
                  <a:gd name="T17" fmla="*/ 84 w 84"/>
                  <a:gd name="T18" fmla="*/ 182 h 182"/>
                </a:gdLst>
                <a:ahLst/>
                <a:cxnLst>
                  <a:cxn ang="T10">
                    <a:pos x="T0" y="T1"/>
                  </a:cxn>
                  <a:cxn ang="T11">
                    <a:pos x="T2" y="T3"/>
                  </a:cxn>
                  <a:cxn ang="T12">
                    <a:pos x="T4" y="T5"/>
                  </a:cxn>
                  <a:cxn ang="T13">
                    <a:pos x="T6" y="T7"/>
                  </a:cxn>
                  <a:cxn ang="T14">
                    <a:pos x="T8" y="T9"/>
                  </a:cxn>
                </a:cxnLst>
                <a:rect l="T15" t="T16" r="T17" b="T18"/>
                <a:pathLst>
                  <a:path w="84" h="182">
                    <a:moveTo>
                      <a:pt x="0" y="98"/>
                    </a:moveTo>
                    <a:lnTo>
                      <a:pt x="42" y="182"/>
                    </a:lnTo>
                    <a:lnTo>
                      <a:pt x="84" y="98"/>
                    </a:lnTo>
                    <a:lnTo>
                      <a:pt x="42" y="0"/>
                    </a:lnTo>
                    <a:lnTo>
                      <a:pt x="0" y="9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2554" name="Line 46"/>
              <p:cNvSpPr>
                <a:spLocks noChangeShapeType="1"/>
              </p:cNvSpPr>
              <p:nvPr/>
            </p:nvSpPr>
            <p:spPr bwMode="auto">
              <a:xfrm>
                <a:off x="4145" y="2320"/>
                <a:ext cx="2" cy="714"/>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2555" name="Line 47"/>
              <p:cNvSpPr>
                <a:spLocks noChangeShapeType="1"/>
              </p:cNvSpPr>
              <p:nvPr/>
            </p:nvSpPr>
            <p:spPr bwMode="auto">
              <a:xfrm>
                <a:off x="3726" y="2320"/>
                <a:ext cx="1" cy="233"/>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2556" name="Line 48"/>
              <p:cNvSpPr>
                <a:spLocks noChangeShapeType="1"/>
              </p:cNvSpPr>
              <p:nvPr/>
            </p:nvSpPr>
            <p:spPr bwMode="auto">
              <a:xfrm>
                <a:off x="4629" y="2304"/>
                <a:ext cx="1" cy="233"/>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22536" name="AutoShape 51"/>
            <p:cNvSpPr>
              <a:spLocks noChangeArrowheads="1"/>
            </p:cNvSpPr>
            <p:nvPr/>
          </p:nvSpPr>
          <p:spPr bwMode="auto">
            <a:xfrm>
              <a:off x="2352" y="1344"/>
              <a:ext cx="672" cy="288"/>
            </a:xfrm>
            <a:prstGeom prst="rightArrow">
              <a:avLst>
                <a:gd name="adj1" fmla="val 50000"/>
                <a:gd name="adj2" fmla="val 58333"/>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622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6226" grpId="0" build="p" autoUpdateAnimBg="0"/>
    </p:bld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7826"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Power Promoter </a:t>
            </a:r>
          </a:p>
        </p:txBody>
      </p:sp>
      <p:sp>
        <p:nvSpPr>
          <p:cNvPr id="77827" name="Rectangle 5"/>
          <p:cNvSpPr>
            <a:spLocks noGrp="1" noChangeArrowheads="1"/>
          </p:cNvSpPr>
          <p:nvPr>
            <p:ph idx="1"/>
          </p:nvPr>
        </p:nvSpPr>
        <p:spPr/>
        <p:txBody>
          <a:bodyPr>
            <a:normAutofit fontScale="92500" lnSpcReduction="10000"/>
          </a:bodyPr>
          <a:lstStyle/>
          <a:p>
            <a:pPr eaLnBrk="1" hangingPunct="1"/>
            <a:r>
              <a:rPr lang="en-US" altLang="cs-CZ" smtClean="0">
                <a:ea typeface="ＭＳ Ｐゴシック" panose="020B0600070205080204" pitchFamily="34" charset="-128"/>
              </a:rPr>
              <a:t>Also called project champion</a:t>
            </a:r>
          </a:p>
          <a:p>
            <a:pPr eaLnBrk="1" hangingPunct="1"/>
            <a:r>
              <a:rPr lang="en-US" altLang="cs-CZ" smtClean="0">
                <a:ea typeface="ＭＳ Ｐゴシック" panose="020B0600070205080204" pitchFamily="34" charset="-128"/>
              </a:rPr>
              <a:t>Pushes the change through the existing organizational hierarchy</a:t>
            </a:r>
          </a:p>
          <a:p>
            <a:pPr lvl="1" eaLnBrk="1" hangingPunct="1"/>
            <a:r>
              <a:rPr lang="en-US" altLang="cs-CZ" smtClean="0">
                <a:ea typeface="ＭＳ Ｐゴシック" panose="020B0600070205080204" pitchFamily="34" charset="-128"/>
              </a:rPr>
              <a:t>not necessarily at the top of the organization, but must have protection from top level management, otherwise project opponents might be able to prevent the success of the project </a:t>
            </a:r>
          </a:p>
          <a:p>
            <a:pPr eaLnBrk="1" hangingPunct="1"/>
            <a:r>
              <a:rPr lang="en-US" altLang="cs-CZ" smtClean="0">
                <a:ea typeface="ＭＳ Ｐゴシック" panose="020B0600070205080204" pitchFamily="34" charset="-128"/>
              </a:rPr>
              <a:t>Tasks: </a:t>
            </a:r>
          </a:p>
          <a:p>
            <a:pPr lvl="1" eaLnBrk="1" hangingPunct="1"/>
            <a:r>
              <a:rPr lang="en-US" altLang="cs-CZ" smtClean="0">
                <a:ea typeface="ＭＳ Ｐゴシック" panose="020B0600070205080204" pitchFamily="34" charset="-128"/>
              </a:rPr>
              <a:t>Constantly identify difficulties, resolve issues, and communicate with the project members, especially with the developers</a:t>
            </a:r>
          </a:p>
          <a:p>
            <a:pPr eaLnBrk="1" hangingPunct="1"/>
            <a:r>
              <a:rPr lang="en-US" altLang="cs-CZ" smtClean="0">
                <a:ea typeface="ＭＳ Ｐゴシック" panose="020B0600070205080204" pitchFamily="34" charset="-128"/>
              </a:rPr>
              <a:t>Example at project level: Project Leader </a:t>
            </a:r>
          </a:p>
          <a:p>
            <a:pPr eaLnBrk="1" hangingPunct="1"/>
            <a:r>
              <a:rPr lang="en-US" altLang="cs-CZ" smtClean="0">
                <a:ea typeface="ＭＳ Ｐゴシック" panose="020B0600070205080204" pitchFamily="34" charset="-128"/>
              </a:rPr>
              <a:t>Example at corporate level: Chief Executive Officer (CEO)</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8850"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Knowledge Promoter </a:t>
            </a:r>
          </a:p>
        </p:txBody>
      </p:sp>
      <p:sp>
        <p:nvSpPr>
          <p:cNvPr id="78851"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Also called the technologist </a:t>
            </a:r>
          </a:p>
          <a:p>
            <a:pPr eaLnBrk="1" hangingPunct="1"/>
            <a:r>
              <a:rPr lang="en-US" altLang="cs-CZ" smtClean="0">
                <a:ea typeface="ＭＳ Ｐゴシック" panose="020B0600070205080204" pitchFamily="34" charset="-128"/>
              </a:rPr>
              <a:t>Promotes change arising in the application domain or the solution domain. Usually closely associated with the power promoter</a:t>
            </a:r>
          </a:p>
          <a:p>
            <a:pPr eaLnBrk="1" hangingPunct="1"/>
            <a:r>
              <a:rPr lang="en-US" altLang="cs-CZ" smtClean="0">
                <a:ea typeface="ＭＳ Ｐゴシック" panose="020B0600070205080204" pitchFamily="34" charset="-128"/>
              </a:rPr>
              <a:t>Tasks: Acquire information iteratively, understand the benefits and limitations of new technologies, and argue its adoption with the other developers </a:t>
            </a:r>
          </a:p>
          <a:p>
            <a:pPr eaLnBrk="1" hangingPunct="1"/>
            <a:r>
              <a:rPr lang="en-US" altLang="cs-CZ" smtClean="0">
                <a:ea typeface="ＭＳ Ｐゴシック" panose="020B0600070205080204" pitchFamily="34" charset="-128"/>
              </a:rPr>
              <a:t>Example at project level: System architect </a:t>
            </a:r>
          </a:p>
          <a:p>
            <a:pPr eaLnBrk="1" hangingPunct="1"/>
            <a:r>
              <a:rPr lang="en-US" altLang="cs-CZ" smtClean="0">
                <a:ea typeface="ＭＳ Ｐゴシック" panose="020B0600070205080204" pitchFamily="34" charset="-128"/>
              </a:rPr>
              <a:t>Example at corporate level: Chief Technical Officer (CTO).</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0898"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Process Promoter </a:t>
            </a:r>
          </a:p>
        </p:txBody>
      </p:sp>
      <p:sp>
        <p:nvSpPr>
          <p:cNvPr id="80899"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The process promoter has intimate knowledge of the projects processes and procedures </a:t>
            </a:r>
          </a:p>
          <a:p>
            <a:pPr eaLnBrk="1" hangingPunct="1"/>
            <a:r>
              <a:rPr lang="en-US" altLang="cs-CZ" smtClean="0">
                <a:ea typeface="ＭＳ Ｐゴシック" panose="020B0600070205080204" pitchFamily="34" charset="-128"/>
              </a:rPr>
              <a:t>The process promoter is in constant interaction with the power promoter to get consensus on the overall goals</a:t>
            </a:r>
          </a:p>
          <a:p>
            <a:pPr eaLnBrk="1" hangingPunct="1"/>
            <a:r>
              <a:rPr lang="en-US" altLang="cs-CZ" smtClean="0">
                <a:ea typeface="ＭＳ Ｐゴシック" panose="020B0600070205080204" pitchFamily="34" charset="-128"/>
              </a:rPr>
              <a:t>Tasks: Bridge between the power and knowledge promoters, who often do not speak or understand the same language</a:t>
            </a:r>
          </a:p>
          <a:p>
            <a:pPr eaLnBrk="1" hangingPunct="1"/>
            <a:r>
              <a:rPr lang="en-US" altLang="cs-CZ" smtClean="0">
                <a:ea typeface="ＭＳ Ｐゴシック" panose="020B0600070205080204" pitchFamily="34" charset="-128"/>
              </a:rPr>
              <a:t>Example at project level: Development lead</a:t>
            </a:r>
          </a:p>
          <a:p>
            <a:pPr eaLnBrk="1" hangingPunct="1"/>
            <a:r>
              <a:rPr lang="en-US" altLang="cs-CZ" smtClean="0">
                <a:ea typeface="ＭＳ Ｐゴシック" panose="020B0600070205080204" pitchFamily="34" charset="-128"/>
              </a:rPr>
              <a:t>Example at corporate level: Chief Information Officer (CIO).</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Roadmap for the Lecture</a:t>
            </a:r>
          </a:p>
        </p:txBody>
      </p:sp>
      <p:sp>
        <p:nvSpPr>
          <p:cNvPr id="680963" name="Rectangle 3"/>
          <p:cNvSpPr>
            <a:spLocks noGrp="1" noChangeArrowheads="1"/>
          </p:cNvSpPr>
          <p:nvPr>
            <p:ph idx="1"/>
          </p:nvPr>
        </p:nvSpPr>
        <p:spPr/>
        <p:txBody>
          <a:bodyPr>
            <a:normAutofit fontScale="85000" lnSpcReduction="20000"/>
          </a:bodyPr>
          <a:lstStyle/>
          <a:p>
            <a:pPr eaLnBrk="1" hangingPunct="1">
              <a:buFont typeface="Monotype Sorts" charset="2"/>
              <a:buChar char="4"/>
            </a:pPr>
            <a:r>
              <a:rPr lang="en-US" altLang="cs-CZ" smtClean="0">
                <a:ea typeface="ＭＳ Ｐゴシック" panose="020B0600070205080204" pitchFamily="34" charset="-128"/>
              </a:rPr>
              <a:t>We first discussed different organization forms</a:t>
            </a:r>
          </a:p>
          <a:p>
            <a:pPr lvl="1" eaLnBrk="1" hangingPunct="1"/>
            <a:r>
              <a:rPr lang="en-US" altLang="cs-CZ" smtClean="0">
                <a:ea typeface="ＭＳ Ｐゴシック" panose="020B0600070205080204" pitchFamily="34" charset="-128"/>
              </a:rPr>
              <a:t>Functional Organization</a:t>
            </a:r>
          </a:p>
          <a:p>
            <a:pPr lvl="1" eaLnBrk="1" hangingPunct="1"/>
            <a:r>
              <a:rPr lang="en-US" altLang="cs-CZ" smtClean="0">
                <a:ea typeface="ＭＳ Ｐゴシック" panose="020B0600070205080204" pitchFamily="34" charset="-128"/>
              </a:rPr>
              <a:t>Project Organization</a:t>
            </a:r>
          </a:p>
          <a:p>
            <a:pPr lvl="1" eaLnBrk="1" hangingPunct="1"/>
            <a:r>
              <a:rPr lang="en-US" altLang="cs-CZ" smtClean="0">
                <a:ea typeface="ＭＳ Ｐゴシック" panose="020B0600070205080204" pitchFamily="34" charset="-128"/>
              </a:rPr>
              <a:t>Matrix Organization</a:t>
            </a:r>
          </a:p>
          <a:p>
            <a:pPr eaLnBrk="1" hangingPunct="1">
              <a:buFont typeface="Monotype Sorts" charset="2"/>
              <a:buChar char="4"/>
            </a:pPr>
            <a:r>
              <a:rPr lang="en-US" altLang="cs-CZ" smtClean="0">
                <a:ea typeface="ＭＳ Ｐゴシック" panose="020B0600070205080204" pitchFamily="34" charset="-128"/>
              </a:rPr>
              <a:t>Then we talked about the different roles played by people in these organizations</a:t>
            </a:r>
          </a:p>
          <a:p>
            <a:pPr lvl="1" eaLnBrk="1" hangingPunct="1"/>
            <a:r>
              <a:rPr lang="en-US" altLang="cs-CZ" smtClean="0">
                <a:ea typeface="ＭＳ Ｐゴシック" panose="020B0600070205080204" pitchFamily="34" charset="-128"/>
              </a:rPr>
              <a:t>Taxonomy of roles: Project Manager, Team Member, Upper Management,….,Promoters</a:t>
            </a:r>
          </a:p>
          <a:p>
            <a:pPr lvl="1" eaLnBrk="1" hangingPunct="1"/>
            <a:r>
              <a:rPr lang="en-US" altLang="cs-CZ" smtClean="0">
                <a:ea typeface="ＭＳ Ｐゴシック" panose="020B0600070205080204" pitchFamily="34" charset="-128"/>
              </a:rPr>
              <a:t>“Dynamic model” of roles: Responsibility, Authority, Accountability and Delegation </a:t>
            </a:r>
          </a:p>
          <a:p>
            <a:pPr eaLnBrk="1" hangingPunct="1">
              <a:buFont typeface="Monotype Sorts" charset="2"/>
              <a:buChar char="á"/>
            </a:pPr>
            <a:r>
              <a:rPr lang="en-US" altLang="cs-CZ" smtClean="0">
                <a:ea typeface="ＭＳ Ｐゴシック" panose="020B0600070205080204" pitchFamily="34" charset="-128"/>
              </a:rPr>
              <a:t>Now we discuss different types of </a:t>
            </a:r>
            <a:r>
              <a:rPr lang="en-US" altLang="cs-CZ" smtClean="0">
                <a:solidFill>
                  <a:srgbClr val="FC0128"/>
                </a:solidFill>
                <a:ea typeface="ＭＳ Ｐゴシック" panose="020B0600070205080204" pitchFamily="34" charset="-128"/>
              </a:rPr>
              <a:t>relationships between the roles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Hierarchical Organizations</a:t>
            </a:r>
          </a:p>
          <a:p>
            <a:pPr lvl="1" eaLnBrk="1" hangingPunct="1"/>
            <a:r>
              <a:rPr lang="en-US" altLang="cs-CZ" smtClean="0">
                <a:ea typeface="ＭＳ Ｐゴシック" panose="020B0600070205080204" pitchFamily="34" charset="-128"/>
              </a:rPr>
              <a:t>Nonhierarchical Organizations.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09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809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8096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80963">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8096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8096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80963">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680963">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80963">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8096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0963" grpId="0" build="p" autoUpdateAnimBg="0"/>
    </p:bldLst>
  </p:timing>
</p:sld>
</file>

<file path=ppt/slides/slide4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Relationships between Roles</a:t>
            </a:r>
          </a:p>
        </p:txBody>
      </p:sp>
      <p:sp>
        <p:nvSpPr>
          <p:cNvPr id="662531" name="Rectangle 3"/>
          <p:cNvSpPr>
            <a:spLocks noGrp="1" noChangeArrowheads="1"/>
          </p:cNvSpPr>
          <p:nvPr>
            <p:ph idx="1"/>
          </p:nvPr>
        </p:nvSpPr>
        <p:spPr/>
        <p:txBody>
          <a:bodyPr>
            <a:normAutofit fontScale="92500" lnSpcReduction="10000"/>
          </a:bodyPr>
          <a:lstStyle/>
          <a:p>
            <a:pPr eaLnBrk="1" hangingPunct="1"/>
            <a:r>
              <a:rPr lang="en-US" altLang="cs-CZ" smtClean="0">
                <a:ea typeface="ＭＳ Ｐゴシック" panose="020B0600070205080204" pitchFamily="34" charset="-128"/>
              </a:rPr>
              <a:t>Organizations can have many different types of associations between roles</a:t>
            </a:r>
          </a:p>
          <a:p>
            <a:pPr eaLnBrk="1" hangingPunct="1"/>
            <a:r>
              <a:rPr lang="en-US" altLang="cs-CZ" smtClean="0">
                <a:ea typeface="ＭＳ Ｐゴシック" panose="020B0600070205080204" pitchFamily="34" charset="-128"/>
              </a:rPr>
              <a:t>The three most important associations for project organizations are: </a:t>
            </a:r>
            <a:r>
              <a:rPr lang="en-US" altLang="cs-CZ" i="1" smtClean="0">
                <a:ea typeface="ＭＳ Ｐゴシック" panose="020B0600070205080204" pitchFamily="34" charset="-128"/>
              </a:rPr>
              <a:t>Reporting, decision making </a:t>
            </a:r>
            <a:r>
              <a:rPr lang="en-US" altLang="cs-CZ" smtClean="0">
                <a:ea typeface="ＭＳ Ｐゴシック" panose="020B0600070205080204" pitchFamily="34" charset="-128"/>
              </a:rPr>
              <a:t>and</a:t>
            </a:r>
            <a:r>
              <a:rPr lang="en-US" altLang="cs-CZ" i="1" smtClean="0">
                <a:ea typeface="ＭＳ Ｐゴシック" panose="020B0600070205080204" pitchFamily="34" charset="-128"/>
              </a:rPr>
              <a:t> communicating</a:t>
            </a:r>
          </a:p>
          <a:p>
            <a:pPr eaLnBrk="1" hangingPunct="1"/>
            <a:r>
              <a:rPr lang="en-US" altLang="cs-CZ" smtClean="0">
                <a:solidFill>
                  <a:srgbClr val="FC0128"/>
                </a:solidFill>
                <a:ea typeface="ＭＳ Ｐゴシック" panose="020B0600070205080204" pitchFamily="34" charset="-128"/>
              </a:rPr>
              <a:t>Reporting association</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Used for reporting status information</a:t>
            </a:r>
          </a:p>
          <a:p>
            <a:pPr eaLnBrk="1" hangingPunct="1"/>
            <a:r>
              <a:rPr lang="en-US" altLang="cs-CZ" smtClean="0">
                <a:solidFill>
                  <a:srgbClr val="FC0128"/>
                </a:solidFill>
                <a:ea typeface="ＭＳ Ｐゴシック" panose="020B0600070205080204" pitchFamily="34" charset="-128"/>
              </a:rPr>
              <a:t>Decision association</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Used for propagating decisions</a:t>
            </a:r>
          </a:p>
          <a:p>
            <a:pPr eaLnBrk="1" hangingPunct="1"/>
            <a:r>
              <a:rPr lang="en-US" altLang="cs-CZ" smtClean="0">
                <a:solidFill>
                  <a:srgbClr val="FC0128"/>
                </a:solidFill>
                <a:ea typeface="ＭＳ Ｐゴシック" panose="020B0600070205080204" pitchFamily="34" charset="-128"/>
              </a:rPr>
              <a:t>Communication association</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Used for exchanging information needed for decisions (e.g., requirements, design models, issues).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6253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6253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62531">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62531">
                                            <p:txEl>
                                              <p:pRg st="3" end="3"/>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662531">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62531">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62531">
                                            <p:txEl>
                                              <p:pRg st="6" end="6"/>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6253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2531" grpId="0" build="p" autoUpdateAnimBg="0"/>
    </p:bldLst>
  </p:timing>
</p:sld>
</file>

<file path=ppt/slides/slide4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normAutofit fontScale="90000"/>
          </a:bodyPr>
          <a:lstStyle/>
          <a:p>
            <a:pPr eaLnBrk="1" hangingPunct="1"/>
            <a:r>
              <a:rPr lang="en-US" altLang="cs-CZ" smtClean="0">
                <a:ea typeface="ＭＳ Ｐゴシック" panose="020B0600070205080204" pitchFamily="34" charset="-128"/>
              </a:rPr>
              <a:t>An Organization with Reporting and Decision Structure</a:t>
            </a:r>
          </a:p>
        </p:txBody>
      </p:sp>
      <p:sp>
        <p:nvSpPr>
          <p:cNvPr id="671747" name="Rectangle 3"/>
          <p:cNvSpPr>
            <a:spLocks noGrp="1" noChangeArrowheads="1"/>
          </p:cNvSpPr>
          <p:nvPr>
            <p:ph sz="half" idx="1"/>
          </p:nvPr>
        </p:nvSpPr>
        <p:spPr>
          <a:xfrm>
            <a:off x="304800" y="1187450"/>
            <a:ext cx="8407400" cy="2241550"/>
          </a:xfrm>
        </p:spPr>
        <p:txBody>
          <a:bodyPr/>
          <a:lstStyle/>
          <a:p>
            <a:pPr eaLnBrk="1" hangingPunct="1"/>
            <a:endParaRPr lang="en-US" altLang="cs-CZ" sz="2000" smtClean="0">
              <a:ea typeface="ＭＳ Ｐゴシック" panose="020B0600070205080204" pitchFamily="34" charset="-128"/>
            </a:endParaRPr>
          </a:p>
          <a:p>
            <a:pPr eaLnBrk="1" hangingPunct="1"/>
            <a:endParaRPr lang="en-US" altLang="cs-CZ" sz="2000" smtClean="0">
              <a:ea typeface="ＭＳ Ｐゴシック" panose="020B0600070205080204" pitchFamily="34" charset="-128"/>
            </a:endParaRPr>
          </a:p>
          <a:p>
            <a:pPr eaLnBrk="1" hangingPunct="1"/>
            <a:endParaRPr lang="en-US" altLang="cs-CZ" sz="2000" smtClean="0">
              <a:ea typeface="ＭＳ Ｐゴシック" panose="020B0600070205080204" pitchFamily="34" charset="-128"/>
            </a:endParaRPr>
          </a:p>
        </p:txBody>
      </p:sp>
      <p:sp>
        <p:nvSpPr>
          <p:cNvPr id="84996" name="Rectangle 5"/>
          <p:cNvSpPr>
            <a:spLocks noChangeArrowheads="1"/>
          </p:cNvSpPr>
          <p:nvPr/>
        </p:nvSpPr>
        <p:spPr bwMode="auto">
          <a:xfrm>
            <a:off x="152400" y="4251325"/>
            <a:ext cx="2354263" cy="61595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4997" name="Rectangle 6"/>
          <p:cNvSpPr>
            <a:spLocks noChangeArrowheads="1"/>
          </p:cNvSpPr>
          <p:nvPr/>
        </p:nvSpPr>
        <p:spPr bwMode="auto">
          <a:xfrm>
            <a:off x="441325" y="4348163"/>
            <a:ext cx="17827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UserInterface</a:t>
            </a:r>
            <a:endParaRPr lang="en-US" altLang="cs-CZ" sz="1800" u="sng"/>
          </a:p>
        </p:txBody>
      </p:sp>
      <p:sp>
        <p:nvSpPr>
          <p:cNvPr id="84998" name="Rectangle 8"/>
          <p:cNvSpPr>
            <a:spLocks noChangeArrowheads="1"/>
          </p:cNvSpPr>
          <p:nvPr/>
        </p:nvSpPr>
        <p:spPr bwMode="auto">
          <a:xfrm>
            <a:off x="374650" y="4573588"/>
            <a:ext cx="1920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:SubsystemTeam</a:t>
            </a:r>
            <a:endParaRPr lang="en-US" altLang="cs-CZ" sz="1800" u="sng"/>
          </a:p>
        </p:txBody>
      </p:sp>
      <p:sp>
        <p:nvSpPr>
          <p:cNvPr id="84999" name="Rectangle 10"/>
          <p:cNvSpPr>
            <a:spLocks noChangeArrowheads="1"/>
          </p:cNvSpPr>
          <p:nvPr/>
        </p:nvSpPr>
        <p:spPr bwMode="auto">
          <a:xfrm>
            <a:off x="3462338" y="4419600"/>
            <a:ext cx="2355850" cy="644525"/>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00" name="Rectangle 11"/>
          <p:cNvSpPr>
            <a:spLocks noChangeArrowheads="1"/>
          </p:cNvSpPr>
          <p:nvPr/>
        </p:nvSpPr>
        <p:spPr bwMode="auto">
          <a:xfrm>
            <a:off x="4094163" y="4545013"/>
            <a:ext cx="1096962"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Database</a:t>
            </a:r>
            <a:endParaRPr lang="en-US" altLang="cs-CZ" sz="1800" u="sng"/>
          </a:p>
        </p:txBody>
      </p:sp>
      <p:sp>
        <p:nvSpPr>
          <p:cNvPr id="85001" name="Rectangle 13"/>
          <p:cNvSpPr>
            <a:spLocks noChangeArrowheads="1"/>
          </p:cNvSpPr>
          <p:nvPr/>
        </p:nvSpPr>
        <p:spPr bwMode="auto">
          <a:xfrm>
            <a:off x="3690938" y="4768850"/>
            <a:ext cx="1920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:SubsystemTeam</a:t>
            </a:r>
            <a:endParaRPr lang="en-US" altLang="cs-CZ" sz="1800" u="sng"/>
          </a:p>
        </p:txBody>
      </p:sp>
      <p:sp>
        <p:nvSpPr>
          <p:cNvPr id="85002" name="Rectangle 15"/>
          <p:cNvSpPr>
            <a:spLocks noChangeArrowheads="1"/>
          </p:cNvSpPr>
          <p:nvPr/>
        </p:nvSpPr>
        <p:spPr bwMode="auto">
          <a:xfrm>
            <a:off x="6553200" y="4251325"/>
            <a:ext cx="2354263" cy="615950"/>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03" name="Rectangle 16"/>
          <p:cNvSpPr>
            <a:spLocks noChangeArrowheads="1"/>
          </p:cNvSpPr>
          <p:nvPr/>
        </p:nvSpPr>
        <p:spPr bwMode="auto">
          <a:xfrm>
            <a:off x="7258050" y="4348163"/>
            <a:ext cx="9604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Control</a:t>
            </a:r>
            <a:endParaRPr lang="en-US" altLang="cs-CZ" sz="1800" u="sng"/>
          </a:p>
        </p:txBody>
      </p:sp>
      <p:sp>
        <p:nvSpPr>
          <p:cNvPr id="85004" name="Rectangle 18"/>
          <p:cNvSpPr>
            <a:spLocks noChangeArrowheads="1"/>
          </p:cNvSpPr>
          <p:nvPr/>
        </p:nvSpPr>
        <p:spPr bwMode="auto">
          <a:xfrm>
            <a:off x="6786563" y="4573588"/>
            <a:ext cx="1920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:SubsystemTeam</a:t>
            </a:r>
            <a:endParaRPr lang="en-US" altLang="cs-CZ" sz="1800" u="sng"/>
          </a:p>
        </p:txBody>
      </p:sp>
      <p:sp>
        <p:nvSpPr>
          <p:cNvPr id="85005" name="Line 20"/>
          <p:cNvSpPr>
            <a:spLocks noChangeShapeType="1"/>
          </p:cNvSpPr>
          <p:nvPr/>
        </p:nvSpPr>
        <p:spPr bwMode="auto">
          <a:xfrm flipV="1">
            <a:off x="4611688" y="2906713"/>
            <a:ext cx="1587" cy="15128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5006" name="Freeform 21"/>
          <p:cNvSpPr>
            <a:spLocks/>
          </p:cNvSpPr>
          <p:nvPr/>
        </p:nvSpPr>
        <p:spPr bwMode="auto">
          <a:xfrm>
            <a:off x="1516063" y="2906713"/>
            <a:ext cx="2816225" cy="1344612"/>
          </a:xfrm>
          <a:custGeom>
            <a:avLst/>
            <a:gdLst>
              <a:gd name="T0" fmla="*/ 0 w 2136"/>
              <a:gd name="T1" fmla="*/ 2147483647 h 847"/>
              <a:gd name="T2" fmla="*/ 0 w 2136"/>
              <a:gd name="T3" fmla="*/ 2147483647 h 847"/>
              <a:gd name="T4" fmla="*/ 2147483647 w 2136"/>
              <a:gd name="T5" fmla="*/ 2147483647 h 847"/>
              <a:gd name="T6" fmla="*/ 2147483647 w 2136"/>
              <a:gd name="T7" fmla="*/ 0 h 847"/>
              <a:gd name="T8" fmla="*/ 0 60000 65536"/>
              <a:gd name="T9" fmla="*/ 0 60000 65536"/>
              <a:gd name="T10" fmla="*/ 0 60000 65536"/>
              <a:gd name="T11" fmla="*/ 0 60000 65536"/>
              <a:gd name="T12" fmla="*/ 0 w 2136"/>
              <a:gd name="T13" fmla="*/ 0 h 847"/>
              <a:gd name="T14" fmla="*/ 2136 w 2136"/>
              <a:gd name="T15" fmla="*/ 847 h 847"/>
            </a:gdLst>
            <a:ahLst/>
            <a:cxnLst>
              <a:cxn ang="T8">
                <a:pos x="T0" y="T1"/>
              </a:cxn>
              <a:cxn ang="T9">
                <a:pos x="T2" y="T3"/>
              </a:cxn>
              <a:cxn ang="T10">
                <a:pos x="T4" y="T5"/>
              </a:cxn>
              <a:cxn ang="T11">
                <a:pos x="T6" y="T7"/>
              </a:cxn>
            </a:cxnLst>
            <a:rect l="T12" t="T13" r="T14" b="T15"/>
            <a:pathLst>
              <a:path w="2136" h="847">
                <a:moveTo>
                  <a:pt x="0" y="847"/>
                </a:moveTo>
                <a:lnTo>
                  <a:pt x="0" y="441"/>
                </a:lnTo>
                <a:lnTo>
                  <a:pt x="2136" y="441"/>
                </a:lnTo>
                <a:lnTo>
                  <a:pt x="2136" y="0"/>
                </a:lnTo>
              </a:path>
            </a:pathLst>
          </a:cu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07" name="Freeform 22"/>
          <p:cNvSpPr>
            <a:spLocks/>
          </p:cNvSpPr>
          <p:nvPr/>
        </p:nvSpPr>
        <p:spPr bwMode="auto">
          <a:xfrm>
            <a:off x="4892675" y="2906713"/>
            <a:ext cx="2879725" cy="1344612"/>
          </a:xfrm>
          <a:custGeom>
            <a:avLst/>
            <a:gdLst>
              <a:gd name="T0" fmla="*/ 2147483647 w 2136"/>
              <a:gd name="T1" fmla="*/ 2147483647 h 847"/>
              <a:gd name="T2" fmla="*/ 2147483647 w 2136"/>
              <a:gd name="T3" fmla="*/ 2147483647 h 847"/>
              <a:gd name="T4" fmla="*/ 0 w 2136"/>
              <a:gd name="T5" fmla="*/ 2147483647 h 847"/>
              <a:gd name="T6" fmla="*/ 0 w 2136"/>
              <a:gd name="T7" fmla="*/ 0 h 847"/>
              <a:gd name="T8" fmla="*/ 0 60000 65536"/>
              <a:gd name="T9" fmla="*/ 0 60000 65536"/>
              <a:gd name="T10" fmla="*/ 0 60000 65536"/>
              <a:gd name="T11" fmla="*/ 0 60000 65536"/>
              <a:gd name="T12" fmla="*/ 0 w 2136"/>
              <a:gd name="T13" fmla="*/ 0 h 847"/>
              <a:gd name="T14" fmla="*/ 2136 w 2136"/>
              <a:gd name="T15" fmla="*/ 847 h 847"/>
            </a:gdLst>
            <a:ahLst/>
            <a:cxnLst>
              <a:cxn ang="T8">
                <a:pos x="T0" y="T1"/>
              </a:cxn>
              <a:cxn ang="T9">
                <a:pos x="T2" y="T3"/>
              </a:cxn>
              <a:cxn ang="T10">
                <a:pos x="T4" y="T5"/>
              </a:cxn>
              <a:cxn ang="T11">
                <a:pos x="T6" y="T7"/>
              </a:cxn>
            </a:cxnLst>
            <a:rect l="T12" t="T13" r="T14" b="T15"/>
            <a:pathLst>
              <a:path w="2136" h="847">
                <a:moveTo>
                  <a:pt x="2136" y="847"/>
                </a:moveTo>
                <a:lnTo>
                  <a:pt x="2136" y="441"/>
                </a:lnTo>
                <a:lnTo>
                  <a:pt x="0" y="441"/>
                </a:lnTo>
                <a:lnTo>
                  <a:pt x="0" y="0"/>
                </a:lnTo>
              </a:path>
            </a:pathLst>
          </a:cu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08" name="Oval 23"/>
          <p:cNvSpPr>
            <a:spLocks noChangeArrowheads="1"/>
          </p:cNvSpPr>
          <p:nvPr/>
        </p:nvSpPr>
        <p:spPr bwMode="auto">
          <a:xfrm>
            <a:off x="6486525" y="3298825"/>
            <a:ext cx="139700" cy="112713"/>
          </a:xfrm>
          <a:prstGeom prst="ellipse">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09" name="Freeform 24"/>
          <p:cNvSpPr>
            <a:spLocks/>
          </p:cNvSpPr>
          <p:nvPr/>
        </p:nvSpPr>
        <p:spPr bwMode="auto">
          <a:xfrm>
            <a:off x="7018338" y="3270250"/>
            <a:ext cx="252412" cy="168275"/>
          </a:xfrm>
          <a:custGeom>
            <a:avLst/>
            <a:gdLst>
              <a:gd name="T0" fmla="*/ 0 w 159"/>
              <a:gd name="T1" fmla="*/ 2147483647 h 106"/>
              <a:gd name="T2" fmla="*/ 0 w 159"/>
              <a:gd name="T3" fmla="*/ 0 h 106"/>
              <a:gd name="T4" fmla="*/ 2147483647 w 159"/>
              <a:gd name="T5" fmla="*/ 2147483647 h 106"/>
              <a:gd name="T6" fmla="*/ 0 w 159"/>
              <a:gd name="T7" fmla="*/ 2147483647 h 106"/>
              <a:gd name="T8" fmla="*/ 0 w 159"/>
              <a:gd name="T9" fmla="*/ 2147483647 h 106"/>
              <a:gd name="T10" fmla="*/ 0 60000 65536"/>
              <a:gd name="T11" fmla="*/ 0 60000 65536"/>
              <a:gd name="T12" fmla="*/ 0 60000 65536"/>
              <a:gd name="T13" fmla="*/ 0 60000 65536"/>
              <a:gd name="T14" fmla="*/ 0 60000 65536"/>
              <a:gd name="T15" fmla="*/ 0 w 159"/>
              <a:gd name="T16" fmla="*/ 0 h 106"/>
              <a:gd name="T17" fmla="*/ 159 w 159"/>
              <a:gd name="T18" fmla="*/ 106 h 106"/>
            </a:gdLst>
            <a:ahLst/>
            <a:cxnLst>
              <a:cxn ang="T10">
                <a:pos x="T0" y="T1"/>
              </a:cxn>
              <a:cxn ang="T11">
                <a:pos x="T2" y="T3"/>
              </a:cxn>
              <a:cxn ang="T12">
                <a:pos x="T4" y="T5"/>
              </a:cxn>
              <a:cxn ang="T13">
                <a:pos x="T6" y="T7"/>
              </a:cxn>
              <a:cxn ang="T14">
                <a:pos x="T8" y="T9"/>
              </a:cxn>
            </a:cxnLst>
            <a:rect l="T15" t="T16" r="T17" b="T18"/>
            <a:pathLst>
              <a:path w="159" h="106">
                <a:moveTo>
                  <a:pt x="0" y="53"/>
                </a:moveTo>
                <a:lnTo>
                  <a:pt x="0" y="0"/>
                </a:lnTo>
                <a:lnTo>
                  <a:pt x="159" y="53"/>
                </a:lnTo>
                <a:lnTo>
                  <a:pt x="0" y="106"/>
                </a:lnTo>
                <a:lnTo>
                  <a:pt x="0" y="53"/>
                </a:lnTo>
                <a:close/>
              </a:path>
            </a:pathLst>
          </a:custGeom>
          <a:solidFill>
            <a:srgbClr val="000000"/>
          </a:solidFill>
          <a:ln w="28575">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10" name="Line 25"/>
          <p:cNvSpPr>
            <a:spLocks noChangeShapeType="1"/>
          </p:cNvSpPr>
          <p:nvPr/>
        </p:nvSpPr>
        <p:spPr bwMode="auto">
          <a:xfrm>
            <a:off x="6626225" y="3354388"/>
            <a:ext cx="3651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5011" name="Rectangle 26"/>
          <p:cNvSpPr>
            <a:spLocks noChangeArrowheads="1"/>
          </p:cNvSpPr>
          <p:nvPr/>
        </p:nvSpPr>
        <p:spPr bwMode="auto">
          <a:xfrm>
            <a:off x="6378575" y="3032125"/>
            <a:ext cx="109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Courier" charset="0"/>
              </a:rPr>
              <a:t>decision</a:t>
            </a:r>
            <a:endParaRPr lang="en-US" altLang="cs-CZ" sz="1800"/>
          </a:p>
        </p:txBody>
      </p:sp>
      <p:sp>
        <p:nvSpPr>
          <p:cNvPr id="85012" name="Oval 27"/>
          <p:cNvSpPr>
            <a:spLocks noChangeArrowheads="1"/>
          </p:cNvSpPr>
          <p:nvPr/>
        </p:nvSpPr>
        <p:spPr bwMode="auto">
          <a:xfrm>
            <a:off x="6318250" y="3971925"/>
            <a:ext cx="139700" cy="139700"/>
          </a:xfrm>
          <a:prstGeom prst="ellipse">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13" name="Freeform 28"/>
          <p:cNvSpPr>
            <a:spLocks/>
          </p:cNvSpPr>
          <p:nvPr/>
        </p:nvSpPr>
        <p:spPr bwMode="auto">
          <a:xfrm>
            <a:off x="5645150" y="3971925"/>
            <a:ext cx="280988" cy="166688"/>
          </a:xfrm>
          <a:custGeom>
            <a:avLst/>
            <a:gdLst>
              <a:gd name="T0" fmla="*/ 2147483647 w 177"/>
              <a:gd name="T1" fmla="*/ 2147483647 h 105"/>
              <a:gd name="T2" fmla="*/ 2147483647 w 177"/>
              <a:gd name="T3" fmla="*/ 2147483647 h 105"/>
              <a:gd name="T4" fmla="*/ 0 w 177"/>
              <a:gd name="T5" fmla="*/ 2147483647 h 105"/>
              <a:gd name="T6" fmla="*/ 2147483647 w 177"/>
              <a:gd name="T7" fmla="*/ 0 h 105"/>
              <a:gd name="T8" fmla="*/ 2147483647 w 177"/>
              <a:gd name="T9" fmla="*/ 2147483647 h 105"/>
              <a:gd name="T10" fmla="*/ 0 60000 65536"/>
              <a:gd name="T11" fmla="*/ 0 60000 65536"/>
              <a:gd name="T12" fmla="*/ 0 60000 65536"/>
              <a:gd name="T13" fmla="*/ 0 60000 65536"/>
              <a:gd name="T14" fmla="*/ 0 60000 65536"/>
              <a:gd name="T15" fmla="*/ 0 w 177"/>
              <a:gd name="T16" fmla="*/ 0 h 105"/>
              <a:gd name="T17" fmla="*/ 177 w 177"/>
              <a:gd name="T18" fmla="*/ 105 h 105"/>
            </a:gdLst>
            <a:ahLst/>
            <a:cxnLst>
              <a:cxn ang="T10">
                <a:pos x="T0" y="T1"/>
              </a:cxn>
              <a:cxn ang="T11">
                <a:pos x="T2" y="T3"/>
              </a:cxn>
              <a:cxn ang="T12">
                <a:pos x="T4" y="T5"/>
              </a:cxn>
              <a:cxn ang="T13">
                <a:pos x="T6" y="T7"/>
              </a:cxn>
              <a:cxn ang="T14">
                <a:pos x="T8" y="T9"/>
              </a:cxn>
            </a:cxnLst>
            <a:rect l="T15" t="T16" r="T17" b="T18"/>
            <a:pathLst>
              <a:path w="177" h="105">
                <a:moveTo>
                  <a:pt x="177" y="53"/>
                </a:moveTo>
                <a:lnTo>
                  <a:pt x="177" y="105"/>
                </a:lnTo>
                <a:lnTo>
                  <a:pt x="0" y="53"/>
                </a:lnTo>
                <a:lnTo>
                  <a:pt x="177" y="0"/>
                </a:lnTo>
                <a:lnTo>
                  <a:pt x="177" y="53"/>
                </a:lnTo>
                <a:close/>
              </a:path>
            </a:pathLst>
          </a:custGeom>
          <a:solidFill>
            <a:srgbClr val="000000"/>
          </a:solidFill>
          <a:ln w="28575">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14" name="Line 29"/>
          <p:cNvSpPr>
            <a:spLocks noChangeShapeType="1"/>
          </p:cNvSpPr>
          <p:nvPr/>
        </p:nvSpPr>
        <p:spPr bwMode="auto">
          <a:xfrm flipH="1">
            <a:off x="5926138" y="4056063"/>
            <a:ext cx="392112"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5015" name="Rectangle 30"/>
          <p:cNvSpPr>
            <a:spLocks noChangeArrowheads="1"/>
          </p:cNvSpPr>
          <p:nvPr/>
        </p:nvSpPr>
        <p:spPr bwMode="auto">
          <a:xfrm>
            <a:off x="5638800" y="3732213"/>
            <a:ext cx="8223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Courier" charset="0"/>
              </a:rPr>
              <a:t>status</a:t>
            </a:r>
            <a:endParaRPr lang="en-US" altLang="cs-CZ" sz="1800"/>
          </a:p>
        </p:txBody>
      </p:sp>
      <p:sp>
        <p:nvSpPr>
          <p:cNvPr id="85016" name="Oval 31"/>
          <p:cNvSpPr>
            <a:spLocks noChangeArrowheads="1"/>
          </p:cNvSpPr>
          <p:nvPr/>
        </p:nvSpPr>
        <p:spPr bwMode="auto">
          <a:xfrm>
            <a:off x="2774950" y="3298825"/>
            <a:ext cx="139700" cy="112713"/>
          </a:xfrm>
          <a:prstGeom prst="ellipse">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17" name="Freeform 32"/>
          <p:cNvSpPr>
            <a:spLocks/>
          </p:cNvSpPr>
          <p:nvPr/>
        </p:nvSpPr>
        <p:spPr bwMode="auto">
          <a:xfrm>
            <a:off x="2130425" y="3270250"/>
            <a:ext cx="250825" cy="168275"/>
          </a:xfrm>
          <a:custGeom>
            <a:avLst/>
            <a:gdLst>
              <a:gd name="T0" fmla="*/ 2147483647 w 158"/>
              <a:gd name="T1" fmla="*/ 2147483647 h 106"/>
              <a:gd name="T2" fmla="*/ 2147483647 w 158"/>
              <a:gd name="T3" fmla="*/ 2147483647 h 106"/>
              <a:gd name="T4" fmla="*/ 0 w 158"/>
              <a:gd name="T5" fmla="*/ 2147483647 h 106"/>
              <a:gd name="T6" fmla="*/ 2147483647 w 158"/>
              <a:gd name="T7" fmla="*/ 0 h 106"/>
              <a:gd name="T8" fmla="*/ 2147483647 w 158"/>
              <a:gd name="T9" fmla="*/ 2147483647 h 106"/>
              <a:gd name="T10" fmla="*/ 0 60000 65536"/>
              <a:gd name="T11" fmla="*/ 0 60000 65536"/>
              <a:gd name="T12" fmla="*/ 0 60000 65536"/>
              <a:gd name="T13" fmla="*/ 0 60000 65536"/>
              <a:gd name="T14" fmla="*/ 0 60000 65536"/>
              <a:gd name="T15" fmla="*/ 0 w 158"/>
              <a:gd name="T16" fmla="*/ 0 h 106"/>
              <a:gd name="T17" fmla="*/ 158 w 158"/>
              <a:gd name="T18" fmla="*/ 106 h 106"/>
            </a:gdLst>
            <a:ahLst/>
            <a:cxnLst>
              <a:cxn ang="T10">
                <a:pos x="T0" y="T1"/>
              </a:cxn>
              <a:cxn ang="T11">
                <a:pos x="T2" y="T3"/>
              </a:cxn>
              <a:cxn ang="T12">
                <a:pos x="T4" y="T5"/>
              </a:cxn>
              <a:cxn ang="T13">
                <a:pos x="T6" y="T7"/>
              </a:cxn>
              <a:cxn ang="T14">
                <a:pos x="T8" y="T9"/>
              </a:cxn>
            </a:cxnLst>
            <a:rect l="T15" t="T16" r="T17" b="T18"/>
            <a:pathLst>
              <a:path w="158" h="106">
                <a:moveTo>
                  <a:pt x="158" y="53"/>
                </a:moveTo>
                <a:lnTo>
                  <a:pt x="158" y="106"/>
                </a:lnTo>
                <a:lnTo>
                  <a:pt x="0" y="53"/>
                </a:lnTo>
                <a:lnTo>
                  <a:pt x="158" y="0"/>
                </a:lnTo>
                <a:lnTo>
                  <a:pt x="158" y="53"/>
                </a:lnTo>
                <a:close/>
              </a:path>
            </a:pathLst>
          </a:custGeom>
          <a:solidFill>
            <a:srgbClr val="000000"/>
          </a:solidFill>
          <a:ln w="28575">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18" name="Line 33"/>
          <p:cNvSpPr>
            <a:spLocks noChangeShapeType="1"/>
          </p:cNvSpPr>
          <p:nvPr/>
        </p:nvSpPr>
        <p:spPr bwMode="auto">
          <a:xfrm flipH="1">
            <a:off x="2409825" y="3354388"/>
            <a:ext cx="365125"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5019" name="Rectangle 34"/>
          <p:cNvSpPr>
            <a:spLocks noChangeArrowheads="1"/>
          </p:cNvSpPr>
          <p:nvPr/>
        </p:nvSpPr>
        <p:spPr bwMode="auto">
          <a:xfrm>
            <a:off x="1971675" y="3032125"/>
            <a:ext cx="109696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Courier" charset="0"/>
              </a:rPr>
              <a:t>decision</a:t>
            </a:r>
            <a:endParaRPr lang="en-US" altLang="cs-CZ" sz="1800"/>
          </a:p>
        </p:txBody>
      </p:sp>
      <p:sp>
        <p:nvSpPr>
          <p:cNvPr id="85020" name="Oval 35"/>
          <p:cNvSpPr>
            <a:spLocks noChangeArrowheads="1"/>
          </p:cNvSpPr>
          <p:nvPr/>
        </p:nvSpPr>
        <p:spPr bwMode="auto">
          <a:xfrm>
            <a:off x="2943225" y="3971925"/>
            <a:ext cx="139700" cy="139700"/>
          </a:xfrm>
          <a:prstGeom prst="ellipse">
            <a:avLst/>
          </a:prstGeom>
          <a:noFill/>
          <a:ln w="2857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21" name="Freeform 36"/>
          <p:cNvSpPr>
            <a:spLocks/>
          </p:cNvSpPr>
          <p:nvPr/>
        </p:nvSpPr>
        <p:spPr bwMode="auto">
          <a:xfrm>
            <a:off x="3475038" y="3971925"/>
            <a:ext cx="252412" cy="166688"/>
          </a:xfrm>
          <a:custGeom>
            <a:avLst/>
            <a:gdLst>
              <a:gd name="T0" fmla="*/ 0 w 159"/>
              <a:gd name="T1" fmla="*/ 2147483647 h 105"/>
              <a:gd name="T2" fmla="*/ 0 w 159"/>
              <a:gd name="T3" fmla="*/ 0 h 105"/>
              <a:gd name="T4" fmla="*/ 2147483647 w 159"/>
              <a:gd name="T5" fmla="*/ 2147483647 h 105"/>
              <a:gd name="T6" fmla="*/ 0 w 159"/>
              <a:gd name="T7" fmla="*/ 2147483647 h 105"/>
              <a:gd name="T8" fmla="*/ 0 w 159"/>
              <a:gd name="T9" fmla="*/ 2147483647 h 105"/>
              <a:gd name="T10" fmla="*/ 0 60000 65536"/>
              <a:gd name="T11" fmla="*/ 0 60000 65536"/>
              <a:gd name="T12" fmla="*/ 0 60000 65536"/>
              <a:gd name="T13" fmla="*/ 0 60000 65536"/>
              <a:gd name="T14" fmla="*/ 0 60000 65536"/>
              <a:gd name="T15" fmla="*/ 0 w 159"/>
              <a:gd name="T16" fmla="*/ 0 h 105"/>
              <a:gd name="T17" fmla="*/ 159 w 159"/>
              <a:gd name="T18" fmla="*/ 105 h 105"/>
            </a:gdLst>
            <a:ahLst/>
            <a:cxnLst>
              <a:cxn ang="T10">
                <a:pos x="T0" y="T1"/>
              </a:cxn>
              <a:cxn ang="T11">
                <a:pos x="T2" y="T3"/>
              </a:cxn>
              <a:cxn ang="T12">
                <a:pos x="T4" y="T5"/>
              </a:cxn>
              <a:cxn ang="T13">
                <a:pos x="T6" y="T7"/>
              </a:cxn>
              <a:cxn ang="T14">
                <a:pos x="T8" y="T9"/>
              </a:cxn>
            </a:cxnLst>
            <a:rect l="T15" t="T16" r="T17" b="T18"/>
            <a:pathLst>
              <a:path w="159" h="105">
                <a:moveTo>
                  <a:pt x="0" y="53"/>
                </a:moveTo>
                <a:lnTo>
                  <a:pt x="0" y="0"/>
                </a:lnTo>
                <a:lnTo>
                  <a:pt x="159" y="53"/>
                </a:lnTo>
                <a:lnTo>
                  <a:pt x="0" y="105"/>
                </a:lnTo>
                <a:lnTo>
                  <a:pt x="0" y="53"/>
                </a:lnTo>
                <a:close/>
              </a:path>
            </a:pathLst>
          </a:custGeom>
          <a:solidFill>
            <a:srgbClr val="000000"/>
          </a:solidFill>
          <a:ln w="28575">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22" name="Line 37"/>
          <p:cNvSpPr>
            <a:spLocks noChangeShapeType="1"/>
          </p:cNvSpPr>
          <p:nvPr/>
        </p:nvSpPr>
        <p:spPr bwMode="auto">
          <a:xfrm>
            <a:off x="3082925" y="4056063"/>
            <a:ext cx="392113" cy="1587"/>
          </a:xfrm>
          <a:prstGeom prst="line">
            <a:avLst/>
          </a:prstGeom>
          <a:noFill/>
          <a:ln w="2857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85023" name="Rectangle 38"/>
          <p:cNvSpPr>
            <a:spLocks noChangeArrowheads="1"/>
          </p:cNvSpPr>
          <p:nvPr/>
        </p:nvSpPr>
        <p:spPr bwMode="auto">
          <a:xfrm>
            <a:off x="2979738" y="3732213"/>
            <a:ext cx="8223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00"/>
                </a:solidFill>
                <a:latin typeface="Courier" charset="0"/>
              </a:rPr>
              <a:t>status</a:t>
            </a:r>
            <a:endParaRPr lang="en-US" altLang="cs-CZ" sz="1800"/>
          </a:p>
        </p:txBody>
      </p:sp>
      <p:sp>
        <p:nvSpPr>
          <p:cNvPr id="85024" name="Rectangle 39"/>
          <p:cNvSpPr>
            <a:spLocks noChangeArrowheads="1"/>
          </p:cNvSpPr>
          <p:nvPr/>
        </p:nvSpPr>
        <p:spPr bwMode="auto">
          <a:xfrm>
            <a:off x="3462338" y="2514600"/>
            <a:ext cx="2327275" cy="61595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25" name="Rectangle 40"/>
          <p:cNvSpPr>
            <a:spLocks noChangeArrowheads="1"/>
          </p:cNvSpPr>
          <p:nvPr/>
        </p:nvSpPr>
        <p:spPr bwMode="auto">
          <a:xfrm>
            <a:off x="3462338" y="2514600"/>
            <a:ext cx="2355850" cy="644525"/>
          </a:xfrm>
          <a:prstGeom prst="rect">
            <a:avLst/>
          </a:prstGeom>
          <a:noFill/>
          <a:ln w="2857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85026" name="Rectangle 41"/>
          <p:cNvSpPr>
            <a:spLocks noChangeArrowheads="1"/>
          </p:cNvSpPr>
          <p:nvPr/>
        </p:nvSpPr>
        <p:spPr bwMode="auto">
          <a:xfrm>
            <a:off x="3960813" y="2640013"/>
            <a:ext cx="1371600"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Management</a:t>
            </a:r>
            <a:endParaRPr lang="en-US" altLang="cs-CZ" sz="1800" u="sng"/>
          </a:p>
        </p:txBody>
      </p:sp>
      <p:sp>
        <p:nvSpPr>
          <p:cNvPr id="85027" name="Rectangle 43"/>
          <p:cNvSpPr>
            <a:spLocks noChangeArrowheads="1"/>
          </p:cNvSpPr>
          <p:nvPr/>
        </p:nvSpPr>
        <p:spPr bwMode="auto">
          <a:xfrm>
            <a:off x="4297363" y="2863850"/>
            <a:ext cx="685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solidFill>
                  <a:srgbClr val="000000"/>
                </a:solidFill>
                <a:latin typeface="Courier" charset="0"/>
              </a:rPr>
              <a:t>:Team</a:t>
            </a:r>
            <a:endParaRPr lang="en-US" altLang="cs-CZ" sz="1800" u="sng"/>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499"/>
                                          </p:stCondLst>
                                        </p:cTn>
                                        <p:tgtEl>
                                          <p:spTgt spid="67174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1747" grpId="0" build="p"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7042" name="Rectangle 2"/>
          <p:cNvSpPr>
            <a:spLocks noGrp="1" noChangeArrowheads="1"/>
          </p:cNvSpPr>
          <p:nvPr>
            <p:ph type="title"/>
          </p:nvPr>
        </p:nvSpPr>
        <p:spPr/>
        <p:txBody>
          <a:bodyPr>
            <a:normAutofit fontScale="90000"/>
          </a:bodyPr>
          <a:lstStyle/>
          <a:p>
            <a:pPr eaLnBrk="1" hangingPunct="1"/>
            <a:r>
              <a:rPr lang="en-US" altLang="cs-CZ" smtClean="0">
                <a:ea typeface="ＭＳ Ｐゴシック" panose="020B0600070205080204" pitchFamily="34" charset="-128"/>
              </a:rPr>
              <a:t>An Organization with Distinct Reporting, Decision and Communication Structures</a:t>
            </a:r>
          </a:p>
        </p:txBody>
      </p:sp>
      <p:sp>
        <p:nvSpPr>
          <p:cNvPr id="672771" name="Rectangle 3"/>
          <p:cNvSpPr>
            <a:spLocks noGrp="1" noChangeArrowheads="1"/>
          </p:cNvSpPr>
          <p:nvPr>
            <p:ph sz="half" idx="1"/>
          </p:nvPr>
        </p:nvSpPr>
        <p:spPr>
          <a:xfrm>
            <a:off x="152400" y="990600"/>
            <a:ext cx="8559800" cy="2438400"/>
          </a:xfrm>
        </p:spPr>
        <p:txBody>
          <a:bodyPr/>
          <a:lstStyle/>
          <a:p>
            <a:pPr eaLnBrk="1" hangingPunct="1"/>
            <a:endParaRPr lang="en-US" altLang="cs-CZ" sz="2400" smtClean="0">
              <a:ea typeface="ＭＳ Ｐゴシック" panose="020B0600070205080204" pitchFamily="34" charset="-128"/>
            </a:endParaRPr>
          </a:p>
          <a:p>
            <a:pPr eaLnBrk="1" hangingPunct="1"/>
            <a:endParaRPr lang="en-US" altLang="cs-CZ" sz="2000" smtClean="0">
              <a:ea typeface="ＭＳ Ｐゴシック" panose="020B0600070205080204" pitchFamily="34" charset="-128"/>
            </a:endParaRPr>
          </a:p>
          <a:p>
            <a:pPr eaLnBrk="1" hangingPunct="1"/>
            <a:endParaRPr lang="en-US" altLang="cs-CZ" sz="2000" smtClean="0">
              <a:ea typeface="ＭＳ Ｐゴシック" panose="020B0600070205080204" pitchFamily="34" charset="-128"/>
            </a:endParaRPr>
          </a:p>
        </p:txBody>
      </p:sp>
      <p:pic>
        <p:nvPicPr>
          <p:cNvPr id="87044" name="Picture 4"/>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148725" y="2209800"/>
            <a:ext cx="8686800" cy="4319588"/>
          </a:xfrm>
          <a:noFill/>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nodePh="1">
                                  <p:stCondLst>
                                    <p:cond delay="0"/>
                                  </p:stCondLst>
                                  <p:endCondLst>
                                    <p:cond evt="begin" delay="0">
                                      <p:tn val="5"/>
                                    </p:cond>
                                  </p:endCondLst>
                                  <p:childTnLst>
                                    <p:set>
                                      <p:cBhvr>
                                        <p:cTn id="6" dur="1" fill="hold">
                                          <p:stCondLst>
                                            <p:cond delay="499"/>
                                          </p:stCondLst>
                                        </p:cTn>
                                        <p:tgtEl>
                                          <p:spTgt spid="67277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2771" grpId="0" build="p" autoUpdateAnimBg="0"/>
    </p:bldLst>
  </p:timing>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Hierarchical Organization</a:t>
            </a:r>
          </a:p>
        </p:txBody>
      </p:sp>
      <p:sp>
        <p:nvSpPr>
          <p:cNvPr id="673795" name="Rectangle 3"/>
          <p:cNvSpPr>
            <a:spLocks noGrp="1" noChangeArrowheads="1"/>
          </p:cNvSpPr>
          <p:nvPr>
            <p:ph idx="1"/>
          </p:nvPr>
        </p:nvSpPr>
        <p:spPr>
          <a:xfrm>
            <a:off x="304800" y="1066800"/>
            <a:ext cx="8255000" cy="4800600"/>
          </a:xfrm>
        </p:spPr>
        <p:txBody>
          <a:bodyPr/>
          <a:lstStyle/>
          <a:p>
            <a:pPr eaLnBrk="1" hangingPunct="1"/>
            <a:r>
              <a:rPr lang="en-US" altLang="cs-CZ" smtClean="0">
                <a:ea typeface="ＭＳ Ｐゴシック" panose="020B0600070205080204" pitchFamily="34" charset="-128"/>
              </a:rPr>
              <a:t>Often also called </a:t>
            </a:r>
            <a:r>
              <a:rPr lang="en-US" altLang="cs-CZ" i="1" smtClean="0">
                <a:ea typeface="ＭＳ Ｐゴシック" panose="020B0600070205080204" pitchFamily="34" charset="-128"/>
              </a:rPr>
              <a:t>centralized organization</a:t>
            </a:r>
            <a:r>
              <a:rPr lang="en-US" altLang="cs-CZ" smtClean="0">
                <a:ea typeface="ＭＳ Ｐゴシック" panose="020B0600070205080204" pitchFamily="34" charset="-128"/>
              </a:rPr>
              <a:t>. Examples: Military, church, traditional businesses </a:t>
            </a:r>
          </a:p>
          <a:p>
            <a:pPr eaLnBrk="1" hangingPunct="1"/>
            <a:r>
              <a:rPr lang="en-US" altLang="cs-CZ" smtClean="0">
                <a:ea typeface="ＭＳ Ｐゴシック" panose="020B0600070205080204" pitchFamily="34" charset="-128"/>
              </a:rPr>
              <a:t>Key properties </a:t>
            </a:r>
          </a:p>
          <a:p>
            <a:pPr lvl="1" eaLnBrk="1" hangingPunct="1"/>
            <a:r>
              <a:rPr lang="en-US" altLang="cs-CZ" smtClean="0">
                <a:ea typeface="ＭＳ Ｐゴシック" panose="020B0600070205080204" pitchFamily="34" charset="-128"/>
              </a:rPr>
              <a:t>The organization has a tree structure</a:t>
            </a:r>
          </a:p>
          <a:p>
            <a:pPr lvl="1" eaLnBrk="1" hangingPunct="1"/>
            <a:r>
              <a:rPr lang="en-US" altLang="cs-CZ" smtClean="0">
                <a:ea typeface="ＭＳ Ｐゴシック" panose="020B0600070205080204" pitchFamily="34" charset="-128"/>
              </a:rPr>
              <a:t>Decisions are made at the root and communicated to the leaf nodes</a:t>
            </a:r>
          </a:p>
          <a:p>
            <a:pPr lvl="1" eaLnBrk="1" hangingPunct="1"/>
            <a:r>
              <a:rPr lang="en-US" altLang="cs-CZ" smtClean="0">
                <a:ea typeface="ＭＳ Ｐゴシック" panose="020B0600070205080204" pitchFamily="34" charset="-128"/>
              </a:rPr>
              <a:t>The decision association is also used for reporting and communication. </a:t>
            </a:r>
          </a:p>
        </p:txBody>
      </p:sp>
      <p:sp>
        <p:nvSpPr>
          <p:cNvPr id="673796" name="AutoShape 4">
            <a:hlinkClick r:id="rId2" action="ppaction://hlinksldjump" highlightClick="1"/>
          </p:cNvPr>
          <p:cNvSpPr>
            <a:spLocks noChangeArrowheads="1"/>
          </p:cNvSpPr>
          <p:nvPr/>
        </p:nvSpPr>
        <p:spPr bwMode="auto">
          <a:xfrm>
            <a:off x="8382000" y="1371600"/>
            <a:ext cx="457200" cy="304800"/>
          </a:xfrm>
          <a:prstGeom prst="actionButtonForwardNext">
            <a:avLst/>
          </a:prstGeom>
          <a:solidFill>
            <a:srgbClr val="FC0128"/>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379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73796"/>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73795">
                                            <p:txEl>
                                              <p:pRg st="1" end="1"/>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73795">
                                            <p:txEl>
                                              <p:pRg st="2" end="2"/>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73795">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737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3795" grpId="0" build="p" autoUpdateAnimBg="0"/>
      <p:bldP spid="673796" grpId="0" animBg="1"/>
    </p:bldLst>
  </p:timing>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0114"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Hierarchical Project Organization</a:t>
            </a:r>
          </a:p>
        </p:txBody>
      </p:sp>
      <p:grpSp>
        <p:nvGrpSpPr>
          <p:cNvPr id="90115" name="Group 3"/>
          <p:cNvGrpSpPr>
            <a:grpSpLocks/>
          </p:cNvGrpSpPr>
          <p:nvPr/>
        </p:nvGrpSpPr>
        <p:grpSpPr bwMode="auto">
          <a:xfrm>
            <a:off x="539750" y="1454150"/>
            <a:ext cx="5245100" cy="2654300"/>
            <a:chOff x="916" y="916"/>
            <a:chExt cx="3304" cy="1672"/>
          </a:xfrm>
        </p:grpSpPr>
        <p:sp>
          <p:nvSpPr>
            <p:cNvPr id="90143" name="Oval 4"/>
            <p:cNvSpPr>
              <a:spLocks noChangeArrowheads="1"/>
            </p:cNvSpPr>
            <p:nvPr/>
          </p:nvSpPr>
          <p:spPr bwMode="auto">
            <a:xfrm>
              <a:off x="2365" y="916"/>
              <a:ext cx="489" cy="412"/>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44" name="Oval 5"/>
            <p:cNvSpPr>
              <a:spLocks noChangeArrowheads="1"/>
            </p:cNvSpPr>
            <p:nvPr/>
          </p:nvSpPr>
          <p:spPr bwMode="auto">
            <a:xfrm>
              <a:off x="2365" y="1527"/>
              <a:ext cx="489" cy="412"/>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45" name="Line 6"/>
            <p:cNvSpPr>
              <a:spLocks noChangeShapeType="1"/>
            </p:cNvSpPr>
            <p:nvPr/>
          </p:nvSpPr>
          <p:spPr bwMode="auto">
            <a:xfrm>
              <a:off x="2609" y="1336"/>
              <a:ext cx="0" cy="221"/>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46" name="Line 7"/>
            <p:cNvSpPr>
              <a:spLocks noChangeShapeType="1"/>
            </p:cNvSpPr>
            <p:nvPr/>
          </p:nvSpPr>
          <p:spPr bwMode="auto">
            <a:xfrm>
              <a:off x="2862" y="1183"/>
              <a:ext cx="737" cy="374"/>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47" name="Oval 8"/>
            <p:cNvSpPr>
              <a:spLocks noChangeArrowheads="1"/>
            </p:cNvSpPr>
            <p:nvPr/>
          </p:nvSpPr>
          <p:spPr bwMode="auto">
            <a:xfrm>
              <a:off x="2158" y="2367"/>
              <a:ext cx="240"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48" name="Oval 9"/>
            <p:cNvSpPr>
              <a:spLocks noChangeArrowheads="1"/>
            </p:cNvSpPr>
            <p:nvPr/>
          </p:nvSpPr>
          <p:spPr bwMode="auto">
            <a:xfrm>
              <a:off x="2489"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49" name="Oval 10"/>
            <p:cNvSpPr>
              <a:spLocks noChangeArrowheads="1"/>
            </p:cNvSpPr>
            <p:nvPr/>
          </p:nvSpPr>
          <p:spPr bwMode="auto">
            <a:xfrm>
              <a:off x="2820"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50" name="Line 11"/>
            <p:cNvSpPr>
              <a:spLocks noChangeShapeType="1"/>
            </p:cNvSpPr>
            <p:nvPr/>
          </p:nvSpPr>
          <p:spPr bwMode="auto">
            <a:xfrm flipH="1">
              <a:off x="2320" y="1947"/>
              <a:ext cx="207"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51" name="Line 12"/>
            <p:cNvSpPr>
              <a:spLocks noChangeShapeType="1"/>
            </p:cNvSpPr>
            <p:nvPr/>
          </p:nvSpPr>
          <p:spPr bwMode="auto">
            <a:xfrm>
              <a:off x="2609" y="1947"/>
              <a:ext cx="0"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52" name="Line 13"/>
            <p:cNvSpPr>
              <a:spLocks noChangeShapeType="1"/>
            </p:cNvSpPr>
            <p:nvPr/>
          </p:nvSpPr>
          <p:spPr bwMode="auto">
            <a:xfrm>
              <a:off x="2696" y="1947"/>
              <a:ext cx="199"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53" name="Oval 14"/>
            <p:cNvSpPr>
              <a:spLocks noChangeArrowheads="1"/>
            </p:cNvSpPr>
            <p:nvPr/>
          </p:nvSpPr>
          <p:spPr bwMode="auto">
            <a:xfrm>
              <a:off x="3524" y="1527"/>
              <a:ext cx="489" cy="412"/>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54" name="Oval 15"/>
            <p:cNvSpPr>
              <a:spLocks noChangeArrowheads="1"/>
            </p:cNvSpPr>
            <p:nvPr/>
          </p:nvSpPr>
          <p:spPr bwMode="auto">
            <a:xfrm>
              <a:off x="3317"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55" name="Oval 16"/>
            <p:cNvSpPr>
              <a:spLocks noChangeArrowheads="1"/>
            </p:cNvSpPr>
            <p:nvPr/>
          </p:nvSpPr>
          <p:spPr bwMode="auto">
            <a:xfrm>
              <a:off x="3648"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56" name="Oval 17"/>
            <p:cNvSpPr>
              <a:spLocks noChangeArrowheads="1"/>
            </p:cNvSpPr>
            <p:nvPr/>
          </p:nvSpPr>
          <p:spPr bwMode="auto">
            <a:xfrm>
              <a:off x="3980" y="2367"/>
              <a:ext cx="240"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57" name="Line 18"/>
            <p:cNvSpPr>
              <a:spLocks noChangeShapeType="1"/>
            </p:cNvSpPr>
            <p:nvPr/>
          </p:nvSpPr>
          <p:spPr bwMode="auto">
            <a:xfrm flipH="1">
              <a:off x="3479" y="1947"/>
              <a:ext cx="207"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58" name="Line 19"/>
            <p:cNvSpPr>
              <a:spLocks noChangeShapeType="1"/>
            </p:cNvSpPr>
            <p:nvPr/>
          </p:nvSpPr>
          <p:spPr bwMode="auto">
            <a:xfrm>
              <a:off x="3769" y="1947"/>
              <a:ext cx="0"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59" name="Line 20"/>
            <p:cNvSpPr>
              <a:spLocks noChangeShapeType="1"/>
            </p:cNvSpPr>
            <p:nvPr/>
          </p:nvSpPr>
          <p:spPr bwMode="auto">
            <a:xfrm>
              <a:off x="3855" y="1947"/>
              <a:ext cx="199"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60" name="Oval 21"/>
            <p:cNvSpPr>
              <a:spLocks noChangeArrowheads="1"/>
            </p:cNvSpPr>
            <p:nvPr/>
          </p:nvSpPr>
          <p:spPr bwMode="auto">
            <a:xfrm>
              <a:off x="1123" y="1527"/>
              <a:ext cx="489" cy="412"/>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61" name="Oval 22"/>
            <p:cNvSpPr>
              <a:spLocks noChangeArrowheads="1"/>
            </p:cNvSpPr>
            <p:nvPr/>
          </p:nvSpPr>
          <p:spPr bwMode="auto">
            <a:xfrm>
              <a:off x="916" y="2367"/>
              <a:ext cx="240"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62" name="Oval 23"/>
            <p:cNvSpPr>
              <a:spLocks noChangeArrowheads="1"/>
            </p:cNvSpPr>
            <p:nvPr/>
          </p:nvSpPr>
          <p:spPr bwMode="auto">
            <a:xfrm>
              <a:off x="1247"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63" name="Oval 24"/>
            <p:cNvSpPr>
              <a:spLocks noChangeArrowheads="1"/>
            </p:cNvSpPr>
            <p:nvPr/>
          </p:nvSpPr>
          <p:spPr bwMode="auto">
            <a:xfrm>
              <a:off x="1578" y="2367"/>
              <a:ext cx="241" cy="221"/>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0164" name="Line 25"/>
            <p:cNvSpPr>
              <a:spLocks noChangeShapeType="1"/>
            </p:cNvSpPr>
            <p:nvPr/>
          </p:nvSpPr>
          <p:spPr bwMode="auto">
            <a:xfrm flipH="1">
              <a:off x="1078" y="1947"/>
              <a:ext cx="207"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65" name="Line 26"/>
            <p:cNvSpPr>
              <a:spLocks noChangeShapeType="1"/>
            </p:cNvSpPr>
            <p:nvPr/>
          </p:nvSpPr>
          <p:spPr bwMode="auto">
            <a:xfrm>
              <a:off x="1367" y="1947"/>
              <a:ext cx="0"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66" name="Line 27"/>
            <p:cNvSpPr>
              <a:spLocks noChangeShapeType="1"/>
            </p:cNvSpPr>
            <p:nvPr/>
          </p:nvSpPr>
          <p:spPr bwMode="auto">
            <a:xfrm>
              <a:off x="1454" y="1947"/>
              <a:ext cx="199" cy="41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67" name="Line 28"/>
            <p:cNvSpPr>
              <a:spLocks noChangeShapeType="1"/>
            </p:cNvSpPr>
            <p:nvPr/>
          </p:nvSpPr>
          <p:spPr bwMode="auto">
            <a:xfrm flipV="1">
              <a:off x="1537" y="1179"/>
              <a:ext cx="820" cy="382"/>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grpSp>
      <p:sp>
        <p:nvSpPr>
          <p:cNvPr id="90116" name="Rectangle 29"/>
          <p:cNvSpPr>
            <a:spLocks noChangeArrowheads="1"/>
          </p:cNvSpPr>
          <p:nvPr/>
        </p:nvSpPr>
        <p:spPr bwMode="auto">
          <a:xfrm>
            <a:off x="6019800" y="1600200"/>
            <a:ext cx="2152650"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latin typeface="Times" panose="02020603050405020304" pitchFamily="18" charset="0"/>
              </a:rPr>
              <a:t>Chief Executive</a:t>
            </a:r>
          </a:p>
        </p:txBody>
      </p:sp>
      <p:sp>
        <p:nvSpPr>
          <p:cNvPr id="90117" name="Rectangle 30"/>
          <p:cNvSpPr>
            <a:spLocks noChangeArrowheads="1"/>
          </p:cNvSpPr>
          <p:nvPr/>
        </p:nvSpPr>
        <p:spPr bwMode="auto">
          <a:xfrm>
            <a:off x="5715000" y="2438400"/>
            <a:ext cx="3133725"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latin typeface="Times" panose="02020603050405020304" pitchFamily="18" charset="0"/>
              </a:rPr>
              <a:t>First Level Manager</a:t>
            </a:r>
          </a:p>
          <a:p>
            <a:r>
              <a:rPr lang="en-US" altLang="cs-CZ" b="0">
                <a:latin typeface="Times" panose="02020603050405020304" pitchFamily="18" charset="0"/>
              </a:rPr>
              <a:t>(“Front-Line Manager”)</a:t>
            </a:r>
          </a:p>
        </p:txBody>
      </p:sp>
      <p:sp>
        <p:nvSpPr>
          <p:cNvPr id="90118" name="Rectangle 31"/>
          <p:cNvSpPr>
            <a:spLocks noChangeArrowheads="1"/>
          </p:cNvSpPr>
          <p:nvPr/>
        </p:nvSpPr>
        <p:spPr bwMode="auto">
          <a:xfrm>
            <a:off x="5943600" y="3581400"/>
            <a:ext cx="2271713"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latin typeface="Times" panose="02020603050405020304" pitchFamily="18" charset="0"/>
              </a:rPr>
              <a:t>Project Members</a:t>
            </a:r>
          </a:p>
        </p:txBody>
      </p:sp>
      <p:sp>
        <p:nvSpPr>
          <p:cNvPr id="663584" name="Rectangle 32"/>
          <p:cNvSpPr>
            <a:spLocks noChangeArrowheads="1"/>
          </p:cNvSpPr>
          <p:nvPr/>
        </p:nvSpPr>
        <p:spPr bwMode="auto">
          <a:xfrm>
            <a:off x="1066800" y="5181600"/>
            <a:ext cx="7010400" cy="1196975"/>
          </a:xfrm>
          <a:prstGeom prst="rect">
            <a:avLst/>
          </a:prstGeom>
          <a:gradFill rotWithShape="0">
            <a:gsLst>
              <a:gs pos="0">
                <a:srgbClr val="26474C"/>
              </a:gs>
              <a:gs pos="100000">
                <a:srgbClr val="26474C">
                  <a:gamma/>
                  <a:tint val="47843"/>
                  <a:invGamma/>
                </a:srgbClr>
              </a:gs>
            </a:gsLst>
            <a:lin ang="2700000" scaled="1"/>
          </a:gradFill>
          <a:ln w="12700">
            <a:solidFill>
              <a:schemeClr val="tx1"/>
            </a:solidFill>
            <a:miter lim="800000"/>
            <a:headEnd/>
            <a:tailEnd/>
          </a:ln>
          <a:effectLst>
            <a:outerShdw blurRad="63500" dist="107763" dir="2700000" algn="ctr" rotWithShape="0">
              <a:schemeClr val="bg2">
                <a:alpha val="74998"/>
              </a:schemeClr>
            </a:outerShdw>
          </a:effectLst>
        </p:spPr>
        <p:txBody>
          <a:bodyPr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b="0">
                <a:solidFill>
                  <a:schemeClr val="bg1"/>
                </a:solidFill>
                <a:latin typeface="Times" panose="02020603050405020304" pitchFamily="18" charset="0"/>
              </a:rPr>
              <a:t>Basis of organization:</a:t>
            </a:r>
          </a:p>
          <a:p>
            <a:pPr algn="ctr"/>
            <a:r>
              <a:rPr lang="en-US" altLang="cs-CZ" b="0">
                <a:solidFill>
                  <a:schemeClr val="bg1"/>
                </a:solidFill>
                <a:latin typeface="Times" panose="02020603050405020304" pitchFamily="18" charset="0"/>
              </a:rPr>
              <a:t>Complicated information and control flow </a:t>
            </a:r>
          </a:p>
          <a:p>
            <a:pPr algn="ctr"/>
            <a:r>
              <a:rPr lang="en-US" altLang="cs-CZ" b="0">
                <a:solidFill>
                  <a:schemeClr val="bg1"/>
                </a:solidFill>
                <a:latin typeface="Times" panose="02020603050405020304" pitchFamily="18" charset="0"/>
              </a:rPr>
              <a:t>across hierarchical boundaries</a:t>
            </a:r>
          </a:p>
        </p:txBody>
      </p:sp>
      <p:sp>
        <p:nvSpPr>
          <p:cNvPr id="663585" name="Line 33"/>
          <p:cNvSpPr>
            <a:spLocks noChangeShapeType="1"/>
          </p:cNvSpPr>
          <p:nvPr/>
        </p:nvSpPr>
        <p:spPr bwMode="auto">
          <a:xfrm flipV="1">
            <a:off x="762000" y="2743200"/>
            <a:ext cx="533400" cy="11430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63586" name="Line 34"/>
          <p:cNvSpPr>
            <a:spLocks noChangeShapeType="1"/>
          </p:cNvSpPr>
          <p:nvPr/>
        </p:nvSpPr>
        <p:spPr bwMode="auto">
          <a:xfrm flipV="1">
            <a:off x="1295400" y="1828800"/>
            <a:ext cx="1981200" cy="9144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63587" name="Line 35"/>
          <p:cNvSpPr>
            <a:spLocks noChangeShapeType="1"/>
          </p:cNvSpPr>
          <p:nvPr/>
        </p:nvSpPr>
        <p:spPr bwMode="auto">
          <a:xfrm>
            <a:off x="3276600" y="1828800"/>
            <a:ext cx="1752600" cy="9906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63588" name="Line 36"/>
          <p:cNvSpPr>
            <a:spLocks noChangeShapeType="1"/>
          </p:cNvSpPr>
          <p:nvPr/>
        </p:nvSpPr>
        <p:spPr bwMode="auto">
          <a:xfrm>
            <a:off x="5029200" y="2819400"/>
            <a:ext cx="533400" cy="11430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90124" name="Text Box 37"/>
          <p:cNvSpPr txBox="1">
            <a:spLocks noChangeArrowheads="1"/>
          </p:cNvSpPr>
          <p:nvPr/>
        </p:nvSpPr>
        <p:spPr bwMode="auto">
          <a:xfrm>
            <a:off x="1127125" y="45497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de-DE" altLang="cs-CZ" sz="1800"/>
          </a:p>
        </p:txBody>
      </p:sp>
      <p:sp>
        <p:nvSpPr>
          <p:cNvPr id="90125" name="Text Box 38"/>
          <p:cNvSpPr txBox="1">
            <a:spLocks noChangeArrowheads="1"/>
          </p:cNvSpPr>
          <p:nvPr/>
        </p:nvSpPr>
        <p:spPr bwMode="auto">
          <a:xfrm>
            <a:off x="1127125" y="4321175"/>
            <a:ext cx="18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de-DE" altLang="cs-CZ" sz="1800"/>
          </a:p>
        </p:txBody>
      </p:sp>
      <p:grpSp>
        <p:nvGrpSpPr>
          <p:cNvPr id="3" name="Group 39"/>
          <p:cNvGrpSpPr>
            <a:grpSpLocks/>
          </p:cNvGrpSpPr>
          <p:nvPr/>
        </p:nvGrpSpPr>
        <p:grpSpPr bwMode="auto">
          <a:xfrm>
            <a:off x="533400" y="3762375"/>
            <a:ext cx="5816600" cy="1038225"/>
            <a:chOff x="336" y="2361"/>
            <a:chExt cx="3664" cy="654"/>
          </a:xfrm>
        </p:grpSpPr>
        <p:sp>
          <p:nvSpPr>
            <p:cNvPr id="90140" name="Text Box 40"/>
            <p:cNvSpPr txBox="1">
              <a:spLocks noChangeArrowheads="1"/>
            </p:cNvSpPr>
            <p:nvPr/>
          </p:nvSpPr>
          <p:spPr bwMode="auto">
            <a:xfrm>
              <a:off x="336" y="2361"/>
              <a:ext cx="22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A</a:t>
              </a:r>
            </a:p>
          </p:txBody>
        </p:sp>
        <p:sp>
          <p:nvSpPr>
            <p:cNvPr id="90141" name="Text Box 41"/>
            <p:cNvSpPr txBox="1">
              <a:spLocks noChangeArrowheads="1"/>
            </p:cNvSpPr>
            <p:nvPr/>
          </p:nvSpPr>
          <p:spPr bwMode="auto">
            <a:xfrm>
              <a:off x="3408" y="2386"/>
              <a:ext cx="21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B</a:t>
              </a:r>
            </a:p>
          </p:txBody>
        </p:sp>
        <p:sp>
          <p:nvSpPr>
            <p:cNvPr id="90142" name="Text Box 42"/>
            <p:cNvSpPr txBox="1">
              <a:spLocks noChangeArrowheads="1"/>
            </p:cNvSpPr>
            <p:nvPr/>
          </p:nvSpPr>
          <p:spPr bwMode="auto">
            <a:xfrm>
              <a:off x="480" y="2784"/>
              <a:ext cx="352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A wants to talk to B: Complicated Information Flow</a:t>
              </a:r>
            </a:p>
          </p:txBody>
        </p:sp>
      </p:grpSp>
      <p:grpSp>
        <p:nvGrpSpPr>
          <p:cNvPr id="4" name="Group 64"/>
          <p:cNvGrpSpPr>
            <a:grpSpLocks/>
          </p:cNvGrpSpPr>
          <p:nvPr/>
        </p:nvGrpSpPr>
        <p:grpSpPr bwMode="auto">
          <a:xfrm>
            <a:off x="836613" y="1751013"/>
            <a:ext cx="2133600" cy="2133600"/>
            <a:chOff x="527" y="1103"/>
            <a:chExt cx="1344" cy="1344"/>
          </a:xfrm>
        </p:grpSpPr>
        <p:sp>
          <p:nvSpPr>
            <p:cNvPr id="90138" name="Line 48"/>
            <p:cNvSpPr>
              <a:spLocks noChangeShapeType="1"/>
            </p:cNvSpPr>
            <p:nvPr/>
          </p:nvSpPr>
          <p:spPr bwMode="auto">
            <a:xfrm rot="-5400000">
              <a:off x="288" y="1871"/>
              <a:ext cx="815" cy="337"/>
            </a:xfrm>
            <a:prstGeom prst="line">
              <a:avLst/>
            </a:prstGeom>
            <a:noFill/>
            <a:ln w="28575">
              <a:solidFill>
                <a:srgbClr val="0000FF"/>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cs-CZ"/>
            </a:p>
          </p:txBody>
        </p:sp>
        <p:sp>
          <p:nvSpPr>
            <p:cNvPr id="90139" name="Line 49"/>
            <p:cNvSpPr>
              <a:spLocks noChangeShapeType="1"/>
            </p:cNvSpPr>
            <p:nvPr/>
          </p:nvSpPr>
          <p:spPr bwMode="auto">
            <a:xfrm rot="-5400000">
              <a:off x="1103" y="864"/>
              <a:ext cx="529" cy="1007"/>
            </a:xfrm>
            <a:prstGeom prst="line">
              <a:avLst/>
            </a:prstGeom>
            <a:noFill/>
            <a:ln w="28575">
              <a:solidFill>
                <a:srgbClr val="0000FF"/>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5" name="Group 50"/>
          <p:cNvGrpSpPr>
            <a:grpSpLocks/>
          </p:cNvGrpSpPr>
          <p:nvPr/>
        </p:nvGrpSpPr>
        <p:grpSpPr bwMode="auto">
          <a:xfrm>
            <a:off x="669925" y="1219200"/>
            <a:ext cx="5172075" cy="1066800"/>
            <a:chOff x="422" y="816"/>
            <a:chExt cx="3258" cy="672"/>
          </a:xfrm>
        </p:grpSpPr>
        <p:grpSp>
          <p:nvGrpSpPr>
            <p:cNvPr id="90132" name="Group 51"/>
            <p:cNvGrpSpPr>
              <a:grpSpLocks/>
            </p:cNvGrpSpPr>
            <p:nvPr/>
          </p:nvGrpSpPr>
          <p:grpSpPr bwMode="auto">
            <a:xfrm>
              <a:off x="422" y="1042"/>
              <a:ext cx="984" cy="446"/>
              <a:chOff x="422" y="1042"/>
              <a:chExt cx="984" cy="446"/>
            </a:xfrm>
          </p:grpSpPr>
          <p:sp>
            <p:nvSpPr>
              <p:cNvPr id="90136" name="Text Box 52"/>
              <p:cNvSpPr txBox="1">
                <a:spLocks noChangeArrowheads="1"/>
              </p:cNvSpPr>
              <p:nvPr/>
            </p:nvSpPr>
            <p:spPr bwMode="auto">
              <a:xfrm>
                <a:off x="422" y="1042"/>
                <a:ext cx="984"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Control Flow</a:t>
                </a:r>
              </a:p>
            </p:txBody>
          </p:sp>
          <p:sp>
            <p:nvSpPr>
              <p:cNvPr id="90137" name="Line 53"/>
              <p:cNvSpPr>
                <a:spLocks noChangeShapeType="1"/>
              </p:cNvSpPr>
              <p:nvPr/>
            </p:nvSpPr>
            <p:spPr bwMode="auto">
              <a:xfrm>
                <a:off x="912" y="1296"/>
                <a:ext cx="336" cy="19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nvGrpSpPr>
            <p:cNvPr id="90133" name="Group 54"/>
            <p:cNvGrpSpPr>
              <a:grpSpLocks/>
            </p:cNvGrpSpPr>
            <p:nvPr/>
          </p:nvGrpSpPr>
          <p:grpSpPr bwMode="auto">
            <a:xfrm>
              <a:off x="2400" y="816"/>
              <a:ext cx="1280" cy="576"/>
              <a:chOff x="2400" y="816"/>
              <a:chExt cx="1280" cy="576"/>
            </a:xfrm>
          </p:grpSpPr>
          <p:sp>
            <p:nvSpPr>
              <p:cNvPr id="90134" name="Text Box 55"/>
              <p:cNvSpPr txBox="1">
                <a:spLocks noChangeArrowheads="1"/>
              </p:cNvSpPr>
              <p:nvPr/>
            </p:nvSpPr>
            <p:spPr bwMode="auto">
              <a:xfrm>
                <a:off x="2400" y="816"/>
                <a:ext cx="1280"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Information Flow</a:t>
                </a:r>
              </a:p>
            </p:txBody>
          </p:sp>
          <p:sp>
            <p:nvSpPr>
              <p:cNvPr id="90135" name="Line 56"/>
              <p:cNvSpPr>
                <a:spLocks noChangeShapeType="1"/>
              </p:cNvSpPr>
              <p:nvPr/>
            </p:nvSpPr>
            <p:spPr bwMode="auto">
              <a:xfrm flipH="1">
                <a:off x="2736" y="1008"/>
                <a:ext cx="240" cy="384"/>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grpSp>
      </p:grpSp>
      <p:sp>
        <p:nvSpPr>
          <p:cNvPr id="663609" name="Line 57"/>
          <p:cNvSpPr>
            <a:spLocks noChangeShapeType="1"/>
          </p:cNvSpPr>
          <p:nvPr/>
        </p:nvSpPr>
        <p:spPr bwMode="auto">
          <a:xfrm flipH="1" flipV="1">
            <a:off x="5029200" y="2667000"/>
            <a:ext cx="685800" cy="12192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63610" name="Line 58"/>
          <p:cNvSpPr>
            <a:spLocks noChangeShapeType="1"/>
          </p:cNvSpPr>
          <p:nvPr/>
        </p:nvSpPr>
        <p:spPr bwMode="auto">
          <a:xfrm flipH="1" flipV="1">
            <a:off x="3276600" y="1752600"/>
            <a:ext cx="1676400" cy="914400"/>
          </a:xfrm>
          <a:prstGeom prst="line">
            <a:avLst/>
          </a:prstGeom>
          <a:noFill/>
          <a:ln w="28575">
            <a:solidFill>
              <a:srgbClr val="FF3300"/>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cs-CZ"/>
          </a:p>
        </p:txBody>
      </p:sp>
      <p:sp>
        <p:nvSpPr>
          <p:cNvPr id="663614" name="Text Box 62"/>
          <p:cNvSpPr txBox="1">
            <a:spLocks noChangeArrowheads="1"/>
          </p:cNvSpPr>
          <p:nvPr/>
        </p:nvSpPr>
        <p:spPr bwMode="auto">
          <a:xfrm>
            <a:off x="762000" y="4724400"/>
            <a:ext cx="76755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FF"/>
                </a:solidFill>
              </a:rPr>
              <a:t>B wants to make sure A does a certain change: Complicated Controlflow</a:t>
            </a:r>
            <a:endParaRPr lang="en-US" altLang="cs-CZ" sz="1800">
              <a:solidFill>
                <a:srgbClr val="FF33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nodeType="clickEffect">
                                  <p:stCondLst>
                                    <p:cond delay="0"/>
                                  </p:stCondLst>
                                  <p:childTnLst>
                                    <p:set>
                                      <p:cBhvr>
                                        <p:cTn id="10" dur="1" fill="hold">
                                          <p:stCondLst>
                                            <p:cond delay="0"/>
                                          </p:stCondLst>
                                        </p:cTn>
                                        <p:tgtEl>
                                          <p:spTgt spid="663585"/>
                                        </p:tgtEl>
                                        <p:attrNameLst>
                                          <p:attrName>style.visibility</p:attrName>
                                        </p:attrNameLst>
                                      </p:cBhvr>
                                      <p:to>
                                        <p:strVal val="visible"/>
                                      </p:to>
                                    </p:set>
                                    <p:animEffect transition="in" filter="wipe(left)">
                                      <p:cBhvr>
                                        <p:cTn id="11" dur="500"/>
                                        <p:tgtEl>
                                          <p:spTgt spid="663585"/>
                                        </p:tgtEl>
                                      </p:cBhvr>
                                    </p:animEffect>
                                  </p:childTnLst>
                                </p:cTn>
                              </p:par>
                            </p:childTnLst>
                          </p:cTn>
                        </p:par>
                        <p:par>
                          <p:cTn id="12" fill="hold" nodeType="afterGroup">
                            <p:stCondLst>
                              <p:cond delay="500"/>
                            </p:stCondLst>
                            <p:childTnLst>
                              <p:par>
                                <p:cTn id="13" presetID="22" presetClass="entr" presetSubtype="8" fill="hold" nodeType="afterEffect">
                                  <p:stCondLst>
                                    <p:cond delay="3000"/>
                                  </p:stCondLst>
                                  <p:childTnLst>
                                    <p:set>
                                      <p:cBhvr>
                                        <p:cTn id="14" dur="1" fill="hold">
                                          <p:stCondLst>
                                            <p:cond delay="0"/>
                                          </p:stCondLst>
                                        </p:cTn>
                                        <p:tgtEl>
                                          <p:spTgt spid="663586"/>
                                        </p:tgtEl>
                                        <p:attrNameLst>
                                          <p:attrName>style.visibility</p:attrName>
                                        </p:attrNameLst>
                                      </p:cBhvr>
                                      <p:to>
                                        <p:strVal val="visible"/>
                                      </p:to>
                                    </p:set>
                                    <p:animEffect transition="in" filter="wipe(left)">
                                      <p:cBhvr>
                                        <p:cTn id="15" dur="500"/>
                                        <p:tgtEl>
                                          <p:spTgt spid="663586"/>
                                        </p:tgtEl>
                                      </p:cBhvr>
                                    </p:animEffect>
                                  </p:childTnLst>
                                </p:cTn>
                              </p:par>
                            </p:childTnLst>
                          </p:cTn>
                        </p:par>
                        <p:par>
                          <p:cTn id="16" fill="hold" nodeType="afterGroup">
                            <p:stCondLst>
                              <p:cond delay="4000"/>
                            </p:stCondLst>
                            <p:childTnLst>
                              <p:par>
                                <p:cTn id="17" presetID="22" presetClass="entr" presetSubtype="8" fill="hold" nodeType="afterEffect">
                                  <p:stCondLst>
                                    <p:cond delay="5000"/>
                                  </p:stCondLst>
                                  <p:childTnLst>
                                    <p:set>
                                      <p:cBhvr>
                                        <p:cTn id="18" dur="1" fill="hold">
                                          <p:stCondLst>
                                            <p:cond delay="0"/>
                                          </p:stCondLst>
                                        </p:cTn>
                                        <p:tgtEl>
                                          <p:spTgt spid="663587"/>
                                        </p:tgtEl>
                                        <p:attrNameLst>
                                          <p:attrName>style.visibility</p:attrName>
                                        </p:attrNameLst>
                                      </p:cBhvr>
                                      <p:to>
                                        <p:strVal val="visible"/>
                                      </p:to>
                                    </p:set>
                                    <p:animEffect transition="in" filter="wipe(left)">
                                      <p:cBhvr>
                                        <p:cTn id="19" dur="500"/>
                                        <p:tgtEl>
                                          <p:spTgt spid="663587"/>
                                        </p:tgtEl>
                                      </p:cBhvr>
                                    </p:animEffect>
                                  </p:childTnLst>
                                </p:cTn>
                              </p:par>
                            </p:childTnLst>
                          </p:cTn>
                        </p:par>
                        <p:par>
                          <p:cTn id="20" fill="hold" nodeType="afterGroup">
                            <p:stCondLst>
                              <p:cond delay="9500"/>
                            </p:stCondLst>
                            <p:childTnLst>
                              <p:par>
                                <p:cTn id="21" presetID="22" presetClass="entr" presetSubtype="8" fill="hold" nodeType="afterEffect">
                                  <p:stCondLst>
                                    <p:cond delay="5000"/>
                                  </p:stCondLst>
                                  <p:childTnLst>
                                    <p:set>
                                      <p:cBhvr>
                                        <p:cTn id="22" dur="1" fill="hold">
                                          <p:stCondLst>
                                            <p:cond delay="0"/>
                                          </p:stCondLst>
                                        </p:cTn>
                                        <p:tgtEl>
                                          <p:spTgt spid="663588"/>
                                        </p:tgtEl>
                                        <p:attrNameLst>
                                          <p:attrName>style.visibility</p:attrName>
                                        </p:attrNameLst>
                                      </p:cBhvr>
                                      <p:to>
                                        <p:strVal val="visible"/>
                                      </p:to>
                                    </p:set>
                                    <p:animEffect transition="in" filter="wipe(left)">
                                      <p:cBhvr>
                                        <p:cTn id="23" dur="500"/>
                                        <p:tgtEl>
                                          <p:spTgt spid="66358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663614">
                                            <p:txEl>
                                              <p:pRg st="0" end="0"/>
                                            </p:txEl>
                                          </p:spTgt>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663609"/>
                                        </p:tgtEl>
                                        <p:attrNameLst>
                                          <p:attrName>style.visibility</p:attrName>
                                        </p:attrNameLst>
                                      </p:cBhvr>
                                      <p:to>
                                        <p:strVal val="visible"/>
                                      </p:to>
                                    </p:set>
                                    <p:animEffect transition="in" filter="wipe(right)">
                                      <p:cBhvr>
                                        <p:cTn id="32" dur="500"/>
                                        <p:tgtEl>
                                          <p:spTgt spid="663609"/>
                                        </p:tgtEl>
                                      </p:cBhvr>
                                    </p:animEffect>
                                  </p:childTnLst>
                                </p:cTn>
                              </p:par>
                            </p:childTnLst>
                          </p:cTn>
                        </p:par>
                        <p:par>
                          <p:cTn id="33" fill="hold" nodeType="afterGroup">
                            <p:stCondLst>
                              <p:cond delay="500"/>
                            </p:stCondLst>
                            <p:childTnLst>
                              <p:par>
                                <p:cTn id="34" presetID="22" presetClass="entr" presetSubtype="2" fill="hold" nodeType="afterEffect">
                                  <p:stCondLst>
                                    <p:cond delay="3000"/>
                                  </p:stCondLst>
                                  <p:childTnLst>
                                    <p:set>
                                      <p:cBhvr>
                                        <p:cTn id="35" dur="1" fill="hold">
                                          <p:stCondLst>
                                            <p:cond delay="0"/>
                                          </p:stCondLst>
                                        </p:cTn>
                                        <p:tgtEl>
                                          <p:spTgt spid="663610"/>
                                        </p:tgtEl>
                                        <p:attrNameLst>
                                          <p:attrName>style.visibility</p:attrName>
                                        </p:attrNameLst>
                                      </p:cBhvr>
                                      <p:to>
                                        <p:strVal val="visible"/>
                                      </p:to>
                                    </p:set>
                                    <p:animEffect transition="in" filter="wipe(right)">
                                      <p:cBhvr>
                                        <p:cTn id="36" dur="500"/>
                                        <p:tgtEl>
                                          <p:spTgt spid="66361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22" presetClass="entr" presetSubtype="2" fill="hold" nodeType="clickEffect">
                                  <p:stCondLst>
                                    <p:cond delay="0"/>
                                  </p:stCondLst>
                                  <p:childTnLst>
                                    <p:set>
                                      <p:cBhvr>
                                        <p:cTn id="40" dur="1" fill="hold">
                                          <p:stCondLst>
                                            <p:cond delay="0"/>
                                          </p:stCondLst>
                                        </p:cTn>
                                        <p:tgtEl>
                                          <p:spTgt spid="4"/>
                                        </p:tgtEl>
                                        <p:attrNameLst>
                                          <p:attrName>style.visibility</p:attrName>
                                        </p:attrNameLst>
                                      </p:cBhvr>
                                      <p:to>
                                        <p:strVal val="visible"/>
                                      </p:to>
                                    </p:set>
                                    <p:animEffect transition="in" filter="wipe(right)">
                                      <p:cBhvr>
                                        <p:cTn id="41" dur="500"/>
                                        <p:tgtEl>
                                          <p:spTgt spid="4"/>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 presetClass="entr" presetSubtype="8" fill="hold" nodeType="clickEffect">
                                  <p:stCondLst>
                                    <p:cond delay="0"/>
                                  </p:stCondLst>
                                  <p:childTnLst>
                                    <p:set>
                                      <p:cBhvr>
                                        <p:cTn id="45" dur="1" fill="hold">
                                          <p:stCondLst>
                                            <p:cond delay="0"/>
                                          </p:stCondLst>
                                        </p:cTn>
                                        <p:tgtEl>
                                          <p:spTgt spid="5"/>
                                        </p:tgtEl>
                                        <p:attrNameLst>
                                          <p:attrName>style.visibility</p:attrName>
                                        </p:attrNameLst>
                                      </p:cBhvr>
                                      <p:to>
                                        <p:strVal val="visible"/>
                                      </p:to>
                                    </p:set>
                                    <p:anim calcmode="lin" valueType="num">
                                      <p:cBhvr additive="base">
                                        <p:cTn id="46" dur="500" fill="hold"/>
                                        <p:tgtEl>
                                          <p:spTgt spid="5"/>
                                        </p:tgtEl>
                                        <p:attrNameLst>
                                          <p:attrName>ppt_x</p:attrName>
                                        </p:attrNameLst>
                                      </p:cBhvr>
                                      <p:tavLst>
                                        <p:tav tm="0">
                                          <p:val>
                                            <p:strVal val="0-#ppt_w/2"/>
                                          </p:val>
                                        </p:tav>
                                        <p:tav tm="100000">
                                          <p:val>
                                            <p:strVal val="#ppt_x"/>
                                          </p:val>
                                        </p:tav>
                                      </p:tavLst>
                                    </p:anim>
                                    <p:anim calcmode="lin" valueType="num">
                                      <p:cBhvr additive="base">
                                        <p:cTn id="47" dur="5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3614" grpId="0" build="p" autoUpdateAnimBg="0"/>
    </p:bldLst>
  </p:timing>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113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Advantages of Hierarchical Organizations</a:t>
            </a:r>
          </a:p>
        </p:txBody>
      </p:sp>
      <p:sp>
        <p:nvSpPr>
          <p:cNvPr id="91139" name="Rectangle 3"/>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Centralized control over project selection</a:t>
            </a:r>
          </a:p>
          <a:p>
            <a:pPr eaLnBrk="1" hangingPunct="1"/>
            <a:r>
              <a:rPr lang="en-US" altLang="cs-CZ" smtClean="0">
                <a:ea typeface="ＭＳ Ｐゴシック" panose="020B0600070205080204" pitchFamily="34" charset="-128"/>
              </a:rPr>
              <a:t>One set of management and reporting procedures for all project participants across all projects</a:t>
            </a:r>
          </a:p>
          <a:p>
            <a:pPr eaLnBrk="1" hangingPunct="1"/>
            <a:r>
              <a:rPr lang="en-US" altLang="cs-CZ" smtClean="0">
                <a:ea typeface="ＭＳ Ｐゴシック" panose="020B0600070205080204" pitchFamily="34" charset="-128"/>
              </a:rPr>
              <a:t>Established working relationships among people</a:t>
            </a:r>
          </a:p>
          <a:p>
            <a:pPr eaLnBrk="1" hangingPunct="1"/>
            <a:r>
              <a:rPr lang="en-US" altLang="cs-CZ" smtClean="0">
                <a:ea typeface="ＭＳ Ｐゴシック" panose="020B0600070205080204" pitchFamily="34" charset="-128"/>
              </a:rPr>
              <a:t>Clearly established lines of authority to set priorities and resolved conflicts</a:t>
            </a:r>
          </a:p>
          <a:p>
            <a:pPr eaLnBrk="1" hangingPunct="1"/>
            <a:r>
              <a:rPr lang="en-US" altLang="cs-CZ" smtClean="0">
                <a:ea typeface="ＭＳ Ｐゴシック" panose="020B0600070205080204" pitchFamily="34" charset="-128"/>
              </a:rPr>
              <a:t>Authority to pressure people to honor their action items</a:t>
            </a:r>
          </a:p>
          <a:p>
            <a:pPr eaLnBrk="1" hangingPunct="1"/>
            <a:r>
              <a:rPr lang="en-US" altLang="cs-CZ" smtClean="0">
                <a:ea typeface="ＭＳ Ｐゴシック" panose="020B0600070205080204" pitchFamily="34" charset="-128"/>
              </a:rPr>
              <a:t>Clearly defined career path.</a:t>
            </a:r>
          </a:p>
          <a:p>
            <a:pPr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755576" y="333914"/>
            <a:ext cx="6589199" cy="801148"/>
          </a:xfrm>
        </p:spPr>
        <p:txBody>
          <a:bodyPr>
            <a:normAutofit fontScale="90000"/>
          </a:bodyPr>
          <a:lstStyle/>
          <a:p>
            <a:pPr eaLnBrk="1" hangingPunct="1"/>
            <a:r>
              <a:rPr lang="en-US" altLang="cs-CZ" dirty="0" smtClean="0">
                <a:ea typeface="ＭＳ Ｐゴシック" panose="020B0600070205080204" pitchFamily="34" charset="-128"/>
              </a:rPr>
              <a:t>Setting up a Project: Example</a:t>
            </a:r>
          </a:p>
        </p:txBody>
      </p:sp>
      <p:sp>
        <p:nvSpPr>
          <p:cNvPr id="24579" name="Rectangle 76"/>
          <p:cNvSpPr>
            <a:spLocks noChangeArrowheads="1"/>
          </p:cNvSpPr>
          <p:nvPr/>
        </p:nvSpPr>
        <p:spPr bwMode="auto">
          <a:xfrm>
            <a:off x="1169988" y="1447800"/>
            <a:ext cx="313213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solidFill>
                  <a:srgbClr val="000000"/>
                </a:solidFill>
                <a:latin typeface="Times New Roman" panose="02020603050405020304" pitchFamily="18" charset="0"/>
              </a:rPr>
              <a:t>2. Determine the Work Breakdown Structure</a:t>
            </a:r>
            <a:endParaRPr lang="en-US" altLang="cs-CZ" sz="4000" b="0">
              <a:latin typeface="Times" panose="02020603050405020304" pitchFamily="18" charset="0"/>
            </a:endParaRPr>
          </a:p>
        </p:txBody>
      </p:sp>
      <p:grpSp>
        <p:nvGrpSpPr>
          <p:cNvPr id="24580" name="Group 112"/>
          <p:cNvGrpSpPr>
            <a:grpSpLocks/>
          </p:cNvGrpSpPr>
          <p:nvPr/>
        </p:nvGrpSpPr>
        <p:grpSpPr bwMode="auto">
          <a:xfrm>
            <a:off x="152400" y="2817813"/>
            <a:ext cx="4583113" cy="2592387"/>
            <a:chOff x="2769" y="1775"/>
            <a:chExt cx="2887" cy="1633"/>
          </a:xfrm>
        </p:grpSpPr>
        <p:sp>
          <p:nvSpPr>
            <p:cNvPr id="24593" name="Rectangle 113"/>
            <p:cNvSpPr>
              <a:spLocks noChangeArrowheads="1"/>
            </p:cNvSpPr>
            <p:nvPr/>
          </p:nvSpPr>
          <p:spPr bwMode="auto">
            <a:xfrm>
              <a:off x="2769" y="2568"/>
              <a:ext cx="1240" cy="342"/>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94" name="Rectangle 114"/>
            <p:cNvSpPr>
              <a:spLocks noChangeArrowheads="1"/>
            </p:cNvSpPr>
            <p:nvPr/>
          </p:nvSpPr>
          <p:spPr bwMode="auto">
            <a:xfrm>
              <a:off x="3045" y="2607"/>
              <a:ext cx="607"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a:t>
              </a:r>
              <a:endParaRPr lang="en-US" altLang="cs-CZ" sz="1800" b="0">
                <a:latin typeface="Lucida Sans Typewriter" panose="020B0602040502020304" pitchFamily="33" charset="0"/>
              </a:endParaRPr>
            </a:p>
          </p:txBody>
        </p:sp>
        <p:sp>
          <p:nvSpPr>
            <p:cNvPr id="24595" name="Rectangle 115"/>
            <p:cNvSpPr>
              <a:spLocks noChangeArrowheads="1"/>
            </p:cNvSpPr>
            <p:nvPr/>
          </p:nvSpPr>
          <p:spPr bwMode="auto">
            <a:xfrm>
              <a:off x="3504" y="3050"/>
              <a:ext cx="1444" cy="3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96" name="Rectangle 116"/>
            <p:cNvSpPr>
              <a:spLocks noChangeArrowheads="1"/>
            </p:cNvSpPr>
            <p:nvPr/>
          </p:nvSpPr>
          <p:spPr bwMode="auto">
            <a:xfrm>
              <a:off x="3552" y="3104"/>
              <a:ext cx="138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Database</a:t>
              </a:r>
              <a:endParaRPr lang="en-US" altLang="cs-CZ" sz="1800" b="0">
                <a:latin typeface="Lucida Sans Typewriter" panose="020B0602040502020304" pitchFamily="33" charset="0"/>
              </a:endParaRPr>
            </a:p>
          </p:txBody>
        </p:sp>
        <p:sp>
          <p:nvSpPr>
            <p:cNvPr id="24597" name="Rectangle 117"/>
            <p:cNvSpPr>
              <a:spLocks noChangeArrowheads="1"/>
            </p:cNvSpPr>
            <p:nvPr/>
          </p:nvSpPr>
          <p:spPr bwMode="auto">
            <a:xfrm>
              <a:off x="3840" y="3228"/>
              <a:ext cx="78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Subsystem</a:t>
              </a:r>
              <a:endParaRPr lang="en-US" altLang="cs-CZ" sz="1800" b="0">
                <a:latin typeface="Lucida Sans Typewriter" panose="020B0602040502020304" pitchFamily="33" charset="0"/>
              </a:endParaRPr>
            </a:p>
          </p:txBody>
        </p:sp>
        <p:sp>
          <p:nvSpPr>
            <p:cNvPr id="24598" name="Rectangle 118"/>
            <p:cNvSpPr>
              <a:spLocks noChangeArrowheads="1"/>
            </p:cNvSpPr>
            <p:nvPr/>
          </p:nvSpPr>
          <p:spPr bwMode="auto">
            <a:xfrm>
              <a:off x="4224" y="2537"/>
              <a:ext cx="1432" cy="357"/>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99" name="Rectangle 119"/>
            <p:cNvSpPr>
              <a:spLocks noChangeArrowheads="1"/>
            </p:cNvSpPr>
            <p:nvPr/>
          </p:nvSpPr>
          <p:spPr bwMode="auto">
            <a:xfrm>
              <a:off x="4320" y="2592"/>
              <a:ext cx="130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Control</a:t>
              </a:r>
              <a:endParaRPr lang="en-US" altLang="cs-CZ" sz="1800" b="0">
                <a:latin typeface="Lucida Sans Typewriter" panose="020B0602040502020304" pitchFamily="33" charset="0"/>
              </a:endParaRPr>
            </a:p>
          </p:txBody>
        </p:sp>
        <p:sp>
          <p:nvSpPr>
            <p:cNvPr id="24600" name="Rectangle 120"/>
            <p:cNvSpPr>
              <a:spLocks noChangeArrowheads="1"/>
            </p:cNvSpPr>
            <p:nvPr/>
          </p:nvSpPr>
          <p:spPr bwMode="auto">
            <a:xfrm>
              <a:off x="2832" y="2731"/>
              <a:ext cx="1128"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UserInterface</a:t>
              </a:r>
              <a:endParaRPr lang="en-US" altLang="cs-CZ" sz="1800" b="0">
                <a:latin typeface="Lucida Sans Typewriter" panose="020B0602040502020304" pitchFamily="33" charset="0"/>
              </a:endParaRPr>
            </a:p>
          </p:txBody>
        </p:sp>
        <p:sp>
          <p:nvSpPr>
            <p:cNvPr id="24601" name="Rectangle 121"/>
            <p:cNvSpPr>
              <a:spLocks noChangeArrowheads="1"/>
            </p:cNvSpPr>
            <p:nvPr/>
          </p:nvSpPr>
          <p:spPr bwMode="auto">
            <a:xfrm>
              <a:off x="4512" y="2716"/>
              <a:ext cx="78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Subsystem</a:t>
              </a:r>
              <a:endParaRPr lang="en-US" altLang="cs-CZ" sz="1800" b="0">
                <a:latin typeface="Lucida Sans Typewriter" panose="020B0602040502020304" pitchFamily="33" charset="0"/>
              </a:endParaRPr>
            </a:p>
          </p:txBody>
        </p:sp>
        <p:sp>
          <p:nvSpPr>
            <p:cNvPr id="24602" name="Rectangle 122"/>
            <p:cNvSpPr>
              <a:spLocks noChangeArrowheads="1"/>
            </p:cNvSpPr>
            <p:nvPr/>
          </p:nvSpPr>
          <p:spPr bwMode="auto">
            <a:xfrm>
              <a:off x="3552" y="1775"/>
              <a:ext cx="1239" cy="358"/>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03" name="Rectangle 123"/>
            <p:cNvSpPr>
              <a:spLocks noChangeArrowheads="1"/>
            </p:cNvSpPr>
            <p:nvPr/>
          </p:nvSpPr>
          <p:spPr bwMode="auto">
            <a:xfrm>
              <a:off x="3891" y="1829"/>
              <a:ext cx="694"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Develop </a:t>
              </a:r>
              <a:endParaRPr lang="en-US" altLang="cs-CZ" sz="1800" b="0">
                <a:latin typeface="Lucida Sans Typewriter" panose="020B0602040502020304" pitchFamily="33" charset="0"/>
              </a:endParaRPr>
            </a:p>
          </p:txBody>
        </p:sp>
        <p:sp>
          <p:nvSpPr>
            <p:cNvPr id="24604" name="Rectangle 124"/>
            <p:cNvSpPr>
              <a:spLocks noChangeArrowheads="1"/>
            </p:cNvSpPr>
            <p:nvPr/>
          </p:nvSpPr>
          <p:spPr bwMode="auto">
            <a:xfrm>
              <a:off x="3961" y="1954"/>
              <a:ext cx="521"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solidFill>
                    <a:srgbClr val="000000"/>
                  </a:solidFill>
                  <a:latin typeface="Lucida Sans Typewriter" panose="020B0602040502020304" pitchFamily="33" charset="0"/>
                </a:rPr>
                <a:t>System</a:t>
              </a:r>
              <a:endParaRPr lang="en-US" altLang="cs-CZ" sz="1800" b="0">
                <a:latin typeface="Lucida Sans Typewriter" panose="020B0602040502020304" pitchFamily="33" charset="0"/>
              </a:endParaRPr>
            </a:p>
          </p:txBody>
        </p:sp>
        <p:sp>
          <p:nvSpPr>
            <p:cNvPr id="24605" name="Freeform 125"/>
            <p:cNvSpPr>
              <a:spLocks/>
            </p:cNvSpPr>
            <p:nvPr/>
          </p:nvSpPr>
          <p:spPr bwMode="auto">
            <a:xfrm>
              <a:off x="3669" y="2149"/>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solidFill>
              <a:srgbClr val="FFFFFF"/>
            </a:solidFill>
            <a:ln w="22225">
              <a:solidFill>
                <a:srgbClr val="FFFFFF"/>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06" name="Freeform 126"/>
            <p:cNvSpPr>
              <a:spLocks/>
            </p:cNvSpPr>
            <p:nvPr/>
          </p:nvSpPr>
          <p:spPr bwMode="auto">
            <a:xfrm>
              <a:off x="3669" y="2138"/>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07" name="Freeform 127"/>
            <p:cNvSpPr>
              <a:spLocks/>
            </p:cNvSpPr>
            <p:nvPr/>
          </p:nvSpPr>
          <p:spPr bwMode="auto">
            <a:xfrm>
              <a:off x="4082" y="2164"/>
              <a:ext cx="104" cy="202"/>
            </a:xfrm>
            <a:custGeom>
              <a:avLst/>
              <a:gdLst>
                <a:gd name="T0" fmla="*/ 0 w 98"/>
                <a:gd name="T1" fmla="*/ 203 h 182"/>
                <a:gd name="T2" fmla="*/ 85 w 98"/>
                <a:gd name="T3" fmla="*/ 377 h 182"/>
                <a:gd name="T4" fmla="*/ 149 w 98"/>
                <a:gd name="T5" fmla="*/ 203 h 182"/>
                <a:gd name="T6" fmla="*/ 85 w 98"/>
                <a:gd name="T7" fmla="*/ 0 h 182"/>
                <a:gd name="T8" fmla="*/ 0 w 98"/>
                <a:gd name="T9" fmla="*/ 20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98"/>
                  </a:moveTo>
                  <a:lnTo>
                    <a:pt x="56" y="182"/>
                  </a:lnTo>
                  <a:lnTo>
                    <a:pt x="98" y="98"/>
                  </a:lnTo>
                  <a:lnTo>
                    <a:pt x="56" y="0"/>
                  </a:lnTo>
                  <a:lnTo>
                    <a:pt x="0" y="98"/>
                  </a:lnTo>
                  <a:close/>
                </a:path>
              </a:pathLst>
            </a:custGeom>
            <a:solidFill>
              <a:srgbClr val="FFFFFF"/>
            </a:solidFill>
            <a:ln w="22225">
              <a:solidFill>
                <a:srgbClr val="FFFFFF"/>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08" name="Freeform 128"/>
            <p:cNvSpPr>
              <a:spLocks/>
            </p:cNvSpPr>
            <p:nvPr/>
          </p:nvSpPr>
          <p:spPr bwMode="auto">
            <a:xfrm>
              <a:off x="4082" y="2147"/>
              <a:ext cx="104" cy="202"/>
            </a:xfrm>
            <a:custGeom>
              <a:avLst/>
              <a:gdLst>
                <a:gd name="T0" fmla="*/ 0 w 98"/>
                <a:gd name="T1" fmla="*/ 173 h 182"/>
                <a:gd name="T2" fmla="*/ 85 w 98"/>
                <a:gd name="T3" fmla="*/ 377 h 182"/>
                <a:gd name="T4" fmla="*/ 149 w 98"/>
                <a:gd name="T5" fmla="*/ 173 h 182"/>
                <a:gd name="T6" fmla="*/ 85 w 98"/>
                <a:gd name="T7" fmla="*/ 0 h 182"/>
                <a:gd name="T8" fmla="*/ 0 w 98"/>
                <a:gd name="T9" fmla="*/ 173 h 182"/>
                <a:gd name="T10" fmla="*/ 0 60000 65536"/>
                <a:gd name="T11" fmla="*/ 0 60000 65536"/>
                <a:gd name="T12" fmla="*/ 0 60000 65536"/>
                <a:gd name="T13" fmla="*/ 0 60000 65536"/>
                <a:gd name="T14" fmla="*/ 0 60000 65536"/>
                <a:gd name="T15" fmla="*/ 0 w 98"/>
                <a:gd name="T16" fmla="*/ 0 h 182"/>
                <a:gd name="T17" fmla="*/ 98 w 98"/>
                <a:gd name="T18" fmla="*/ 182 h 182"/>
              </a:gdLst>
              <a:ahLst/>
              <a:cxnLst>
                <a:cxn ang="T10">
                  <a:pos x="T0" y="T1"/>
                </a:cxn>
                <a:cxn ang="T11">
                  <a:pos x="T2" y="T3"/>
                </a:cxn>
                <a:cxn ang="T12">
                  <a:pos x="T4" y="T5"/>
                </a:cxn>
                <a:cxn ang="T13">
                  <a:pos x="T6" y="T7"/>
                </a:cxn>
                <a:cxn ang="T14">
                  <a:pos x="T8" y="T9"/>
                </a:cxn>
              </a:cxnLst>
              <a:rect l="T15" t="T16" r="T17" b="T18"/>
              <a:pathLst>
                <a:path w="98" h="182">
                  <a:moveTo>
                    <a:pt x="0" y="84"/>
                  </a:moveTo>
                  <a:lnTo>
                    <a:pt x="56" y="182"/>
                  </a:lnTo>
                  <a:lnTo>
                    <a:pt x="98" y="84"/>
                  </a:lnTo>
                  <a:lnTo>
                    <a:pt x="56" y="0"/>
                  </a:lnTo>
                  <a:lnTo>
                    <a:pt x="0" y="84"/>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09" name="Freeform 129"/>
            <p:cNvSpPr>
              <a:spLocks/>
            </p:cNvSpPr>
            <p:nvPr/>
          </p:nvSpPr>
          <p:spPr bwMode="auto">
            <a:xfrm>
              <a:off x="4585" y="2138"/>
              <a:ext cx="88" cy="202"/>
            </a:xfrm>
            <a:custGeom>
              <a:avLst/>
              <a:gdLst>
                <a:gd name="T0" fmla="*/ 0 w 84"/>
                <a:gd name="T1" fmla="*/ 203 h 182"/>
                <a:gd name="T2" fmla="*/ 57 w 84"/>
                <a:gd name="T3" fmla="*/ 377 h 182"/>
                <a:gd name="T4" fmla="*/ 116 w 84"/>
                <a:gd name="T5" fmla="*/ 203 h 182"/>
                <a:gd name="T6" fmla="*/ 57 w 84"/>
                <a:gd name="T7" fmla="*/ 0 h 182"/>
                <a:gd name="T8" fmla="*/ 0 w 84"/>
                <a:gd name="T9" fmla="*/ 203 h 182"/>
                <a:gd name="T10" fmla="*/ 0 60000 65536"/>
                <a:gd name="T11" fmla="*/ 0 60000 65536"/>
                <a:gd name="T12" fmla="*/ 0 60000 65536"/>
                <a:gd name="T13" fmla="*/ 0 60000 65536"/>
                <a:gd name="T14" fmla="*/ 0 60000 65536"/>
                <a:gd name="T15" fmla="*/ 0 w 84"/>
                <a:gd name="T16" fmla="*/ 0 h 182"/>
                <a:gd name="T17" fmla="*/ 84 w 84"/>
                <a:gd name="T18" fmla="*/ 182 h 182"/>
              </a:gdLst>
              <a:ahLst/>
              <a:cxnLst>
                <a:cxn ang="T10">
                  <a:pos x="T0" y="T1"/>
                </a:cxn>
                <a:cxn ang="T11">
                  <a:pos x="T2" y="T3"/>
                </a:cxn>
                <a:cxn ang="T12">
                  <a:pos x="T4" y="T5"/>
                </a:cxn>
                <a:cxn ang="T13">
                  <a:pos x="T6" y="T7"/>
                </a:cxn>
                <a:cxn ang="T14">
                  <a:pos x="T8" y="T9"/>
                </a:cxn>
              </a:cxnLst>
              <a:rect l="T15" t="T16" r="T17" b="T18"/>
              <a:pathLst>
                <a:path w="84" h="182">
                  <a:moveTo>
                    <a:pt x="0" y="98"/>
                  </a:moveTo>
                  <a:lnTo>
                    <a:pt x="42" y="182"/>
                  </a:lnTo>
                  <a:lnTo>
                    <a:pt x="84" y="98"/>
                  </a:lnTo>
                  <a:lnTo>
                    <a:pt x="42" y="0"/>
                  </a:lnTo>
                  <a:lnTo>
                    <a:pt x="0" y="98"/>
                  </a:lnTo>
                  <a:close/>
                </a:path>
              </a:pathLst>
            </a:custGeom>
            <a:noFill/>
            <a:ln w="22225">
              <a:solidFill>
                <a:srgbClr val="000000"/>
              </a:solidFill>
              <a:round/>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610" name="Line 130"/>
            <p:cNvSpPr>
              <a:spLocks noChangeShapeType="1"/>
            </p:cNvSpPr>
            <p:nvPr/>
          </p:nvSpPr>
          <p:spPr bwMode="auto">
            <a:xfrm>
              <a:off x="4145" y="2320"/>
              <a:ext cx="2" cy="714"/>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4611" name="Line 131"/>
            <p:cNvSpPr>
              <a:spLocks noChangeShapeType="1"/>
            </p:cNvSpPr>
            <p:nvPr/>
          </p:nvSpPr>
          <p:spPr bwMode="auto">
            <a:xfrm>
              <a:off x="3726" y="2320"/>
              <a:ext cx="1" cy="233"/>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sp>
          <p:nvSpPr>
            <p:cNvPr id="24612" name="Line 132"/>
            <p:cNvSpPr>
              <a:spLocks noChangeShapeType="1"/>
            </p:cNvSpPr>
            <p:nvPr/>
          </p:nvSpPr>
          <p:spPr bwMode="auto">
            <a:xfrm>
              <a:off x="4629" y="2304"/>
              <a:ext cx="1" cy="233"/>
            </a:xfrm>
            <a:prstGeom prst="line">
              <a:avLst/>
            </a:prstGeom>
            <a:noFill/>
            <a:ln w="22225">
              <a:solidFill>
                <a:srgbClr val="000000"/>
              </a:solidFill>
              <a:round/>
              <a:headEnd/>
              <a:tailEnd/>
            </a:ln>
            <a:extLst>
              <a:ext uri="{909E8E84-426E-40DD-AFC4-6F175D3DCCD1}">
                <a14:hiddenFill xmlns:a14="http://schemas.microsoft.com/office/drawing/2010/main">
                  <a:noFill/>
                </a14:hiddenFill>
              </a:ext>
            </a:extLst>
          </p:spPr>
          <p:txBody>
            <a:bodyPr/>
            <a:lstStyle/>
            <a:p>
              <a:endParaRPr lang="cs-CZ"/>
            </a:p>
          </p:txBody>
        </p:sp>
      </p:grpSp>
      <p:sp>
        <p:nvSpPr>
          <p:cNvPr id="756790" name="Rectangle 54"/>
          <p:cNvSpPr>
            <a:spLocks noChangeArrowheads="1"/>
          </p:cNvSpPr>
          <p:nvPr/>
        </p:nvSpPr>
        <p:spPr bwMode="auto">
          <a:xfrm>
            <a:off x="5326063" y="1616075"/>
            <a:ext cx="31321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b="0">
                <a:solidFill>
                  <a:srgbClr val="000000"/>
                </a:solidFill>
                <a:latin typeface="Times New Roman" panose="02020603050405020304" pitchFamily="18" charset="0"/>
              </a:rPr>
              <a:t>3. Set up  the Teams</a:t>
            </a:r>
            <a:endParaRPr lang="en-US" altLang="cs-CZ" sz="4000" b="0">
              <a:latin typeface="Times" panose="02020603050405020304" pitchFamily="18" charset="0"/>
            </a:endParaRPr>
          </a:p>
        </p:txBody>
      </p:sp>
      <p:grpSp>
        <p:nvGrpSpPr>
          <p:cNvPr id="3" name="Group 135"/>
          <p:cNvGrpSpPr>
            <a:grpSpLocks/>
          </p:cNvGrpSpPr>
          <p:nvPr/>
        </p:nvGrpSpPr>
        <p:grpSpPr bwMode="auto">
          <a:xfrm>
            <a:off x="3733800" y="2133600"/>
            <a:ext cx="4648200" cy="3505200"/>
            <a:chOff x="2352" y="1344"/>
            <a:chExt cx="2928" cy="2208"/>
          </a:xfrm>
        </p:grpSpPr>
        <p:sp>
          <p:nvSpPr>
            <p:cNvPr id="24583" name="Rectangle 99"/>
            <p:cNvSpPr>
              <a:spLocks noChangeArrowheads="1"/>
            </p:cNvSpPr>
            <p:nvPr/>
          </p:nvSpPr>
          <p:spPr bwMode="auto">
            <a:xfrm>
              <a:off x="3504" y="1632"/>
              <a:ext cx="1344" cy="514"/>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84" name="Rectangle 100"/>
            <p:cNvSpPr>
              <a:spLocks noChangeArrowheads="1"/>
            </p:cNvSpPr>
            <p:nvPr/>
          </p:nvSpPr>
          <p:spPr bwMode="auto">
            <a:xfrm>
              <a:off x="3585" y="1718"/>
              <a:ext cx="1128"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u="sng">
                  <a:solidFill>
                    <a:srgbClr val="000000"/>
                  </a:solidFill>
                  <a:latin typeface="Lucida Sans Typewriter" panose="020B0602040502020304" pitchFamily="33" charset="0"/>
                </a:rPr>
                <a:t>UserInterface</a:t>
              </a:r>
            </a:p>
            <a:p>
              <a:pPr algn="ctr"/>
              <a:r>
                <a:rPr lang="en-US" altLang="cs-CZ" sz="1800" b="0" u="sng">
                  <a:solidFill>
                    <a:srgbClr val="000000"/>
                  </a:solidFill>
                  <a:latin typeface="Lucida Sans Typewriter" panose="020B0602040502020304" pitchFamily="33" charset="0"/>
                </a:rPr>
                <a:t>:Team</a:t>
              </a:r>
              <a:endParaRPr lang="en-US" altLang="cs-CZ" sz="1800" b="0" u="sng">
                <a:latin typeface="Lucida Sans Typewriter" panose="020B0602040502020304" pitchFamily="33" charset="0"/>
              </a:endParaRPr>
            </a:p>
          </p:txBody>
        </p:sp>
        <p:sp>
          <p:nvSpPr>
            <p:cNvPr id="24585" name="Rectangle 102"/>
            <p:cNvSpPr>
              <a:spLocks noChangeArrowheads="1"/>
            </p:cNvSpPr>
            <p:nvPr/>
          </p:nvSpPr>
          <p:spPr bwMode="auto">
            <a:xfrm>
              <a:off x="4320" y="2579"/>
              <a:ext cx="960" cy="464"/>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86" name="Rectangle 103"/>
            <p:cNvSpPr>
              <a:spLocks noChangeArrowheads="1"/>
            </p:cNvSpPr>
            <p:nvPr/>
          </p:nvSpPr>
          <p:spPr bwMode="auto">
            <a:xfrm>
              <a:off x="4507" y="2640"/>
              <a:ext cx="607"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u="sng">
                  <a:solidFill>
                    <a:srgbClr val="000000"/>
                  </a:solidFill>
                  <a:latin typeface="Lucida Sans Typewriter" panose="020B0602040502020304" pitchFamily="33" charset="0"/>
                </a:rPr>
                <a:t>Control</a:t>
              </a:r>
            </a:p>
            <a:p>
              <a:pPr algn="ctr"/>
              <a:r>
                <a:rPr lang="en-US" altLang="cs-CZ" sz="1800" b="0" u="sng">
                  <a:solidFill>
                    <a:srgbClr val="000000"/>
                  </a:solidFill>
                  <a:latin typeface="Lucida Sans Typewriter" panose="020B0602040502020304" pitchFamily="33" charset="0"/>
                </a:rPr>
                <a:t>:Team</a:t>
              </a:r>
              <a:endParaRPr lang="en-US" altLang="cs-CZ" sz="1800" b="0">
                <a:latin typeface="Lucida Sans Typewriter" panose="020B0602040502020304" pitchFamily="33" charset="0"/>
              </a:endParaRPr>
            </a:p>
          </p:txBody>
        </p:sp>
        <p:sp>
          <p:nvSpPr>
            <p:cNvPr id="24587" name="Rectangle 105"/>
            <p:cNvSpPr>
              <a:spLocks noChangeArrowheads="1"/>
            </p:cNvSpPr>
            <p:nvPr/>
          </p:nvSpPr>
          <p:spPr bwMode="auto">
            <a:xfrm>
              <a:off x="3168" y="3086"/>
              <a:ext cx="1056" cy="466"/>
            </a:xfrm>
            <a:prstGeom prst="rect">
              <a:avLst/>
            </a:prstGeom>
            <a:noFill/>
            <a:ln w="222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24588" name="Line 108"/>
            <p:cNvSpPr>
              <a:spLocks noChangeShapeType="1"/>
            </p:cNvSpPr>
            <p:nvPr/>
          </p:nvSpPr>
          <p:spPr bwMode="auto">
            <a:xfrm flipH="1">
              <a:off x="3806" y="2162"/>
              <a:ext cx="212" cy="881"/>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24589" name="Line 109"/>
            <p:cNvSpPr>
              <a:spLocks noChangeShapeType="1"/>
            </p:cNvSpPr>
            <p:nvPr/>
          </p:nvSpPr>
          <p:spPr bwMode="auto">
            <a:xfrm>
              <a:off x="4018" y="2162"/>
              <a:ext cx="861" cy="417"/>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24590" name="Line 110"/>
            <p:cNvSpPr>
              <a:spLocks noChangeShapeType="1"/>
            </p:cNvSpPr>
            <p:nvPr/>
          </p:nvSpPr>
          <p:spPr bwMode="auto">
            <a:xfrm flipH="1">
              <a:off x="4272" y="3043"/>
              <a:ext cx="607" cy="317"/>
            </a:xfrm>
            <a:prstGeom prst="line">
              <a:avLst/>
            </a:prstGeom>
            <a:noFill/>
            <a:ln w="22225">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wrap="none" anchor="ctr"/>
            <a:lstStyle/>
            <a:p>
              <a:endParaRPr lang="cs-CZ"/>
            </a:p>
          </p:txBody>
        </p:sp>
        <p:sp>
          <p:nvSpPr>
            <p:cNvPr id="24591" name="Rectangle 111"/>
            <p:cNvSpPr>
              <a:spLocks noChangeArrowheads="1"/>
            </p:cNvSpPr>
            <p:nvPr/>
          </p:nvSpPr>
          <p:spPr bwMode="auto">
            <a:xfrm>
              <a:off x="3293" y="3188"/>
              <a:ext cx="694" cy="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u="sng">
                  <a:solidFill>
                    <a:srgbClr val="000000"/>
                  </a:solidFill>
                  <a:latin typeface="Lucida Sans Typewriter" panose="020B0602040502020304" pitchFamily="33" charset="0"/>
                </a:rPr>
                <a:t>Database</a:t>
              </a:r>
            </a:p>
            <a:p>
              <a:pPr algn="ctr"/>
              <a:r>
                <a:rPr lang="en-US" altLang="cs-CZ" sz="1800" b="0" u="sng">
                  <a:solidFill>
                    <a:srgbClr val="000000"/>
                  </a:solidFill>
                  <a:latin typeface="Lucida Sans Typewriter" panose="020B0602040502020304" pitchFamily="33" charset="0"/>
                </a:rPr>
                <a:t>:Team</a:t>
              </a:r>
              <a:endParaRPr lang="en-US" altLang="cs-CZ" sz="1800" b="0" u="sng">
                <a:latin typeface="Lucida Sans Typewriter" panose="020B0602040502020304" pitchFamily="33" charset="0"/>
              </a:endParaRPr>
            </a:p>
          </p:txBody>
        </p:sp>
        <p:sp>
          <p:nvSpPr>
            <p:cNvPr id="24592" name="AutoShape 133"/>
            <p:cNvSpPr>
              <a:spLocks noChangeArrowheads="1"/>
            </p:cNvSpPr>
            <p:nvPr/>
          </p:nvSpPr>
          <p:spPr bwMode="auto">
            <a:xfrm>
              <a:off x="2352" y="1344"/>
              <a:ext cx="672" cy="288"/>
            </a:xfrm>
            <a:prstGeom prst="rightArrow">
              <a:avLst>
                <a:gd name="adj1" fmla="val 50000"/>
                <a:gd name="adj2" fmla="val 58333"/>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679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6790" grpId="0" build="p" autoUpdateAnimBg="0"/>
    </p:bldLst>
  </p:timing>
</p:sld>
</file>

<file path=ppt/slides/slide50.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2162" name="Rectangle 2"/>
          <p:cNvSpPr>
            <a:spLocks noGrp="1" noChangeArrowheads="1"/>
          </p:cNvSpPr>
          <p:nvPr>
            <p:ph type="title"/>
          </p:nvPr>
        </p:nvSpPr>
        <p:spPr>
          <a:xfrm>
            <a:off x="381000" y="146050"/>
            <a:ext cx="8153400" cy="1225550"/>
          </a:xfrm>
          <a:noFill/>
        </p:spPr>
        <p:txBody>
          <a:bodyPr>
            <a:normAutofit fontScale="90000"/>
          </a:bodyPr>
          <a:lstStyle/>
          <a:p>
            <a:pPr eaLnBrk="1" hangingPunct="1"/>
            <a:r>
              <a:rPr lang="en-US" altLang="cs-CZ" smtClean="0">
                <a:ea typeface="ＭＳ Ｐゴシック" panose="020B0600070205080204" pitchFamily="34" charset="-128"/>
              </a:rPr>
              <a:t>Example of a Hierarchical Organization from the early IT Days :</a:t>
            </a:r>
            <a:br>
              <a:rPr lang="en-US" altLang="cs-CZ" smtClean="0">
                <a:ea typeface="ＭＳ Ｐゴシック" panose="020B0600070205080204" pitchFamily="34" charset="-128"/>
              </a:rPr>
            </a:br>
            <a:r>
              <a:rPr lang="en-US" altLang="cs-CZ" smtClean="0">
                <a:ea typeface="ＭＳ Ｐゴシック" panose="020B0600070205080204" pitchFamily="34" charset="-128"/>
              </a:rPr>
              <a:t>Chief Programmer Team [Brooks 1995]</a:t>
            </a:r>
          </a:p>
        </p:txBody>
      </p:sp>
      <p:sp>
        <p:nvSpPr>
          <p:cNvPr id="92163" name="Rectangle 3"/>
          <p:cNvSpPr>
            <a:spLocks noChangeArrowheads="1"/>
          </p:cNvSpPr>
          <p:nvPr/>
        </p:nvSpPr>
        <p:spPr bwMode="auto">
          <a:xfrm>
            <a:off x="3514725" y="1446213"/>
            <a:ext cx="2339975"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64" name="Rectangle 4"/>
          <p:cNvSpPr>
            <a:spLocks noChangeArrowheads="1"/>
          </p:cNvSpPr>
          <p:nvPr/>
        </p:nvSpPr>
        <p:spPr bwMode="auto">
          <a:xfrm>
            <a:off x="3522663" y="1452563"/>
            <a:ext cx="2490787" cy="625475"/>
          </a:xfrm>
          <a:prstGeom prst="rect">
            <a:avLst/>
          </a:prstGeom>
          <a:solidFill>
            <a:schemeClr val="bg1"/>
          </a:solidFill>
          <a:ln w="50800">
            <a:solidFill>
              <a:schemeClr val="bg2"/>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Chief Programmer</a:t>
            </a:r>
          </a:p>
        </p:txBody>
      </p:sp>
      <p:sp>
        <p:nvSpPr>
          <p:cNvPr id="92165" name="Rectangle 5"/>
          <p:cNvSpPr>
            <a:spLocks noChangeArrowheads="1"/>
          </p:cNvSpPr>
          <p:nvPr/>
        </p:nvSpPr>
        <p:spPr bwMode="auto">
          <a:xfrm>
            <a:off x="3225800" y="3713163"/>
            <a:ext cx="1446213"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66" name="Rectangle 6"/>
          <p:cNvSpPr>
            <a:spLocks noChangeArrowheads="1"/>
          </p:cNvSpPr>
          <p:nvPr/>
        </p:nvSpPr>
        <p:spPr bwMode="auto">
          <a:xfrm>
            <a:off x="3232150" y="3717925"/>
            <a:ext cx="1446213" cy="627063"/>
          </a:xfrm>
          <a:prstGeom prst="rect">
            <a:avLst/>
          </a:prstGeom>
          <a:solidFill>
            <a:schemeClr val="bg1"/>
          </a:solidFill>
          <a:ln w="50800">
            <a:solidFill>
              <a:schemeClr val="bg2"/>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Librarian</a:t>
            </a:r>
          </a:p>
        </p:txBody>
      </p:sp>
      <p:sp>
        <p:nvSpPr>
          <p:cNvPr id="92167" name="Rectangle 7"/>
          <p:cNvSpPr>
            <a:spLocks noChangeArrowheads="1"/>
          </p:cNvSpPr>
          <p:nvPr/>
        </p:nvSpPr>
        <p:spPr bwMode="auto">
          <a:xfrm>
            <a:off x="4797425" y="3727450"/>
            <a:ext cx="2238375"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68" name="Rectangle 8"/>
          <p:cNvSpPr>
            <a:spLocks noChangeArrowheads="1"/>
          </p:cNvSpPr>
          <p:nvPr/>
        </p:nvSpPr>
        <p:spPr bwMode="auto">
          <a:xfrm>
            <a:off x="4803775" y="3732213"/>
            <a:ext cx="2238375" cy="625475"/>
          </a:xfrm>
          <a:prstGeom prst="rect">
            <a:avLst/>
          </a:prstGeom>
          <a:solidFill>
            <a:schemeClr val="bg1"/>
          </a:solidFill>
          <a:ln w="50800">
            <a:solidFill>
              <a:schemeClr val="bg2"/>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Administration</a:t>
            </a:r>
          </a:p>
        </p:txBody>
      </p:sp>
      <p:sp>
        <p:nvSpPr>
          <p:cNvPr id="92169" name="Rectangle 9"/>
          <p:cNvSpPr>
            <a:spLocks noChangeArrowheads="1"/>
          </p:cNvSpPr>
          <p:nvPr/>
        </p:nvSpPr>
        <p:spPr bwMode="auto">
          <a:xfrm>
            <a:off x="7224713" y="3727450"/>
            <a:ext cx="1446212"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0" name="Rectangle 10"/>
          <p:cNvSpPr>
            <a:spLocks noChangeArrowheads="1"/>
          </p:cNvSpPr>
          <p:nvPr/>
        </p:nvSpPr>
        <p:spPr bwMode="auto">
          <a:xfrm>
            <a:off x="7231063" y="3732213"/>
            <a:ext cx="1446212" cy="625475"/>
          </a:xfrm>
          <a:prstGeom prst="rect">
            <a:avLst/>
          </a:prstGeom>
          <a:solidFill>
            <a:schemeClr val="bg1"/>
          </a:solidFill>
          <a:ln w="50800">
            <a:solidFill>
              <a:schemeClr val="bg2"/>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Tester</a:t>
            </a:r>
          </a:p>
        </p:txBody>
      </p:sp>
      <p:sp>
        <p:nvSpPr>
          <p:cNvPr id="92171" name="Rectangle 11"/>
          <p:cNvSpPr>
            <a:spLocks noChangeArrowheads="1"/>
          </p:cNvSpPr>
          <p:nvPr/>
        </p:nvSpPr>
        <p:spPr bwMode="auto">
          <a:xfrm>
            <a:off x="460375" y="5021263"/>
            <a:ext cx="2489200"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2" name="Rectangle 12"/>
          <p:cNvSpPr>
            <a:spLocks noChangeArrowheads="1"/>
          </p:cNvSpPr>
          <p:nvPr/>
        </p:nvSpPr>
        <p:spPr bwMode="auto">
          <a:xfrm>
            <a:off x="466725" y="5027613"/>
            <a:ext cx="2489200" cy="625475"/>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Junior Programmer</a:t>
            </a:r>
          </a:p>
        </p:txBody>
      </p:sp>
      <p:sp>
        <p:nvSpPr>
          <p:cNvPr id="92173" name="Line 13"/>
          <p:cNvSpPr>
            <a:spLocks noChangeShapeType="1"/>
          </p:cNvSpPr>
          <p:nvPr/>
        </p:nvSpPr>
        <p:spPr bwMode="auto">
          <a:xfrm>
            <a:off x="4640263" y="2108200"/>
            <a:ext cx="0" cy="144463"/>
          </a:xfrm>
          <a:prstGeom prst="line">
            <a:avLst/>
          </a:prstGeom>
          <a:noFill/>
          <a:ln w="12700">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2174" name="Freeform 14"/>
          <p:cNvSpPr>
            <a:spLocks/>
          </p:cNvSpPr>
          <p:nvPr/>
        </p:nvSpPr>
        <p:spPr bwMode="auto">
          <a:xfrm>
            <a:off x="4238625" y="3157538"/>
            <a:ext cx="1588" cy="31750"/>
          </a:xfrm>
          <a:custGeom>
            <a:avLst/>
            <a:gdLst>
              <a:gd name="T0" fmla="*/ 0 w 1"/>
              <a:gd name="T1" fmla="*/ 2147483647 h 20"/>
              <a:gd name="T2" fmla="*/ 0 w 1"/>
              <a:gd name="T3" fmla="*/ 2147483647 h 20"/>
              <a:gd name="T4" fmla="*/ 0 w 1"/>
              <a:gd name="T5" fmla="*/ 0 h 20"/>
              <a:gd name="T6" fmla="*/ 0 w 1"/>
              <a:gd name="T7" fmla="*/ 0 h 20"/>
              <a:gd name="T8" fmla="*/ 0 w 1"/>
              <a:gd name="T9" fmla="*/ 2147483647 h 20"/>
              <a:gd name="T10" fmla="*/ 0 60000 65536"/>
              <a:gd name="T11" fmla="*/ 0 60000 65536"/>
              <a:gd name="T12" fmla="*/ 0 60000 65536"/>
              <a:gd name="T13" fmla="*/ 0 60000 65536"/>
              <a:gd name="T14" fmla="*/ 0 60000 65536"/>
              <a:gd name="T15" fmla="*/ 0 w 1"/>
              <a:gd name="T16" fmla="*/ 0 h 20"/>
              <a:gd name="T17" fmla="*/ 1 w 1"/>
              <a:gd name="T18" fmla="*/ 20 h 20"/>
            </a:gdLst>
            <a:ahLst/>
            <a:cxnLst>
              <a:cxn ang="T10">
                <a:pos x="T0" y="T1"/>
              </a:cxn>
              <a:cxn ang="T11">
                <a:pos x="T2" y="T3"/>
              </a:cxn>
              <a:cxn ang="T12">
                <a:pos x="T4" y="T5"/>
              </a:cxn>
              <a:cxn ang="T13">
                <a:pos x="T6" y="T7"/>
              </a:cxn>
              <a:cxn ang="T14">
                <a:pos x="T8" y="T9"/>
              </a:cxn>
            </a:cxnLst>
            <a:rect l="T15" t="T16" r="T17" b="T18"/>
            <a:pathLst>
              <a:path w="1" h="20">
                <a:moveTo>
                  <a:pt x="0" y="19"/>
                </a:moveTo>
                <a:lnTo>
                  <a:pt x="0" y="19"/>
                </a:lnTo>
                <a:lnTo>
                  <a:pt x="0" y="0"/>
                </a:lnTo>
                <a:lnTo>
                  <a:pt x="0" y="19"/>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5" name="Freeform 15"/>
          <p:cNvSpPr>
            <a:spLocks/>
          </p:cNvSpPr>
          <p:nvPr/>
        </p:nvSpPr>
        <p:spPr bwMode="auto">
          <a:xfrm>
            <a:off x="1773238" y="3735388"/>
            <a:ext cx="14287" cy="30162"/>
          </a:xfrm>
          <a:custGeom>
            <a:avLst/>
            <a:gdLst>
              <a:gd name="T0" fmla="*/ 2147483647 w 9"/>
              <a:gd name="T1" fmla="*/ 2147483647 h 19"/>
              <a:gd name="T2" fmla="*/ 0 w 9"/>
              <a:gd name="T3" fmla="*/ 2147483647 h 19"/>
              <a:gd name="T4" fmla="*/ 0 w 9"/>
              <a:gd name="T5" fmla="*/ 0 h 19"/>
              <a:gd name="T6" fmla="*/ 2147483647 w 9"/>
              <a:gd name="T7" fmla="*/ 0 h 19"/>
              <a:gd name="T8" fmla="*/ 2147483647 w 9"/>
              <a:gd name="T9" fmla="*/ 2147483647 h 19"/>
              <a:gd name="T10" fmla="*/ 0 60000 65536"/>
              <a:gd name="T11" fmla="*/ 0 60000 65536"/>
              <a:gd name="T12" fmla="*/ 0 60000 65536"/>
              <a:gd name="T13" fmla="*/ 0 60000 65536"/>
              <a:gd name="T14" fmla="*/ 0 60000 65536"/>
              <a:gd name="T15" fmla="*/ 0 w 9"/>
              <a:gd name="T16" fmla="*/ 0 h 19"/>
              <a:gd name="T17" fmla="*/ 9 w 9"/>
              <a:gd name="T18" fmla="*/ 19 h 19"/>
            </a:gdLst>
            <a:ahLst/>
            <a:cxnLst>
              <a:cxn ang="T10">
                <a:pos x="T0" y="T1"/>
              </a:cxn>
              <a:cxn ang="T11">
                <a:pos x="T2" y="T3"/>
              </a:cxn>
              <a:cxn ang="T12">
                <a:pos x="T4" y="T5"/>
              </a:cxn>
              <a:cxn ang="T13">
                <a:pos x="T6" y="T7"/>
              </a:cxn>
              <a:cxn ang="T14">
                <a:pos x="T8" y="T9"/>
              </a:cxn>
            </a:cxnLst>
            <a:rect l="T15" t="T16" r="T17" b="T18"/>
            <a:pathLst>
              <a:path w="9" h="19">
                <a:moveTo>
                  <a:pt x="8" y="18"/>
                </a:moveTo>
                <a:lnTo>
                  <a:pt x="0" y="18"/>
                </a:lnTo>
                <a:lnTo>
                  <a:pt x="0" y="0"/>
                </a:lnTo>
                <a:lnTo>
                  <a:pt x="4" y="0"/>
                </a:lnTo>
                <a:lnTo>
                  <a:pt x="8" y="18"/>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6" name="Freeform 16"/>
          <p:cNvSpPr>
            <a:spLocks/>
          </p:cNvSpPr>
          <p:nvPr/>
        </p:nvSpPr>
        <p:spPr bwMode="auto">
          <a:xfrm>
            <a:off x="1785938" y="3157538"/>
            <a:ext cx="2454275" cy="608012"/>
          </a:xfrm>
          <a:custGeom>
            <a:avLst/>
            <a:gdLst>
              <a:gd name="T0" fmla="*/ 2147483647 w 1546"/>
              <a:gd name="T1" fmla="*/ 2147483647 h 383"/>
              <a:gd name="T2" fmla="*/ 2147483647 w 1546"/>
              <a:gd name="T3" fmla="*/ 0 h 383"/>
              <a:gd name="T4" fmla="*/ 0 w 1546"/>
              <a:gd name="T5" fmla="*/ 2147483647 h 383"/>
              <a:gd name="T6" fmla="*/ 2147483647 w 1546"/>
              <a:gd name="T7" fmla="*/ 2147483647 h 383"/>
              <a:gd name="T8" fmla="*/ 2147483647 w 1546"/>
              <a:gd name="T9" fmla="*/ 2147483647 h 383"/>
              <a:gd name="T10" fmla="*/ 0 60000 65536"/>
              <a:gd name="T11" fmla="*/ 0 60000 65536"/>
              <a:gd name="T12" fmla="*/ 0 60000 65536"/>
              <a:gd name="T13" fmla="*/ 0 60000 65536"/>
              <a:gd name="T14" fmla="*/ 0 60000 65536"/>
              <a:gd name="T15" fmla="*/ 0 w 1546"/>
              <a:gd name="T16" fmla="*/ 0 h 383"/>
              <a:gd name="T17" fmla="*/ 1546 w 1546"/>
              <a:gd name="T18" fmla="*/ 383 h 383"/>
            </a:gdLst>
            <a:ahLst/>
            <a:cxnLst>
              <a:cxn ang="T10">
                <a:pos x="T0" y="T1"/>
              </a:cxn>
              <a:cxn ang="T11">
                <a:pos x="T2" y="T3"/>
              </a:cxn>
              <a:cxn ang="T12">
                <a:pos x="T4" y="T5"/>
              </a:cxn>
              <a:cxn ang="T13">
                <a:pos x="T6" y="T7"/>
              </a:cxn>
              <a:cxn ang="T14">
                <a:pos x="T8" y="T9"/>
              </a:cxn>
            </a:cxnLst>
            <a:rect l="T15" t="T16" r="T17" b="T18"/>
            <a:pathLst>
              <a:path w="1546" h="383">
                <a:moveTo>
                  <a:pt x="1545" y="26"/>
                </a:moveTo>
                <a:lnTo>
                  <a:pt x="1537" y="0"/>
                </a:lnTo>
                <a:lnTo>
                  <a:pt x="0" y="357"/>
                </a:lnTo>
                <a:lnTo>
                  <a:pt x="8" y="382"/>
                </a:lnTo>
                <a:lnTo>
                  <a:pt x="1545" y="26"/>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7" name="Freeform 17"/>
          <p:cNvSpPr>
            <a:spLocks/>
          </p:cNvSpPr>
          <p:nvPr/>
        </p:nvSpPr>
        <p:spPr bwMode="auto">
          <a:xfrm>
            <a:off x="4451350" y="3284538"/>
            <a:ext cx="26988" cy="31750"/>
          </a:xfrm>
          <a:custGeom>
            <a:avLst/>
            <a:gdLst>
              <a:gd name="T0" fmla="*/ 2147483647 w 17"/>
              <a:gd name="T1" fmla="*/ 2147483647 h 20"/>
              <a:gd name="T2" fmla="*/ 2147483647 w 17"/>
              <a:gd name="T3" fmla="*/ 2147483647 h 20"/>
              <a:gd name="T4" fmla="*/ 2147483647 w 17"/>
              <a:gd name="T5" fmla="*/ 0 h 20"/>
              <a:gd name="T6" fmla="*/ 0 w 17"/>
              <a:gd name="T7" fmla="*/ 2147483647 h 20"/>
              <a:gd name="T8" fmla="*/ 2147483647 w 17"/>
              <a:gd name="T9" fmla="*/ 2147483647 h 20"/>
              <a:gd name="T10" fmla="*/ 0 60000 65536"/>
              <a:gd name="T11" fmla="*/ 0 60000 65536"/>
              <a:gd name="T12" fmla="*/ 0 60000 65536"/>
              <a:gd name="T13" fmla="*/ 0 60000 65536"/>
              <a:gd name="T14" fmla="*/ 0 60000 65536"/>
              <a:gd name="T15" fmla="*/ 0 w 17"/>
              <a:gd name="T16" fmla="*/ 0 h 20"/>
              <a:gd name="T17" fmla="*/ 17 w 17"/>
              <a:gd name="T18" fmla="*/ 20 h 20"/>
            </a:gdLst>
            <a:ahLst/>
            <a:cxnLst>
              <a:cxn ang="T10">
                <a:pos x="T0" y="T1"/>
              </a:cxn>
              <a:cxn ang="T11">
                <a:pos x="T2" y="T3"/>
              </a:cxn>
              <a:cxn ang="T12">
                <a:pos x="T4" y="T5"/>
              </a:cxn>
              <a:cxn ang="T13">
                <a:pos x="T6" y="T7"/>
              </a:cxn>
              <a:cxn ang="T14">
                <a:pos x="T8" y="T9"/>
              </a:cxn>
            </a:cxnLst>
            <a:rect l="T15" t="T16" r="T17" b="T18"/>
            <a:pathLst>
              <a:path w="17" h="20">
                <a:moveTo>
                  <a:pt x="11" y="19"/>
                </a:moveTo>
                <a:lnTo>
                  <a:pt x="16" y="13"/>
                </a:lnTo>
                <a:lnTo>
                  <a:pt x="5" y="0"/>
                </a:lnTo>
                <a:lnTo>
                  <a:pt x="0" y="6"/>
                </a:lnTo>
                <a:lnTo>
                  <a:pt x="11" y="19"/>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8" name="Freeform 18"/>
          <p:cNvSpPr>
            <a:spLocks/>
          </p:cNvSpPr>
          <p:nvPr/>
        </p:nvSpPr>
        <p:spPr bwMode="auto">
          <a:xfrm>
            <a:off x="4225925" y="3678238"/>
            <a:ext cx="14288" cy="31750"/>
          </a:xfrm>
          <a:custGeom>
            <a:avLst/>
            <a:gdLst>
              <a:gd name="T0" fmla="*/ 2147483647 w 9"/>
              <a:gd name="T1" fmla="*/ 2147483647 h 20"/>
              <a:gd name="T2" fmla="*/ 2147483647 w 9"/>
              <a:gd name="T3" fmla="*/ 2147483647 h 20"/>
              <a:gd name="T4" fmla="*/ 0 w 9"/>
              <a:gd name="T5" fmla="*/ 2147483647 h 20"/>
              <a:gd name="T6" fmla="*/ 2147483647 w 9"/>
              <a:gd name="T7" fmla="*/ 0 h 20"/>
              <a:gd name="T8" fmla="*/ 2147483647 w 9"/>
              <a:gd name="T9" fmla="*/ 2147483647 h 20"/>
              <a:gd name="T10" fmla="*/ 0 60000 65536"/>
              <a:gd name="T11" fmla="*/ 0 60000 65536"/>
              <a:gd name="T12" fmla="*/ 0 60000 65536"/>
              <a:gd name="T13" fmla="*/ 0 60000 65536"/>
              <a:gd name="T14" fmla="*/ 0 60000 65536"/>
              <a:gd name="T15" fmla="*/ 0 w 9"/>
              <a:gd name="T16" fmla="*/ 0 h 20"/>
              <a:gd name="T17" fmla="*/ 9 w 9"/>
              <a:gd name="T18" fmla="*/ 20 h 20"/>
            </a:gdLst>
            <a:ahLst/>
            <a:cxnLst>
              <a:cxn ang="T10">
                <a:pos x="T0" y="T1"/>
              </a:cxn>
              <a:cxn ang="T11">
                <a:pos x="T2" y="T3"/>
              </a:cxn>
              <a:cxn ang="T12">
                <a:pos x="T4" y="T5"/>
              </a:cxn>
              <a:cxn ang="T13">
                <a:pos x="T6" y="T7"/>
              </a:cxn>
              <a:cxn ang="T14">
                <a:pos x="T8" y="T9"/>
              </a:cxn>
            </a:cxnLst>
            <a:rect l="T15" t="T16" r="T17" b="T18"/>
            <a:pathLst>
              <a:path w="9" h="20">
                <a:moveTo>
                  <a:pt x="8" y="13"/>
                </a:moveTo>
                <a:lnTo>
                  <a:pt x="8" y="19"/>
                </a:lnTo>
                <a:lnTo>
                  <a:pt x="0" y="6"/>
                </a:lnTo>
                <a:lnTo>
                  <a:pt x="4" y="0"/>
                </a:lnTo>
                <a:lnTo>
                  <a:pt x="8" y="13"/>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79" name="Freeform 19"/>
          <p:cNvSpPr>
            <a:spLocks/>
          </p:cNvSpPr>
          <p:nvPr/>
        </p:nvSpPr>
        <p:spPr bwMode="auto">
          <a:xfrm>
            <a:off x="4238625" y="3298825"/>
            <a:ext cx="227013" cy="396875"/>
          </a:xfrm>
          <a:custGeom>
            <a:avLst/>
            <a:gdLst>
              <a:gd name="T0" fmla="*/ 2147483647 w 143"/>
              <a:gd name="T1" fmla="*/ 2147483647 h 250"/>
              <a:gd name="T2" fmla="*/ 2147483647 w 143"/>
              <a:gd name="T3" fmla="*/ 0 h 250"/>
              <a:gd name="T4" fmla="*/ 0 w 143"/>
              <a:gd name="T5" fmla="*/ 2147483647 h 250"/>
              <a:gd name="T6" fmla="*/ 2147483647 w 143"/>
              <a:gd name="T7" fmla="*/ 2147483647 h 250"/>
              <a:gd name="T8" fmla="*/ 2147483647 w 143"/>
              <a:gd name="T9" fmla="*/ 2147483647 h 250"/>
              <a:gd name="T10" fmla="*/ 0 60000 65536"/>
              <a:gd name="T11" fmla="*/ 0 60000 65536"/>
              <a:gd name="T12" fmla="*/ 0 60000 65536"/>
              <a:gd name="T13" fmla="*/ 0 60000 65536"/>
              <a:gd name="T14" fmla="*/ 0 60000 65536"/>
              <a:gd name="T15" fmla="*/ 0 w 143"/>
              <a:gd name="T16" fmla="*/ 0 h 250"/>
              <a:gd name="T17" fmla="*/ 143 w 143"/>
              <a:gd name="T18" fmla="*/ 250 h 250"/>
            </a:gdLst>
            <a:ahLst/>
            <a:cxnLst>
              <a:cxn ang="T10">
                <a:pos x="T0" y="T1"/>
              </a:cxn>
              <a:cxn ang="T11">
                <a:pos x="T2" y="T3"/>
              </a:cxn>
              <a:cxn ang="T12">
                <a:pos x="T4" y="T5"/>
              </a:cxn>
              <a:cxn ang="T13">
                <a:pos x="T6" y="T7"/>
              </a:cxn>
              <a:cxn ang="T14">
                <a:pos x="T8" y="T9"/>
              </a:cxn>
            </a:cxnLst>
            <a:rect l="T15" t="T16" r="T17" b="T18"/>
            <a:pathLst>
              <a:path w="143" h="250">
                <a:moveTo>
                  <a:pt x="142" y="17"/>
                </a:moveTo>
                <a:lnTo>
                  <a:pt x="127" y="0"/>
                </a:lnTo>
                <a:lnTo>
                  <a:pt x="0" y="232"/>
                </a:lnTo>
                <a:lnTo>
                  <a:pt x="8" y="249"/>
                </a:lnTo>
                <a:lnTo>
                  <a:pt x="142" y="17"/>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0" name="Freeform 20"/>
          <p:cNvSpPr>
            <a:spLocks/>
          </p:cNvSpPr>
          <p:nvPr/>
        </p:nvSpPr>
        <p:spPr bwMode="auto">
          <a:xfrm>
            <a:off x="4803775" y="3171825"/>
            <a:ext cx="26988" cy="44450"/>
          </a:xfrm>
          <a:custGeom>
            <a:avLst/>
            <a:gdLst>
              <a:gd name="T0" fmla="*/ 2147483647 w 17"/>
              <a:gd name="T1" fmla="*/ 2147483647 h 28"/>
              <a:gd name="T2" fmla="*/ 2147483647 w 17"/>
              <a:gd name="T3" fmla="*/ 0 h 28"/>
              <a:gd name="T4" fmla="*/ 0 w 17"/>
              <a:gd name="T5" fmla="*/ 2147483647 h 28"/>
              <a:gd name="T6" fmla="*/ 2147483647 w 17"/>
              <a:gd name="T7" fmla="*/ 2147483647 h 28"/>
              <a:gd name="T8" fmla="*/ 2147483647 w 17"/>
              <a:gd name="T9" fmla="*/ 2147483647 h 28"/>
              <a:gd name="T10" fmla="*/ 0 60000 65536"/>
              <a:gd name="T11" fmla="*/ 0 60000 65536"/>
              <a:gd name="T12" fmla="*/ 0 60000 65536"/>
              <a:gd name="T13" fmla="*/ 0 60000 65536"/>
              <a:gd name="T14" fmla="*/ 0 60000 65536"/>
              <a:gd name="T15" fmla="*/ 0 w 17"/>
              <a:gd name="T16" fmla="*/ 0 h 28"/>
              <a:gd name="T17" fmla="*/ 17 w 17"/>
              <a:gd name="T18" fmla="*/ 28 h 28"/>
            </a:gdLst>
            <a:ahLst/>
            <a:cxnLst>
              <a:cxn ang="T10">
                <a:pos x="T0" y="T1"/>
              </a:cxn>
              <a:cxn ang="T11">
                <a:pos x="T2" y="T3"/>
              </a:cxn>
              <a:cxn ang="T12">
                <a:pos x="T4" y="T5"/>
              </a:cxn>
              <a:cxn ang="T13">
                <a:pos x="T6" y="T7"/>
              </a:cxn>
              <a:cxn ang="T14">
                <a:pos x="T8" y="T9"/>
              </a:cxn>
            </a:cxnLst>
            <a:rect l="T15" t="T16" r="T17" b="T18"/>
            <a:pathLst>
              <a:path w="17" h="28">
                <a:moveTo>
                  <a:pt x="16" y="7"/>
                </a:moveTo>
                <a:lnTo>
                  <a:pt x="11" y="0"/>
                </a:lnTo>
                <a:lnTo>
                  <a:pt x="0" y="21"/>
                </a:lnTo>
                <a:lnTo>
                  <a:pt x="11" y="27"/>
                </a:lnTo>
                <a:lnTo>
                  <a:pt x="16" y="7"/>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1" name="Freeform 21"/>
          <p:cNvSpPr>
            <a:spLocks/>
          </p:cNvSpPr>
          <p:nvPr/>
        </p:nvSpPr>
        <p:spPr bwMode="auto">
          <a:xfrm>
            <a:off x="5608638" y="3692525"/>
            <a:ext cx="14287" cy="31750"/>
          </a:xfrm>
          <a:custGeom>
            <a:avLst/>
            <a:gdLst>
              <a:gd name="T0" fmla="*/ 2147483647 w 9"/>
              <a:gd name="T1" fmla="*/ 0 h 20"/>
              <a:gd name="T2" fmla="*/ 2147483647 w 9"/>
              <a:gd name="T3" fmla="*/ 2147483647 h 20"/>
              <a:gd name="T4" fmla="*/ 2147483647 w 9"/>
              <a:gd name="T5" fmla="*/ 2147483647 h 20"/>
              <a:gd name="T6" fmla="*/ 0 w 9"/>
              <a:gd name="T7" fmla="*/ 2147483647 h 20"/>
              <a:gd name="T8" fmla="*/ 2147483647 w 9"/>
              <a:gd name="T9" fmla="*/ 0 h 20"/>
              <a:gd name="T10" fmla="*/ 0 60000 65536"/>
              <a:gd name="T11" fmla="*/ 0 60000 65536"/>
              <a:gd name="T12" fmla="*/ 0 60000 65536"/>
              <a:gd name="T13" fmla="*/ 0 60000 65536"/>
              <a:gd name="T14" fmla="*/ 0 60000 65536"/>
              <a:gd name="T15" fmla="*/ 0 w 9"/>
              <a:gd name="T16" fmla="*/ 0 h 20"/>
              <a:gd name="T17" fmla="*/ 9 w 9"/>
              <a:gd name="T18" fmla="*/ 20 h 20"/>
            </a:gdLst>
            <a:ahLst/>
            <a:cxnLst>
              <a:cxn ang="T10">
                <a:pos x="T0" y="T1"/>
              </a:cxn>
              <a:cxn ang="T11">
                <a:pos x="T2" y="T3"/>
              </a:cxn>
              <a:cxn ang="T12">
                <a:pos x="T4" y="T5"/>
              </a:cxn>
              <a:cxn ang="T13">
                <a:pos x="T6" y="T7"/>
              </a:cxn>
              <a:cxn ang="T14">
                <a:pos x="T8" y="T9"/>
              </a:cxn>
            </a:cxnLst>
            <a:rect l="T15" t="T16" r="T17" b="T18"/>
            <a:pathLst>
              <a:path w="9" h="20">
                <a:moveTo>
                  <a:pt x="4" y="0"/>
                </a:moveTo>
                <a:lnTo>
                  <a:pt x="8" y="6"/>
                </a:lnTo>
                <a:lnTo>
                  <a:pt x="4" y="19"/>
                </a:lnTo>
                <a:lnTo>
                  <a:pt x="0" y="19"/>
                </a:lnTo>
                <a:lnTo>
                  <a:pt x="4" y="0"/>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2" name="Freeform 22"/>
          <p:cNvSpPr>
            <a:spLocks/>
          </p:cNvSpPr>
          <p:nvPr/>
        </p:nvSpPr>
        <p:spPr bwMode="auto">
          <a:xfrm>
            <a:off x="4829175" y="3186113"/>
            <a:ext cx="781050" cy="538162"/>
          </a:xfrm>
          <a:custGeom>
            <a:avLst/>
            <a:gdLst>
              <a:gd name="T0" fmla="*/ 2147483647 w 492"/>
              <a:gd name="T1" fmla="*/ 0 h 339"/>
              <a:gd name="T2" fmla="*/ 0 w 492"/>
              <a:gd name="T3" fmla="*/ 2147483647 h 339"/>
              <a:gd name="T4" fmla="*/ 2147483647 w 492"/>
              <a:gd name="T5" fmla="*/ 2147483647 h 339"/>
              <a:gd name="T6" fmla="*/ 2147483647 w 492"/>
              <a:gd name="T7" fmla="*/ 2147483647 h 339"/>
              <a:gd name="T8" fmla="*/ 2147483647 w 492"/>
              <a:gd name="T9" fmla="*/ 0 h 339"/>
              <a:gd name="T10" fmla="*/ 0 60000 65536"/>
              <a:gd name="T11" fmla="*/ 0 60000 65536"/>
              <a:gd name="T12" fmla="*/ 0 60000 65536"/>
              <a:gd name="T13" fmla="*/ 0 60000 65536"/>
              <a:gd name="T14" fmla="*/ 0 60000 65536"/>
              <a:gd name="T15" fmla="*/ 0 w 492"/>
              <a:gd name="T16" fmla="*/ 0 h 339"/>
              <a:gd name="T17" fmla="*/ 492 w 492"/>
              <a:gd name="T18" fmla="*/ 339 h 339"/>
            </a:gdLst>
            <a:ahLst/>
            <a:cxnLst>
              <a:cxn ang="T10">
                <a:pos x="T0" y="T1"/>
              </a:cxn>
              <a:cxn ang="T11">
                <a:pos x="T2" y="T3"/>
              </a:cxn>
              <a:cxn ang="T12">
                <a:pos x="T4" y="T5"/>
              </a:cxn>
              <a:cxn ang="T13">
                <a:pos x="T6" y="T7"/>
              </a:cxn>
              <a:cxn ang="T14">
                <a:pos x="T8" y="T9"/>
              </a:cxn>
            </a:cxnLst>
            <a:rect l="T15" t="T16" r="T17" b="T18"/>
            <a:pathLst>
              <a:path w="492" h="339">
                <a:moveTo>
                  <a:pt x="8" y="0"/>
                </a:moveTo>
                <a:lnTo>
                  <a:pt x="0" y="25"/>
                </a:lnTo>
                <a:lnTo>
                  <a:pt x="483" y="338"/>
                </a:lnTo>
                <a:lnTo>
                  <a:pt x="491" y="312"/>
                </a:lnTo>
                <a:lnTo>
                  <a:pt x="8" y="0"/>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3" name="Freeform 23"/>
          <p:cNvSpPr>
            <a:spLocks/>
          </p:cNvSpPr>
          <p:nvPr/>
        </p:nvSpPr>
        <p:spPr bwMode="auto">
          <a:xfrm>
            <a:off x="7494588" y="3692525"/>
            <a:ext cx="14287" cy="31750"/>
          </a:xfrm>
          <a:custGeom>
            <a:avLst/>
            <a:gdLst>
              <a:gd name="T0" fmla="*/ 0 w 9"/>
              <a:gd name="T1" fmla="*/ 2147483647 h 20"/>
              <a:gd name="T2" fmla="*/ 2147483647 w 9"/>
              <a:gd name="T3" fmla="*/ 2147483647 h 20"/>
              <a:gd name="T4" fmla="*/ 2147483647 w 9"/>
              <a:gd name="T5" fmla="*/ 0 h 20"/>
              <a:gd name="T6" fmla="*/ 2147483647 w 9"/>
              <a:gd name="T7" fmla="*/ 0 h 20"/>
              <a:gd name="T8" fmla="*/ 0 w 9"/>
              <a:gd name="T9" fmla="*/ 2147483647 h 20"/>
              <a:gd name="T10" fmla="*/ 0 60000 65536"/>
              <a:gd name="T11" fmla="*/ 0 60000 65536"/>
              <a:gd name="T12" fmla="*/ 0 60000 65536"/>
              <a:gd name="T13" fmla="*/ 0 60000 65536"/>
              <a:gd name="T14" fmla="*/ 0 60000 65536"/>
              <a:gd name="T15" fmla="*/ 0 w 9"/>
              <a:gd name="T16" fmla="*/ 0 h 20"/>
              <a:gd name="T17" fmla="*/ 9 w 9"/>
              <a:gd name="T18" fmla="*/ 20 h 20"/>
            </a:gdLst>
            <a:ahLst/>
            <a:cxnLst>
              <a:cxn ang="T10">
                <a:pos x="T0" y="T1"/>
              </a:cxn>
              <a:cxn ang="T11">
                <a:pos x="T2" y="T3"/>
              </a:cxn>
              <a:cxn ang="T12">
                <a:pos x="T4" y="T5"/>
              </a:cxn>
              <a:cxn ang="T13">
                <a:pos x="T6" y="T7"/>
              </a:cxn>
              <a:cxn ang="T14">
                <a:pos x="T8" y="T9"/>
              </a:cxn>
            </a:cxnLst>
            <a:rect l="T15" t="T16" r="T17" b="T18"/>
            <a:pathLst>
              <a:path w="9" h="20">
                <a:moveTo>
                  <a:pt x="0" y="19"/>
                </a:moveTo>
                <a:lnTo>
                  <a:pt x="8" y="19"/>
                </a:lnTo>
                <a:lnTo>
                  <a:pt x="8" y="0"/>
                </a:lnTo>
                <a:lnTo>
                  <a:pt x="4" y="0"/>
                </a:lnTo>
                <a:lnTo>
                  <a:pt x="0" y="19"/>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4" name="Freeform 24"/>
          <p:cNvSpPr>
            <a:spLocks/>
          </p:cNvSpPr>
          <p:nvPr/>
        </p:nvSpPr>
        <p:spPr bwMode="auto">
          <a:xfrm>
            <a:off x="5294313" y="3157538"/>
            <a:ext cx="14287" cy="31750"/>
          </a:xfrm>
          <a:custGeom>
            <a:avLst/>
            <a:gdLst>
              <a:gd name="T0" fmla="*/ 2147483647 w 9"/>
              <a:gd name="T1" fmla="*/ 2147483647 h 20"/>
              <a:gd name="T2" fmla="*/ 0 w 9"/>
              <a:gd name="T3" fmla="*/ 2147483647 h 20"/>
              <a:gd name="T4" fmla="*/ 2147483647 w 9"/>
              <a:gd name="T5" fmla="*/ 0 h 20"/>
              <a:gd name="T6" fmla="*/ 2147483647 w 9"/>
              <a:gd name="T7" fmla="*/ 0 h 20"/>
              <a:gd name="T8" fmla="*/ 2147483647 w 9"/>
              <a:gd name="T9" fmla="*/ 2147483647 h 20"/>
              <a:gd name="T10" fmla="*/ 0 60000 65536"/>
              <a:gd name="T11" fmla="*/ 0 60000 65536"/>
              <a:gd name="T12" fmla="*/ 0 60000 65536"/>
              <a:gd name="T13" fmla="*/ 0 60000 65536"/>
              <a:gd name="T14" fmla="*/ 0 60000 65536"/>
              <a:gd name="T15" fmla="*/ 0 w 9"/>
              <a:gd name="T16" fmla="*/ 0 h 20"/>
              <a:gd name="T17" fmla="*/ 9 w 9"/>
              <a:gd name="T18" fmla="*/ 20 h 20"/>
            </a:gdLst>
            <a:ahLst/>
            <a:cxnLst>
              <a:cxn ang="T10">
                <a:pos x="T0" y="T1"/>
              </a:cxn>
              <a:cxn ang="T11">
                <a:pos x="T2" y="T3"/>
              </a:cxn>
              <a:cxn ang="T12">
                <a:pos x="T4" y="T5"/>
              </a:cxn>
              <a:cxn ang="T13">
                <a:pos x="T6" y="T7"/>
              </a:cxn>
              <a:cxn ang="T14">
                <a:pos x="T8" y="T9"/>
              </a:cxn>
            </a:cxnLst>
            <a:rect l="T15" t="T16" r="T17" b="T18"/>
            <a:pathLst>
              <a:path w="9" h="20">
                <a:moveTo>
                  <a:pt x="4" y="19"/>
                </a:moveTo>
                <a:lnTo>
                  <a:pt x="0" y="19"/>
                </a:lnTo>
                <a:lnTo>
                  <a:pt x="4" y="0"/>
                </a:lnTo>
                <a:lnTo>
                  <a:pt x="8" y="0"/>
                </a:lnTo>
                <a:lnTo>
                  <a:pt x="4" y="19"/>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5" name="Freeform 25"/>
          <p:cNvSpPr>
            <a:spLocks/>
          </p:cNvSpPr>
          <p:nvPr/>
        </p:nvSpPr>
        <p:spPr bwMode="auto">
          <a:xfrm>
            <a:off x="5307013" y="3157538"/>
            <a:ext cx="2189162" cy="566737"/>
          </a:xfrm>
          <a:custGeom>
            <a:avLst/>
            <a:gdLst>
              <a:gd name="T0" fmla="*/ 2147483647 w 1379"/>
              <a:gd name="T1" fmla="*/ 2147483647 h 357"/>
              <a:gd name="T2" fmla="*/ 2147483647 w 1379"/>
              <a:gd name="T3" fmla="*/ 2147483647 h 357"/>
              <a:gd name="T4" fmla="*/ 2147483647 w 1379"/>
              <a:gd name="T5" fmla="*/ 0 h 357"/>
              <a:gd name="T6" fmla="*/ 0 w 1379"/>
              <a:gd name="T7" fmla="*/ 2147483647 h 357"/>
              <a:gd name="T8" fmla="*/ 2147483647 w 1379"/>
              <a:gd name="T9" fmla="*/ 2147483647 h 357"/>
              <a:gd name="T10" fmla="*/ 0 60000 65536"/>
              <a:gd name="T11" fmla="*/ 0 60000 65536"/>
              <a:gd name="T12" fmla="*/ 0 60000 65536"/>
              <a:gd name="T13" fmla="*/ 0 60000 65536"/>
              <a:gd name="T14" fmla="*/ 0 60000 65536"/>
              <a:gd name="T15" fmla="*/ 0 w 1379"/>
              <a:gd name="T16" fmla="*/ 0 h 357"/>
              <a:gd name="T17" fmla="*/ 1379 w 1379"/>
              <a:gd name="T18" fmla="*/ 357 h 357"/>
            </a:gdLst>
            <a:ahLst/>
            <a:cxnLst>
              <a:cxn ang="T10">
                <a:pos x="T0" y="T1"/>
              </a:cxn>
              <a:cxn ang="T11">
                <a:pos x="T2" y="T3"/>
              </a:cxn>
              <a:cxn ang="T12">
                <a:pos x="T4" y="T5"/>
              </a:cxn>
              <a:cxn ang="T13">
                <a:pos x="T6" y="T7"/>
              </a:cxn>
              <a:cxn ang="T14">
                <a:pos x="T8" y="T9"/>
              </a:cxn>
            </a:cxnLst>
            <a:rect l="T15" t="T16" r="T17" b="T18"/>
            <a:pathLst>
              <a:path w="1379" h="357">
                <a:moveTo>
                  <a:pt x="1370" y="356"/>
                </a:moveTo>
                <a:lnTo>
                  <a:pt x="1378" y="330"/>
                </a:lnTo>
                <a:lnTo>
                  <a:pt x="8" y="0"/>
                </a:lnTo>
                <a:lnTo>
                  <a:pt x="0" y="26"/>
                </a:lnTo>
                <a:lnTo>
                  <a:pt x="1370" y="356"/>
                </a:lnTo>
              </a:path>
            </a:pathLst>
          </a:custGeom>
          <a:solidFill>
            <a:schemeClr val="bg1"/>
          </a:solidFill>
          <a:ln w="12700" cap="rnd">
            <a:solidFill>
              <a:schemeClr val="bg2"/>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6" name="Rectangle 26"/>
          <p:cNvSpPr>
            <a:spLocks noChangeArrowheads="1"/>
          </p:cNvSpPr>
          <p:nvPr/>
        </p:nvSpPr>
        <p:spPr bwMode="auto">
          <a:xfrm>
            <a:off x="3514725" y="2278063"/>
            <a:ext cx="2339975" cy="620712"/>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7" name="Rectangle 27"/>
          <p:cNvSpPr>
            <a:spLocks noChangeArrowheads="1"/>
          </p:cNvSpPr>
          <p:nvPr/>
        </p:nvSpPr>
        <p:spPr bwMode="auto">
          <a:xfrm>
            <a:off x="3522663" y="2282825"/>
            <a:ext cx="2336800" cy="625475"/>
          </a:xfrm>
          <a:prstGeom prst="rect">
            <a:avLst/>
          </a:prstGeom>
          <a:solidFill>
            <a:schemeClr val="bg1"/>
          </a:solidFill>
          <a:ln w="508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8" name="Rectangle 28"/>
          <p:cNvSpPr>
            <a:spLocks noChangeArrowheads="1"/>
          </p:cNvSpPr>
          <p:nvPr/>
        </p:nvSpPr>
        <p:spPr bwMode="auto">
          <a:xfrm>
            <a:off x="3514725" y="2235200"/>
            <a:ext cx="2339975" cy="1044575"/>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89" name="Rectangle 29"/>
          <p:cNvSpPr>
            <a:spLocks noChangeArrowheads="1"/>
          </p:cNvSpPr>
          <p:nvPr/>
        </p:nvSpPr>
        <p:spPr bwMode="auto">
          <a:xfrm>
            <a:off x="3522663" y="2239963"/>
            <a:ext cx="2471737" cy="1049337"/>
          </a:xfrm>
          <a:prstGeom prst="rect">
            <a:avLst/>
          </a:prstGeom>
          <a:solidFill>
            <a:schemeClr val="bg1"/>
          </a:solidFill>
          <a:ln w="50800">
            <a:solidFill>
              <a:schemeClr val="bg2"/>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Assistant</a:t>
            </a:r>
          </a:p>
          <a:p>
            <a:pPr algn="ctr"/>
            <a:r>
              <a:rPr lang="en-US" altLang="cs-CZ" sz="1800" b="0">
                <a:latin typeface="Verdana" panose="020B0604030504040204" pitchFamily="34" charset="0"/>
              </a:rPr>
              <a:t>Chief Programmer</a:t>
            </a:r>
          </a:p>
        </p:txBody>
      </p:sp>
      <p:sp>
        <p:nvSpPr>
          <p:cNvPr id="92190" name="Rectangle 30"/>
          <p:cNvSpPr>
            <a:spLocks noChangeArrowheads="1"/>
          </p:cNvSpPr>
          <p:nvPr/>
        </p:nvSpPr>
        <p:spPr bwMode="auto">
          <a:xfrm>
            <a:off x="1704975" y="4354513"/>
            <a:ext cx="12700" cy="1587"/>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91" name="Rectangle 31"/>
          <p:cNvSpPr>
            <a:spLocks noChangeArrowheads="1"/>
          </p:cNvSpPr>
          <p:nvPr/>
        </p:nvSpPr>
        <p:spPr bwMode="auto">
          <a:xfrm>
            <a:off x="1704975" y="5049838"/>
            <a:ext cx="12700" cy="3175"/>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92" name="Rectangle 32"/>
          <p:cNvSpPr>
            <a:spLocks noChangeArrowheads="1"/>
          </p:cNvSpPr>
          <p:nvPr/>
        </p:nvSpPr>
        <p:spPr bwMode="auto">
          <a:xfrm>
            <a:off x="1704975" y="4375150"/>
            <a:ext cx="12700" cy="649288"/>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93" name="Rectangle 33"/>
          <p:cNvSpPr>
            <a:spLocks noChangeArrowheads="1"/>
          </p:cNvSpPr>
          <p:nvPr/>
        </p:nvSpPr>
        <p:spPr bwMode="auto">
          <a:xfrm>
            <a:off x="460375" y="3713163"/>
            <a:ext cx="2489200" cy="622300"/>
          </a:xfrm>
          <a:prstGeom prst="rect">
            <a:avLst/>
          </a:prstGeom>
          <a:solidFill>
            <a:schemeClr val="bg1"/>
          </a:solidFill>
          <a:ln w="12700">
            <a:solidFill>
              <a:schemeClr val="bg2"/>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2194" name="Rectangle 34"/>
          <p:cNvSpPr>
            <a:spLocks noChangeArrowheads="1"/>
          </p:cNvSpPr>
          <p:nvPr/>
        </p:nvSpPr>
        <p:spPr bwMode="auto">
          <a:xfrm>
            <a:off x="466725" y="3717925"/>
            <a:ext cx="2489200" cy="627063"/>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Senior Programmer</a:t>
            </a:r>
          </a:p>
        </p:txBody>
      </p:sp>
    </p:spTree>
  </p:cSld>
  <p:clrMapOvr>
    <a:masterClrMapping/>
  </p:clrMapOvr>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210" name="Rectangle 2"/>
          <p:cNvSpPr>
            <a:spLocks noGrp="1" noChangeArrowheads="1"/>
          </p:cNvSpPr>
          <p:nvPr>
            <p:ph type="title"/>
          </p:nvPr>
        </p:nvSpPr>
        <p:spPr>
          <a:xfrm>
            <a:off x="419100" y="222250"/>
            <a:ext cx="8496300" cy="863600"/>
          </a:xfrm>
        </p:spPr>
        <p:txBody>
          <a:bodyPr>
            <a:normAutofit fontScale="90000"/>
          </a:bodyPr>
          <a:lstStyle/>
          <a:p>
            <a:pPr eaLnBrk="1" hangingPunct="1"/>
            <a:r>
              <a:rPr lang="en-US" altLang="cs-CZ" smtClean="0">
                <a:ea typeface="ＭＳ Ｐゴシック" panose="020B0600070205080204" pitchFamily="34" charset="-128"/>
              </a:rPr>
              <a:t>Disadvantages of Hierarchical Organizations</a:t>
            </a:r>
          </a:p>
        </p:txBody>
      </p:sp>
      <p:sp>
        <p:nvSpPr>
          <p:cNvPr id="674819" name="Rectangle 3"/>
          <p:cNvSpPr>
            <a:spLocks noGrp="1" noChangeArrowheads="1"/>
          </p:cNvSpPr>
          <p:nvPr>
            <p:ph idx="1"/>
          </p:nvPr>
        </p:nvSpPr>
        <p:spPr/>
        <p:txBody>
          <a:bodyPr>
            <a:normAutofit lnSpcReduction="10000"/>
          </a:bodyPr>
          <a:lstStyle/>
          <a:p>
            <a:pPr eaLnBrk="1" hangingPunct="1"/>
            <a:r>
              <a:rPr lang="en-US" altLang="cs-CZ" smtClean="0">
                <a:solidFill>
                  <a:srgbClr val="FC0128"/>
                </a:solidFill>
                <a:ea typeface="ＭＳ Ｐゴシック" panose="020B0600070205080204" pitchFamily="34" charset="-128"/>
              </a:rPr>
              <a:t>Slow response time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Evaluating and approving change requests takes too long because of long reporting/decision lines</a:t>
            </a:r>
          </a:p>
          <a:p>
            <a:pPr eaLnBrk="1" hangingPunct="1"/>
            <a:r>
              <a:rPr lang="en-US" altLang="cs-CZ" smtClean="0">
                <a:solidFill>
                  <a:srgbClr val="FC0128"/>
                </a:solidFill>
                <a:ea typeface="ＭＳ Ｐゴシック" panose="020B0600070205080204" pitchFamily="34" charset="-128"/>
              </a:rPr>
              <a:t>Difficult to manage the workload of the people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People are fulltime members of the organization, but projects don’t come in a steady stream</a:t>
            </a:r>
          </a:p>
          <a:p>
            <a:pPr lvl="1" eaLnBrk="1" hangingPunct="1"/>
            <a:r>
              <a:rPr lang="en-US" altLang="cs-CZ" smtClean="0">
                <a:ea typeface="ＭＳ Ｐゴシック" panose="020B0600070205080204" pitchFamily="34" charset="-128"/>
              </a:rPr>
              <a:t>Project might not require the available people</a:t>
            </a:r>
          </a:p>
          <a:p>
            <a:pPr eaLnBrk="1" hangingPunct="1"/>
            <a:r>
              <a:rPr lang="en-US" altLang="cs-CZ" smtClean="0">
                <a:solidFill>
                  <a:srgbClr val="FC0128"/>
                </a:solidFill>
                <a:ea typeface="ＭＳ Ｐゴシック" panose="020B0600070205080204" pitchFamily="34" charset="-128"/>
              </a:rPr>
              <a:t>Problems with application or solution domain</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People are hired for their technical proficiency in a specialty that the organization normally performs. </a:t>
            </a:r>
          </a:p>
          <a:p>
            <a:pPr lvl="1" eaLnBrk="1" hangingPunct="1"/>
            <a:r>
              <a:rPr lang="en-US" altLang="cs-CZ" smtClean="0">
                <a:ea typeface="ＭＳ Ｐゴシック" panose="020B0600070205080204" pitchFamily="34" charset="-128"/>
              </a:rPr>
              <a:t>Often they have only limited experience, if the problem to be solved is outside their field of expertise.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481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74819">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7481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74819">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74819">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674819">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74819">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7481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4819"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Nonhierarchical Organizations</a:t>
            </a:r>
          </a:p>
        </p:txBody>
      </p:sp>
      <p:sp>
        <p:nvSpPr>
          <p:cNvPr id="95235" name="Rectangle 3"/>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An organization that can be described with a general graph structure </a:t>
            </a:r>
          </a:p>
          <a:p>
            <a:pPr lvl="1" eaLnBrk="1" hangingPunct="1"/>
            <a:r>
              <a:rPr lang="en-US" altLang="cs-CZ" smtClean="0">
                <a:ea typeface="ＭＳ Ｐゴシック" panose="020B0600070205080204" pitchFamily="34" charset="-128"/>
              </a:rPr>
              <a:t>different edges for the decision, reporting and communication flows</a:t>
            </a:r>
          </a:p>
          <a:p>
            <a:pPr lvl="1" eaLnBrk="1" hangingPunct="1"/>
            <a:r>
              <a:rPr lang="en-US" altLang="cs-CZ" smtClean="0">
                <a:ea typeface="ＭＳ Ｐゴシック" panose="020B0600070205080204" pitchFamily="34" charset="-128"/>
              </a:rPr>
              <a:t>Decisions can be made at various nodes in the graph.</a:t>
            </a:r>
          </a:p>
        </p:txBody>
      </p:sp>
      <p:sp>
        <p:nvSpPr>
          <p:cNvPr id="675844" name="AutoShape 4">
            <a:hlinkClick r:id="rId2" action="ppaction://hlinksldjump" highlightClick="1"/>
          </p:cNvPr>
          <p:cNvSpPr>
            <a:spLocks noChangeArrowheads="1"/>
          </p:cNvSpPr>
          <p:nvPr/>
        </p:nvSpPr>
        <p:spPr bwMode="auto">
          <a:xfrm>
            <a:off x="8382000" y="1371600"/>
            <a:ext cx="457200" cy="304800"/>
          </a:xfrm>
          <a:prstGeom prst="actionButtonForwardNext">
            <a:avLst/>
          </a:prstGeom>
          <a:solidFill>
            <a:srgbClr val="FC0128"/>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58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44" grpId="0" animBg="1"/>
    </p:bldLst>
  </p:timing>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xfrm>
            <a:off x="276594" y="114183"/>
            <a:ext cx="6589199" cy="1280890"/>
          </a:xfrm>
          <a:noFill/>
        </p:spPr>
        <p:txBody>
          <a:bodyPr/>
          <a:lstStyle/>
          <a:p>
            <a:pPr eaLnBrk="1" hangingPunct="1"/>
            <a:r>
              <a:rPr lang="en-US" altLang="cs-CZ" dirty="0" smtClean="0">
                <a:ea typeface="ＭＳ Ｐゴシック" panose="020B0600070205080204" pitchFamily="34" charset="-128"/>
              </a:rPr>
              <a:t>Nonhierarchical Project Organization</a:t>
            </a:r>
          </a:p>
        </p:txBody>
      </p:sp>
      <p:sp>
        <p:nvSpPr>
          <p:cNvPr id="96259" name="Oval 3"/>
          <p:cNvSpPr>
            <a:spLocks noChangeArrowheads="1"/>
          </p:cNvSpPr>
          <p:nvPr/>
        </p:nvSpPr>
        <p:spPr bwMode="auto">
          <a:xfrm>
            <a:off x="3303588" y="990600"/>
            <a:ext cx="776287" cy="654050"/>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60" name="Oval 4"/>
          <p:cNvSpPr>
            <a:spLocks noChangeArrowheads="1"/>
          </p:cNvSpPr>
          <p:nvPr/>
        </p:nvSpPr>
        <p:spPr bwMode="auto">
          <a:xfrm>
            <a:off x="3303588" y="1960563"/>
            <a:ext cx="776287" cy="654050"/>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61" name="Line 5"/>
          <p:cNvSpPr>
            <a:spLocks noChangeShapeType="1"/>
          </p:cNvSpPr>
          <p:nvPr/>
        </p:nvSpPr>
        <p:spPr bwMode="auto">
          <a:xfrm>
            <a:off x="3690938" y="1657350"/>
            <a:ext cx="0" cy="35083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62" name="Line 6"/>
          <p:cNvSpPr>
            <a:spLocks noChangeShapeType="1"/>
          </p:cNvSpPr>
          <p:nvPr/>
        </p:nvSpPr>
        <p:spPr bwMode="auto">
          <a:xfrm>
            <a:off x="4092575" y="1414463"/>
            <a:ext cx="1169988" cy="5937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63" name="Oval 7"/>
          <p:cNvSpPr>
            <a:spLocks noChangeArrowheads="1"/>
          </p:cNvSpPr>
          <p:nvPr/>
        </p:nvSpPr>
        <p:spPr bwMode="auto">
          <a:xfrm>
            <a:off x="2974975" y="3294063"/>
            <a:ext cx="381000"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64" name="Oval 8"/>
          <p:cNvSpPr>
            <a:spLocks noChangeArrowheads="1"/>
          </p:cNvSpPr>
          <p:nvPr/>
        </p:nvSpPr>
        <p:spPr bwMode="auto">
          <a:xfrm>
            <a:off x="3500438" y="3294063"/>
            <a:ext cx="382587"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65" name="Oval 9"/>
          <p:cNvSpPr>
            <a:spLocks noChangeArrowheads="1"/>
          </p:cNvSpPr>
          <p:nvPr/>
        </p:nvSpPr>
        <p:spPr bwMode="auto">
          <a:xfrm>
            <a:off x="4025900" y="3294063"/>
            <a:ext cx="382588"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66" name="Line 10"/>
          <p:cNvSpPr>
            <a:spLocks noChangeShapeType="1"/>
          </p:cNvSpPr>
          <p:nvPr/>
        </p:nvSpPr>
        <p:spPr bwMode="auto">
          <a:xfrm flipH="1">
            <a:off x="3232150" y="2627313"/>
            <a:ext cx="328613"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67" name="Line 11"/>
          <p:cNvSpPr>
            <a:spLocks noChangeShapeType="1"/>
          </p:cNvSpPr>
          <p:nvPr/>
        </p:nvSpPr>
        <p:spPr bwMode="auto">
          <a:xfrm>
            <a:off x="3690938" y="2627313"/>
            <a:ext cx="0"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68" name="Line 12"/>
          <p:cNvSpPr>
            <a:spLocks noChangeShapeType="1"/>
          </p:cNvSpPr>
          <p:nvPr/>
        </p:nvSpPr>
        <p:spPr bwMode="auto">
          <a:xfrm>
            <a:off x="3829050" y="2627313"/>
            <a:ext cx="315913"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69" name="Oval 13"/>
          <p:cNvSpPr>
            <a:spLocks noChangeArrowheads="1"/>
          </p:cNvSpPr>
          <p:nvPr/>
        </p:nvSpPr>
        <p:spPr bwMode="auto">
          <a:xfrm>
            <a:off x="5029200" y="1960563"/>
            <a:ext cx="776288" cy="654050"/>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0" name="Oval 14"/>
          <p:cNvSpPr>
            <a:spLocks noChangeArrowheads="1"/>
          </p:cNvSpPr>
          <p:nvPr/>
        </p:nvSpPr>
        <p:spPr bwMode="auto">
          <a:xfrm>
            <a:off x="4814888" y="3294063"/>
            <a:ext cx="382587"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1" name="Oval 15"/>
          <p:cNvSpPr>
            <a:spLocks noChangeArrowheads="1"/>
          </p:cNvSpPr>
          <p:nvPr/>
        </p:nvSpPr>
        <p:spPr bwMode="auto">
          <a:xfrm>
            <a:off x="5340350" y="3294063"/>
            <a:ext cx="382588"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2" name="Oval 16"/>
          <p:cNvSpPr>
            <a:spLocks noChangeArrowheads="1"/>
          </p:cNvSpPr>
          <p:nvPr/>
        </p:nvSpPr>
        <p:spPr bwMode="auto">
          <a:xfrm>
            <a:off x="5880100" y="3281363"/>
            <a:ext cx="381000"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3" name="Line 17"/>
          <p:cNvSpPr>
            <a:spLocks noChangeShapeType="1"/>
          </p:cNvSpPr>
          <p:nvPr/>
        </p:nvSpPr>
        <p:spPr bwMode="auto">
          <a:xfrm flipH="1">
            <a:off x="5072063" y="2654300"/>
            <a:ext cx="204787" cy="627063"/>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74" name="Line 18"/>
          <p:cNvSpPr>
            <a:spLocks noChangeShapeType="1"/>
          </p:cNvSpPr>
          <p:nvPr/>
        </p:nvSpPr>
        <p:spPr bwMode="auto">
          <a:xfrm>
            <a:off x="5468938" y="2640013"/>
            <a:ext cx="0"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75" name="Line 19"/>
          <p:cNvSpPr>
            <a:spLocks noChangeShapeType="1"/>
          </p:cNvSpPr>
          <p:nvPr/>
        </p:nvSpPr>
        <p:spPr bwMode="auto">
          <a:xfrm>
            <a:off x="5630863" y="2614613"/>
            <a:ext cx="315912"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76" name="Oval 20"/>
          <p:cNvSpPr>
            <a:spLocks noChangeArrowheads="1"/>
          </p:cNvSpPr>
          <p:nvPr/>
        </p:nvSpPr>
        <p:spPr bwMode="auto">
          <a:xfrm>
            <a:off x="1331913" y="1960563"/>
            <a:ext cx="776287" cy="654050"/>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7" name="Oval 21"/>
          <p:cNvSpPr>
            <a:spLocks noChangeArrowheads="1"/>
          </p:cNvSpPr>
          <p:nvPr/>
        </p:nvSpPr>
        <p:spPr bwMode="auto">
          <a:xfrm>
            <a:off x="1003300" y="3294063"/>
            <a:ext cx="381000"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8" name="Oval 22"/>
          <p:cNvSpPr>
            <a:spLocks noChangeArrowheads="1"/>
          </p:cNvSpPr>
          <p:nvPr/>
        </p:nvSpPr>
        <p:spPr bwMode="auto">
          <a:xfrm>
            <a:off x="1528763" y="3294063"/>
            <a:ext cx="382587"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79" name="Oval 23"/>
          <p:cNvSpPr>
            <a:spLocks noChangeArrowheads="1"/>
          </p:cNvSpPr>
          <p:nvPr/>
        </p:nvSpPr>
        <p:spPr bwMode="auto">
          <a:xfrm>
            <a:off x="2054225" y="3294063"/>
            <a:ext cx="382588" cy="350837"/>
          </a:xfrm>
          <a:prstGeom prst="ellipse">
            <a:avLst/>
          </a:prstGeom>
          <a:solidFill>
            <a:schemeClr val="accent1"/>
          </a:solidFill>
          <a:ln w="12700">
            <a:solidFill>
              <a:schemeClr val="tx1"/>
            </a:solidFill>
            <a:round/>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80" name="Line 24"/>
          <p:cNvSpPr>
            <a:spLocks noChangeShapeType="1"/>
          </p:cNvSpPr>
          <p:nvPr/>
        </p:nvSpPr>
        <p:spPr bwMode="auto">
          <a:xfrm flipH="1">
            <a:off x="1260475" y="2627313"/>
            <a:ext cx="328613"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81" name="Line 25"/>
          <p:cNvSpPr>
            <a:spLocks noChangeShapeType="1"/>
          </p:cNvSpPr>
          <p:nvPr/>
        </p:nvSpPr>
        <p:spPr bwMode="auto">
          <a:xfrm>
            <a:off x="1719263" y="2627313"/>
            <a:ext cx="0"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82" name="Line 26"/>
          <p:cNvSpPr>
            <a:spLocks noChangeShapeType="1"/>
          </p:cNvSpPr>
          <p:nvPr/>
        </p:nvSpPr>
        <p:spPr bwMode="auto">
          <a:xfrm>
            <a:off x="1857375" y="2627313"/>
            <a:ext cx="315913" cy="65405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83" name="Line 27"/>
          <p:cNvSpPr>
            <a:spLocks noChangeShapeType="1"/>
          </p:cNvSpPr>
          <p:nvPr/>
        </p:nvSpPr>
        <p:spPr bwMode="auto">
          <a:xfrm flipV="1">
            <a:off x="1989138" y="1408113"/>
            <a:ext cx="1301750" cy="6064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6284" name="Rectangle 28"/>
          <p:cNvSpPr>
            <a:spLocks noChangeArrowheads="1"/>
          </p:cNvSpPr>
          <p:nvPr/>
        </p:nvSpPr>
        <p:spPr bwMode="auto">
          <a:xfrm>
            <a:off x="6291263" y="1025525"/>
            <a:ext cx="8731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Times" panose="02020603050405020304" pitchFamily="18" charset="0"/>
              </a:rPr>
              <a:t>Project</a:t>
            </a:r>
          </a:p>
          <a:p>
            <a:pPr algn="ctr"/>
            <a:r>
              <a:rPr lang="en-US" altLang="cs-CZ" sz="1800" b="0">
                <a:latin typeface="Times" panose="02020603050405020304" pitchFamily="18" charset="0"/>
              </a:rPr>
              <a:t> Leader</a:t>
            </a:r>
          </a:p>
        </p:txBody>
      </p:sp>
      <p:sp>
        <p:nvSpPr>
          <p:cNvPr id="96285" name="Rectangle 29"/>
          <p:cNvSpPr>
            <a:spLocks noChangeArrowheads="1"/>
          </p:cNvSpPr>
          <p:nvPr/>
        </p:nvSpPr>
        <p:spPr bwMode="auto">
          <a:xfrm>
            <a:off x="6332538" y="2041525"/>
            <a:ext cx="95567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Times" panose="02020603050405020304" pitchFamily="18" charset="0"/>
              </a:rPr>
              <a:t>Coaches</a:t>
            </a:r>
          </a:p>
        </p:txBody>
      </p:sp>
      <p:sp>
        <p:nvSpPr>
          <p:cNvPr id="96286" name="Rectangle 30"/>
          <p:cNvSpPr>
            <a:spLocks noChangeArrowheads="1"/>
          </p:cNvSpPr>
          <p:nvPr/>
        </p:nvSpPr>
        <p:spPr bwMode="auto">
          <a:xfrm>
            <a:off x="6303963" y="3235325"/>
            <a:ext cx="1101725"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Times" panose="02020603050405020304" pitchFamily="18" charset="0"/>
              </a:rPr>
              <a:t>Team</a:t>
            </a:r>
          </a:p>
          <a:p>
            <a:pPr algn="ctr"/>
            <a:r>
              <a:rPr lang="en-US" altLang="cs-CZ" sz="1800" b="0">
                <a:latin typeface="Times" panose="02020603050405020304" pitchFamily="18" charset="0"/>
              </a:rPr>
              <a:t> Members</a:t>
            </a:r>
          </a:p>
        </p:txBody>
      </p:sp>
      <p:sp>
        <p:nvSpPr>
          <p:cNvPr id="96287" name="Bogen 31"/>
          <p:cNvSpPr>
            <a:spLocks/>
          </p:cNvSpPr>
          <p:nvPr/>
        </p:nvSpPr>
        <p:spPr bwMode="auto">
          <a:xfrm>
            <a:off x="3892550" y="1100138"/>
            <a:ext cx="2260600" cy="2260600"/>
          </a:xfrm>
          <a:custGeom>
            <a:avLst/>
            <a:gdLst>
              <a:gd name="T0" fmla="*/ 0 w 21600"/>
              <a:gd name="T1" fmla="*/ 0 h 21600"/>
              <a:gd name="T2" fmla="*/ 2147483647 w 21600"/>
              <a:gd name="T3" fmla="*/ 2147483647 h 21600"/>
              <a:gd name="T4" fmla="*/ 0 w 21600"/>
              <a:gd name="T5" fmla="*/ 2147483647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0" y="-1"/>
                </a:moveTo>
                <a:cubicBezTo>
                  <a:pt x="11929" y="-1"/>
                  <a:pt x="21600" y="9670"/>
                  <a:pt x="21600" y="21600"/>
                </a:cubicBezTo>
              </a:path>
              <a:path w="21600" h="21600" stroke="0" extrusionOk="0">
                <a:moveTo>
                  <a:pt x="0" y="-1"/>
                </a:moveTo>
                <a:cubicBezTo>
                  <a:pt x="11929" y="-1"/>
                  <a:pt x="21600" y="9670"/>
                  <a:pt x="21600" y="21600"/>
                </a:cubicBezTo>
                <a:lnTo>
                  <a:pt x="0"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nvGrpSpPr>
          <p:cNvPr id="96288" name="Group 32"/>
          <p:cNvGrpSpPr>
            <a:grpSpLocks/>
          </p:cNvGrpSpPr>
          <p:nvPr/>
        </p:nvGrpSpPr>
        <p:grpSpPr bwMode="auto">
          <a:xfrm>
            <a:off x="4287838" y="3055938"/>
            <a:ext cx="1193800" cy="444500"/>
            <a:chOff x="3033" y="2313"/>
            <a:chExt cx="752" cy="280"/>
          </a:xfrm>
        </p:grpSpPr>
        <p:sp>
          <p:nvSpPr>
            <p:cNvPr id="96312" name="Bogen 33"/>
            <p:cNvSpPr>
              <a:spLocks/>
            </p:cNvSpPr>
            <p:nvPr/>
          </p:nvSpPr>
          <p:spPr bwMode="auto">
            <a:xfrm>
              <a:off x="3033" y="2313"/>
              <a:ext cx="376" cy="280"/>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1" y="21598"/>
                  </a:moveTo>
                  <a:cubicBezTo>
                    <a:pt x="-1" y="9691"/>
                    <a:pt x="9635" y="30"/>
                    <a:pt x="21542" y="-1"/>
                  </a:cubicBezTo>
                </a:path>
                <a:path w="21600" h="21599" stroke="0" extrusionOk="0">
                  <a:moveTo>
                    <a:pt x="-1" y="21598"/>
                  </a:moveTo>
                  <a:cubicBezTo>
                    <a:pt x="-1" y="9691"/>
                    <a:pt x="9635" y="30"/>
                    <a:pt x="21542" y="-1"/>
                  </a:cubicBezTo>
                  <a:lnTo>
                    <a:pt x="21600" y="21599"/>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313" name="Bogen 34"/>
            <p:cNvSpPr>
              <a:spLocks/>
            </p:cNvSpPr>
            <p:nvPr/>
          </p:nvSpPr>
          <p:spPr bwMode="auto">
            <a:xfrm>
              <a:off x="3408" y="2313"/>
              <a:ext cx="377" cy="280"/>
            </a:xfrm>
            <a:custGeom>
              <a:avLst/>
              <a:gdLst>
                <a:gd name="T0" fmla="*/ 0 w 21657"/>
                <a:gd name="T1" fmla="*/ 0 h 21600"/>
                <a:gd name="T2" fmla="*/ 0 w 21657"/>
                <a:gd name="T3" fmla="*/ 0 h 21600"/>
                <a:gd name="T4" fmla="*/ 0 w 21657"/>
                <a:gd name="T5" fmla="*/ 0 h 21600"/>
                <a:gd name="T6" fmla="*/ 0 60000 65536"/>
                <a:gd name="T7" fmla="*/ 0 60000 65536"/>
                <a:gd name="T8" fmla="*/ 0 60000 65536"/>
                <a:gd name="T9" fmla="*/ 0 w 21657"/>
                <a:gd name="T10" fmla="*/ 0 h 21600"/>
                <a:gd name="T11" fmla="*/ 21657 w 21657"/>
                <a:gd name="T12" fmla="*/ 21600 h 21600"/>
              </a:gdLst>
              <a:ahLst/>
              <a:cxnLst>
                <a:cxn ang="T6">
                  <a:pos x="T0" y="T1"/>
                </a:cxn>
                <a:cxn ang="T7">
                  <a:pos x="T2" y="T3"/>
                </a:cxn>
                <a:cxn ang="T8">
                  <a:pos x="T4" y="T5"/>
                </a:cxn>
              </a:cxnLst>
              <a:rect l="T9" t="T10" r="T11" b="T12"/>
              <a:pathLst>
                <a:path w="21657" h="21600" fill="none" extrusionOk="0">
                  <a:moveTo>
                    <a:pt x="-1" y="0"/>
                  </a:moveTo>
                  <a:cubicBezTo>
                    <a:pt x="18" y="0"/>
                    <a:pt x="37" y="-1"/>
                    <a:pt x="57" y="-1"/>
                  </a:cubicBezTo>
                  <a:cubicBezTo>
                    <a:pt x="11986" y="-1"/>
                    <a:pt x="21657" y="9670"/>
                    <a:pt x="21657" y="21600"/>
                  </a:cubicBezTo>
                </a:path>
                <a:path w="21657" h="21600" stroke="0" extrusionOk="0">
                  <a:moveTo>
                    <a:pt x="-1" y="0"/>
                  </a:moveTo>
                  <a:cubicBezTo>
                    <a:pt x="18" y="0"/>
                    <a:pt x="37" y="-1"/>
                    <a:pt x="57" y="-1"/>
                  </a:cubicBezTo>
                  <a:cubicBezTo>
                    <a:pt x="11986" y="-1"/>
                    <a:pt x="21657" y="9670"/>
                    <a:pt x="21657" y="21600"/>
                  </a:cubicBezTo>
                  <a:lnTo>
                    <a:pt x="57"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grpSp>
        <p:nvGrpSpPr>
          <p:cNvPr id="96289" name="Group 35"/>
          <p:cNvGrpSpPr>
            <a:grpSpLocks/>
          </p:cNvGrpSpPr>
          <p:nvPr/>
        </p:nvGrpSpPr>
        <p:grpSpPr bwMode="auto">
          <a:xfrm>
            <a:off x="3983038" y="1836738"/>
            <a:ext cx="1193800" cy="444500"/>
            <a:chOff x="2841" y="1545"/>
            <a:chExt cx="752" cy="280"/>
          </a:xfrm>
        </p:grpSpPr>
        <p:sp>
          <p:nvSpPr>
            <p:cNvPr id="96310" name="Bogen 36"/>
            <p:cNvSpPr>
              <a:spLocks/>
            </p:cNvSpPr>
            <p:nvPr/>
          </p:nvSpPr>
          <p:spPr bwMode="auto">
            <a:xfrm>
              <a:off x="2841" y="1545"/>
              <a:ext cx="376" cy="280"/>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1" y="21598"/>
                  </a:moveTo>
                  <a:cubicBezTo>
                    <a:pt x="-1" y="9691"/>
                    <a:pt x="9635" y="30"/>
                    <a:pt x="21542" y="-1"/>
                  </a:cubicBezTo>
                </a:path>
                <a:path w="21600" h="21599" stroke="0" extrusionOk="0">
                  <a:moveTo>
                    <a:pt x="-1" y="21598"/>
                  </a:moveTo>
                  <a:cubicBezTo>
                    <a:pt x="-1" y="9691"/>
                    <a:pt x="9635" y="30"/>
                    <a:pt x="21542" y="-1"/>
                  </a:cubicBezTo>
                  <a:lnTo>
                    <a:pt x="21600" y="21599"/>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311" name="Bogen 37"/>
            <p:cNvSpPr>
              <a:spLocks/>
            </p:cNvSpPr>
            <p:nvPr/>
          </p:nvSpPr>
          <p:spPr bwMode="auto">
            <a:xfrm>
              <a:off x="3216" y="1545"/>
              <a:ext cx="377" cy="280"/>
            </a:xfrm>
            <a:custGeom>
              <a:avLst/>
              <a:gdLst>
                <a:gd name="T0" fmla="*/ 0 w 21657"/>
                <a:gd name="T1" fmla="*/ 0 h 21600"/>
                <a:gd name="T2" fmla="*/ 0 w 21657"/>
                <a:gd name="T3" fmla="*/ 0 h 21600"/>
                <a:gd name="T4" fmla="*/ 0 w 21657"/>
                <a:gd name="T5" fmla="*/ 0 h 21600"/>
                <a:gd name="T6" fmla="*/ 0 60000 65536"/>
                <a:gd name="T7" fmla="*/ 0 60000 65536"/>
                <a:gd name="T8" fmla="*/ 0 60000 65536"/>
                <a:gd name="T9" fmla="*/ 0 w 21657"/>
                <a:gd name="T10" fmla="*/ 0 h 21600"/>
                <a:gd name="T11" fmla="*/ 21657 w 21657"/>
                <a:gd name="T12" fmla="*/ 21600 h 21600"/>
              </a:gdLst>
              <a:ahLst/>
              <a:cxnLst>
                <a:cxn ang="T6">
                  <a:pos x="T0" y="T1"/>
                </a:cxn>
                <a:cxn ang="T7">
                  <a:pos x="T2" y="T3"/>
                </a:cxn>
                <a:cxn ang="T8">
                  <a:pos x="T4" y="T5"/>
                </a:cxn>
              </a:cxnLst>
              <a:rect l="T9" t="T10" r="T11" b="T12"/>
              <a:pathLst>
                <a:path w="21657" h="21600" fill="none" extrusionOk="0">
                  <a:moveTo>
                    <a:pt x="-1" y="0"/>
                  </a:moveTo>
                  <a:cubicBezTo>
                    <a:pt x="18" y="0"/>
                    <a:pt x="37" y="-1"/>
                    <a:pt x="57" y="-1"/>
                  </a:cubicBezTo>
                  <a:cubicBezTo>
                    <a:pt x="11986" y="-1"/>
                    <a:pt x="21657" y="9670"/>
                    <a:pt x="21657" y="21600"/>
                  </a:cubicBezTo>
                </a:path>
                <a:path w="21657" h="21600" stroke="0" extrusionOk="0">
                  <a:moveTo>
                    <a:pt x="-1" y="0"/>
                  </a:moveTo>
                  <a:cubicBezTo>
                    <a:pt x="18" y="0"/>
                    <a:pt x="37" y="-1"/>
                    <a:pt x="57" y="-1"/>
                  </a:cubicBezTo>
                  <a:cubicBezTo>
                    <a:pt x="11986" y="-1"/>
                    <a:pt x="21657" y="9670"/>
                    <a:pt x="21657" y="21600"/>
                  </a:cubicBezTo>
                  <a:lnTo>
                    <a:pt x="57"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grpSp>
        <p:nvGrpSpPr>
          <p:cNvPr id="4" name="Group 38"/>
          <p:cNvGrpSpPr>
            <a:grpSpLocks/>
          </p:cNvGrpSpPr>
          <p:nvPr/>
        </p:nvGrpSpPr>
        <p:grpSpPr bwMode="auto">
          <a:xfrm>
            <a:off x="1219200" y="3581400"/>
            <a:ext cx="4922838" cy="401638"/>
            <a:chOff x="3432" y="2617"/>
            <a:chExt cx="769" cy="280"/>
          </a:xfrm>
        </p:grpSpPr>
        <p:sp>
          <p:nvSpPr>
            <p:cNvPr id="96308" name="Bogen 39"/>
            <p:cNvSpPr>
              <a:spLocks/>
            </p:cNvSpPr>
            <p:nvPr/>
          </p:nvSpPr>
          <p:spPr bwMode="auto">
            <a:xfrm rot="10800000">
              <a:off x="3432" y="2617"/>
              <a:ext cx="377" cy="280"/>
            </a:xfrm>
            <a:custGeom>
              <a:avLst/>
              <a:gdLst>
                <a:gd name="T0" fmla="*/ 0 w 21657"/>
                <a:gd name="T1" fmla="*/ 0 h 21600"/>
                <a:gd name="T2" fmla="*/ 0 w 21657"/>
                <a:gd name="T3" fmla="*/ 0 h 21600"/>
                <a:gd name="T4" fmla="*/ 0 w 21657"/>
                <a:gd name="T5" fmla="*/ 0 h 21600"/>
                <a:gd name="T6" fmla="*/ 0 60000 65536"/>
                <a:gd name="T7" fmla="*/ 0 60000 65536"/>
                <a:gd name="T8" fmla="*/ 0 60000 65536"/>
                <a:gd name="T9" fmla="*/ 0 w 21657"/>
                <a:gd name="T10" fmla="*/ 0 h 21600"/>
                <a:gd name="T11" fmla="*/ 21657 w 21657"/>
                <a:gd name="T12" fmla="*/ 21600 h 21600"/>
              </a:gdLst>
              <a:ahLst/>
              <a:cxnLst>
                <a:cxn ang="T6">
                  <a:pos x="T0" y="T1"/>
                </a:cxn>
                <a:cxn ang="T7">
                  <a:pos x="T2" y="T3"/>
                </a:cxn>
                <a:cxn ang="T8">
                  <a:pos x="T4" y="T5"/>
                </a:cxn>
              </a:cxnLst>
              <a:rect l="T9" t="T10" r="T11" b="T12"/>
              <a:pathLst>
                <a:path w="21657" h="21600" fill="none" extrusionOk="0">
                  <a:moveTo>
                    <a:pt x="-1" y="0"/>
                  </a:moveTo>
                  <a:cubicBezTo>
                    <a:pt x="18" y="0"/>
                    <a:pt x="37" y="-1"/>
                    <a:pt x="57" y="-1"/>
                  </a:cubicBezTo>
                  <a:cubicBezTo>
                    <a:pt x="11986" y="-1"/>
                    <a:pt x="21657" y="9670"/>
                    <a:pt x="21657" y="21600"/>
                  </a:cubicBezTo>
                </a:path>
                <a:path w="21657" h="21600" stroke="0" extrusionOk="0">
                  <a:moveTo>
                    <a:pt x="-1" y="0"/>
                  </a:moveTo>
                  <a:cubicBezTo>
                    <a:pt x="18" y="0"/>
                    <a:pt x="37" y="-1"/>
                    <a:pt x="57" y="-1"/>
                  </a:cubicBezTo>
                  <a:cubicBezTo>
                    <a:pt x="11986" y="-1"/>
                    <a:pt x="21657" y="9670"/>
                    <a:pt x="21657" y="21600"/>
                  </a:cubicBezTo>
                  <a:lnTo>
                    <a:pt x="57" y="21600"/>
                  </a:lnTo>
                  <a:close/>
                </a:path>
              </a:pathLst>
            </a:custGeom>
            <a:noFill/>
            <a:ln w="25400" cap="rnd">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309" name="Bogen 40"/>
            <p:cNvSpPr>
              <a:spLocks/>
            </p:cNvSpPr>
            <p:nvPr/>
          </p:nvSpPr>
          <p:spPr bwMode="auto">
            <a:xfrm rot="10800000">
              <a:off x="3825" y="2617"/>
              <a:ext cx="376" cy="280"/>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1" y="21598"/>
                  </a:moveTo>
                  <a:cubicBezTo>
                    <a:pt x="-1" y="9691"/>
                    <a:pt x="9635" y="30"/>
                    <a:pt x="21542" y="-1"/>
                  </a:cubicBezTo>
                </a:path>
                <a:path w="21600" h="21599" stroke="0" extrusionOk="0">
                  <a:moveTo>
                    <a:pt x="-1" y="21598"/>
                  </a:moveTo>
                  <a:cubicBezTo>
                    <a:pt x="-1" y="9691"/>
                    <a:pt x="9635" y="30"/>
                    <a:pt x="21542" y="-1"/>
                  </a:cubicBezTo>
                  <a:lnTo>
                    <a:pt x="21600" y="21599"/>
                  </a:lnTo>
                  <a:close/>
                </a:path>
              </a:pathLst>
            </a:custGeom>
            <a:noFill/>
            <a:ln w="25400" cap="rnd">
              <a:solidFill>
                <a:srgbClr val="0000FF"/>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grpSp>
        <p:nvGrpSpPr>
          <p:cNvPr id="96291" name="Group 41"/>
          <p:cNvGrpSpPr>
            <a:grpSpLocks/>
          </p:cNvGrpSpPr>
          <p:nvPr/>
        </p:nvGrpSpPr>
        <p:grpSpPr bwMode="auto">
          <a:xfrm>
            <a:off x="2330450" y="3614738"/>
            <a:ext cx="1335088" cy="419100"/>
            <a:chOff x="1800" y="2665"/>
            <a:chExt cx="841" cy="264"/>
          </a:xfrm>
        </p:grpSpPr>
        <p:sp>
          <p:nvSpPr>
            <p:cNvPr id="96306" name="Bogen 42"/>
            <p:cNvSpPr>
              <a:spLocks/>
            </p:cNvSpPr>
            <p:nvPr/>
          </p:nvSpPr>
          <p:spPr bwMode="auto">
            <a:xfrm rot="10800000">
              <a:off x="1800" y="2665"/>
              <a:ext cx="413" cy="264"/>
            </a:xfrm>
            <a:custGeom>
              <a:avLst/>
              <a:gdLst>
                <a:gd name="T0" fmla="*/ 0 w 21652"/>
                <a:gd name="T1" fmla="*/ 0 h 21600"/>
                <a:gd name="T2" fmla="*/ 0 w 21652"/>
                <a:gd name="T3" fmla="*/ 0 h 21600"/>
                <a:gd name="T4" fmla="*/ 0 w 21652"/>
                <a:gd name="T5" fmla="*/ 0 h 21600"/>
                <a:gd name="T6" fmla="*/ 0 60000 65536"/>
                <a:gd name="T7" fmla="*/ 0 60000 65536"/>
                <a:gd name="T8" fmla="*/ 0 60000 65536"/>
                <a:gd name="T9" fmla="*/ 0 w 21652"/>
                <a:gd name="T10" fmla="*/ 0 h 21600"/>
                <a:gd name="T11" fmla="*/ 21652 w 21652"/>
                <a:gd name="T12" fmla="*/ 21600 h 21600"/>
              </a:gdLst>
              <a:ahLst/>
              <a:cxnLst>
                <a:cxn ang="T6">
                  <a:pos x="T0" y="T1"/>
                </a:cxn>
                <a:cxn ang="T7">
                  <a:pos x="T2" y="T3"/>
                </a:cxn>
                <a:cxn ang="T8">
                  <a:pos x="T4" y="T5"/>
                </a:cxn>
              </a:cxnLst>
              <a:rect l="T9" t="T10" r="T11" b="T12"/>
              <a:pathLst>
                <a:path w="21652" h="21600" fill="none" extrusionOk="0">
                  <a:moveTo>
                    <a:pt x="-1" y="0"/>
                  </a:moveTo>
                  <a:cubicBezTo>
                    <a:pt x="17" y="0"/>
                    <a:pt x="34" y="-1"/>
                    <a:pt x="52" y="-1"/>
                  </a:cubicBezTo>
                  <a:cubicBezTo>
                    <a:pt x="11981" y="-1"/>
                    <a:pt x="21652" y="9670"/>
                    <a:pt x="21652" y="21600"/>
                  </a:cubicBezTo>
                </a:path>
                <a:path w="21652" h="21600" stroke="0" extrusionOk="0">
                  <a:moveTo>
                    <a:pt x="-1" y="0"/>
                  </a:moveTo>
                  <a:cubicBezTo>
                    <a:pt x="17" y="0"/>
                    <a:pt x="34" y="-1"/>
                    <a:pt x="52" y="-1"/>
                  </a:cubicBezTo>
                  <a:cubicBezTo>
                    <a:pt x="11981" y="-1"/>
                    <a:pt x="21652" y="9670"/>
                    <a:pt x="21652" y="21600"/>
                  </a:cubicBezTo>
                  <a:lnTo>
                    <a:pt x="52" y="21600"/>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307" name="Bogen 43"/>
            <p:cNvSpPr>
              <a:spLocks/>
            </p:cNvSpPr>
            <p:nvPr/>
          </p:nvSpPr>
          <p:spPr bwMode="auto">
            <a:xfrm rot="10800000">
              <a:off x="2229" y="2665"/>
              <a:ext cx="412" cy="264"/>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1" y="21598"/>
                  </a:moveTo>
                  <a:cubicBezTo>
                    <a:pt x="-1" y="9689"/>
                    <a:pt x="9638" y="27"/>
                    <a:pt x="21547" y="-1"/>
                  </a:cubicBezTo>
                </a:path>
                <a:path w="21600" h="21599" stroke="0" extrusionOk="0">
                  <a:moveTo>
                    <a:pt x="-1" y="21598"/>
                  </a:moveTo>
                  <a:cubicBezTo>
                    <a:pt x="-1" y="9689"/>
                    <a:pt x="9638" y="27"/>
                    <a:pt x="21547" y="-1"/>
                  </a:cubicBezTo>
                  <a:lnTo>
                    <a:pt x="21600" y="21599"/>
                  </a:lnTo>
                  <a:close/>
                </a:path>
              </a:pathLst>
            </a:custGeom>
            <a:noFill/>
            <a:ln w="25400" cap="rnd">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sp>
        <p:nvSpPr>
          <p:cNvPr id="667692" name="Rectangle 44"/>
          <p:cNvSpPr>
            <a:spLocks noChangeArrowheads="1"/>
          </p:cNvSpPr>
          <p:nvPr/>
        </p:nvSpPr>
        <p:spPr bwMode="auto">
          <a:xfrm>
            <a:off x="571500" y="5389563"/>
            <a:ext cx="7667625" cy="831850"/>
          </a:xfrm>
          <a:prstGeom prst="rect">
            <a:avLst/>
          </a:prstGeom>
          <a:solidFill>
            <a:schemeClr val="tx1"/>
          </a:solidFill>
          <a:ln w="12700">
            <a:solidFill>
              <a:schemeClr val="tx1"/>
            </a:solidFill>
            <a:miter lim="800000"/>
            <a:headEnd/>
            <a:tailEnd/>
          </a:ln>
          <a:effectLst>
            <a:outerShdw blurRad="63500" dist="107763" dir="2700000" algn="ctr" rotWithShape="0">
              <a:schemeClr val="bg2">
                <a:alpha val="74998"/>
              </a:schemeClr>
            </a:outerShdw>
          </a:effec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b="0">
                <a:solidFill>
                  <a:schemeClr val="bg1"/>
                </a:solidFill>
                <a:latin typeface="Times" panose="02020603050405020304" pitchFamily="18" charset="0"/>
              </a:rPr>
              <a:t>Basis of organization:</a:t>
            </a:r>
          </a:p>
          <a:p>
            <a:pPr algn="ctr"/>
            <a:r>
              <a:rPr lang="en-US" altLang="cs-CZ" b="0">
                <a:solidFill>
                  <a:schemeClr val="bg1"/>
                </a:solidFill>
                <a:latin typeface="Times" panose="02020603050405020304" pitchFamily="18" charset="0"/>
              </a:rPr>
              <a:t>Nonlinear information flow across  dynamically formed units</a:t>
            </a:r>
          </a:p>
        </p:txBody>
      </p:sp>
      <p:sp>
        <p:nvSpPr>
          <p:cNvPr id="96293" name="Rectangle 45"/>
          <p:cNvSpPr>
            <a:spLocks noChangeArrowheads="1"/>
          </p:cNvSpPr>
          <p:nvPr/>
        </p:nvSpPr>
        <p:spPr bwMode="auto">
          <a:xfrm>
            <a:off x="779463" y="2638425"/>
            <a:ext cx="17494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latin typeface="Times" panose="02020603050405020304" pitchFamily="18" charset="0"/>
              </a:rPr>
              <a:t>Subsystem Team</a:t>
            </a:r>
          </a:p>
        </p:txBody>
      </p:sp>
      <p:sp>
        <p:nvSpPr>
          <p:cNvPr id="96294" name="Oval 46"/>
          <p:cNvSpPr>
            <a:spLocks noChangeArrowheads="1"/>
          </p:cNvSpPr>
          <p:nvPr/>
        </p:nvSpPr>
        <p:spPr bwMode="auto">
          <a:xfrm>
            <a:off x="2730500" y="1828800"/>
            <a:ext cx="1879600" cy="22225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95" name="Oval 47"/>
          <p:cNvSpPr>
            <a:spLocks noChangeArrowheads="1"/>
          </p:cNvSpPr>
          <p:nvPr/>
        </p:nvSpPr>
        <p:spPr bwMode="auto">
          <a:xfrm>
            <a:off x="4711700" y="1854200"/>
            <a:ext cx="1701800" cy="22225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96" name="Oval 48"/>
          <p:cNvSpPr>
            <a:spLocks noChangeArrowheads="1"/>
          </p:cNvSpPr>
          <p:nvPr/>
        </p:nvSpPr>
        <p:spPr bwMode="auto">
          <a:xfrm>
            <a:off x="762000" y="1879600"/>
            <a:ext cx="1879600" cy="22225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297" name="Rectangle 49"/>
          <p:cNvSpPr>
            <a:spLocks noChangeArrowheads="1"/>
          </p:cNvSpPr>
          <p:nvPr/>
        </p:nvSpPr>
        <p:spPr bwMode="auto">
          <a:xfrm>
            <a:off x="2849563" y="2689225"/>
            <a:ext cx="17494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latin typeface="Times" panose="02020603050405020304" pitchFamily="18" charset="0"/>
              </a:rPr>
              <a:t>Subsystem Team</a:t>
            </a:r>
          </a:p>
        </p:txBody>
      </p:sp>
      <p:sp>
        <p:nvSpPr>
          <p:cNvPr id="96298" name="Rectangle 50"/>
          <p:cNvSpPr>
            <a:spLocks noChangeArrowheads="1"/>
          </p:cNvSpPr>
          <p:nvPr/>
        </p:nvSpPr>
        <p:spPr bwMode="auto">
          <a:xfrm>
            <a:off x="4703763" y="2714625"/>
            <a:ext cx="1749425" cy="363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b="0">
                <a:latin typeface="Times" panose="02020603050405020304" pitchFamily="18" charset="0"/>
              </a:rPr>
              <a:t>Subsystem Team</a:t>
            </a:r>
          </a:p>
        </p:txBody>
      </p:sp>
      <p:sp>
        <p:nvSpPr>
          <p:cNvPr id="667699" name="Text Box 51"/>
          <p:cNvSpPr txBox="1">
            <a:spLocks noChangeArrowheads="1"/>
          </p:cNvSpPr>
          <p:nvPr/>
        </p:nvSpPr>
        <p:spPr bwMode="auto">
          <a:xfrm>
            <a:off x="1009650" y="3276600"/>
            <a:ext cx="361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A</a:t>
            </a:r>
          </a:p>
        </p:txBody>
      </p:sp>
      <p:sp>
        <p:nvSpPr>
          <p:cNvPr id="667700" name="Text Box 52"/>
          <p:cNvSpPr txBox="1">
            <a:spLocks noChangeArrowheads="1"/>
          </p:cNvSpPr>
          <p:nvPr/>
        </p:nvSpPr>
        <p:spPr bwMode="auto">
          <a:xfrm>
            <a:off x="5911850" y="3276600"/>
            <a:ext cx="3365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B</a:t>
            </a:r>
          </a:p>
        </p:txBody>
      </p:sp>
      <p:sp>
        <p:nvSpPr>
          <p:cNvPr id="667701" name="Text Box 53"/>
          <p:cNvSpPr txBox="1">
            <a:spLocks noChangeArrowheads="1"/>
          </p:cNvSpPr>
          <p:nvPr/>
        </p:nvSpPr>
        <p:spPr bwMode="auto">
          <a:xfrm>
            <a:off x="990600" y="4876800"/>
            <a:ext cx="6532563"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0000FF"/>
                </a:solidFill>
              </a:rPr>
              <a:t>B wants to make sure A does a certain change: Decision Flow</a:t>
            </a:r>
            <a:endParaRPr lang="en-US" altLang="cs-CZ" sz="1800">
              <a:solidFill>
                <a:srgbClr val="FF3300"/>
              </a:solidFill>
            </a:endParaRPr>
          </a:p>
        </p:txBody>
      </p:sp>
      <p:grpSp>
        <p:nvGrpSpPr>
          <p:cNvPr id="6" name="Group 54"/>
          <p:cNvGrpSpPr>
            <a:grpSpLocks/>
          </p:cNvGrpSpPr>
          <p:nvPr/>
        </p:nvGrpSpPr>
        <p:grpSpPr bwMode="auto">
          <a:xfrm>
            <a:off x="1143000" y="3581400"/>
            <a:ext cx="4953000" cy="554038"/>
            <a:chOff x="3432" y="2617"/>
            <a:chExt cx="769" cy="280"/>
          </a:xfrm>
        </p:grpSpPr>
        <p:sp>
          <p:nvSpPr>
            <p:cNvPr id="96304" name="Bogen 55"/>
            <p:cNvSpPr>
              <a:spLocks/>
            </p:cNvSpPr>
            <p:nvPr/>
          </p:nvSpPr>
          <p:spPr bwMode="auto">
            <a:xfrm rot="10800000">
              <a:off x="3432" y="2617"/>
              <a:ext cx="377" cy="280"/>
            </a:xfrm>
            <a:custGeom>
              <a:avLst/>
              <a:gdLst>
                <a:gd name="T0" fmla="*/ 0 w 21657"/>
                <a:gd name="T1" fmla="*/ 0 h 21600"/>
                <a:gd name="T2" fmla="*/ 0 w 21657"/>
                <a:gd name="T3" fmla="*/ 0 h 21600"/>
                <a:gd name="T4" fmla="*/ 0 w 21657"/>
                <a:gd name="T5" fmla="*/ 0 h 21600"/>
                <a:gd name="T6" fmla="*/ 0 60000 65536"/>
                <a:gd name="T7" fmla="*/ 0 60000 65536"/>
                <a:gd name="T8" fmla="*/ 0 60000 65536"/>
                <a:gd name="T9" fmla="*/ 0 w 21657"/>
                <a:gd name="T10" fmla="*/ 0 h 21600"/>
                <a:gd name="T11" fmla="*/ 21657 w 21657"/>
                <a:gd name="T12" fmla="*/ 21600 h 21600"/>
              </a:gdLst>
              <a:ahLst/>
              <a:cxnLst>
                <a:cxn ang="T6">
                  <a:pos x="T0" y="T1"/>
                </a:cxn>
                <a:cxn ang="T7">
                  <a:pos x="T2" y="T3"/>
                </a:cxn>
                <a:cxn ang="T8">
                  <a:pos x="T4" y="T5"/>
                </a:cxn>
              </a:cxnLst>
              <a:rect l="T9" t="T10" r="T11" b="T12"/>
              <a:pathLst>
                <a:path w="21657" h="21600" fill="none" extrusionOk="0">
                  <a:moveTo>
                    <a:pt x="-1" y="0"/>
                  </a:moveTo>
                  <a:cubicBezTo>
                    <a:pt x="18" y="0"/>
                    <a:pt x="37" y="-1"/>
                    <a:pt x="57" y="-1"/>
                  </a:cubicBezTo>
                  <a:cubicBezTo>
                    <a:pt x="11986" y="-1"/>
                    <a:pt x="21657" y="9670"/>
                    <a:pt x="21657" y="21600"/>
                  </a:cubicBezTo>
                </a:path>
                <a:path w="21657" h="21600" stroke="0" extrusionOk="0">
                  <a:moveTo>
                    <a:pt x="-1" y="0"/>
                  </a:moveTo>
                  <a:cubicBezTo>
                    <a:pt x="18" y="0"/>
                    <a:pt x="37" y="-1"/>
                    <a:pt x="57" y="-1"/>
                  </a:cubicBezTo>
                  <a:cubicBezTo>
                    <a:pt x="11986" y="-1"/>
                    <a:pt x="21657" y="9670"/>
                    <a:pt x="21657" y="21600"/>
                  </a:cubicBezTo>
                  <a:lnTo>
                    <a:pt x="57" y="21600"/>
                  </a:lnTo>
                  <a:close/>
                </a:path>
              </a:pathLst>
            </a:custGeom>
            <a:noFill/>
            <a:ln w="25400" cap="rnd">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6305" name="Bogen 56"/>
            <p:cNvSpPr>
              <a:spLocks/>
            </p:cNvSpPr>
            <p:nvPr/>
          </p:nvSpPr>
          <p:spPr bwMode="auto">
            <a:xfrm rot="10800000">
              <a:off x="3825" y="2617"/>
              <a:ext cx="376" cy="280"/>
            </a:xfrm>
            <a:custGeom>
              <a:avLst/>
              <a:gdLst>
                <a:gd name="T0" fmla="*/ 0 w 21600"/>
                <a:gd name="T1" fmla="*/ 0 h 21599"/>
                <a:gd name="T2" fmla="*/ 0 w 21600"/>
                <a:gd name="T3" fmla="*/ 0 h 21599"/>
                <a:gd name="T4" fmla="*/ 0 w 21600"/>
                <a:gd name="T5" fmla="*/ 0 h 21599"/>
                <a:gd name="T6" fmla="*/ 0 60000 65536"/>
                <a:gd name="T7" fmla="*/ 0 60000 65536"/>
                <a:gd name="T8" fmla="*/ 0 60000 65536"/>
                <a:gd name="T9" fmla="*/ 0 w 21600"/>
                <a:gd name="T10" fmla="*/ 0 h 21599"/>
                <a:gd name="T11" fmla="*/ 21600 w 21600"/>
                <a:gd name="T12" fmla="*/ 21599 h 21599"/>
              </a:gdLst>
              <a:ahLst/>
              <a:cxnLst>
                <a:cxn ang="T6">
                  <a:pos x="T0" y="T1"/>
                </a:cxn>
                <a:cxn ang="T7">
                  <a:pos x="T2" y="T3"/>
                </a:cxn>
                <a:cxn ang="T8">
                  <a:pos x="T4" y="T5"/>
                </a:cxn>
              </a:cxnLst>
              <a:rect l="T9" t="T10" r="T11" b="T12"/>
              <a:pathLst>
                <a:path w="21600" h="21599" fill="none" extrusionOk="0">
                  <a:moveTo>
                    <a:pt x="-1" y="21598"/>
                  </a:moveTo>
                  <a:cubicBezTo>
                    <a:pt x="-1" y="9691"/>
                    <a:pt x="9635" y="30"/>
                    <a:pt x="21542" y="-1"/>
                  </a:cubicBezTo>
                </a:path>
                <a:path w="21600" h="21599" stroke="0" extrusionOk="0">
                  <a:moveTo>
                    <a:pt x="-1" y="21598"/>
                  </a:moveTo>
                  <a:cubicBezTo>
                    <a:pt x="-1" y="9691"/>
                    <a:pt x="9635" y="30"/>
                    <a:pt x="21542" y="-1"/>
                  </a:cubicBezTo>
                  <a:lnTo>
                    <a:pt x="21600" y="21599"/>
                  </a:lnTo>
                  <a:close/>
                </a:path>
              </a:pathLst>
            </a:custGeom>
            <a:noFill/>
            <a:ln w="25400" cap="rnd">
              <a:solidFill>
                <a:srgbClr val="FF33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grpSp>
      <p:sp>
        <p:nvSpPr>
          <p:cNvPr id="667705" name="Text Box 57"/>
          <p:cNvSpPr txBox="1">
            <a:spLocks noChangeArrowheads="1"/>
          </p:cNvSpPr>
          <p:nvPr/>
        </p:nvSpPr>
        <p:spPr bwMode="auto">
          <a:xfrm>
            <a:off x="914400" y="4572000"/>
            <a:ext cx="46164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solidFill>
                  <a:srgbClr val="FF3300"/>
                </a:solidFill>
              </a:rPr>
              <a:t>A wants to talk to B: Communication Flow</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9" fill="hold" grpId="0" nodeType="clickEffect">
                                  <p:stCondLst>
                                    <p:cond delay="0"/>
                                  </p:stCondLst>
                                  <p:childTnLst>
                                    <p:set>
                                      <p:cBhvr>
                                        <p:cTn id="6" dur="1" fill="hold">
                                          <p:stCondLst>
                                            <p:cond delay="0"/>
                                          </p:stCondLst>
                                        </p:cTn>
                                        <p:tgtEl>
                                          <p:spTgt spid="667699"/>
                                        </p:tgtEl>
                                        <p:attrNameLst>
                                          <p:attrName>style.visibility</p:attrName>
                                        </p:attrNameLst>
                                      </p:cBhvr>
                                      <p:to>
                                        <p:strVal val="visible"/>
                                      </p:to>
                                    </p:set>
                                    <p:anim calcmode="lin" valueType="num">
                                      <p:cBhvr additive="base">
                                        <p:cTn id="7" dur="500" fill="hold"/>
                                        <p:tgtEl>
                                          <p:spTgt spid="667699"/>
                                        </p:tgtEl>
                                        <p:attrNameLst>
                                          <p:attrName>ppt_x</p:attrName>
                                        </p:attrNameLst>
                                      </p:cBhvr>
                                      <p:tavLst>
                                        <p:tav tm="0">
                                          <p:val>
                                            <p:strVal val="0-#ppt_w/2"/>
                                          </p:val>
                                        </p:tav>
                                        <p:tav tm="100000">
                                          <p:val>
                                            <p:strVal val="#ppt_x"/>
                                          </p:val>
                                        </p:tav>
                                      </p:tavLst>
                                    </p:anim>
                                    <p:anim calcmode="lin" valueType="num">
                                      <p:cBhvr additive="base">
                                        <p:cTn id="8" dur="500" fill="hold"/>
                                        <p:tgtEl>
                                          <p:spTgt spid="667699"/>
                                        </p:tgtEl>
                                        <p:attrNameLst>
                                          <p:attrName>ppt_y</p:attrName>
                                        </p:attrNameLst>
                                      </p:cBhvr>
                                      <p:tavLst>
                                        <p:tav tm="0">
                                          <p:val>
                                            <p:strVal val="0-#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Whoosh"/>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3" fill="hold" grpId="0" nodeType="clickEffect">
                                  <p:stCondLst>
                                    <p:cond delay="0"/>
                                  </p:stCondLst>
                                  <p:childTnLst>
                                    <p:set>
                                      <p:cBhvr>
                                        <p:cTn id="12" dur="1" fill="hold">
                                          <p:stCondLst>
                                            <p:cond delay="0"/>
                                          </p:stCondLst>
                                        </p:cTn>
                                        <p:tgtEl>
                                          <p:spTgt spid="667700"/>
                                        </p:tgtEl>
                                        <p:attrNameLst>
                                          <p:attrName>style.visibility</p:attrName>
                                        </p:attrNameLst>
                                      </p:cBhvr>
                                      <p:to>
                                        <p:strVal val="visible"/>
                                      </p:to>
                                    </p:set>
                                    <p:anim calcmode="lin" valueType="num">
                                      <p:cBhvr additive="base">
                                        <p:cTn id="13" dur="500" fill="hold"/>
                                        <p:tgtEl>
                                          <p:spTgt spid="667700"/>
                                        </p:tgtEl>
                                        <p:attrNameLst>
                                          <p:attrName>ppt_x</p:attrName>
                                        </p:attrNameLst>
                                      </p:cBhvr>
                                      <p:tavLst>
                                        <p:tav tm="0">
                                          <p:val>
                                            <p:strVal val="1+#ppt_w/2"/>
                                          </p:val>
                                        </p:tav>
                                        <p:tav tm="100000">
                                          <p:val>
                                            <p:strVal val="#ppt_x"/>
                                          </p:val>
                                        </p:tav>
                                      </p:tavLst>
                                    </p:anim>
                                    <p:anim calcmode="lin" valueType="num">
                                      <p:cBhvr additive="base">
                                        <p:cTn id="14" dur="500" fill="hold"/>
                                        <p:tgtEl>
                                          <p:spTgt spid="667700"/>
                                        </p:tgtEl>
                                        <p:attrNameLst>
                                          <p:attrName>ppt_y</p:attrName>
                                        </p:attrNameLst>
                                      </p:cBhvr>
                                      <p:tavLst>
                                        <p:tav tm="0">
                                          <p:val>
                                            <p:strVal val="0-#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67705">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8"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wipe(left)">
                                      <p:cBhvr>
                                        <p:cTn id="23" dur="500"/>
                                        <p:tgtEl>
                                          <p:spTgt spid="6"/>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1" presetClass="entr" presetSubtype="0" fill="hold" grpId="0" nodeType="clickEffect">
                                  <p:stCondLst>
                                    <p:cond delay="0"/>
                                  </p:stCondLst>
                                  <p:childTnLst>
                                    <p:set>
                                      <p:cBhvr>
                                        <p:cTn id="27" dur="1" fill="hold">
                                          <p:stCondLst>
                                            <p:cond delay="499"/>
                                          </p:stCondLst>
                                        </p:cTn>
                                        <p:tgtEl>
                                          <p:spTgt spid="667701">
                                            <p:txEl>
                                              <p:pRg st="0" end="0"/>
                                            </p:txEl>
                                          </p:spTgt>
                                        </p:tgtEl>
                                        <p:attrNameLst>
                                          <p:attrName>style.visibility</p:attrName>
                                        </p:attrNameLst>
                                      </p:cBhvr>
                                      <p:to>
                                        <p:strVal val="visible"/>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2"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wipe(right)">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7699" grpId="0" autoUpdateAnimBg="0"/>
      <p:bldP spid="667700" grpId="0" autoUpdateAnimBg="0"/>
      <p:bldP spid="667701" grpId="0" build="p" autoUpdateAnimBg="0"/>
      <p:bldP spid="667705" grpId="0" build="p" autoUpdateAnimBg="0"/>
    </p:bldLst>
  </p:timing>
</p:sld>
</file>

<file path=ppt/slides/slide54.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98306" name="Rectangle 2"/>
          <p:cNvSpPr>
            <a:spLocks noGrp="1" noChangeArrowheads="1"/>
          </p:cNvSpPr>
          <p:nvPr>
            <p:ph type="title"/>
          </p:nvPr>
        </p:nvSpPr>
        <p:spPr>
          <a:xfrm>
            <a:off x="1562100" y="201612"/>
            <a:ext cx="6589199" cy="1280890"/>
          </a:xfrm>
          <a:noFill/>
        </p:spPr>
        <p:txBody>
          <a:bodyPr>
            <a:normAutofit fontScale="90000"/>
          </a:bodyPr>
          <a:lstStyle/>
          <a:p>
            <a:pPr eaLnBrk="1" hangingPunct="1"/>
            <a:r>
              <a:rPr lang="en-US" altLang="cs-CZ" dirty="0" smtClean="0">
                <a:ea typeface="ＭＳ Ｐゴシック" panose="020B0600070205080204" pitchFamily="34" charset="-128"/>
              </a:rPr>
              <a:t>A Nonhierarchical Organization: </a:t>
            </a:r>
            <a:br>
              <a:rPr lang="en-US" altLang="cs-CZ" dirty="0" smtClean="0">
                <a:ea typeface="ＭＳ Ｐゴシック" panose="020B0600070205080204" pitchFamily="34" charset="-128"/>
              </a:rPr>
            </a:br>
            <a:r>
              <a:rPr lang="en-US" altLang="cs-CZ" dirty="0" smtClean="0">
                <a:ea typeface="ＭＳ Ｐゴシック" panose="020B0600070205080204" pitchFamily="34" charset="-128"/>
              </a:rPr>
              <a:t>Egoless Programming [Weinberg 1971]</a:t>
            </a:r>
          </a:p>
        </p:txBody>
      </p:sp>
      <p:sp>
        <p:nvSpPr>
          <p:cNvPr id="98307" name="Freeform 3"/>
          <p:cNvSpPr>
            <a:spLocks/>
          </p:cNvSpPr>
          <p:nvPr/>
        </p:nvSpPr>
        <p:spPr bwMode="auto">
          <a:xfrm>
            <a:off x="7467600" y="2806700"/>
            <a:ext cx="14288" cy="26988"/>
          </a:xfrm>
          <a:custGeom>
            <a:avLst/>
            <a:gdLst>
              <a:gd name="T0" fmla="*/ 0 w 9"/>
              <a:gd name="T1" fmla="*/ 2147483647 h 17"/>
              <a:gd name="T2" fmla="*/ 2147483647 w 9"/>
              <a:gd name="T3" fmla="*/ 2147483647 h 17"/>
              <a:gd name="T4" fmla="*/ 2147483647 w 9"/>
              <a:gd name="T5" fmla="*/ 2147483647 h 17"/>
              <a:gd name="T6" fmla="*/ 2147483647 w 9"/>
              <a:gd name="T7" fmla="*/ 0 h 17"/>
              <a:gd name="T8" fmla="*/ 0 w 9"/>
              <a:gd name="T9" fmla="*/ 2147483647 h 17"/>
              <a:gd name="T10" fmla="*/ 0 60000 65536"/>
              <a:gd name="T11" fmla="*/ 0 60000 65536"/>
              <a:gd name="T12" fmla="*/ 0 60000 65536"/>
              <a:gd name="T13" fmla="*/ 0 60000 65536"/>
              <a:gd name="T14" fmla="*/ 0 60000 65536"/>
              <a:gd name="T15" fmla="*/ 0 w 9"/>
              <a:gd name="T16" fmla="*/ 0 h 17"/>
              <a:gd name="T17" fmla="*/ 9 w 9"/>
              <a:gd name="T18" fmla="*/ 17 h 17"/>
            </a:gdLst>
            <a:ahLst/>
            <a:cxnLst>
              <a:cxn ang="T10">
                <a:pos x="T0" y="T1"/>
              </a:cxn>
              <a:cxn ang="T11">
                <a:pos x="T2" y="T3"/>
              </a:cxn>
              <a:cxn ang="T12">
                <a:pos x="T4" y="T5"/>
              </a:cxn>
              <a:cxn ang="T13">
                <a:pos x="T6" y="T7"/>
              </a:cxn>
              <a:cxn ang="T14">
                <a:pos x="T8" y="T9"/>
              </a:cxn>
            </a:cxnLst>
            <a:rect l="T15" t="T16" r="T17" b="T18"/>
            <a:pathLst>
              <a:path w="9" h="17">
                <a:moveTo>
                  <a:pt x="0" y="16"/>
                </a:moveTo>
                <a:lnTo>
                  <a:pt x="4" y="16"/>
                </a:lnTo>
                <a:lnTo>
                  <a:pt x="8" y="5"/>
                </a:lnTo>
                <a:lnTo>
                  <a:pt x="4" y="0"/>
                </a:lnTo>
                <a:lnTo>
                  <a:pt x="0"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08" name="Freeform 4"/>
          <p:cNvSpPr>
            <a:spLocks/>
          </p:cNvSpPr>
          <p:nvPr/>
        </p:nvSpPr>
        <p:spPr bwMode="auto">
          <a:xfrm>
            <a:off x="5397500" y="1790700"/>
            <a:ext cx="26988" cy="39688"/>
          </a:xfrm>
          <a:custGeom>
            <a:avLst/>
            <a:gdLst>
              <a:gd name="T0" fmla="*/ 2147483647 w 17"/>
              <a:gd name="T1" fmla="*/ 2147483647 h 25"/>
              <a:gd name="T2" fmla="*/ 0 w 17"/>
              <a:gd name="T3" fmla="*/ 2147483647 h 25"/>
              <a:gd name="T4" fmla="*/ 2147483647 w 17"/>
              <a:gd name="T5" fmla="*/ 0 h 25"/>
              <a:gd name="T6" fmla="*/ 2147483647 w 17"/>
              <a:gd name="T7" fmla="*/ 2147483647 h 25"/>
              <a:gd name="T8" fmla="*/ 2147483647 w 17"/>
              <a:gd name="T9" fmla="*/ 2147483647 h 25"/>
              <a:gd name="T10" fmla="*/ 0 60000 65536"/>
              <a:gd name="T11" fmla="*/ 0 60000 65536"/>
              <a:gd name="T12" fmla="*/ 0 60000 65536"/>
              <a:gd name="T13" fmla="*/ 0 60000 65536"/>
              <a:gd name="T14" fmla="*/ 0 60000 65536"/>
              <a:gd name="T15" fmla="*/ 0 w 17"/>
              <a:gd name="T16" fmla="*/ 0 h 25"/>
              <a:gd name="T17" fmla="*/ 17 w 17"/>
              <a:gd name="T18" fmla="*/ 25 h 25"/>
            </a:gdLst>
            <a:ahLst/>
            <a:cxnLst>
              <a:cxn ang="T10">
                <a:pos x="T0" y="T1"/>
              </a:cxn>
              <a:cxn ang="T11">
                <a:pos x="T2" y="T3"/>
              </a:cxn>
              <a:cxn ang="T12">
                <a:pos x="T4" y="T5"/>
              </a:cxn>
              <a:cxn ang="T13">
                <a:pos x="T6" y="T7"/>
              </a:cxn>
              <a:cxn ang="T14">
                <a:pos x="T8" y="T9"/>
              </a:cxn>
            </a:cxnLst>
            <a:rect l="T15" t="T16" r="T17" b="T18"/>
            <a:pathLst>
              <a:path w="17" h="25">
                <a:moveTo>
                  <a:pt x="11" y="24"/>
                </a:moveTo>
                <a:lnTo>
                  <a:pt x="0" y="18"/>
                </a:lnTo>
                <a:lnTo>
                  <a:pt x="11" y="0"/>
                </a:lnTo>
                <a:lnTo>
                  <a:pt x="16" y="6"/>
                </a:lnTo>
                <a:lnTo>
                  <a:pt x="11" y="24"/>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09" name="Freeform 5"/>
          <p:cNvSpPr>
            <a:spLocks/>
          </p:cNvSpPr>
          <p:nvPr/>
        </p:nvSpPr>
        <p:spPr bwMode="auto">
          <a:xfrm>
            <a:off x="5422900" y="1803400"/>
            <a:ext cx="2046288" cy="1030288"/>
          </a:xfrm>
          <a:custGeom>
            <a:avLst/>
            <a:gdLst>
              <a:gd name="T0" fmla="*/ 2147483647 w 1289"/>
              <a:gd name="T1" fmla="*/ 2147483647 h 649"/>
              <a:gd name="T2" fmla="*/ 2147483647 w 1289"/>
              <a:gd name="T3" fmla="*/ 2147483647 h 649"/>
              <a:gd name="T4" fmla="*/ 2147483647 w 1289"/>
              <a:gd name="T5" fmla="*/ 0 h 649"/>
              <a:gd name="T6" fmla="*/ 0 w 1289"/>
              <a:gd name="T7" fmla="*/ 2147483647 h 649"/>
              <a:gd name="T8" fmla="*/ 2147483647 w 1289"/>
              <a:gd name="T9" fmla="*/ 2147483647 h 649"/>
              <a:gd name="T10" fmla="*/ 0 60000 65536"/>
              <a:gd name="T11" fmla="*/ 0 60000 65536"/>
              <a:gd name="T12" fmla="*/ 0 60000 65536"/>
              <a:gd name="T13" fmla="*/ 0 60000 65536"/>
              <a:gd name="T14" fmla="*/ 0 60000 65536"/>
              <a:gd name="T15" fmla="*/ 0 w 1289"/>
              <a:gd name="T16" fmla="*/ 0 h 649"/>
              <a:gd name="T17" fmla="*/ 1289 w 1289"/>
              <a:gd name="T18" fmla="*/ 649 h 649"/>
            </a:gdLst>
            <a:ahLst/>
            <a:cxnLst>
              <a:cxn ang="T10">
                <a:pos x="T0" y="T1"/>
              </a:cxn>
              <a:cxn ang="T11">
                <a:pos x="T2" y="T3"/>
              </a:cxn>
              <a:cxn ang="T12">
                <a:pos x="T4" y="T5"/>
              </a:cxn>
              <a:cxn ang="T13">
                <a:pos x="T6" y="T7"/>
              </a:cxn>
              <a:cxn ang="T14">
                <a:pos x="T8" y="T9"/>
              </a:cxn>
            </a:cxnLst>
            <a:rect l="T15" t="T16" r="T17" b="T18"/>
            <a:pathLst>
              <a:path w="1289" h="649">
                <a:moveTo>
                  <a:pt x="1280" y="648"/>
                </a:moveTo>
                <a:lnTo>
                  <a:pt x="1288" y="624"/>
                </a:lnTo>
                <a:lnTo>
                  <a:pt x="8" y="0"/>
                </a:lnTo>
                <a:lnTo>
                  <a:pt x="0" y="24"/>
                </a:lnTo>
                <a:lnTo>
                  <a:pt x="1280" y="648"/>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0" name="Freeform 6"/>
          <p:cNvSpPr>
            <a:spLocks/>
          </p:cNvSpPr>
          <p:nvPr/>
        </p:nvSpPr>
        <p:spPr bwMode="auto">
          <a:xfrm>
            <a:off x="7518400" y="3378200"/>
            <a:ext cx="26988" cy="26988"/>
          </a:xfrm>
          <a:custGeom>
            <a:avLst/>
            <a:gdLst>
              <a:gd name="T0" fmla="*/ 2147483647 w 17"/>
              <a:gd name="T1" fmla="*/ 2147483647 h 17"/>
              <a:gd name="T2" fmla="*/ 2147483647 w 17"/>
              <a:gd name="T3" fmla="*/ 2147483647 h 17"/>
              <a:gd name="T4" fmla="*/ 2147483647 w 17"/>
              <a:gd name="T5" fmla="*/ 0 h 17"/>
              <a:gd name="T6" fmla="*/ 0 w 17"/>
              <a:gd name="T7" fmla="*/ 2147483647 h 17"/>
              <a:gd name="T8" fmla="*/ 2147483647 w 17"/>
              <a:gd name="T9" fmla="*/ 2147483647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11" y="16"/>
                </a:moveTo>
                <a:lnTo>
                  <a:pt x="16" y="16"/>
                </a:lnTo>
                <a:lnTo>
                  <a:pt x="5" y="0"/>
                </a:lnTo>
                <a:lnTo>
                  <a:pt x="0" y="5"/>
                </a:lnTo>
                <a:lnTo>
                  <a:pt x="11"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1" name="Freeform 7"/>
          <p:cNvSpPr>
            <a:spLocks/>
          </p:cNvSpPr>
          <p:nvPr/>
        </p:nvSpPr>
        <p:spPr bwMode="auto">
          <a:xfrm>
            <a:off x="5613400" y="4724400"/>
            <a:ext cx="26988" cy="26988"/>
          </a:xfrm>
          <a:custGeom>
            <a:avLst/>
            <a:gdLst>
              <a:gd name="T0" fmla="*/ 2147483647 w 17"/>
              <a:gd name="T1" fmla="*/ 2147483647 h 17"/>
              <a:gd name="T2" fmla="*/ 2147483647 w 17"/>
              <a:gd name="T3" fmla="*/ 2147483647 h 17"/>
              <a:gd name="T4" fmla="*/ 0 w 17"/>
              <a:gd name="T5" fmla="*/ 2147483647 h 17"/>
              <a:gd name="T6" fmla="*/ 2147483647 w 17"/>
              <a:gd name="T7" fmla="*/ 0 h 17"/>
              <a:gd name="T8" fmla="*/ 2147483647 w 17"/>
              <a:gd name="T9" fmla="*/ 2147483647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16" y="11"/>
                </a:moveTo>
                <a:lnTo>
                  <a:pt x="11" y="16"/>
                </a:lnTo>
                <a:lnTo>
                  <a:pt x="0" y="5"/>
                </a:lnTo>
                <a:lnTo>
                  <a:pt x="5" y="0"/>
                </a:lnTo>
                <a:lnTo>
                  <a:pt x="16" y="11"/>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2" name="Freeform 8"/>
          <p:cNvSpPr>
            <a:spLocks/>
          </p:cNvSpPr>
          <p:nvPr/>
        </p:nvSpPr>
        <p:spPr bwMode="auto">
          <a:xfrm>
            <a:off x="5626100" y="3390900"/>
            <a:ext cx="1906588" cy="1347788"/>
          </a:xfrm>
          <a:custGeom>
            <a:avLst/>
            <a:gdLst>
              <a:gd name="T0" fmla="*/ 2147483647 w 1201"/>
              <a:gd name="T1" fmla="*/ 2147483647 h 849"/>
              <a:gd name="T2" fmla="*/ 2147483647 w 1201"/>
              <a:gd name="T3" fmla="*/ 0 h 849"/>
              <a:gd name="T4" fmla="*/ 0 w 1201"/>
              <a:gd name="T5" fmla="*/ 2147483647 h 849"/>
              <a:gd name="T6" fmla="*/ 2147483647 w 1201"/>
              <a:gd name="T7" fmla="*/ 2147483647 h 849"/>
              <a:gd name="T8" fmla="*/ 2147483647 w 1201"/>
              <a:gd name="T9" fmla="*/ 2147483647 h 849"/>
              <a:gd name="T10" fmla="*/ 0 60000 65536"/>
              <a:gd name="T11" fmla="*/ 0 60000 65536"/>
              <a:gd name="T12" fmla="*/ 0 60000 65536"/>
              <a:gd name="T13" fmla="*/ 0 60000 65536"/>
              <a:gd name="T14" fmla="*/ 0 60000 65536"/>
              <a:gd name="T15" fmla="*/ 0 w 1201"/>
              <a:gd name="T16" fmla="*/ 0 h 849"/>
              <a:gd name="T17" fmla="*/ 1201 w 1201"/>
              <a:gd name="T18" fmla="*/ 849 h 849"/>
            </a:gdLst>
            <a:ahLst/>
            <a:cxnLst>
              <a:cxn ang="T10">
                <a:pos x="T0" y="T1"/>
              </a:cxn>
              <a:cxn ang="T11">
                <a:pos x="T2" y="T3"/>
              </a:cxn>
              <a:cxn ang="T12">
                <a:pos x="T4" y="T5"/>
              </a:cxn>
              <a:cxn ang="T13">
                <a:pos x="T6" y="T7"/>
              </a:cxn>
              <a:cxn ang="T14">
                <a:pos x="T8" y="T9"/>
              </a:cxn>
            </a:cxnLst>
            <a:rect l="T15" t="T16" r="T17" b="T18"/>
            <a:pathLst>
              <a:path w="1201" h="849">
                <a:moveTo>
                  <a:pt x="1200" y="16"/>
                </a:moveTo>
                <a:lnTo>
                  <a:pt x="1184" y="0"/>
                </a:lnTo>
                <a:lnTo>
                  <a:pt x="0" y="832"/>
                </a:lnTo>
                <a:lnTo>
                  <a:pt x="16" y="848"/>
                </a:lnTo>
                <a:lnTo>
                  <a:pt x="1200"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3" name="Freeform 9"/>
          <p:cNvSpPr>
            <a:spLocks/>
          </p:cNvSpPr>
          <p:nvPr/>
        </p:nvSpPr>
        <p:spPr bwMode="auto">
          <a:xfrm>
            <a:off x="4495800" y="2019300"/>
            <a:ext cx="26988" cy="26988"/>
          </a:xfrm>
          <a:custGeom>
            <a:avLst/>
            <a:gdLst>
              <a:gd name="T0" fmla="*/ 2147483647 w 17"/>
              <a:gd name="T1" fmla="*/ 2147483647 h 17"/>
              <a:gd name="T2" fmla="*/ 2147483647 w 17"/>
              <a:gd name="T3" fmla="*/ 2147483647 h 17"/>
              <a:gd name="T4" fmla="*/ 2147483647 w 17"/>
              <a:gd name="T5" fmla="*/ 0 h 17"/>
              <a:gd name="T6" fmla="*/ 0 w 17"/>
              <a:gd name="T7" fmla="*/ 2147483647 h 17"/>
              <a:gd name="T8" fmla="*/ 2147483647 w 17"/>
              <a:gd name="T9" fmla="*/ 2147483647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16" y="16"/>
                </a:moveTo>
                <a:lnTo>
                  <a:pt x="16" y="5"/>
                </a:lnTo>
                <a:lnTo>
                  <a:pt x="5" y="0"/>
                </a:lnTo>
                <a:lnTo>
                  <a:pt x="0" y="5"/>
                </a:lnTo>
                <a:lnTo>
                  <a:pt x="16"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4" name="Freeform 10"/>
          <p:cNvSpPr>
            <a:spLocks/>
          </p:cNvSpPr>
          <p:nvPr/>
        </p:nvSpPr>
        <p:spPr bwMode="auto">
          <a:xfrm>
            <a:off x="2908300" y="4724400"/>
            <a:ext cx="39688" cy="26988"/>
          </a:xfrm>
          <a:custGeom>
            <a:avLst/>
            <a:gdLst>
              <a:gd name="T0" fmla="*/ 2147483647 w 25"/>
              <a:gd name="T1" fmla="*/ 2147483647 h 17"/>
              <a:gd name="T2" fmla="*/ 2147483647 w 25"/>
              <a:gd name="T3" fmla="*/ 2147483647 h 17"/>
              <a:gd name="T4" fmla="*/ 0 w 25"/>
              <a:gd name="T5" fmla="*/ 2147483647 h 17"/>
              <a:gd name="T6" fmla="*/ 2147483647 w 25"/>
              <a:gd name="T7" fmla="*/ 0 h 17"/>
              <a:gd name="T8" fmla="*/ 2147483647 w 25"/>
              <a:gd name="T9" fmla="*/ 2147483647 h 17"/>
              <a:gd name="T10" fmla="*/ 0 60000 65536"/>
              <a:gd name="T11" fmla="*/ 0 60000 65536"/>
              <a:gd name="T12" fmla="*/ 0 60000 65536"/>
              <a:gd name="T13" fmla="*/ 0 60000 65536"/>
              <a:gd name="T14" fmla="*/ 0 60000 65536"/>
              <a:gd name="T15" fmla="*/ 0 w 25"/>
              <a:gd name="T16" fmla="*/ 0 h 17"/>
              <a:gd name="T17" fmla="*/ 25 w 25"/>
              <a:gd name="T18" fmla="*/ 17 h 17"/>
            </a:gdLst>
            <a:ahLst/>
            <a:cxnLst>
              <a:cxn ang="T10">
                <a:pos x="T0" y="T1"/>
              </a:cxn>
              <a:cxn ang="T11">
                <a:pos x="T2" y="T3"/>
              </a:cxn>
              <a:cxn ang="T12">
                <a:pos x="T4" y="T5"/>
              </a:cxn>
              <a:cxn ang="T13">
                <a:pos x="T6" y="T7"/>
              </a:cxn>
              <a:cxn ang="T14">
                <a:pos x="T8" y="T9"/>
              </a:cxn>
            </a:cxnLst>
            <a:rect l="T15" t="T16" r="T17" b="T18"/>
            <a:pathLst>
              <a:path w="25" h="17">
                <a:moveTo>
                  <a:pt x="24" y="11"/>
                </a:moveTo>
                <a:lnTo>
                  <a:pt x="18" y="16"/>
                </a:lnTo>
                <a:lnTo>
                  <a:pt x="0" y="5"/>
                </a:lnTo>
                <a:lnTo>
                  <a:pt x="6" y="0"/>
                </a:lnTo>
                <a:lnTo>
                  <a:pt x="24" y="11"/>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5" name="Freeform 11"/>
          <p:cNvSpPr>
            <a:spLocks/>
          </p:cNvSpPr>
          <p:nvPr/>
        </p:nvSpPr>
        <p:spPr bwMode="auto">
          <a:xfrm>
            <a:off x="2921000" y="2032000"/>
            <a:ext cx="1601788" cy="2706688"/>
          </a:xfrm>
          <a:custGeom>
            <a:avLst/>
            <a:gdLst>
              <a:gd name="T0" fmla="*/ 2147483647 w 1009"/>
              <a:gd name="T1" fmla="*/ 2147483647 h 1705"/>
              <a:gd name="T2" fmla="*/ 2147483647 w 1009"/>
              <a:gd name="T3" fmla="*/ 0 h 1705"/>
              <a:gd name="T4" fmla="*/ 0 w 1009"/>
              <a:gd name="T5" fmla="*/ 2147483647 h 1705"/>
              <a:gd name="T6" fmla="*/ 2147483647 w 1009"/>
              <a:gd name="T7" fmla="*/ 2147483647 h 1705"/>
              <a:gd name="T8" fmla="*/ 2147483647 w 1009"/>
              <a:gd name="T9" fmla="*/ 2147483647 h 1705"/>
              <a:gd name="T10" fmla="*/ 0 60000 65536"/>
              <a:gd name="T11" fmla="*/ 0 60000 65536"/>
              <a:gd name="T12" fmla="*/ 0 60000 65536"/>
              <a:gd name="T13" fmla="*/ 0 60000 65536"/>
              <a:gd name="T14" fmla="*/ 0 60000 65536"/>
              <a:gd name="T15" fmla="*/ 0 w 1009"/>
              <a:gd name="T16" fmla="*/ 0 h 1705"/>
              <a:gd name="T17" fmla="*/ 1009 w 1009"/>
              <a:gd name="T18" fmla="*/ 1705 h 1705"/>
            </a:gdLst>
            <a:ahLst/>
            <a:cxnLst>
              <a:cxn ang="T10">
                <a:pos x="T0" y="T1"/>
              </a:cxn>
              <a:cxn ang="T11">
                <a:pos x="T2" y="T3"/>
              </a:cxn>
              <a:cxn ang="T12">
                <a:pos x="T4" y="T5"/>
              </a:cxn>
              <a:cxn ang="T13">
                <a:pos x="T6" y="T7"/>
              </a:cxn>
              <a:cxn ang="T14">
                <a:pos x="T8" y="T9"/>
              </a:cxn>
            </a:cxnLst>
            <a:rect l="T15" t="T16" r="T17" b="T18"/>
            <a:pathLst>
              <a:path w="1009" h="1705">
                <a:moveTo>
                  <a:pt x="1008" y="16"/>
                </a:moveTo>
                <a:lnTo>
                  <a:pt x="984" y="0"/>
                </a:lnTo>
                <a:lnTo>
                  <a:pt x="0" y="1688"/>
                </a:lnTo>
                <a:lnTo>
                  <a:pt x="24" y="1704"/>
                </a:lnTo>
                <a:lnTo>
                  <a:pt x="1008"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6" name="Freeform 12"/>
          <p:cNvSpPr>
            <a:spLocks/>
          </p:cNvSpPr>
          <p:nvPr/>
        </p:nvSpPr>
        <p:spPr bwMode="auto">
          <a:xfrm>
            <a:off x="4495800" y="2044700"/>
            <a:ext cx="39688" cy="26988"/>
          </a:xfrm>
          <a:custGeom>
            <a:avLst/>
            <a:gdLst>
              <a:gd name="T0" fmla="*/ 2147483647 w 25"/>
              <a:gd name="T1" fmla="*/ 2147483647 h 17"/>
              <a:gd name="T2" fmla="*/ 2147483647 w 25"/>
              <a:gd name="T3" fmla="*/ 0 h 17"/>
              <a:gd name="T4" fmla="*/ 0 w 25"/>
              <a:gd name="T5" fmla="*/ 2147483647 h 17"/>
              <a:gd name="T6" fmla="*/ 2147483647 w 25"/>
              <a:gd name="T7" fmla="*/ 2147483647 h 17"/>
              <a:gd name="T8" fmla="*/ 2147483647 w 25"/>
              <a:gd name="T9" fmla="*/ 2147483647 h 17"/>
              <a:gd name="T10" fmla="*/ 0 60000 65536"/>
              <a:gd name="T11" fmla="*/ 0 60000 65536"/>
              <a:gd name="T12" fmla="*/ 0 60000 65536"/>
              <a:gd name="T13" fmla="*/ 0 60000 65536"/>
              <a:gd name="T14" fmla="*/ 0 60000 65536"/>
              <a:gd name="T15" fmla="*/ 0 w 25"/>
              <a:gd name="T16" fmla="*/ 0 h 17"/>
              <a:gd name="T17" fmla="*/ 25 w 25"/>
              <a:gd name="T18" fmla="*/ 17 h 17"/>
            </a:gdLst>
            <a:ahLst/>
            <a:cxnLst>
              <a:cxn ang="T10">
                <a:pos x="T0" y="T1"/>
              </a:cxn>
              <a:cxn ang="T11">
                <a:pos x="T2" y="T3"/>
              </a:cxn>
              <a:cxn ang="T12">
                <a:pos x="T4" y="T5"/>
              </a:cxn>
              <a:cxn ang="T13">
                <a:pos x="T6" y="T7"/>
              </a:cxn>
              <a:cxn ang="T14">
                <a:pos x="T8" y="T9"/>
              </a:cxn>
            </a:cxnLst>
            <a:rect l="T15" t="T16" r="T17" b="T18"/>
            <a:pathLst>
              <a:path w="25" h="17">
                <a:moveTo>
                  <a:pt x="24" y="11"/>
                </a:moveTo>
                <a:lnTo>
                  <a:pt x="18" y="0"/>
                </a:lnTo>
                <a:lnTo>
                  <a:pt x="0" y="11"/>
                </a:lnTo>
                <a:lnTo>
                  <a:pt x="6" y="16"/>
                </a:lnTo>
                <a:lnTo>
                  <a:pt x="24" y="11"/>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7" name="Freeform 13"/>
          <p:cNvSpPr>
            <a:spLocks/>
          </p:cNvSpPr>
          <p:nvPr/>
        </p:nvSpPr>
        <p:spPr bwMode="auto">
          <a:xfrm>
            <a:off x="5600700" y="4699000"/>
            <a:ext cx="26988" cy="14288"/>
          </a:xfrm>
          <a:custGeom>
            <a:avLst/>
            <a:gdLst>
              <a:gd name="T0" fmla="*/ 2147483647 w 17"/>
              <a:gd name="T1" fmla="*/ 0 h 9"/>
              <a:gd name="T2" fmla="*/ 2147483647 w 17"/>
              <a:gd name="T3" fmla="*/ 2147483647 h 9"/>
              <a:gd name="T4" fmla="*/ 2147483647 w 17"/>
              <a:gd name="T5" fmla="*/ 2147483647 h 9"/>
              <a:gd name="T6" fmla="*/ 0 w 17"/>
              <a:gd name="T7" fmla="*/ 2147483647 h 9"/>
              <a:gd name="T8" fmla="*/ 2147483647 w 17"/>
              <a:gd name="T9" fmla="*/ 0 h 9"/>
              <a:gd name="T10" fmla="*/ 0 60000 65536"/>
              <a:gd name="T11" fmla="*/ 0 60000 65536"/>
              <a:gd name="T12" fmla="*/ 0 60000 65536"/>
              <a:gd name="T13" fmla="*/ 0 60000 65536"/>
              <a:gd name="T14" fmla="*/ 0 60000 65536"/>
              <a:gd name="T15" fmla="*/ 0 w 17"/>
              <a:gd name="T16" fmla="*/ 0 h 9"/>
              <a:gd name="T17" fmla="*/ 17 w 17"/>
              <a:gd name="T18" fmla="*/ 9 h 9"/>
            </a:gdLst>
            <a:ahLst/>
            <a:cxnLst>
              <a:cxn ang="T10">
                <a:pos x="T0" y="T1"/>
              </a:cxn>
              <a:cxn ang="T11">
                <a:pos x="T2" y="T3"/>
              </a:cxn>
              <a:cxn ang="T12">
                <a:pos x="T4" y="T5"/>
              </a:cxn>
              <a:cxn ang="T13">
                <a:pos x="T6" y="T7"/>
              </a:cxn>
              <a:cxn ang="T14">
                <a:pos x="T8" y="T9"/>
              </a:cxn>
            </a:cxnLst>
            <a:rect l="T15" t="T16" r="T17" b="T18"/>
            <a:pathLst>
              <a:path w="17" h="9">
                <a:moveTo>
                  <a:pt x="16" y="0"/>
                </a:moveTo>
                <a:lnTo>
                  <a:pt x="16" y="4"/>
                </a:lnTo>
                <a:lnTo>
                  <a:pt x="5" y="8"/>
                </a:lnTo>
                <a:lnTo>
                  <a:pt x="0" y="4"/>
                </a:lnTo>
                <a:lnTo>
                  <a:pt x="16"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8" name="Freeform 14"/>
          <p:cNvSpPr>
            <a:spLocks/>
          </p:cNvSpPr>
          <p:nvPr/>
        </p:nvSpPr>
        <p:spPr bwMode="auto">
          <a:xfrm>
            <a:off x="4508500" y="2070100"/>
            <a:ext cx="1119188" cy="2630488"/>
          </a:xfrm>
          <a:custGeom>
            <a:avLst/>
            <a:gdLst>
              <a:gd name="T0" fmla="*/ 2147483647 w 705"/>
              <a:gd name="T1" fmla="*/ 0 h 1657"/>
              <a:gd name="T2" fmla="*/ 0 w 705"/>
              <a:gd name="T3" fmla="*/ 2147483647 h 1657"/>
              <a:gd name="T4" fmla="*/ 2147483647 w 705"/>
              <a:gd name="T5" fmla="*/ 2147483647 h 1657"/>
              <a:gd name="T6" fmla="*/ 2147483647 w 705"/>
              <a:gd name="T7" fmla="*/ 2147483647 h 1657"/>
              <a:gd name="T8" fmla="*/ 2147483647 w 705"/>
              <a:gd name="T9" fmla="*/ 0 h 1657"/>
              <a:gd name="T10" fmla="*/ 0 60000 65536"/>
              <a:gd name="T11" fmla="*/ 0 60000 65536"/>
              <a:gd name="T12" fmla="*/ 0 60000 65536"/>
              <a:gd name="T13" fmla="*/ 0 60000 65536"/>
              <a:gd name="T14" fmla="*/ 0 60000 65536"/>
              <a:gd name="T15" fmla="*/ 0 w 705"/>
              <a:gd name="T16" fmla="*/ 0 h 1657"/>
              <a:gd name="T17" fmla="*/ 705 w 705"/>
              <a:gd name="T18" fmla="*/ 1657 h 1657"/>
            </a:gdLst>
            <a:ahLst/>
            <a:cxnLst>
              <a:cxn ang="T10">
                <a:pos x="T0" y="T1"/>
              </a:cxn>
              <a:cxn ang="T11">
                <a:pos x="T2" y="T3"/>
              </a:cxn>
              <a:cxn ang="T12">
                <a:pos x="T4" y="T5"/>
              </a:cxn>
              <a:cxn ang="T13">
                <a:pos x="T6" y="T7"/>
              </a:cxn>
              <a:cxn ang="T14">
                <a:pos x="T8" y="T9"/>
              </a:cxn>
            </a:cxnLst>
            <a:rect l="T15" t="T16" r="T17" b="T18"/>
            <a:pathLst>
              <a:path w="705" h="1657">
                <a:moveTo>
                  <a:pt x="24" y="0"/>
                </a:moveTo>
                <a:lnTo>
                  <a:pt x="0" y="8"/>
                </a:lnTo>
                <a:lnTo>
                  <a:pt x="680" y="1656"/>
                </a:lnTo>
                <a:lnTo>
                  <a:pt x="704" y="1648"/>
                </a:lnTo>
                <a:lnTo>
                  <a:pt x="24"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19" name="Freeform 15"/>
          <p:cNvSpPr>
            <a:spLocks/>
          </p:cNvSpPr>
          <p:nvPr/>
        </p:nvSpPr>
        <p:spPr bwMode="auto">
          <a:xfrm>
            <a:off x="1917700" y="2844800"/>
            <a:ext cx="26988" cy="26988"/>
          </a:xfrm>
          <a:custGeom>
            <a:avLst/>
            <a:gdLst>
              <a:gd name="T0" fmla="*/ 2147483647 w 17"/>
              <a:gd name="T1" fmla="*/ 0 h 17"/>
              <a:gd name="T2" fmla="*/ 0 w 17"/>
              <a:gd name="T3" fmla="*/ 2147483647 h 17"/>
              <a:gd name="T4" fmla="*/ 2147483647 w 17"/>
              <a:gd name="T5" fmla="*/ 2147483647 h 17"/>
              <a:gd name="T6" fmla="*/ 2147483647 w 17"/>
              <a:gd name="T7" fmla="*/ 2147483647 h 17"/>
              <a:gd name="T8" fmla="*/ 2147483647 w 17"/>
              <a:gd name="T9" fmla="*/ 0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5" y="0"/>
                </a:moveTo>
                <a:lnTo>
                  <a:pt x="0" y="5"/>
                </a:lnTo>
                <a:lnTo>
                  <a:pt x="11" y="16"/>
                </a:lnTo>
                <a:lnTo>
                  <a:pt x="16" y="11"/>
                </a:lnTo>
                <a:lnTo>
                  <a:pt x="5"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0" name="Freeform 16"/>
          <p:cNvSpPr>
            <a:spLocks/>
          </p:cNvSpPr>
          <p:nvPr/>
        </p:nvSpPr>
        <p:spPr bwMode="auto">
          <a:xfrm>
            <a:off x="3378200" y="1803400"/>
            <a:ext cx="26988" cy="26988"/>
          </a:xfrm>
          <a:custGeom>
            <a:avLst/>
            <a:gdLst>
              <a:gd name="T0" fmla="*/ 0 w 17"/>
              <a:gd name="T1" fmla="*/ 2147483647 h 17"/>
              <a:gd name="T2" fmla="*/ 2147483647 w 17"/>
              <a:gd name="T3" fmla="*/ 0 h 17"/>
              <a:gd name="T4" fmla="*/ 2147483647 w 17"/>
              <a:gd name="T5" fmla="*/ 2147483647 h 17"/>
              <a:gd name="T6" fmla="*/ 2147483647 w 17"/>
              <a:gd name="T7" fmla="*/ 2147483647 h 17"/>
              <a:gd name="T8" fmla="*/ 0 w 17"/>
              <a:gd name="T9" fmla="*/ 2147483647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0" y="5"/>
                </a:moveTo>
                <a:lnTo>
                  <a:pt x="5" y="0"/>
                </a:lnTo>
                <a:lnTo>
                  <a:pt x="16" y="16"/>
                </a:lnTo>
                <a:lnTo>
                  <a:pt x="11" y="16"/>
                </a:lnTo>
                <a:lnTo>
                  <a:pt x="0" y="5"/>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1" name="Freeform 17"/>
          <p:cNvSpPr>
            <a:spLocks/>
          </p:cNvSpPr>
          <p:nvPr/>
        </p:nvSpPr>
        <p:spPr bwMode="auto">
          <a:xfrm>
            <a:off x="1930400" y="1816100"/>
            <a:ext cx="1462088" cy="1042988"/>
          </a:xfrm>
          <a:custGeom>
            <a:avLst/>
            <a:gdLst>
              <a:gd name="T0" fmla="*/ 0 w 921"/>
              <a:gd name="T1" fmla="*/ 2147483647 h 657"/>
              <a:gd name="T2" fmla="*/ 2147483647 w 921"/>
              <a:gd name="T3" fmla="*/ 2147483647 h 657"/>
              <a:gd name="T4" fmla="*/ 2147483647 w 921"/>
              <a:gd name="T5" fmla="*/ 2147483647 h 657"/>
              <a:gd name="T6" fmla="*/ 2147483647 w 921"/>
              <a:gd name="T7" fmla="*/ 0 h 657"/>
              <a:gd name="T8" fmla="*/ 0 w 921"/>
              <a:gd name="T9" fmla="*/ 2147483647 h 657"/>
              <a:gd name="T10" fmla="*/ 0 60000 65536"/>
              <a:gd name="T11" fmla="*/ 0 60000 65536"/>
              <a:gd name="T12" fmla="*/ 0 60000 65536"/>
              <a:gd name="T13" fmla="*/ 0 60000 65536"/>
              <a:gd name="T14" fmla="*/ 0 60000 65536"/>
              <a:gd name="T15" fmla="*/ 0 w 921"/>
              <a:gd name="T16" fmla="*/ 0 h 657"/>
              <a:gd name="T17" fmla="*/ 921 w 921"/>
              <a:gd name="T18" fmla="*/ 657 h 657"/>
            </a:gdLst>
            <a:ahLst/>
            <a:cxnLst>
              <a:cxn ang="T10">
                <a:pos x="T0" y="T1"/>
              </a:cxn>
              <a:cxn ang="T11">
                <a:pos x="T2" y="T3"/>
              </a:cxn>
              <a:cxn ang="T12">
                <a:pos x="T4" y="T5"/>
              </a:cxn>
              <a:cxn ang="T13">
                <a:pos x="T6" y="T7"/>
              </a:cxn>
              <a:cxn ang="T14">
                <a:pos x="T8" y="T9"/>
              </a:cxn>
            </a:cxnLst>
            <a:rect l="T15" t="T16" r="T17" b="T18"/>
            <a:pathLst>
              <a:path w="921" h="657">
                <a:moveTo>
                  <a:pt x="0" y="640"/>
                </a:moveTo>
                <a:lnTo>
                  <a:pt x="16" y="656"/>
                </a:lnTo>
                <a:lnTo>
                  <a:pt x="920" y="16"/>
                </a:lnTo>
                <a:lnTo>
                  <a:pt x="904" y="0"/>
                </a:lnTo>
                <a:lnTo>
                  <a:pt x="0" y="64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2" name="Freeform 18"/>
          <p:cNvSpPr>
            <a:spLocks/>
          </p:cNvSpPr>
          <p:nvPr/>
        </p:nvSpPr>
        <p:spPr bwMode="auto">
          <a:xfrm>
            <a:off x="5689600" y="4724400"/>
            <a:ext cx="14288" cy="26988"/>
          </a:xfrm>
          <a:custGeom>
            <a:avLst/>
            <a:gdLst>
              <a:gd name="T0" fmla="*/ 0 w 9"/>
              <a:gd name="T1" fmla="*/ 2147483647 h 17"/>
              <a:gd name="T2" fmla="*/ 2147483647 w 9"/>
              <a:gd name="T3" fmla="*/ 2147483647 h 17"/>
              <a:gd name="T4" fmla="*/ 2147483647 w 9"/>
              <a:gd name="T5" fmla="*/ 2147483647 h 17"/>
              <a:gd name="T6" fmla="*/ 2147483647 w 9"/>
              <a:gd name="T7" fmla="*/ 0 h 17"/>
              <a:gd name="T8" fmla="*/ 0 w 9"/>
              <a:gd name="T9" fmla="*/ 2147483647 h 17"/>
              <a:gd name="T10" fmla="*/ 0 60000 65536"/>
              <a:gd name="T11" fmla="*/ 0 60000 65536"/>
              <a:gd name="T12" fmla="*/ 0 60000 65536"/>
              <a:gd name="T13" fmla="*/ 0 60000 65536"/>
              <a:gd name="T14" fmla="*/ 0 60000 65536"/>
              <a:gd name="T15" fmla="*/ 0 w 9"/>
              <a:gd name="T16" fmla="*/ 0 h 17"/>
              <a:gd name="T17" fmla="*/ 9 w 9"/>
              <a:gd name="T18" fmla="*/ 17 h 17"/>
            </a:gdLst>
            <a:ahLst/>
            <a:cxnLst>
              <a:cxn ang="T10">
                <a:pos x="T0" y="T1"/>
              </a:cxn>
              <a:cxn ang="T11">
                <a:pos x="T2" y="T3"/>
              </a:cxn>
              <a:cxn ang="T12">
                <a:pos x="T4" y="T5"/>
              </a:cxn>
              <a:cxn ang="T13">
                <a:pos x="T6" y="T7"/>
              </a:cxn>
              <a:cxn ang="T14">
                <a:pos x="T8" y="T9"/>
              </a:cxn>
            </a:cxnLst>
            <a:rect l="T15" t="T16" r="T17" b="T18"/>
            <a:pathLst>
              <a:path w="9" h="17">
                <a:moveTo>
                  <a:pt x="0" y="16"/>
                </a:moveTo>
                <a:lnTo>
                  <a:pt x="4" y="16"/>
                </a:lnTo>
                <a:lnTo>
                  <a:pt x="8" y="5"/>
                </a:lnTo>
                <a:lnTo>
                  <a:pt x="4" y="0"/>
                </a:lnTo>
                <a:lnTo>
                  <a:pt x="0" y="1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3" name="Freeform 19"/>
          <p:cNvSpPr>
            <a:spLocks/>
          </p:cNvSpPr>
          <p:nvPr/>
        </p:nvSpPr>
        <p:spPr bwMode="auto">
          <a:xfrm>
            <a:off x="2286000" y="3136900"/>
            <a:ext cx="26988" cy="39688"/>
          </a:xfrm>
          <a:custGeom>
            <a:avLst/>
            <a:gdLst>
              <a:gd name="T0" fmla="*/ 2147483647 w 17"/>
              <a:gd name="T1" fmla="*/ 2147483647 h 25"/>
              <a:gd name="T2" fmla="*/ 0 w 17"/>
              <a:gd name="T3" fmla="*/ 2147483647 h 25"/>
              <a:gd name="T4" fmla="*/ 2147483647 w 17"/>
              <a:gd name="T5" fmla="*/ 0 h 25"/>
              <a:gd name="T6" fmla="*/ 2147483647 w 17"/>
              <a:gd name="T7" fmla="*/ 2147483647 h 25"/>
              <a:gd name="T8" fmla="*/ 2147483647 w 17"/>
              <a:gd name="T9" fmla="*/ 2147483647 h 25"/>
              <a:gd name="T10" fmla="*/ 0 60000 65536"/>
              <a:gd name="T11" fmla="*/ 0 60000 65536"/>
              <a:gd name="T12" fmla="*/ 0 60000 65536"/>
              <a:gd name="T13" fmla="*/ 0 60000 65536"/>
              <a:gd name="T14" fmla="*/ 0 60000 65536"/>
              <a:gd name="T15" fmla="*/ 0 w 17"/>
              <a:gd name="T16" fmla="*/ 0 h 25"/>
              <a:gd name="T17" fmla="*/ 17 w 17"/>
              <a:gd name="T18" fmla="*/ 25 h 25"/>
            </a:gdLst>
            <a:ahLst/>
            <a:cxnLst>
              <a:cxn ang="T10">
                <a:pos x="T0" y="T1"/>
              </a:cxn>
              <a:cxn ang="T11">
                <a:pos x="T2" y="T3"/>
              </a:cxn>
              <a:cxn ang="T12">
                <a:pos x="T4" y="T5"/>
              </a:cxn>
              <a:cxn ang="T13">
                <a:pos x="T6" y="T7"/>
              </a:cxn>
              <a:cxn ang="T14">
                <a:pos x="T8" y="T9"/>
              </a:cxn>
            </a:cxnLst>
            <a:rect l="T15" t="T16" r="T17" b="T18"/>
            <a:pathLst>
              <a:path w="17" h="25">
                <a:moveTo>
                  <a:pt x="11" y="24"/>
                </a:moveTo>
                <a:lnTo>
                  <a:pt x="0" y="18"/>
                </a:lnTo>
                <a:lnTo>
                  <a:pt x="11" y="0"/>
                </a:lnTo>
                <a:lnTo>
                  <a:pt x="16" y="6"/>
                </a:lnTo>
                <a:lnTo>
                  <a:pt x="11" y="24"/>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4" name="Freeform 20"/>
          <p:cNvSpPr>
            <a:spLocks/>
          </p:cNvSpPr>
          <p:nvPr/>
        </p:nvSpPr>
        <p:spPr bwMode="auto">
          <a:xfrm>
            <a:off x="2311400" y="3149600"/>
            <a:ext cx="3379788" cy="1601788"/>
          </a:xfrm>
          <a:custGeom>
            <a:avLst/>
            <a:gdLst>
              <a:gd name="T0" fmla="*/ 2147483647 w 2129"/>
              <a:gd name="T1" fmla="*/ 2147483647 h 1009"/>
              <a:gd name="T2" fmla="*/ 2147483647 w 2129"/>
              <a:gd name="T3" fmla="*/ 2147483647 h 1009"/>
              <a:gd name="T4" fmla="*/ 2147483647 w 2129"/>
              <a:gd name="T5" fmla="*/ 0 h 1009"/>
              <a:gd name="T6" fmla="*/ 0 w 2129"/>
              <a:gd name="T7" fmla="*/ 2147483647 h 1009"/>
              <a:gd name="T8" fmla="*/ 2147483647 w 2129"/>
              <a:gd name="T9" fmla="*/ 2147483647 h 1009"/>
              <a:gd name="T10" fmla="*/ 0 60000 65536"/>
              <a:gd name="T11" fmla="*/ 0 60000 65536"/>
              <a:gd name="T12" fmla="*/ 0 60000 65536"/>
              <a:gd name="T13" fmla="*/ 0 60000 65536"/>
              <a:gd name="T14" fmla="*/ 0 60000 65536"/>
              <a:gd name="T15" fmla="*/ 0 w 2129"/>
              <a:gd name="T16" fmla="*/ 0 h 1009"/>
              <a:gd name="T17" fmla="*/ 2129 w 2129"/>
              <a:gd name="T18" fmla="*/ 1009 h 1009"/>
            </a:gdLst>
            <a:ahLst/>
            <a:cxnLst>
              <a:cxn ang="T10">
                <a:pos x="T0" y="T1"/>
              </a:cxn>
              <a:cxn ang="T11">
                <a:pos x="T2" y="T3"/>
              </a:cxn>
              <a:cxn ang="T12">
                <a:pos x="T4" y="T5"/>
              </a:cxn>
              <a:cxn ang="T13">
                <a:pos x="T6" y="T7"/>
              </a:cxn>
              <a:cxn ang="T14">
                <a:pos x="T8" y="T9"/>
              </a:cxn>
            </a:cxnLst>
            <a:rect l="T15" t="T16" r="T17" b="T18"/>
            <a:pathLst>
              <a:path w="2129" h="1009">
                <a:moveTo>
                  <a:pt x="2120" y="1008"/>
                </a:moveTo>
                <a:lnTo>
                  <a:pt x="2128" y="984"/>
                </a:lnTo>
                <a:lnTo>
                  <a:pt x="8" y="0"/>
                </a:lnTo>
                <a:lnTo>
                  <a:pt x="0" y="24"/>
                </a:lnTo>
                <a:lnTo>
                  <a:pt x="2120" y="1008"/>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5" name="Freeform 21"/>
          <p:cNvSpPr>
            <a:spLocks/>
          </p:cNvSpPr>
          <p:nvPr/>
        </p:nvSpPr>
        <p:spPr bwMode="auto">
          <a:xfrm>
            <a:off x="3048000" y="4724400"/>
            <a:ext cx="14288" cy="26988"/>
          </a:xfrm>
          <a:custGeom>
            <a:avLst/>
            <a:gdLst>
              <a:gd name="T0" fmla="*/ 2147483647 w 9"/>
              <a:gd name="T1" fmla="*/ 0 h 17"/>
              <a:gd name="T2" fmla="*/ 0 w 9"/>
              <a:gd name="T3" fmla="*/ 2147483647 h 17"/>
              <a:gd name="T4" fmla="*/ 2147483647 w 9"/>
              <a:gd name="T5" fmla="*/ 2147483647 h 17"/>
              <a:gd name="T6" fmla="*/ 2147483647 w 9"/>
              <a:gd name="T7" fmla="*/ 2147483647 h 17"/>
              <a:gd name="T8" fmla="*/ 2147483647 w 9"/>
              <a:gd name="T9" fmla="*/ 0 h 17"/>
              <a:gd name="T10" fmla="*/ 0 60000 65536"/>
              <a:gd name="T11" fmla="*/ 0 60000 65536"/>
              <a:gd name="T12" fmla="*/ 0 60000 65536"/>
              <a:gd name="T13" fmla="*/ 0 60000 65536"/>
              <a:gd name="T14" fmla="*/ 0 60000 65536"/>
              <a:gd name="T15" fmla="*/ 0 w 9"/>
              <a:gd name="T16" fmla="*/ 0 h 17"/>
              <a:gd name="T17" fmla="*/ 9 w 9"/>
              <a:gd name="T18" fmla="*/ 17 h 17"/>
            </a:gdLst>
            <a:ahLst/>
            <a:cxnLst>
              <a:cxn ang="T10">
                <a:pos x="T0" y="T1"/>
              </a:cxn>
              <a:cxn ang="T11">
                <a:pos x="T2" y="T3"/>
              </a:cxn>
              <a:cxn ang="T12">
                <a:pos x="T4" y="T5"/>
              </a:cxn>
              <a:cxn ang="T13">
                <a:pos x="T6" y="T7"/>
              </a:cxn>
              <a:cxn ang="T14">
                <a:pos x="T8" y="T9"/>
              </a:cxn>
            </a:cxnLst>
            <a:rect l="T15" t="T16" r="T17" b="T18"/>
            <a:pathLst>
              <a:path w="9" h="17">
                <a:moveTo>
                  <a:pt x="4" y="0"/>
                </a:moveTo>
                <a:lnTo>
                  <a:pt x="0" y="5"/>
                </a:lnTo>
                <a:lnTo>
                  <a:pt x="4" y="16"/>
                </a:lnTo>
                <a:lnTo>
                  <a:pt x="8" y="16"/>
                </a:lnTo>
                <a:lnTo>
                  <a:pt x="4"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6" name="Freeform 22"/>
          <p:cNvSpPr>
            <a:spLocks/>
          </p:cNvSpPr>
          <p:nvPr/>
        </p:nvSpPr>
        <p:spPr bwMode="auto">
          <a:xfrm>
            <a:off x="7112000" y="3035300"/>
            <a:ext cx="26988" cy="39688"/>
          </a:xfrm>
          <a:custGeom>
            <a:avLst/>
            <a:gdLst>
              <a:gd name="T0" fmla="*/ 0 w 17"/>
              <a:gd name="T1" fmla="*/ 2147483647 h 25"/>
              <a:gd name="T2" fmla="*/ 2147483647 w 17"/>
              <a:gd name="T3" fmla="*/ 0 h 25"/>
              <a:gd name="T4" fmla="*/ 2147483647 w 17"/>
              <a:gd name="T5" fmla="*/ 2147483647 h 25"/>
              <a:gd name="T6" fmla="*/ 2147483647 w 17"/>
              <a:gd name="T7" fmla="*/ 2147483647 h 25"/>
              <a:gd name="T8" fmla="*/ 0 w 17"/>
              <a:gd name="T9" fmla="*/ 2147483647 h 25"/>
              <a:gd name="T10" fmla="*/ 0 60000 65536"/>
              <a:gd name="T11" fmla="*/ 0 60000 65536"/>
              <a:gd name="T12" fmla="*/ 0 60000 65536"/>
              <a:gd name="T13" fmla="*/ 0 60000 65536"/>
              <a:gd name="T14" fmla="*/ 0 60000 65536"/>
              <a:gd name="T15" fmla="*/ 0 w 17"/>
              <a:gd name="T16" fmla="*/ 0 h 25"/>
              <a:gd name="T17" fmla="*/ 17 w 17"/>
              <a:gd name="T18" fmla="*/ 25 h 25"/>
            </a:gdLst>
            <a:ahLst/>
            <a:cxnLst>
              <a:cxn ang="T10">
                <a:pos x="T0" y="T1"/>
              </a:cxn>
              <a:cxn ang="T11">
                <a:pos x="T2" y="T3"/>
              </a:cxn>
              <a:cxn ang="T12">
                <a:pos x="T4" y="T5"/>
              </a:cxn>
              <a:cxn ang="T13">
                <a:pos x="T6" y="T7"/>
              </a:cxn>
              <a:cxn ang="T14">
                <a:pos x="T8" y="T9"/>
              </a:cxn>
            </a:cxnLst>
            <a:rect l="T15" t="T16" r="T17" b="T18"/>
            <a:pathLst>
              <a:path w="17" h="25">
                <a:moveTo>
                  <a:pt x="0" y="6"/>
                </a:moveTo>
                <a:lnTo>
                  <a:pt x="5" y="0"/>
                </a:lnTo>
                <a:lnTo>
                  <a:pt x="16" y="18"/>
                </a:lnTo>
                <a:lnTo>
                  <a:pt x="5" y="24"/>
                </a:lnTo>
                <a:lnTo>
                  <a:pt x="0" y="6"/>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7" name="Freeform 23"/>
          <p:cNvSpPr>
            <a:spLocks/>
          </p:cNvSpPr>
          <p:nvPr/>
        </p:nvSpPr>
        <p:spPr bwMode="auto">
          <a:xfrm>
            <a:off x="3060700" y="3048000"/>
            <a:ext cx="4052888" cy="1703388"/>
          </a:xfrm>
          <a:custGeom>
            <a:avLst/>
            <a:gdLst>
              <a:gd name="T0" fmla="*/ 0 w 2553"/>
              <a:gd name="T1" fmla="*/ 2147483647 h 1073"/>
              <a:gd name="T2" fmla="*/ 2147483647 w 2553"/>
              <a:gd name="T3" fmla="*/ 2147483647 h 1073"/>
              <a:gd name="T4" fmla="*/ 2147483647 w 2553"/>
              <a:gd name="T5" fmla="*/ 2147483647 h 1073"/>
              <a:gd name="T6" fmla="*/ 2147483647 w 2553"/>
              <a:gd name="T7" fmla="*/ 0 h 1073"/>
              <a:gd name="T8" fmla="*/ 0 w 2553"/>
              <a:gd name="T9" fmla="*/ 2147483647 h 1073"/>
              <a:gd name="T10" fmla="*/ 0 60000 65536"/>
              <a:gd name="T11" fmla="*/ 0 60000 65536"/>
              <a:gd name="T12" fmla="*/ 0 60000 65536"/>
              <a:gd name="T13" fmla="*/ 0 60000 65536"/>
              <a:gd name="T14" fmla="*/ 0 60000 65536"/>
              <a:gd name="T15" fmla="*/ 0 w 2553"/>
              <a:gd name="T16" fmla="*/ 0 h 1073"/>
              <a:gd name="T17" fmla="*/ 2553 w 2553"/>
              <a:gd name="T18" fmla="*/ 1073 h 1073"/>
            </a:gdLst>
            <a:ahLst/>
            <a:cxnLst>
              <a:cxn ang="T10">
                <a:pos x="T0" y="T1"/>
              </a:cxn>
              <a:cxn ang="T11">
                <a:pos x="T2" y="T3"/>
              </a:cxn>
              <a:cxn ang="T12">
                <a:pos x="T4" y="T5"/>
              </a:cxn>
              <a:cxn ang="T13">
                <a:pos x="T6" y="T7"/>
              </a:cxn>
              <a:cxn ang="T14">
                <a:pos x="T8" y="T9"/>
              </a:cxn>
            </a:cxnLst>
            <a:rect l="T15" t="T16" r="T17" b="T18"/>
            <a:pathLst>
              <a:path w="2553" h="1073">
                <a:moveTo>
                  <a:pt x="0" y="1048"/>
                </a:moveTo>
                <a:lnTo>
                  <a:pt x="8" y="1072"/>
                </a:lnTo>
                <a:lnTo>
                  <a:pt x="2552" y="24"/>
                </a:lnTo>
                <a:lnTo>
                  <a:pt x="2544" y="0"/>
                </a:lnTo>
                <a:lnTo>
                  <a:pt x="0" y="1048"/>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8" name="Freeform 24"/>
          <p:cNvSpPr>
            <a:spLocks/>
          </p:cNvSpPr>
          <p:nvPr/>
        </p:nvSpPr>
        <p:spPr bwMode="auto">
          <a:xfrm>
            <a:off x="1892300" y="3352800"/>
            <a:ext cx="26988" cy="26988"/>
          </a:xfrm>
          <a:custGeom>
            <a:avLst/>
            <a:gdLst>
              <a:gd name="T0" fmla="*/ 2147483647 w 17"/>
              <a:gd name="T1" fmla="*/ 2147483647 h 17"/>
              <a:gd name="T2" fmla="*/ 2147483647 w 17"/>
              <a:gd name="T3" fmla="*/ 0 h 17"/>
              <a:gd name="T4" fmla="*/ 0 w 17"/>
              <a:gd name="T5" fmla="*/ 2147483647 h 17"/>
              <a:gd name="T6" fmla="*/ 2147483647 w 17"/>
              <a:gd name="T7" fmla="*/ 2147483647 h 17"/>
              <a:gd name="T8" fmla="*/ 2147483647 w 17"/>
              <a:gd name="T9" fmla="*/ 2147483647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16" y="5"/>
                </a:moveTo>
                <a:lnTo>
                  <a:pt x="16" y="0"/>
                </a:lnTo>
                <a:lnTo>
                  <a:pt x="0" y="11"/>
                </a:lnTo>
                <a:lnTo>
                  <a:pt x="5" y="16"/>
                </a:lnTo>
                <a:lnTo>
                  <a:pt x="16" y="5"/>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29" name="Freeform 25"/>
          <p:cNvSpPr>
            <a:spLocks/>
          </p:cNvSpPr>
          <p:nvPr/>
        </p:nvSpPr>
        <p:spPr bwMode="auto">
          <a:xfrm>
            <a:off x="2908300" y="4724400"/>
            <a:ext cx="26988" cy="26988"/>
          </a:xfrm>
          <a:custGeom>
            <a:avLst/>
            <a:gdLst>
              <a:gd name="T0" fmla="*/ 2147483647 w 17"/>
              <a:gd name="T1" fmla="*/ 0 h 17"/>
              <a:gd name="T2" fmla="*/ 2147483647 w 17"/>
              <a:gd name="T3" fmla="*/ 2147483647 h 17"/>
              <a:gd name="T4" fmla="*/ 2147483647 w 17"/>
              <a:gd name="T5" fmla="*/ 2147483647 h 17"/>
              <a:gd name="T6" fmla="*/ 0 w 17"/>
              <a:gd name="T7" fmla="*/ 2147483647 h 17"/>
              <a:gd name="T8" fmla="*/ 2147483647 w 17"/>
              <a:gd name="T9" fmla="*/ 0 h 17"/>
              <a:gd name="T10" fmla="*/ 0 60000 65536"/>
              <a:gd name="T11" fmla="*/ 0 60000 65536"/>
              <a:gd name="T12" fmla="*/ 0 60000 65536"/>
              <a:gd name="T13" fmla="*/ 0 60000 65536"/>
              <a:gd name="T14" fmla="*/ 0 60000 65536"/>
              <a:gd name="T15" fmla="*/ 0 w 17"/>
              <a:gd name="T16" fmla="*/ 0 h 17"/>
              <a:gd name="T17" fmla="*/ 17 w 17"/>
              <a:gd name="T18" fmla="*/ 17 h 17"/>
            </a:gdLst>
            <a:ahLst/>
            <a:cxnLst>
              <a:cxn ang="T10">
                <a:pos x="T0" y="T1"/>
              </a:cxn>
              <a:cxn ang="T11">
                <a:pos x="T2" y="T3"/>
              </a:cxn>
              <a:cxn ang="T12">
                <a:pos x="T4" y="T5"/>
              </a:cxn>
              <a:cxn ang="T13">
                <a:pos x="T6" y="T7"/>
              </a:cxn>
              <a:cxn ang="T14">
                <a:pos x="T8" y="T9"/>
              </a:cxn>
            </a:cxnLst>
            <a:rect l="T15" t="T16" r="T17" b="T18"/>
            <a:pathLst>
              <a:path w="17" h="17">
                <a:moveTo>
                  <a:pt x="11" y="0"/>
                </a:moveTo>
                <a:lnTo>
                  <a:pt x="16" y="5"/>
                </a:lnTo>
                <a:lnTo>
                  <a:pt x="5" y="16"/>
                </a:lnTo>
                <a:lnTo>
                  <a:pt x="0" y="11"/>
                </a:lnTo>
                <a:lnTo>
                  <a:pt x="11"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0" name="Freeform 26"/>
          <p:cNvSpPr>
            <a:spLocks/>
          </p:cNvSpPr>
          <p:nvPr/>
        </p:nvSpPr>
        <p:spPr bwMode="auto">
          <a:xfrm>
            <a:off x="1905000" y="3365500"/>
            <a:ext cx="1017588" cy="1373188"/>
          </a:xfrm>
          <a:custGeom>
            <a:avLst/>
            <a:gdLst>
              <a:gd name="T0" fmla="*/ 2147483647 w 641"/>
              <a:gd name="T1" fmla="*/ 0 h 865"/>
              <a:gd name="T2" fmla="*/ 0 w 641"/>
              <a:gd name="T3" fmla="*/ 2147483647 h 865"/>
              <a:gd name="T4" fmla="*/ 2147483647 w 641"/>
              <a:gd name="T5" fmla="*/ 2147483647 h 865"/>
              <a:gd name="T6" fmla="*/ 2147483647 w 641"/>
              <a:gd name="T7" fmla="*/ 2147483647 h 865"/>
              <a:gd name="T8" fmla="*/ 2147483647 w 641"/>
              <a:gd name="T9" fmla="*/ 0 h 865"/>
              <a:gd name="T10" fmla="*/ 0 60000 65536"/>
              <a:gd name="T11" fmla="*/ 0 60000 65536"/>
              <a:gd name="T12" fmla="*/ 0 60000 65536"/>
              <a:gd name="T13" fmla="*/ 0 60000 65536"/>
              <a:gd name="T14" fmla="*/ 0 60000 65536"/>
              <a:gd name="T15" fmla="*/ 0 w 641"/>
              <a:gd name="T16" fmla="*/ 0 h 865"/>
              <a:gd name="T17" fmla="*/ 641 w 641"/>
              <a:gd name="T18" fmla="*/ 865 h 865"/>
            </a:gdLst>
            <a:ahLst/>
            <a:cxnLst>
              <a:cxn ang="T10">
                <a:pos x="T0" y="T1"/>
              </a:cxn>
              <a:cxn ang="T11">
                <a:pos x="T2" y="T3"/>
              </a:cxn>
              <a:cxn ang="T12">
                <a:pos x="T4" y="T5"/>
              </a:cxn>
              <a:cxn ang="T13">
                <a:pos x="T6" y="T7"/>
              </a:cxn>
              <a:cxn ang="T14">
                <a:pos x="T8" y="T9"/>
              </a:cxn>
            </a:cxnLst>
            <a:rect l="T15" t="T16" r="T17" b="T18"/>
            <a:pathLst>
              <a:path w="641" h="865">
                <a:moveTo>
                  <a:pt x="16" y="0"/>
                </a:moveTo>
                <a:lnTo>
                  <a:pt x="0" y="16"/>
                </a:lnTo>
                <a:lnTo>
                  <a:pt x="624" y="864"/>
                </a:lnTo>
                <a:lnTo>
                  <a:pt x="640" y="848"/>
                </a:lnTo>
                <a:lnTo>
                  <a:pt x="16" y="0"/>
                </a:lnTo>
              </a:path>
            </a:pathLst>
          </a:custGeom>
          <a:solidFill>
            <a:srgbClr val="000000"/>
          </a:solidFill>
          <a:ln>
            <a:noFill/>
          </a:ln>
          <a:extLst>
            <a:ext uri="{91240B29-F687-4F45-9708-019B960494DF}">
              <a14:hiddenLine xmlns:a14="http://schemas.microsoft.com/office/drawing/2010/main" w="127000" cap="rnd">
                <a:solidFill>
                  <a:srgbClr val="000000"/>
                </a:solidFill>
                <a:round/>
                <a:headEnd/>
                <a:tailEnd/>
              </a14:hiddenLine>
            </a:ext>
          </a:extLst>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1" name="Rectangle 27"/>
          <p:cNvSpPr>
            <a:spLocks noChangeArrowheads="1"/>
          </p:cNvSpPr>
          <p:nvPr/>
        </p:nvSpPr>
        <p:spPr bwMode="auto">
          <a:xfrm>
            <a:off x="2311400" y="3060700"/>
            <a:ext cx="1588" cy="25400"/>
          </a:xfrm>
          <a:prstGeom prst="rect">
            <a:avLst/>
          </a:prstGeom>
          <a:solidFill>
            <a:srgbClr val="000000"/>
          </a:solidFill>
          <a:ln>
            <a:noFill/>
          </a:ln>
          <a:extLst>
            <a:ext uri="{91240B29-F687-4F45-9708-019B960494DF}">
              <a14:hiddenLine xmlns:a14="http://schemas.microsoft.com/office/drawing/2010/main" w="1270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2" name="Rectangle 28"/>
          <p:cNvSpPr>
            <a:spLocks noChangeArrowheads="1"/>
          </p:cNvSpPr>
          <p:nvPr/>
        </p:nvSpPr>
        <p:spPr bwMode="auto">
          <a:xfrm>
            <a:off x="7086600" y="3060700"/>
            <a:ext cx="12700" cy="25400"/>
          </a:xfrm>
          <a:prstGeom prst="rect">
            <a:avLst/>
          </a:prstGeom>
          <a:solidFill>
            <a:srgbClr val="000000"/>
          </a:solidFill>
          <a:ln>
            <a:noFill/>
          </a:ln>
          <a:extLst>
            <a:ext uri="{91240B29-F687-4F45-9708-019B960494DF}">
              <a14:hiddenLine xmlns:a14="http://schemas.microsoft.com/office/drawing/2010/main" w="1270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3" name="Rectangle 29"/>
          <p:cNvSpPr>
            <a:spLocks noChangeArrowheads="1"/>
          </p:cNvSpPr>
          <p:nvPr/>
        </p:nvSpPr>
        <p:spPr bwMode="auto">
          <a:xfrm>
            <a:off x="2324100" y="3060700"/>
            <a:ext cx="4749800" cy="25400"/>
          </a:xfrm>
          <a:prstGeom prst="rect">
            <a:avLst/>
          </a:prstGeom>
          <a:solidFill>
            <a:srgbClr val="000000"/>
          </a:solidFill>
          <a:ln>
            <a:noFill/>
          </a:ln>
          <a:extLst>
            <a:ext uri="{91240B29-F687-4F45-9708-019B960494DF}">
              <a14:hiddenLine xmlns:a14="http://schemas.microsoft.com/office/drawing/2010/main" w="1270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4" name="Rectangle 30" descr="10%"/>
          <p:cNvSpPr>
            <a:spLocks noChangeArrowheads="1"/>
          </p:cNvSpPr>
          <p:nvPr/>
        </p:nvSpPr>
        <p:spPr bwMode="auto">
          <a:xfrm>
            <a:off x="3416300" y="1536700"/>
            <a:ext cx="2070100" cy="571500"/>
          </a:xfrm>
          <a:prstGeom prst="rect">
            <a:avLst/>
          </a:prstGeom>
          <a:pattFill prst="pct10">
            <a:fgClr>
              <a:srgbClr val="000000"/>
            </a:fgClr>
            <a:bgClr>
              <a:srgbClr val="FFFFFF"/>
            </a:bgClr>
          </a:pattFill>
          <a:ln>
            <a:noFill/>
          </a:ln>
          <a:extLst>
            <a:ext uri="{91240B29-F687-4F45-9708-019B960494DF}">
              <a14:hiddenLine xmlns:a14="http://schemas.microsoft.com/office/drawing/2010/main" w="1270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5" name="Rectangle 31"/>
          <p:cNvSpPr>
            <a:spLocks noChangeArrowheads="1"/>
          </p:cNvSpPr>
          <p:nvPr/>
        </p:nvSpPr>
        <p:spPr bwMode="auto">
          <a:xfrm>
            <a:off x="3429000" y="1549400"/>
            <a:ext cx="2057400" cy="558800"/>
          </a:xfrm>
          <a:prstGeom prst="rect">
            <a:avLst/>
          </a:prstGeom>
          <a:solidFill>
            <a:schemeClr val="bg1"/>
          </a:solidFill>
          <a:ln w="50800">
            <a:solidFill>
              <a:schemeClr val="tx1"/>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Analyst</a:t>
            </a:r>
          </a:p>
        </p:txBody>
      </p:sp>
      <p:sp>
        <p:nvSpPr>
          <p:cNvPr id="98336" name="Rectangle 32" descr="10%"/>
          <p:cNvSpPr>
            <a:spLocks noChangeArrowheads="1"/>
          </p:cNvSpPr>
          <p:nvPr/>
        </p:nvSpPr>
        <p:spPr bwMode="auto">
          <a:xfrm>
            <a:off x="1562100" y="4673600"/>
            <a:ext cx="2374900" cy="571500"/>
          </a:xfrm>
          <a:prstGeom prst="rect">
            <a:avLst/>
          </a:prstGeom>
          <a:pattFill prst="pct10">
            <a:fgClr>
              <a:srgbClr val="000000"/>
            </a:fgClr>
            <a:bgClr>
              <a:srgbClr val="FFFFFF"/>
            </a:bgClr>
          </a:pattFill>
          <a:ln>
            <a:noFill/>
          </a:ln>
          <a:extLst>
            <a:ext uri="{91240B29-F687-4F45-9708-019B960494DF}">
              <a14:hiddenLine xmlns:a14="http://schemas.microsoft.com/office/drawing/2010/main" w="1270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7" name="Rectangle 33"/>
          <p:cNvSpPr>
            <a:spLocks noChangeArrowheads="1"/>
          </p:cNvSpPr>
          <p:nvPr/>
        </p:nvSpPr>
        <p:spPr bwMode="auto">
          <a:xfrm>
            <a:off x="1574800" y="4686300"/>
            <a:ext cx="2362200" cy="558800"/>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Designer</a:t>
            </a:r>
          </a:p>
        </p:txBody>
      </p:sp>
      <p:sp>
        <p:nvSpPr>
          <p:cNvPr id="98338" name="Rectangle 34" descr="10%"/>
          <p:cNvSpPr>
            <a:spLocks noChangeArrowheads="1"/>
          </p:cNvSpPr>
          <p:nvPr/>
        </p:nvSpPr>
        <p:spPr bwMode="auto">
          <a:xfrm>
            <a:off x="4991100" y="4660900"/>
            <a:ext cx="1587500" cy="571500"/>
          </a:xfrm>
          <a:prstGeom prst="rect">
            <a:avLst/>
          </a:prstGeom>
          <a:pattFill prst="pct10">
            <a:fgClr>
              <a:srgbClr val="000000"/>
            </a:fgClr>
            <a:bgClr>
              <a:srgbClr val="FFFFFF"/>
            </a:bgClr>
          </a:patt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39" name="Rectangle 35"/>
          <p:cNvSpPr>
            <a:spLocks noChangeArrowheads="1"/>
          </p:cNvSpPr>
          <p:nvPr/>
        </p:nvSpPr>
        <p:spPr bwMode="auto">
          <a:xfrm>
            <a:off x="5003800" y="4673600"/>
            <a:ext cx="1574800" cy="558800"/>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Librarian</a:t>
            </a:r>
          </a:p>
        </p:txBody>
      </p:sp>
      <p:sp>
        <p:nvSpPr>
          <p:cNvPr id="98340" name="Line 36"/>
          <p:cNvSpPr>
            <a:spLocks noChangeShapeType="1"/>
          </p:cNvSpPr>
          <p:nvPr/>
        </p:nvSpPr>
        <p:spPr bwMode="auto">
          <a:xfrm flipH="1">
            <a:off x="3860800" y="4908550"/>
            <a:ext cx="1130300" cy="0"/>
          </a:xfrm>
          <a:prstGeom prst="line">
            <a:avLst/>
          </a:prstGeom>
          <a:noFill/>
          <a:ln w="12700">
            <a:solidFill>
              <a:srgbClr val="000000"/>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98341" name="Rectangle 37" descr="10%"/>
          <p:cNvSpPr>
            <a:spLocks noChangeArrowheads="1"/>
          </p:cNvSpPr>
          <p:nvPr/>
        </p:nvSpPr>
        <p:spPr bwMode="auto">
          <a:xfrm>
            <a:off x="762000" y="2832100"/>
            <a:ext cx="1587500" cy="571500"/>
          </a:xfrm>
          <a:prstGeom prst="rect">
            <a:avLst/>
          </a:prstGeom>
          <a:pattFill prst="pct10">
            <a:fgClr>
              <a:srgbClr val="000000"/>
            </a:fgClr>
            <a:bgClr>
              <a:srgbClr val="FFFFFF"/>
            </a:bgClr>
          </a:patt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42" name="Rectangle 38"/>
          <p:cNvSpPr>
            <a:spLocks noChangeArrowheads="1"/>
          </p:cNvSpPr>
          <p:nvPr/>
        </p:nvSpPr>
        <p:spPr bwMode="auto">
          <a:xfrm>
            <a:off x="774700" y="2844800"/>
            <a:ext cx="1574800" cy="558800"/>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Tester</a:t>
            </a:r>
          </a:p>
        </p:txBody>
      </p:sp>
      <p:sp>
        <p:nvSpPr>
          <p:cNvPr id="98343" name="Rectangle 39" descr="10%"/>
          <p:cNvSpPr>
            <a:spLocks noChangeArrowheads="1"/>
          </p:cNvSpPr>
          <p:nvPr/>
        </p:nvSpPr>
        <p:spPr bwMode="auto">
          <a:xfrm>
            <a:off x="6286500" y="2832100"/>
            <a:ext cx="2006600" cy="571500"/>
          </a:xfrm>
          <a:prstGeom prst="rect">
            <a:avLst/>
          </a:prstGeom>
          <a:pattFill prst="pct10">
            <a:fgClr>
              <a:srgbClr val="000000"/>
            </a:fgClr>
            <a:bgClr>
              <a:srgbClr val="FFFFFF"/>
            </a:bgClr>
          </a:pattFill>
          <a:ln>
            <a:noFill/>
          </a:ln>
          <a:extLst>
            <a:ext uri="{91240B29-F687-4F45-9708-019B960494DF}">
              <a14:hiddenLine xmlns:a14="http://schemas.microsoft.com/office/drawing/2010/main" w="50800">
                <a:solidFill>
                  <a:srgbClr val="000000"/>
                </a:solidFill>
                <a:miter lim="800000"/>
                <a:headEnd/>
                <a:tailEnd/>
              </a14:hiddenLine>
            </a:ext>
          </a:extLst>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98344" name="Rectangle 40"/>
          <p:cNvSpPr>
            <a:spLocks noChangeArrowheads="1"/>
          </p:cNvSpPr>
          <p:nvPr/>
        </p:nvSpPr>
        <p:spPr bwMode="auto">
          <a:xfrm>
            <a:off x="6299200" y="2844800"/>
            <a:ext cx="1993900" cy="558800"/>
          </a:xfrm>
          <a:prstGeom prst="rect">
            <a:avLst/>
          </a:prstGeom>
          <a:solidFill>
            <a:schemeClr val="bg1"/>
          </a:solidFill>
          <a:ln w="50800">
            <a:solidFill>
              <a:srgbClr val="000000"/>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b="0">
                <a:latin typeface="Verdana" panose="020B0604030504040204" pitchFamily="34" charset="0"/>
              </a:rPr>
              <a:t>Programmer</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9330"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Observations on Organizational Structures</a:t>
            </a:r>
          </a:p>
        </p:txBody>
      </p:sp>
      <p:sp>
        <p:nvSpPr>
          <p:cNvPr id="669701" name="Rectangle 5"/>
          <p:cNvSpPr>
            <a:spLocks noGrp="1" noChangeArrowheads="1"/>
          </p:cNvSpPr>
          <p:nvPr>
            <p:ph idx="1"/>
          </p:nvPr>
        </p:nvSpPr>
        <p:spPr/>
        <p:txBody>
          <a:bodyPr>
            <a:normAutofit fontScale="92500" lnSpcReduction="20000"/>
          </a:bodyPr>
          <a:lstStyle/>
          <a:p>
            <a:pPr eaLnBrk="1" hangingPunct="1"/>
            <a:r>
              <a:rPr lang="en-US" altLang="cs-CZ" smtClean="0">
                <a:solidFill>
                  <a:srgbClr val="FC0128"/>
                </a:solidFill>
                <a:ea typeface="ＭＳ Ｐゴシック" panose="020B0600070205080204" pitchFamily="34" charset="-128"/>
              </a:rPr>
              <a:t>Hierarchical structure</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“Reports”, “Decides” and “Communicates-With” are all mapped onto the same association</a:t>
            </a:r>
          </a:p>
          <a:p>
            <a:pPr lvl="1" eaLnBrk="1" hangingPunct="1"/>
            <a:r>
              <a:rPr lang="en-US" altLang="cs-CZ" smtClean="0">
                <a:ea typeface="ＭＳ Ｐゴシック" panose="020B0600070205080204" pitchFamily="34" charset="-128"/>
              </a:rPr>
              <a:t>Does not work well with iterative and incremental software development processes</a:t>
            </a:r>
          </a:p>
          <a:p>
            <a:pPr lvl="1" eaLnBrk="1" hangingPunct="1"/>
            <a:r>
              <a:rPr lang="en-US" altLang="cs-CZ" smtClean="0">
                <a:ea typeface="ＭＳ Ｐゴシック" panose="020B0600070205080204" pitchFamily="34" charset="-128"/>
              </a:rPr>
              <a:t>Manager is not necessarily always right</a:t>
            </a:r>
          </a:p>
          <a:p>
            <a:pPr eaLnBrk="1" hangingPunct="1"/>
            <a:r>
              <a:rPr lang="en-US" altLang="cs-CZ" smtClean="0">
                <a:solidFill>
                  <a:srgbClr val="FC0128"/>
                </a:solidFill>
                <a:ea typeface="ＭＳ Ｐゴシック" panose="020B0600070205080204" pitchFamily="34" charset="-128"/>
              </a:rPr>
              <a:t>Nonhierarchical structure</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“Reports”, “Decides” and “Communicates-With” are modeled as different associations</a:t>
            </a:r>
          </a:p>
          <a:p>
            <a:pPr lvl="1" eaLnBrk="1" hangingPunct="1"/>
            <a:r>
              <a:rPr lang="en-US" altLang="cs-CZ" smtClean="0">
                <a:ea typeface="ＭＳ Ｐゴシック" panose="020B0600070205080204" pitchFamily="34" charset="-128"/>
              </a:rPr>
              <a:t>Cuts down on bureaucracy </a:t>
            </a:r>
          </a:p>
          <a:p>
            <a:pPr lvl="1" eaLnBrk="1" hangingPunct="1"/>
            <a:r>
              <a:rPr lang="en-US" altLang="cs-CZ" smtClean="0">
                <a:ea typeface="ＭＳ Ｐゴシック" panose="020B0600070205080204" pitchFamily="34" charset="-128"/>
              </a:rPr>
              <a:t>Reduces development time</a:t>
            </a:r>
          </a:p>
          <a:p>
            <a:pPr lvl="1" eaLnBrk="1" hangingPunct="1"/>
            <a:r>
              <a:rPr lang="en-US" altLang="cs-CZ" smtClean="0">
                <a:ea typeface="ＭＳ Ｐゴシック" panose="020B0600070205080204" pitchFamily="34" charset="-128"/>
              </a:rPr>
              <a:t>Decisions are expected to be made at each level</a:t>
            </a:r>
          </a:p>
          <a:p>
            <a:pPr lvl="1" eaLnBrk="1" hangingPunct="1"/>
            <a:r>
              <a:rPr lang="en-US" altLang="cs-CZ" smtClean="0">
                <a:ea typeface="ＭＳ Ｐゴシック" panose="020B0600070205080204" pitchFamily="34" charset="-128"/>
              </a:rPr>
              <a:t>Hard to manage.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6970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6970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6970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69701">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69701">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69701">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69701">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69701">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69701">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6970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9701" grpId="0" build="p" autoUpdateAnimBg="0"/>
    </p:bldLst>
  </p:timing>
</p:sld>
</file>

<file path=ppt/slides/slide5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381000" y="152400"/>
            <a:ext cx="8153400" cy="863600"/>
          </a:xfrm>
        </p:spPr>
        <p:txBody>
          <a:bodyPr>
            <a:normAutofit fontScale="90000"/>
          </a:bodyPr>
          <a:lstStyle/>
          <a:p>
            <a:pPr eaLnBrk="1" hangingPunct="1"/>
            <a:r>
              <a:rPr lang="en-US" altLang="cs-CZ" smtClean="0">
                <a:ea typeface="ＭＳ Ｐゴシック" panose="020B0600070205080204" pitchFamily="34" charset="-128"/>
              </a:rPr>
              <a:t>Final Topic for Today: Identifying People</a:t>
            </a:r>
          </a:p>
        </p:txBody>
      </p:sp>
      <p:sp>
        <p:nvSpPr>
          <p:cNvPr id="712707" name="Rectangle 3"/>
          <p:cNvSpPr>
            <a:spLocks noGrp="1" noChangeArrowheads="1"/>
          </p:cNvSpPr>
          <p:nvPr>
            <p:ph idx="1"/>
          </p:nvPr>
        </p:nvSpPr>
        <p:spPr>
          <a:xfrm>
            <a:off x="381000" y="914400"/>
            <a:ext cx="8534400" cy="5257800"/>
          </a:xfrm>
        </p:spPr>
        <p:txBody>
          <a:bodyPr/>
          <a:lstStyle/>
          <a:p>
            <a:pPr eaLnBrk="1" hangingPunct="1">
              <a:buFont typeface="Monotype Sorts" charset="2"/>
              <a:buChar char="4"/>
            </a:pPr>
            <a:r>
              <a:rPr lang="en-US" altLang="cs-CZ" smtClean="0">
                <a:ea typeface="ＭＳ Ｐゴシック" panose="020B0600070205080204" pitchFamily="34" charset="-128"/>
              </a:rPr>
              <a:t>Organizational Structures</a:t>
            </a:r>
          </a:p>
          <a:p>
            <a:pPr lvl="1" eaLnBrk="1" hangingPunct="1"/>
            <a:r>
              <a:rPr lang="en-US" altLang="cs-CZ" smtClean="0">
                <a:ea typeface="ＭＳ Ｐゴシック" panose="020B0600070205080204" pitchFamily="34" charset="-128"/>
              </a:rPr>
              <a:t>Functional, Project and Matrix Organizations </a:t>
            </a:r>
          </a:p>
          <a:p>
            <a:pPr eaLnBrk="1" hangingPunct="1">
              <a:buFont typeface="Monotype Sorts" charset="2"/>
              <a:buChar char="4"/>
            </a:pPr>
            <a:r>
              <a:rPr lang="en-US" altLang="cs-CZ" smtClean="0">
                <a:ea typeface="ＭＳ Ｐゴシック" panose="020B0600070205080204" pitchFamily="34" charset="-128"/>
              </a:rPr>
              <a:t>Taxonomy for roles (Object model)</a:t>
            </a:r>
          </a:p>
          <a:p>
            <a:pPr lvl="1" eaLnBrk="1" hangingPunct="1"/>
            <a:r>
              <a:rPr lang="en-US" altLang="cs-CZ" smtClean="0">
                <a:ea typeface="ＭＳ Ｐゴシック" panose="020B0600070205080204" pitchFamily="34" charset="-128"/>
              </a:rPr>
              <a:t>Project Manager, Team members, upper management, ...</a:t>
            </a:r>
          </a:p>
          <a:p>
            <a:pPr eaLnBrk="1" hangingPunct="1">
              <a:buFont typeface="Monotype Sorts" charset="2"/>
              <a:buChar char="4"/>
            </a:pPr>
            <a:r>
              <a:rPr lang="en-US" altLang="cs-CZ" smtClean="0">
                <a:ea typeface="ＭＳ Ｐゴシック" panose="020B0600070205080204" pitchFamily="34" charset="-128"/>
              </a:rPr>
              <a:t>States of a role (Dynamic model)</a:t>
            </a:r>
          </a:p>
          <a:p>
            <a:pPr lvl="1" eaLnBrk="1" hangingPunct="1">
              <a:buFont typeface="Monotype Sorts" charset="2"/>
              <a:buChar char="4"/>
            </a:pPr>
            <a:r>
              <a:rPr lang="en-US" altLang="cs-CZ" smtClean="0">
                <a:ea typeface="ＭＳ Ｐゴシック" panose="020B0600070205080204" pitchFamily="34" charset="-128"/>
              </a:rPr>
              <a:t>Responsibility, Authority. Accountability and Delegation</a:t>
            </a:r>
          </a:p>
          <a:p>
            <a:pPr eaLnBrk="1" hangingPunct="1">
              <a:buFont typeface="Monotype Sorts" charset="2"/>
              <a:buChar char="4"/>
            </a:pPr>
            <a:r>
              <a:rPr lang="en-US" altLang="cs-CZ" smtClean="0">
                <a:ea typeface="ＭＳ Ｐゴシック" panose="020B0600070205080204" pitchFamily="34" charset="-128"/>
              </a:rPr>
              <a:t>Project functions involving roles (Functional model)</a:t>
            </a:r>
          </a:p>
          <a:p>
            <a:pPr lvl="1" eaLnBrk="1" hangingPunct="1"/>
            <a:r>
              <a:rPr lang="en-US" altLang="cs-CZ" smtClean="0">
                <a:ea typeface="ＭＳ Ｐゴシック" panose="020B0600070205080204" pitchFamily="34" charset="-128"/>
              </a:rPr>
              <a:t>Decision making, status reporting, communication</a:t>
            </a:r>
          </a:p>
          <a:p>
            <a:pPr eaLnBrk="1" hangingPunct="1">
              <a:buFont typeface="Monotype Sorts" charset="2"/>
              <a:buChar char="à"/>
            </a:pPr>
            <a:r>
              <a:rPr lang="en-US" altLang="cs-CZ" smtClean="0">
                <a:ea typeface="ＭＳ Ｐゴシック" panose="020B0600070205080204" pitchFamily="34" charset="-128"/>
              </a:rPr>
              <a:t>Another taxonomy of people</a:t>
            </a:r>
          </a:p>
          <a:p>
            <a:pPr lvl="1" eaLnBrk="1" hangingPunct="1"/>
            <a:r>
              <a:rPr lang="en-US" altLang="cs-CZ" smtClean="0">
                <a:ea typeface="ＭＳ Ｐゴシック" panose="020B0600070205080204" pitchFamily="34" charset="-128"/>
              </a:rPr>
              <a:t>Audience List, Drivers, Supporters, Observers</a:t>
            </a:r>
          </a:p>
          <a:p>
            <a:pPr lvl="1" eaLnBrk="1" hangingPunct="1"/>
            <a:r>
              <a:rPr lang="en-US" altLang="cs-CZ" smtClean="0">
                <a:ea typeface="ＭＳ Ｐゴシック" panose="020B0600070205080204" pitchFamily="34" charset="-128"/>
              </a:rPr>
              <a:t>Involvement of audience members during the lifetime of a project.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270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712707">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712707">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712707">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712707">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712707">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712707">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712707">
                                            <p:txEl>
                                              <p:pRg st="7" end="7"/>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712707">
                                            <p:txEl>
                                              <p:pRg st="8" end="8"/>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712707">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712707">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2707" grpId="0" build="p" autoUpdateAnimBg="0"/>
    </p:bldLst>
  </p:timing>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Identifying People</a:t>
            </a:r>
          </a:p>
        </p:txBody>
      </p:sp>
      <p:sp>
        <p:nvSpPr>
          <p:cNvPr id="101379" name="Rectangle 3"/>
          <p:cNvSpPr>
            <a:spLocks noGrp="1" noChangeArrowheads="1"/>
          </p:cNvSpPr>
          <p:nvPr>
            <p:ph idx="1"/>
          </p:nvPr>
        </p:nvSpPr>
        <p:spPr/>
        <p:txBody>
          <a:bodyPr/>
          <a:lstStyle/>
          <a:p>
            <a:pPr eaLnBrk="1" hangingPunct="1"/>
            <a:r>
              <a:rPr lang="en-US" altLang="cs-CZ" b="1" smtClean="0">
                <a:solidFill>
                  <a:srgbClr val="FC0128"/>
                </a:solidFill>
                <a:ea typeface="ＭＳ Ｐゴシック" panose="020B0600070205080204" pitchFamily="34" charset="-128"/>
              </a:rPr>
              <a:t>Audience List:</a:t>
            </a:r>
            <a:r>
              <a:rPr lang="en-US" altLang="cs-CZ" b="1" smtClean="0">
                <a:ea typeface="ＭＳ Ｐゴシック" panose="020B0600070205080204" pitchFamily="34" charset="-128"/>
              </a:rPr>
              <a:t> </a:t>
            </a:r>
            <a:r>
              <a:rPr lang="en-US" altLang="cs-CZ" smtClean="0">
                <a:ea typeface="ＭＳ Ｐゴシック" panose="020B0600070205080204" pitchFamily="34" charset="-128"/>
              </a:rPr>
              <a:t>A list of people or groups of people that support the project or are simply interested in it</a:t>
            </a:r>
          </a:p>
          <a:p>
            <a:pPr eaLnBrk="1" hangingPunct="1"/>
            <a:r>
              <a:rPr lang="en-US" altLang="cs-CZ" smtClean="0">
                <a:ea typeface="ＭＳ Ｐゴシック" panose="020B0600070205080204" pitchFamily="34" charset="-128"/>
              </a:rPr>
              <a:t>As soon as you start thinking about a project, you should start the audience list</a:t>
            </a:r>
          </a:p>
          <a:p>
            <a:pPr eaLnBrk="1" hangingPunct="1"/>
            <a:r>
              <a:rPr lang="en-US" altLang="cs-CZ" smtClean="0">
                <a:ea typeface="ＭＳ Ｐゴシック" panose="020B0600070205080204" pitchFamily="34" charset="-128"/>
              </a:rPr>
              <a:t>It is a good idea to start with a template</a:t>
            </a:r>
          </a:p>
          <a:p>
            <a:pPr lvl="1" eaLnBrk="1" hangingPunct="1"/>
            <a:r>
              <a:rPr lang="en-US" altLang="cs-CZ" smtClean="0">
                <a:ea typeface="ＭＳ Ｐゴシック" panose="020B0600070205080204" pitchFamily="34" charset="-128"/>
              </a:rPr>
              <a:t>Audience List Template. </a:t>
            </a:r>
          </a:p>
          <a:p>
            <a:pPr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Categories for an Audience List Template</a:t>
            </a:r>
          </a:p>
        </p:txBody>
      </p:sp>
      <p:sp>
        <p:nvSpPr>
          <p:cNvPr id="686083" name="Rectangle 3"/>
          <p:cNvSpPr>
            <a:spLocks noGrp="1" noChangeArrowheads="1"/>
          </p:cNvSpPr>
          <p:nvPr>
            <p:ph sz="half" idx="1"/>
          </p:nvPr>
        </p:nvSpPr>
        <p:spPr>
          <a:xfrm>
            <a:off x="355600" y="1066800"/>
            <a:ext cx="4051300" cy="4800600"/>
          </a:xfrm>
        </p:spPr>
        <p:txBody>
          <a:bodyPr>
            <a:normAutofit fontScale="85000" lnSpcReduction="20000"/>
          </a:bodyPr>
          <a:lstStyle/>
          <a:p>
            <a:pPr eaLnBrk="1" hangingPunct="1"/>
            <a:r>
              <a:rPr lang="en-US" altLang="cs-CZ" sz="2400" smtClean="0">
                <a:ea typeface="ＭＳ Ｐゴシック" panose="020B0600070205080204" pitchFamily="34" charset="-128"/>
              </a:rPr>
              <a:t>Internal</a:t>
            </a:r>
          </a:p>
          <a:p>
            <a:pPr lvl="1" eaLnBrk="1" hangingPunct="1"/>
            <a:r>
              <a:rPr lang="en-US" altLang="cs-CZ" sz="2000" smtClean="0">
                <a:ea typeface="ＭＳ Ｐゴシック" panose="020B0600070205080204" pitchFamily="34" charset="-128"/>
              </a:rPr>
              <a:t>Project manager </a:t>
            </a:r>
          </a:p>
          <a:p>
            <a:pPr lvl="1" eaLnBrk="1" hangingPunct="1"/>
            <a:r>
              <a:rPr lang="en-US" altLang="cs-CZ" sz="2000" smtClean="0">
                <a:ea typeface="ＭＳ Ｐゴシック" panose="020B0600070205080204" pitchFamily="34" charset="-128"/>
              </a:rPr>
              <a:t>Upper management</a:t>
            </a:r>
          </a:p>
          <a:p>
            <a:pPr lvl="1" eaLnBrk="1" hangingPunct="1"/>
            <a:r>
              <a:rPr lang="en-US" altLang="cs-CZ" sz="2000" smtClean="0">
                <a:ea typeface="ＭＳ Ｐゴシック" panose="020B0600070205080204" pitchFamily="34" charset="-128"/>
              </a:rPr>
              <a:t>Requester</a:t>
            </a:r>
          </a:p>
          <a:p>
            <a:pPr lvl="1" eaLnBrk="1" hangingPunct="1"/>
            <a:r>
              <a:rPr lang="en-US" altLang="cs-CZ" sz="2000" smtClean="0">
                <a:ea typeface="ＭＳ Ｐゴシック" panose="020B0600070205080204" pitchFamily="34" charset="-128"/>
              </a:rPr>
              <a:t>Team members</a:t>
            </a:r>
          </a:p>
          <a:p>
            <a:pPr lvl="1" eaLnBrk="1" hangingPunct="1"/>
            <a:r>
              <a:rPr lang="en-US" altLang="cs-CZ" sz="2000" smtClean="0">
                <a:ea typeface="ＭＳ Ｐゴシック" panose="020B0600070205080204" pitchFamily="34" charset="-128"/>
              </a:rPr>
              <a:t>People with special knowledge</a:t>
            </a:r>
          </a:p>
          <a:p>
            <a:pPr eaLnBrk="1" hangingPunct="1"/>
            <a:r>
              <a:rPr lang="en-US" altLang="cs-CZ" sz="2400" smtClean="0">
                <a:ea typeface="ＭＳ Ｐゴシック" panose="020B0600070205080204" pitchFamily="34" charset="-128"/>
              </a:rPr>
              <a:t>External</a:t>
            </a:r>
          </a:p>
          <a:p>
            <a:pPr lvl="1" eaLnBrk="1" hangingPunct="1"/>
            <a:r>
              <a:rPr lang="en-US" altLang="cs-CZ" sz="2000" smtClean="0">
                <a:ea typeface="ＭＳ Ｐゴシック" panose="020B0600070205080204" pitchFamily="34" charset="-128"/>
              </a:rPr>
              <a:t>Clients or customers</a:t>
            </a:r>
          </a:p>
          <a:p>
            <a:pPr lvl="1" eaLnBrk="1" hangingPunct="1"/>
            <a:r>
              <a:rPr lang="en-US" altLang="cs-CZ" sz="2000" smtClean="0">
                <a:ea typeface="ＭＳ Ｐゴシック" panose="020B0600070205080204" pitchFamily="34" charset="-128"/>
              </a:rPr>
              <a:t>Collaborators</a:t>
            </a:r>
          </a:p>
          <a:p>
            <a:pPr lvl="1" eaLnBrk="1" hangingPunct="1"/>
            <a:r>
              <a:rPr lang="en-US" altLang="cs-CZ" sz="2000" smtClean="0">
                <a:ea typeface="ＭＳ Ｐゴシック" panose="020B0600070205080204" pitchFamily="34" charset="-128"/>
              </a:rPr>
              <a:t>Vendors, suppliers and contractors</a:t>
            </a:r>
          </a:p>
          <a:p>
            <a:pPr lvl="1" eaLnBrk="1" hangingPunct="1"/>
            <a:r>
              <a:rPr lang="en-US" altLang="cs-CZ" sz="2000" smtClean="0">
                <a:ea typeface="ＭＳ Ｐゴシック" panose="020B0600070205080204" pitchFamily="34" charset="-128"/>
              </a:rPr>
              <a:t>Regulators</a:t>
            </a:r>
          </a:p>
          <a:p>
            <a:pPr lvl="1" eaLnBrk="1" hangingPunct="1"/>
            <a:r>
              <a:rPr lang="en-US" altLang="cs-CZ" sz="2000" smtClean="0">
                <a:ea typeface="ＭＳ Ｐゴシック" panose="020B0600070205080204" pitchFamily="34" charset="-128"/>
              </a:rPr>
              <a:t>The general public</a:t>
            </a:r>
          </a:p>
        </p:txBody>
      </p:sp>
      <p:sp>
        <p:nvSpPr>
          <p:cNvPr id="686084" name="Rectangle 4"/>
          <p:cNvSpPr>
            <a:spLocks noGrp="1" noChangeArrowheads="1"/>
          </p:cNvSpPr>
          <p:nvPr>
            <p:ph sz="half" idx="2"/>
          </p:nvPr>
        </p:nvSpPr>
        <p:spPr>
          <a:xfrm>
            <a:off x="4711700" y="1143000"/>
            <a:ext cx="4051300" cy="4800600"/>
          </a:xfrm>
        </p:spPr>
        <p:txBody>
          <a:bodyPr>
            <a:normAutofit fontScale="85000" lnSpcReduction="20000"/>
          </a:bodyPr>
          <a:lstStyle/>
          <a:p>
            <a:pPr eaLnBrk="1" hangingPunct="1"/>
            <a:r>
              <a:rPr lang="en-US" altLang="cs-CZ" sz="2400" smtClean="0">
                <a:ea typeface="ＭＳ Ｐゴシック" panose="020B0600070205080204" pitchFamily="34" charset="-128"/>
              </a:rPr>
              <a:t>Support Groups</a:t>
            </a:r>
          </a:p>
          <a:p>
            <a:pPr lvl="1" eaLnBrk="1" hangingPunct="1"/>
            <a:r>
              <a:rPr lang="en-US" altLang="cs-CZ" sz="2000" smtClean="0">
                <a:ea typeface="ＭＳ Ｐゴシック" panose="020B0600070205080204" pitchFamily="34" charset="-128"/>
              </a:rPr>
              <a:t>Human Resources</a:t>
            </a:r>
          </a:p>
          <a:p>
            <a:pPr lvl="1" eaLnBrk="1" hangingPunct="1"/>
            <a:r>
              <a:rPr lang="en-US" altLang="cs-CZ" sz="2000" smtClean="0">
                <a:ea typeface="ＭＳ Ｐゴシック" panose="020B0600070205080204" pitchFamily="34" charset="-128"/>
              </a:rPr>
              <a:t>Legal services</a:t>
            </a:r>
          </a:p>
          <a:p>
            <a:pPr lvl="1" eaLnBrk="1" hangingPunct="1"/>
            <a:r>
              <a:rPr lang="en-US" altLang="cs-CZ" sz="2000" smtClean="0">
                <a:ea typeface="ＭＳ Ｐゴシック" panose="020B0600070205080204" pitchFamily="34" charset="-128"/>
              </a:rPr>
              <a:t>Contracting</a:t>
            </a:r>
          </a:p>
          <a:p>
            <a:pPr lvl="1" eaLnBrk="1" hangingPunct="1"/>
            <a:r>
              <a:rPr lang="en-US" altLang="cs-CZ" sz="2000" smtClean="0">
                <a:ea typeface="ＭＳ Ｐゴシック" panose="020B0600070205080204" pitchFamily="34" charset="-128"/>
              </a:rPr>
              <a:t>Finances</a:t>
            </a:r>
          </a:p>
          <a:p>
            <a:pPr lvl="1" eaLnBrk="1" hangingPunct="1"/>
            <a:r>
              <a:rPr lang="en-US" altLang="cs-CZ" sz="2000" smtClean="0">
                <a:ea typeface="ＭＳ Ｐゴシック" panose="020B0600070205080204" pitchFamily="34" charset="-128"/>
              </a:rPr>
              <a:t>Security</a:t>
            </a:r>
          </a:p>
          <a:p>
            <a:pPr lvl="1" eaLnBrk="1" hangingPunct="1"/>
            <a:r>
              <a:rPr lang="en-US" altLang="cs-CZ" sz="2000" smtClean="0">
                <a:ea typeface="ＭＳ Ｐゴシック" panose="020B0600070205080204" pitchFamily="34" charset="-128"/>
              </a:rPr>
              <a:t>Computing Facilities </a:t>
            </a:r>
          </a:p>
          <a:p>
            <a:pPr eaLnBrk="1" hangingPunct="1"/>
            <a:r>
              <a:rPr lang="en-US" altLang="cs-CZ" sz="2400" smtClean="0">
                <a:ea typeface="ＭＳ Ｐゴシック" panose="020B0600070205080204" pitchFamily="34" charset="-128"/>
              </a:rPr>
              <a:t>End users of the project‘s deliverables</a:t>
            </a:r>
          </a:p>
          <a:p>
            <a:pPr eaLnBrk="1" hangingPunct="1"/>
            <a:r>
              <a:rPr lang="en-US" altLang="cs-CZ" sz="2400" smtClean="0">
                <a:ea typeface="ＭＳ Ｐゴシック" panose="020B0600070205080204" pitchFamily="34" charset="-128"/>
              </a:rPr>
              <a:t>People who will maintain or support the deliverables. </a:t>
            </a:r>
          </a:p>
          <a:p>
            <a:pPr eaLnBrk="1" hangingPunct="1"/>
            <a:endParaRPr lang="en-US" altLang="cs-CZ" smtClean="0">
              <a:ea typeface="ＭＳ Ｐゴシック" panose="020B0600070205080204" pitchFamily="34" charset="-128"/>
            </a:endParaRPr>
          </a:p>
          <a:p>
            <a:pPr eaLnBrk="1" hangingPunct="1"/>
            <a:endParaRPr lang="en-US" altLang="cs-CZ" sz="2400"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608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8608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860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8608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86083">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499"/>
                                          </p:stCondLst>
                                        </p:cTn>
                                        <p:tgtEl>
                                          <p:spTgt spid="686083">
                                            <p:txEl>
                                              <p:pRg st="5" end="5"/>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68608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8608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86083">
                                            <p:txEl>
                                              <p:pRg st="8" end="8"/>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86083">
                                            <p:txEl>
                                              <p:pRg st="9" end="9"/>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86083">
                                            <p:txEl>
                                              <p:pRg st="10" end="10"/>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499"/>
                                          </p:stCondLst>
                                        </p:cTn>
                                        <p:tgtEl>
                                          <p:spTgt spid="686083">
                                            <p:txEl>
                                              <p:pRg st="11" end="11"/>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86084">
                                            <p:txEl>
                                              <p:pRg st="0" end="0"/>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499"/>
                                          </p:stCondLst>
                                        </p:cTn>
                                        <p:tgtEl>
                                          <p:spTgt spid="686084">
                                            <p:txEl>
                                              <p:pRg st="1" end="1"/>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499"/>
                                          </p:stCondLst>
                                        </p:cTn>
                                        <p:tgtEl>
                                          <p:spTgt spid="686084">
                                            <p:txEl>
                                              <p:pRg st="2" end="2"/>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499"/>
                                          </p:stCondLst>
                                        </p:cTn>
                                        <p:tgtEl>
                                          <p:spTgt spid="686084">
                                            <p:txEl>
                                              <p:pRg st="3" end="3"/>
                                            </p:tx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499"/>
                                          </p:stCondLst>
                                        </p:cTn>
                                        <p:tgtEl>
                                          <p:spTgt spid="686084">
                                            <p:txEl>
                                              <p:pRg st="4" end="4"/>
                                            </p:tx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499"/>
                                          </p:stCondLst>
                                        </p:cTn>
                                        <p:tgtEl>
                                          <p:spTgt spid="686084">
                                            <p:txEl>
                                              <p:pRg st="5" end="5"/>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499"/>
                                          </p:stCondLst>
                                        </p:cTn>
                                        <p:tgtEl>
                                          <p:spTgt spid="686084">
                                            <p:txEl>
                                              <p:pRg st="6" end="6"/>
                                            </p:txEl>
                                          </p:spTgt>
                                        </p:tgtEl>
                                        <p:attrNameLst>
                                          <p:attrName>style.visibility</p:attrName>
                                        </p:attrNameLst>
                                      </p:cBhvr>
                                      <p:to>
                                        <p:strVal val="visible"/>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ntr" presetSubtype="0" fill="hold" grpId="0" nodeType="clickEffect">
                                  <p:stCondLst>
                                    <p:cond delay="0"/>
                                  </p:stCondLst>
                                  <p:childTnLst>
                                    <p:set>
                                      <p:cBhvr>
                                        <p:cTn id="50" dur="1" fill="hold">
                                          <p:stCondLst>
                                            <p:cond delay="499"/>
                                          </p:stCondLst>
                                        </p:cTn>
                                        <p:tgtEl>
                                          <p:spTgt spid="686084">
                                            <p:txEl>
                                              <p:pRg st="7" end="7"/>
                                            </p:txEl>
                                          </p:spTgt>
                                        </p:tgtEl>
                                        <p:attrNameLst>
                                          <p:attrName>style.visibility</p:attrName>
                                        </p:attrNameLst>
                                      </p:cBhvr>
                                      <p:to>
                                        <p:strVal val="visible"/>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ntr" presetSubtype="0" fill="hold" grpId="0" nodeType="clickEffect">
                                  <p:stCondLst>
                                    <p:cond delay="0"/>
                                  </p:stCondLst>
                                  <p:childTnLst>
                                    <p:set>
                                      <p:cBhvr>
                                        <p:cTn id="54" dur="1" fill="hold">
                                          <p:stCondLst>
                                            <p:cond delay="499"/>
                                          </p:stCondLst>
                                        </p:cTn>
                                        <p:tgtEl>
                                          <p:spTgt spid="686084">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083" grpId="0" build="p" autoUpdateAnimBg="0"/>
      <p:bldP spid="686084" grpId="0" build="p" autoUpdateAnimBg="0"/>
    </p:bldLst>
  </p:timing>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4450"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Guidelines for the Audience List</a:t>
            </a:r>
          </a:p>
        </p:txBody>
      </p:sp>
      <p:sp>
        <p:nvSpPr>
          <p:cNvPr id="688133" name="Rectangle 5"/>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Use a template that worked well in a previous project</a:t>
            </a:r>
          </a:p>
          <a:p>
            <a:pPr eaLnBrk="1" hangingPunct="1"/>
            <a:r>
              <a:rPr lang="en-US" altLang="cs-CZ" smtClean="0">
                <a:ea typeface="ＭＳ Ｐゴシック" panose="020B0600070205080204" pitchFamily="34" charset="-128"/>
              </a:rPr>
              <a:t>Speak with a wide range of people </a:t>
            </a:r>
          </a:p>
          <a:p>
            <a:pPr eaLnBrk="1" hangingPunct="1"/>
            <a:r>
              <a:rPr lang="en-US" altLang="cs-CZ" smtClean="0">
                <a:ea typeface="ＭＳ Ｐゴシック" panose="020B0600070205080204" pitchFamily="34" charset="-128"/>
              </a:rPr>
              <a:t>Encourage project participants to identify additional candidates</a:t>
            </a:r>
          </a:p>
          <a:p>
            <a:pPr eaLnBrk="1" hangingPunct="1"/>
            <a:r>
              <a:rPr lang="en-US" altLang="cs-CZ" smtClean="0">
                <a:ea typeface="ＭＳ Ｐゴシック" panose="020B0600070205080204" pitchFamily="34" charset="-128"/>
              </a:rPr>
              <a:t>Instantiate instances from each category with position and name</a:t>
            </a:r>
          </a:p>
          <a:p>
            <a:pPr eaLnBrk="1" hangingPunct="1"/>
            <a:r>
              <a:rPr lang="en-US" altLang="cs-CZ" smtClean="0">
                <a:ea typeface="ＭＳ Ｐゴシック" panose="020B0600070205080204" pitchFamily="34" charset="-128"/>
              </a:rPr>
              <a:t>Separately include a person‘s name for every different role played by him or her </a:t>
            </a:r>
          </a:p>
          <a:p>
            <a:pPr eaLnBrk="1" hangingPunct="1"/>
            <a:r>
              <a:rPr lang="en-US" altLang="cs-CZ" smtClean="0">
                <a:ea typeface="ＭＳ Ｐゴシック" panose="020B0600070205080204" pitchFamily="34" charset="-128"/>
              </a:rPr>
              <a:t>Allow sufficient time to developing the audience list (mainly during project initiation time).</a:t>
            </a:r>
          </a:p>
          <a:p>
            <a:pPr eaLnBrk="1" hangingPunct="1"/>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813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8813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8813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8813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8813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8813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813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Group vs. Team</a:t>
            </a:r>
          </a:p>
        </p:txBody>
      </p:sp>
      <p:sp>
        <p:nvSpPr>
          <p:cNvPr id="603139" name="Rectangle 3"/>
          <p:cNvSpPr>
            <a:spLocks noGrp="1" noChangeArrowheads="1"/>
          </p:cNvSpPr>
          <p:nvPr>
            <p:ph idx="1"/>
          </p:nvPr>
        </p:nvSpPr>
        <p:spPr/>
        <p:txBody>
          <a:bodyPr/>
          <a:lstStyle/>
          <a:p>
            <a:pPr eaLnBrk="1" hangingPunct="1"/>
            <a:r>
              <a:rPr lang="en-US" altLang="cs-CZ" smtClean="0">
                <a:solidFill>
                  <a:srgbClr val="FC0128"/>
                </a:solidFill>
                <a:ea typeface="ＭＳ Ｐゴシック" panose="020B0600070205080204" pitchFamily="34" charset="-128"/>
              </a:rPr>
              <a:t>Group</a:t>
            </a:r>
            <a:endParaRPr lang="en-US" altLang="cs-CZ" b="1" smtClean="0">
              <a:solidFill>
                <a:srgbClr val="FC0128"/>
              </a:solidFill>
              <a:ea typeface="ＭＳ Ｐゴシック" panose="020B0600070205080204" pitchFamily="34" charset="-128"/>
            </a:endParaRPr>
          </a:p>
          <a:p>
            <a:pPr lvl="1" eaLnBrk="1" hangingPunct="1"/>
            <a:r>
              <a:rPr lang="en-US" altLang="cs-CZ" smtClean="0">
                <a:ea typeface="ＭＳ Ｐゴシック" panose="020B0600070205080204" pitchFamily="34" charset="-128"/>
              </a:rPr>
              <a:t>A set of people who are assigned to a </a:t>
            </a:r>
            <a:r>
              <a:rPr lang="en-US" altLang="cs-CZ" i="1" smtClean="0">
                <a:ea typeface="ＭＳ Ｐゴシック" panose="020B0600070205080204" pitchFamily="34" charset="-128"/>
              </a:rPr>
              <a:t>common task</a:t>
            </a:r>
            <a:r>
              <a:rPr lang="en-US" altLang="cs-CZ" smtClean="0">
                <a:ea typeface="ＭＳ Ｐゴシック" panose="020B0600070205080204" pitchFamily="34" charset="-128"/>
              </a:rPr>
              <a:t> and who work </a:t>
            </a:r>
            <a:r>
              <a:rPr lang="en-US" altLang="cs-CZ" i="1" smtClean="0">
                <a:ea typeface="ＭＳ Ｐゴシック" panose="020B0600070205080204" pitchFamily="34" charset="-128"/>
              </a:rPr>
              <a:t>individually</a:t>
            </a:r>
            <a:r>
              <a:rPr lang="en-US" altLang="cs-CZ" smtClean="0">
                <a:ea typeface="ＭＳ Ｐゴシック" panose="020B0600070205080204" pitchFamily="34" charset="-128"/>
              </a:rPr>
              <a:t> to accomplish their assignment</a:t>
            </a:r>
          </a:p>
          <a:p>
            <a:pPr eaLnBrk="1" hangingPunct="1"/>
            <a:endParaRPr lang="en-US" altLang="cs-CZ" smtClean="0">
              <a:ea typeface="ＭＳ Ｐゴシック" panose="020B0600070205080204" pitchFamily="34" charset="-128"/>
            </a:endParaRPr>
          </a:p>
          <a:p>
            <a:pPr eaLnBrk="1" hangingPunct="1"/>
            <a:r>
              <a:rPr lang="en-US" altLang="cs-CZ" smtClean="0">
                <a:solidFill>
                  <a:srgbClr val="FC0128"/>
                </a:solidFill>
                <a:ea typeface="ＭＳ Ｐゴシック" panose="020B0600070205080204" pitchFamily="34" charset="-128"/>
              </a:rPr>
              <a:t>Team</a:t>
            </a:r>
            <a:endParaRPr lang="en-US" altLang="cs-CZ" b="1" smtClean="0">
              <a:solidFill>
                <a:srgbClr val="FC0128"/>
              </a:solidFill>
              <a:ea typeface="ＭＳ Ｐゴシック" panose="020B0600070205080204" pitchFamily="34" charset="-128"/>
            </a:endParaRPr>
          </a:p>
          <a:p>
            <a:pPr lvl="1" eaLnBrk="1" hangingPunct="1"/>
            <a:r>
              <a:rPr lang="en-US" altLang="cs-CZ" smtClean="0">
                <a:ea typeface="ＭＳ Ｐゴシック" panose="020B0600070205080204" pitchFamily="34" charset="-128"/>
              </a:rPr>
              <a:t>A small group of people working on the </a:t>
            </a:r>
            <a:r>
              <a:rPr lang="en-US" altLang="cs-CZ" i="1" smtClean="0">
                <a:ea typeface="ＭＳ Ｐゴシック" panose="020B0600070205080204" pitchFamily="34" charset="-128"/>
              </a:rPr>
              <a:t>same problem or sub-problem</a:t>
            </a:r>
            <a:r>
              <a:rPr lang="en-US" altLang="cs-CZ" smtClean="0">
                <a:ea typeface="ＭＳ Ｐゴシック" panose="020B0600070205080204" pitchFamily="34" charset="-128"/>
              </a:rPr>
              <a:t> in a project. The team members - also called participants - </a:t>
            </a:r>
            <a:r>
              <a:rPr lang="en-US" altLang="cs-CZ" i="1" smtClean="0">
                <a:ea typeface="ＭＳ Ｐゴシック" panose="020B0600070205080204" pitchFamily="34" charset="-128"/>
              </a:rPr>
              <a:t>depend on one another</a:t>
            </a:r>
            <a:r>
              <a:rPr lang="en-US" altLang="cs-CZ" smtClean="0">
                <a:ea typeface="ＭＳ Ｐゴシック" panose="020B0600070205080204" pitchFamily="34" charset="-128"/>
              </a:rPr>
              <a:t> to do their tasks.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313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03139">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03139">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0313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3139" grpId="0" build="p"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Other Categories for the Audience List</a:t>
            </a:r>
          </a:p>
        </p:txBody>
      </p:sp>
      <p:sp>
        <p:nvSpPr>
          <p:cNvPr id="690179" name="Rectangle 3"/>
          <p:cNvSpPr>
            <a:spLocks noGrp="1" noChangeArrowheads="1"/>
          </p:cNvSpPr>
          <p:nvPr>
            <p:ph idx="1"/>
          </p:nvPr>
        </p:nvSpPr>
        <p:spPr>
          <a:xfrm>
            <a:off x="355600" y="990600"/>
            <a:ext cx="8255000" cy="5486400"/>
          </a:xfrm>
        </p:spPr>
        <p:txBody>
          <a:bodyPr/>
          <a:lstStyle/>
          <a:p>
            <a:pPr eaLnBrk="1" hangingPunct="1"/>
            <a:r>
              <a:rPr lang="en-US" altLang="cs-CZ" smtClean="0">
                <a:solidFill>
                  <a:srgbClr val="FC0128"/>
                </a:solidFill>
                <a:ea typeface="ＭＳ Ｐゴシック" panose="020B0600070205080204" pitchFamily="34" charset="-128"/>
              </a:rPr>
              <a:t>Drivers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People who have some say in defining the results of the project</a:t>
            </a:r>
          </a:p>
          <a:p>
            <a:pPr eaLnBrk="1" hangingPunct="1"/>
            <a:r>
              <a:rPr lang="en-US" altLang="cs-CZ" smtClean="0">
                <a:solidFill>
                  <a:srgbClr val="FC0128"/>
                </a:solidFill>
                <a:ea typeface="ＭＳ Ｐゴシック" panose="020B0600070205080204" pitchFamily="34" charset="-128"/>
              </a:rPr>
              <a:t>Supporters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People who help to perform the activities and tasks of the project</a:t>
            </a:r>
          </a:p>
          <a:p>
            <a:pPr eaLnBrk="1" hangingPunct="1"/>
            <a:r>
              <a:rPr lang="en-US" altLang="cs-CZ" smtClean="0">
                <a:solidFill>
                  <a:srgbClr val="FC0128"/>
                </a:solidFill>
                <a:ea typeface="ＭＳ Ｐゴシック" panose="020B0600070205080204" pitchFamily="34" charset="-128"/>
              </a:rPr>
              <a:t>Observers</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People who are interested in the activities and results of the project</a:t>
            </a:r>
          </a:p>
          <a:p>
            <a:pPr eaLnBrk="1" hangingPunct="1"/>
            <a:r>
              <a:rPr lang="en-US" altLang="cs-CZ" smtClean="0">
                <a:solidFill>
                  <a:srgbClr val="FC0128"/>
                </a:solidFill>
                <a:ea typeface="ＭＳ Ｐゴシック" panose="020B0600070205080204" pitchFamily="34" charset="-128"/>
              </a:rPr>
              <a:t>Project Champion</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A person who strongly supports the project, even advocates it in disputes</a:t>
            </a:r>
          </a:p>
          <a:p>
            <a:pPr lvl="1" eaLnBrk="1" hangingPunct="1"/>
            <a:r>
              <a:rPr lang="en-US" altLang="cs-CZ" smtClean="0">
                <a:ea typeface="ＭＳ Ｐゴシック" panose="020B0600070205080204" pitchFamily="34" charset="-128"/>
              </a:rPr>
              <a:t>Takes whatever is necessary to help ensure the successful completion of the project.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9017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90179">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90179">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9017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90179">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90179">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690179">
                                            <p:txEl>
                                              <p:pRg st="6" end="6"/>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90179">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9017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0179" grpId="0" build="p" autoUpdateAnimBg="0"/>
    </p:bldLst>
  </p:timing>
</p:sld>
</file>

<file path=ppt/slides/slide61.xml><?xml version="1.0" encoding="utf-8"?>
<p:sld xmlns:a="http://schemas.openxmlformats.org/drawingml/2006/main" xmlns:r="http://schemas.openxmlformats.org/officeDocument/2006/relationships" xmlns:p="http://schemas.openxmlformats.org/presentationml/2006/main" showMasterSp="0" show="0">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Methods to keep the Audience involved</a:t>
            </a:r>
          </a:p>
        </p:txBody>
      </p:sp>
      <p:sp>
        <p:nvSpPr>
          <p:cNvPr id="108547" name="Rectangle 3"/>
          <p:cNvSpPr>
            <a:spLocks noGrp="1" noChangeArrowheads="1"/>
          </p:cNvSpPr>
          <p:nvPr>
            <p:ph idx="1"/>
          </p:nvPr>
        </p:nvSpPr>
        <p:spPr/>
        <p:txBody>
          <a:bodyPr>
            <a:normAutofit fontScale="92500" lnSpcReduction="10000"/>
          </a:bodyPr>
          <a:lstStyle/>
          <a:p>
            <a:pPr eaLnBrk="1" hangingPunct="1"/>
            <a:r>
              <a:rPr lang="en-US" altLang="cs-CZ" smtClean="0">
                <a:solidFill>
                  <a:srgbClr val="FC0128"/>
                </a:solidFill>
                <a:ea typeface="ＭＳ Ｐゴシック" panose="020B0600070205080204" pitchFamily="34" charset="-128"/>
              </a:rPr>
              <a:t>One-on-one meetings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Formal and informal meetings with one or two other participants about project issues</a:t>
            </a:r>
          </a:p>
          <a:p>
            <a:pPr eaLnBrk="1" hangingPunct="1"/>
            <a:r>
              <a:rPr lang="en-US" altLang="cs-CZ" smtClean="0">
                <a:solidFill>
                  <a:srgbClr val="FC0128"/>
                </a:solidFill>
                <a:ea typeface="ＭＳ Ｐゴシック" panose="020B0600070205080204" pitchFamily="34" charset="-128"/>
              </a:rPr>
              <a:t>Group meetings</a:t>
            </a:r>
            <a:endParaRPr lang="en-US" altLang="cs-CZ"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Planned session for some or all project team members (weekly meeting), the client (reviews) or other members of the audience list</a:t>
            </a:r>
          </a:p>
          <a:p>
            <a:pPr eaLnBrk="1" hangingPunct="1"/>
            <a:r>
              <a:rPr lang="en-US" altLang="cs-CZ" smtClean="0">
                <a:solidFill>
                  <a:srgbClr val="FC0128"/>
                </a:solidFill>
                <a:ea typeface="ＭＳ Ｐゴシック" panose="020B0600070205080204" pitchFamily="34" charset="-128"/>
              </a:rPr>
              <a:t>Informal written correspondence</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Notes, memos, letters and e-mail to document informal discussions and to share important project information</a:t>
            </a:r>
          </a:p>
          <a:p>
            <a:pPr eaLnBrk="1" hangingPunct="1"/>
            <a:r>
              <a:rPr lang="en-US" altLang="cs-CZ" smtClean="0">
                <a:solidFill>
                  <a:srgbClr val="FC0128"/>
                </a:solidFill>
                <a:ea typeface="ＭＳ Ｐゴシック" panose="020B0600070205080204" pitchFamily="34" charset="-128"/>
              </a:rPr>
              <a:t>Written approvals</a:t>
            </a:r>
            <a:r>
              <a:rPr lang="en-US" altLang="cs-CZ" smtClean="0">
                <a:ea typeface="ＭＳ Ｐゴシック" panose="020B0600070205080204" pitchFamily="34" charset="-128"/>
              </a:rPr>
              <a:t> </a:t>
            </a:r>
          </a:p>
          <a:p>
            <a:pPr lvl="1" eaLnBrk="1" hangingPunct="1"/>
            <a:r>
              <a:rPr lang="en-US" altLang="cs-CZ" smtClean="0">
                <a:ea typeface="ＭＳ Ｐゴシック" panose="020B0600070205080204" pitchFamily="34" charset="-128"/>
              </a:rPr>
              <a:t>Formal written agreements about a work product, schedule, resource commitment or a technical approach. </a:t>
            </a:r>
          </a:p>
        </p:txBody>
      </p:sp>
    </p:spTree>
  </p:cSld>
  <p:clrMapOvr>
    <a:masterClrMapping/>
  </p:clrMapOvr>
  <p:transition/>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Other Project Lists</a:t>
            </a:r>
          </a:p>
        </p:txBody>
      </p:sp>
      <p:sp>
        <p:nvSpPr>
          <p:cNvPr id="109571" name="Rectangle 3"/>
          <p:cNvSpPr>
            <a:spLocks noGrp="1" noChangeArrowheads="1"/>
          </p:cNvSpPr>
          <p:nvPr>
            <p:ph idx="1"/>
          </p:nvPr>
        </p:nvSpPr>
        <p:spPr/>
        <p:txBody>
          <a:bodyPr>
            <a:normAutofit fontScale="92500" lnSpcReduction="10000"/>
          </a:bodyPr>
          <a:lstStyle/>
          <a:p>
            <a:pPr eaLnBrk="1" hangingPunct="1"/>
            <a:r>
              <a:rPr lang="en-US" altLang="cs-CZ" b="1" smtClean="0">
                <a:solidFill>
                  <a:srgbClr val="FC0128"/>
                </a:solidFill>
                <a:ea typeface="ＭＳ Ｐゴシック" panose="020B0600070205080204" pitchFamily="34" charset="-128"/>
              </a:rPr>
              <a:t>Stakeholder list</a:t>
            </a:r>
            <a:endParaRPr lang="en-US" altLang="cs-CZ" smtClean="0">
              <a:solidFill>
                <a:srgbClr val="FC0128"/>
              </a:solidFill>
              <a:ea typeface="ＭＳ Ｐゴシック" panose="020B0600070205080204" pitchFamily="34" charset="-128"/>
            </a:endParaRPr>
          </a:p>
          <a:p>
            <a:pPr lvl="1" eaLnBrk="1" hangingPunct="1"/>
            <a:r>
              <a:rPr lang="en-US" altLang="cs-CZ" smtClean="0">
                <a:ea typeface="ＭＳ Ｐゴシック" panose="020B0600070205080204" pitchFamily="34" charset="-128"/>
              </a:rPr>
              <a:t>Identifies people and groups who support or are affected by your project</a:t>
            </a:r>
          </a:p>
          <a:p>
            <a:pPr lvl="1" eaLnBrk="1" hangingPunct="1"/>
            <a:r>
              <a:rPr lang="en-US" altLang="cs-CZ" smtClean="0">
                <a:ea typeface="ＭＳ Ｐゴシック" panose="020B0600070205080204" pitchFamily="34" charset="-128"/>
              </a:rPr>
              <a:t>This list does not include people outside of the organization or those who are merely interested in the project</a:t>
            </a:r>
          </a:p>
          <a:p>
            <a:pPr eaLnBrk="1" hangingPunct="1"/>
            <a:r>
              <a:rPr lang="en-US" altLang="cs-CZ" b="1" smtClean="0">
                <a:solidFill>
                  <a:srgbClr val="FC0128"/>
                </a:solidFill>
                <a:ea typeface="ＭＳ Ｐゴシック" panose="020B0600070205080204" pitchFamily="34" charset="-128"/>
              </a:rPr>
              <a:t>Distribution Lists</a:t>
            </a:r>
          </a:p>
          <a:p>
            <a:pPr lvl="1" eaLnBrk="1" hangingPunct="1"/>
            <a:r>
              <a:rPr lang="en-US" altLang="cs-CZ" smtClean="0">
                <a:ea typeface="ＭＳ Ｐゴシック" panose="020B0600070205080204" pitchFamily="34" charset="-128"/>
              </a:rPr>
              <a:t>Identifies people who receive copies of written project communication.</a:t>
            </a:r>
          </a:p>
          <a:p>
            <a:pPr lvl="1" eaLnBrk="1" hangingPunct="1"/>
            <a:r>
              <a:rPr lang="en-US" altLang="cs-CZ" smtClean="0">
                <a:ea typeface="ＭＳ Ｐゴシック" panose="020B0600070205080204" pitchFamily="34" charset="-128"/>
              </a:rPr>
              <a:t> The presence of people on distribution lists does not ensure that they actually support the project (Often out of date)</a:t>
            </a:r>
          </a:p>
          <a:p>
            <a:pPr eaLnBrk="1" hangingPunct="1"/>
            <a:r>
              <a:rPr lang="en-US" altLang="cs-CZ" b="1" smtClean="0">
                <a:solidFill>
                  <a:srgbClr val="FC0128"/>
                </a:solidFill>
                <a:ea typeface="ＭＳ Ｐゴシック" panose="020B0600070205080204" pitchFamily="34" charset="-128"/>
              </a:rPr>
              <a:t>Team member lists</a:t>
            </a:r>
          </a:p>
          <a:p>
            <a:pPr lvl="1" eaLnBrk="1" hangingPunct="1"/>
            <a:r>
              <a:rPr lang="en-US" altLang="cs-CZ" smtClean="0">
                <a:ea typeface="ＭＳ Ｐゴシック" panose="020B0600070205080204" pitchFamily="34" charset="-128"/>
              </a:rPr>
              <a:t>People whose work is directed by the project manager.</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Heuristics for a Successful Project Manager</a:t>
            </a:r>
          </a:p>
        </p:txBody>
      </p:sp>
      <p:sp>
        <p:nvSpPr>
          <p:cNvPr id="681987" name="Rectangle 3"/>
          <p:cNvSpPr>
            <a:spLocks noGrp="1" noChangeArrowheads="1"/>
          </p:cNvSpPr>
          <p:nvPr>
            <p:ph idx="1"/>
          </p:nvPr>
        </p:nvSpPr>
        <p:spPr>
          <a:xfrm>
            <a:off x="228600" y="990600"/>
            <a:ext cx="8712200" cy="5867400"/>
          </a:xfrm>
        </p:spPr>
        <p:txBody>
          <a:bodyPr/>
          <a:lstStyle/>
          <a:p>
            <a:pPr marL="381000" indent="-381000" eaLnBrk="1" hangingPunct="1">
              <a:buFont typeface="Times" panose="02020603050405020304" pitchFamily="18" charset="0"/>
              <a:buNone/>
            </a:pPr>
            <a:r>
              <a:rPr lang="en-US" altLang="cs-CZ" smtClean="0">
                <a:ea typeface="ＭＳ Ｐゴシック" panose="020B0600070205080204" pitchFamily="34" charset="-128"/>
              </a:rPr>
              <a:t>1. Create a team identity</a:t>
            </a:r>
          </a:p>
          <a:p>
            <a:pPr marL="800100" lvl="1" indent="-342900" eaLnBrk="1" hangingPunct="1"/>
            <a:r>
              <a:rPr lang="en-US" altLang="cs-CZ" sz="1800" smtClean="0">
                <a:ea typeface="ＭＳ Ｐゴシック" panose="020B0600070205080204" pitchFamily="34" charset="-128"/>
              </a:rPr>
              <a:t>Clarify team vision and working relationships among participants</a:t>
            </a:r>
          </a:p>
          <a:p>
            <a:pPr marL="800100" lvl="1" indent="-342900" eaLnBrk="1" hangingPunct="1"/>
            <a:r>
              <a:rPr lang="en-US" altLang="cs-CZ" sz="1800" smtClean="0">
                <a:ea typeface="ＭＳ Ｐゴシック" panose="020B0600070205080204" pitchFamily="34" charset="-128"/>
              </a:rPr>
              <a:t>Define team procedures (meeting management, configuration management and system integration strategy)</a:t>
            </a:r>
          </a:p>
          <a:p>
            <a:pPr marL="800100" lvl="1" indent="-342900" eaLnBrk="1" hangingPunct="1"/>
            <a:r>
              <a:rPr lang="en-US" altLang="cs-CZ" sz="1800" smtClean="0">
                <a:ea typeface="ＭＳ Ｐゴシック" panose="020B0600070205080204" pitchFamily="34" charset="-128"/>
              </a:rPr>
              <a:t>Clarify each participant‘s role</a:t>
            </a:r>
          </a:p>
          <a:p>
            <a:pPr marL="381000" indent="-381000" eaLnBrk="1" hangingPunct="1">
              <a:buFont typeface="Times" panose="02020603050405020304" pitchFamily="18" charset="0"/>
              <a:buNone/>
            </a:pPr>
            <a:r>
              <a:rPr lang="en-US" altLang="cs-CZ" smtClean="0">
                <a:ea typeface="ＭＳ Ｐゴシック" panose="020B0600070205080204" pitchFamily="34" charset="-128"/>
              </a:rPr>
              <a:t>2. Create team member buy-in</a:t>
            </a:r>
          </a:p>
          <a:p>
            <a:pPr marL="800100" lvl="1" indent="-342900" eaLnBrk="1" hangingPunct="1"/>
            <a:r>
              <a:rPr lang="en-US" altLang="cs-CZ" sz="1800" smtClean="0">
                <a:ea typeface="ＭＳ Ｐゴシック" panose="020B0600070205080204" pitchFamily="34" charset="-128"/>
              </a:rPr>
              <a:t>Get commitment to project goals (difficult in matrix organizations)</a:t>
            </a:r>
          </a:p>
          <a:p>
            <a:pPr marL="800100" lvl="1" indent="-342900" eaLnBrk="1" hangingPunct="1"/>
            <a:r>
              <a:rPr lang="en-US" altLang="cs-CZ" sz="1800" smtClean="0">
                <a:ea typeface="ＭＳ Ｐゴシック" panose="020B0600070205080204" pitchFamily="34" charset="-128"/>
              </a:rPr>
              <a:t>Get to know other people‘s style</a:t>
            </a:r>
          </a:p>
          <a:p>
            <a:pPr marL="381000" indent="-381000" eaLnBrk="1" hangingPunct="1">
              <a:buFont typeface="Times" panose="02020603050405020304" pitchFamily="18" charset="0"/>
              <a:buNone/>
            </a:pPr>
            <a:r>
              <a:rPr lang="en-US" altLang="cs-CZ" smtClean="0">
                <a:ea typeface="ＭＳ Ｐゴシック" panose="020B0600070205080204" pitchFamily="34" charset="-128"/>
              </a:rPr>
              <a:t>3. Get support from the environment</a:t>
            </a:r>
          </a:p>
          <a:p>
            <a:pPr marL="800100" lvl="1" indent="-342900" eaLnBrk="1" hangingPunct="1"/>
            <a:r>
              <a:rPr lang="en-US" altLang="cs-CZ" sz="1800" smtClean="0">
                <a:ea typeface="ＭＳ Ｐゴシック" panose="020B0600070205080204" pitchFamily="34" charset="-128"/>
              </a:rPr>
              <a:t>Get a project champion (for example a power promoter)</a:t>
            </a:r>
          </a:p>
          <a:p>
            <a:pPr marL="381000" indent="-381000" eaLnBrk="1" hangingPunct="1">
              <a:buFont typeface="Times" panose="02020603050405020304" pitchFamily="18" charset="0"/>
              <a:buNone/>
            </a:pPr>
            <a:r>
              <a:rPr lang="en-US" altLang="cs-CZ" smtClean="0">
                <a:ea typeface="ＭＳ Ｐゴシック" panose="020B0600070205080204" pitchFamily="34" charset="-128"/>
              </a:rPr>
              <a:t>4. Develop general procedures</a:t>
            </a:r>
          </a:p>
          <a:p>
            <a:pPr marL="800100" lvl="1" indent="-342900" eaLnBrk="1" hangingPunct="1"/>
            <a:r>
              <a:rPr lang="en-US" altLang="cs-CZ" sz="1800" smtClean="0">
                <a:ea typeface="ＭＳ Ｐゴシック" panose="020B0600070205080204" pitchFamily="34" charset="-128"/>
              </a:rPr>
              <a:t>Procedure for conflict resolution</a:t>
            </a:r>
          </a:p>
          <a:p>
            <a:pPr marL="800100" lvl="1" indent="-342900" eaLnBrk="1" hangingPunct="1"/>
            <a:r>
              <a:rPr lang="en-US" altLang="cs-CZ" sz="1800" smtClean="0">
                <a:ea typeface="ＭＳ Ｐゴシック" panose="020B0600070205080204" pitchFamily="34" charset="-128"/>
              </a:rPr>
              <a:t>Procedures for communication between teams and project manager, with upper management and with the client</a:t>
            </a:r>
          </a:p>
          <a:p>
            <a:pPr marL="381000" indent="-381000" eaLnBrk="1" hangingPunct="1">
              <a:buFont typeface="Times" panose="02020603050405020304" pitchFamily="18" charset="0"/>
              <a:buNone/>
            </a:pPr>
            <a:r>
              <a:rPr lang="en-US" altLang="cs-CZ" sz="2200" smtClean="0">
                <a:ea typeface="ＭＳ Ｐゴシック" panose="020B0600070205080204" pitchFamily="34" charset="-128"/>
              </a:rPr>
              <a:t>5. Avoid Micro Management.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8198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8198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499"/>
                                          </p:stCondLst>
                                        </p:cTn>
                                        <p:tgtEl>
                                          <p:spTgt spid="68198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81987">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681987">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681987">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81987">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499"/>
                                          </p:stCondLst>
                                        </p:cTn>
                                        <p:tgtEl>
                                          <p:spTgt spid="681987">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81987">
                                            <p:txEl>
                                              <p:pRg st="8" end="8"/>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81987">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499"/>
                                          </p:stCondLst>
                                        </p:cTn>
                                        <p:tgtEl>
                                          <p:spTgt spid="681987">
                                            <p:txEl>
                                              <p:pRg st="10" end="10"/>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681987">
                                            <p:txEl>
                                              <p:pRg st="11" end="11"/>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81987">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1987" grpId="0" build="p" autoUpdateAnimBg="0"/>
    </p:bldLst>
  </p:timing>
</p:sld>
</file>

<file path=ppt/slides/slide6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Micromanagement</a:t>
            </a:r>
          </a:p>
        </p:txBody>
      </p:sp>
      <p:sp>
        <p:nvSpPr>
          <p:cNvPr id="111619" name="Rectangle 3"/>
          <p:cNvSpPr>
            <a:spLocks noGrp="1" noChangeArrowheads="1"/>
          </p:cNvSpPr>
          <p:nvPr>
            <p:ph idx="1"/>
          </p:nvPr>
        </p:nvSpPr>
        <p:spPr/>
        <p:txBody>
          <a:bodyPr/>
          <a:lstStyle/>
          <a:p>
            <a:pPr eaLnBrk="1" hangingPunct="1"/>
            <a:r>
              <a:rPr lang="en-US" altLang="cs-CZ" smtClean="0">
                <a:solidFill>
                  <a:srgbClr val="FF0000"/>
                </a:solidFill>
                <a:ea typeface="ＭＳ Ｐゴシック" panose="020B0600070205080204" pitchFamily="34" charset="-128"/>
              </a:rPr>
              <a:t>Micromanagement </a:t>
            </a:r>
            <a:r>
              <a:rPr lang="en-US" altLang="cs-CZ" smtClean="0">
                <a:ea typeface="ＭＳ Ｐゴシック" panose="020B0600070205080204" pitchFamily="34" charset="-128"/>
              </a:rPr>
              <a:t>is the excessive involvement of a person in the details of a task assigned to another person</a:t>
            </a:r>
          </a:p>
          <a:p>
            <a:pPr eaLnBrk="1" hangingPunct="1"/>
            <a:r>
              <a:rPr lang="en-US" altLang="cs-CZ" smtClean="0">
                <a:ea typeface="ＭＳ Ｐゴシック" panose="020B0600070205080204" pitchFamily="34" charset="-128"/>
              </a:rPr>
              <a:t>Micromanagement is inefficient use of the time and energy of all project participants </a:t>
            </a:r>
          </a:p>
          <a:p>
            <a:pPr eaLnBrk="1" hangingPunct="1"/>
            <a:r>
              <a:rPr lang="en-US" altLang="cs-CZ" smtClean="0">
                <a:ea typeface="ＭＳ Ｐゴシック" panose="020B0600070205080204" pitchFamily="34" charset="-128"/>
              </a:rPr>
              <a:t>It leads to tension and low morale among all project members</a:t>
            </a:r>
          </a:p>
          <a:p>
            <a:pPr eaLnBrk="1" hangingPunct="1"/>
            <a:r>
              <a:rPr lang="en-US" altLang="cs-CZ" smtClean="0">
                <a:ea typeface="ＭＳ Ｐゴシック" panose="020B0600070205080204" pitchFamily="34" charset="-128"/>
              </a:rPr>
              <a:t>Why do people micro-manage?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Reasons for Micromanagement</a:t>
            </a:r>
          </a:p>
        </p:txBody>
      </p:sp>
      <p:sp>
        <p:nvSpPr>
          <p:cNvPr id="112643" name="Rectangle 3"/>
          <p:cNvSpPr>
            <a:spLocks noGrp="1" noChangeArrowheads="1"/>
          </p:cNvSpPr>
          <p:nvPr>
            <p:ph idx="1"/>
          </p:nvPr>
        </p:nvSpPr>
        <p:spPr>
          <a:xfrm>
            <a:off x="533400" y="1066800"/>
            <a:ext cx="8229600" cy="5181600"/>
          </a:xfrm>
        </p:spPr>
        <p:txBody>
          <a:bodyPr/>
          <a:lstStyle/>
          <a:p>
            <a:pPr eaLnBrk="1" hangingPunct="1"/>
            <a:r>
              <a:rPr lang="en-US" altLang="cs-CZ" smtClean="0">
                <a:ea typeface="ＭＳ Ｐゴシック" panose="020B0600070205080204" pitchFamily="34" charset="-128"/>
              </a:rPr>
              <a:t>The manager is interested the work and enjoys it </a:t>
            </a:r>
          </a:p>
          <a:p>
            <a:pPr eaLnBrk="1" hangingPunct="1"/>
            <a:r>
              <a:rPr lang="en-US" altLang="cs-CZ" smtClean="0">
                <a:ea typeface="ＭＳ Ｐゴシック" panose="020B0600070205080204" pitchFamily="34" charset="-128"/>
              </a:rPr>
              <a:t>The manager is a technical expert who feels best fitted for the job</a:t>
            </a:r>
          </a:p>
          <a:p>
            <a:pPr eaLnBrk="1" hangingPunct="1"/>
            <a:r>
              <a:rPr lang="en-US" altLang="cs-CZ" smtClean="0">
                <a:ea typeface="ＭＳ Ｐゴシック" panose="020B0600070205080204" pitchFamily="34" charset="-128"/>
              </a:rPr>
              <a:t>The manager feels the assignment was not explained clearly</a:t>
            </a:r>
          </a:p>
          <a:p>
            <a:pPr eaLnBrk="1" hangingPunct="1"/>
            <a:r>
              <a:rPr lang="en-US" altLang="cs-CZ" smtClean="0">
                <a:ea typeface="ＭＳ Ｐゴシック" panose="020B0600070205080204" pitchFamily="34" charset="-128"/>
              </a:rPr>
              <a:t>The manager is looking for a way to stay involved with the person or the team</a:t>
            </a:r>
          </a:p>
          <a:p>
            <a:pPr eaLnBrk="1" hangingPunct="1"/>
            <a:r>
              <a:rPr lang="en-US" altLang="cs-CZ" smtClean="0">
                <a:ea typeface="ＭＳ Ｐゴシック" panose="020B0600070205080204" pitchFamily="34" charset="-128"/>
              </a:rPr>
              <a:t>The manager feels threatened because the managed person has more technical knowledge </a:t>
            </a:r>
          </a:p>
          <a:p>
            <a:pPr eaLnBrk="1" hangingPunct="1"/>
            <a:r>
              <a:rPr lang="en-US" altLang="cs-CZ" smtClean="0">
                <a:ea typeface="ＭＳ Ｐゴシック" panose="020B0600070205080204" pitchFamily="34" charset="-128"/>
              </a:rPr>
              <a:t>The manager does not have a clear understanding on how to spend project time</a:t>
            </a:r>
          </a:p>
          <a:p>
            <a:pPr eaLnBrk="1" hangingPunct="1"/>
            <a:r>
              <a:rPr lang="en-US" altLang="cs-CZ" smtClean="0">
                <a:ea typeface="ＭＳ Ｐゴシック" panose="020B0600070205080204" pitchFamily="34" charset="-128"/>
              </a:rPr>
              <a:t>The manager wants to stay up-to-date in case somebody else asks about the work. </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Overcoming Micro Management</a:t>
            </a:r>
          </a:p>
        </p:txBody>
      </p:sp>
      <p:sp>
        <p:nvSpPr>
          <p:cNvPr id="113667" name="Rectangle 3"/>
          <p:cNvSpPr>
            <a:spLocks noGrp="1" noChangeArrowheads="1"/>
          </p:cNvSpPr>
          <p:nvPr>
            <p:ph idx="1"/>
          </p:nvPr>
        </p:nvSpPr>
        <p:spPr/>
        <p:txBody>
          <a:bodyPr/>
          <a:lstStyle/>
          <a:p>
            <a:pPr eaLnBrk="1" hangingPunct="1"/>
            <a:r>
              <a:rPr lang="en-US" altLang="cs-CZ" smtClean="0">
                <a:ea typeface="ＭＳ Ｐゴシック" panose="020B0600070205080204" pitchFamily="34" charset="-128"/>
              </a:rPr>
              <a:t>Don‘t be defensive when the manager asks questions</a:t>
            </a:r>
          </a:p>
          <a:p>
            <a:pPr lvl="1" eaLnBrk="1" hangingPunct="1"/>
            <a:r>
              <a:rPr lang="en-US" altLang="cs-CZ" smtClean="0">
                <a:ea typeface="ＭＳ Ｐゴシック" panose="020B0600070205080204" pitchFamily="34" charset="-128"/>
              </a:rPr>
              <a:t>Otherwise it looks as if you are hiding something and the manager will worry even more</a:t>
            </a:r>
          </a:p>
          <a:p>
            <a:pPr eaLnBrk="1" hangingPunct="1"/>
            <a:r>
              <a:rPr lang="en-US" altLang="cs-CZ" smtClean="0">
                <a:ea typeface="ＭＳ Ｐゴシック" panose="020B0600070205080204" pitchFamily="34" charset="-128"/>
              </a:rPr>
              <a:t>Thank the micromanager for the interest and time</a:t>
            </a:r>
          </a:p>
          <a:p>
            <a:pPr lvl="1" eaLnBrk="1" hangingPunct="1"/>
            <a:r>
              <a:rPr lang="en-US" altLang="cs-CZ" smtClean="0">
                <a:ea typeface="ＭＳ Ｐゴシック" panose="020B0600070205080204" pitchFamily="34" charset="-128"/>
              </a:rPr>
              <a:t>Complaining about micromanagement will cause the micromanager to do it even more</a:t>
            </a:r>
          </a:p>
          <a:p>
            <a:pPr eaLnBrk="1" hangingPunct="1"/>
            <a:r>
              <a:rPr lang="en-US" altLang="cs-CZ" smtClean="0">
                <a:ea typeface="ＭＳ Ｐゴシック" panose="020B0600070205080204" pitchFamily="34" charset="-128"/>
              </a:rPr>
              <a:t>Offer to explain to the micromanager how you will approach your tasks</a:t>
            </a:r>
          </a:p>
          <a:p>
            <a:pPr eaLnBrk="1" hangingPunct="1"/>
            <a:r>
              <a:rPr lang="en-US" altLang="cs-CZ" smtClean="0">
                <a:ea typeface="ＭＳ Ｐゴシック" panose="020B0600070205080204" pitchFamily="34" charset="-128"/>
              </a:rPr>
              <a:t>Work out at scheme for sharing progress and accomplishments. </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4690"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Summary</a:t>
            </a:r>
          </a:p>
        </p:txBody>
      </p:sp>
      <p:sp>
        <p:nvSpPr>
          <p:cNvPr id="114691" name="Rectangle 5"/>
          <p:cNvSpPr>
            <a:spLocks noGrp="1" noChangeArrowheads="1"/>
          </p:cNvSpPr>
          <p:nvPr>
            <p:ph idx="1"/>
          </p:nvPr>
        </p:nvSpPr>
        <p:spPr>
          <a:xfrm>
            <a:off x="355600" y="1143000"/>
            <a:ext cx="8255000" cy="4800600"/>
          </a:xfrm>
        </p:spPr>
        <p:txBody>
          <a:bodyPr/>
          <a:lstStyle/>
          <a:p>
            <a:pPr eaLnBrk="1" hangingPunct="1"/>
            <a:r>
              <a:rPr lang="en-US" altLang="cs-CZ" smtClean="0">
                <a:ea typeface="ＭＳ Ｐゴシック" panose="020B0600070205080204" pitchFamily="34" charset="-128"/>
              </a:rPr>
              <a:t>Organization: A graph with nodes (organizational units) and different type edges (information structures</a:t>
            </a:r>
          </a:p>
          <a:p>
            <a:pPr lvl="1" eaLnBrk="1" hangingPunct="1"/>
            <a:r>
              <a:rPr lang="en-US" altLang="cs-CZ" smtClean="0">
                <a:ea typeface="ＭＳ Ｐゴシック" panose="020B0600070205080204" pitchFamily="34" charset="-128"/>
              </a:rPr>
              <a:t>Functional, project-based and matrix organization</a:t>
            </a:r>
          </a:p>
          <a:p>
            <a:pPr eaLnBrk="1" hangingPunct="1"/>
            <a:r>
              <a:rPr lang="en-US" altLang="cs-CZ" smtClean="0">
                <a:ea typeface="ＭＳ Ｐゴシック" panose="020B0600070205080204" pitchFamily="34" charset="-128"/>
              </a:rPr>
              <a:t>Teams are the key to project-based organizations </a:t>
            </a:r>
          </a:p>
          <a:p>
            <a:pPr eaLnBrk="1" hangingPunct="1"/>
            <a:r>
              <a:rPr lang="en-US" altLang="cs-CZ" smtClean="0">
                <a:ea typeface="ＭＳ Ｐゴシック" panose="020B0600070205080204" pitchFamily="34" charset="-128"/>
              </a:rPr>
              <a:t>Flexibility of organizations</a:t>
            </a:r>
          </a:p>
          <a:p>
            <a:pPr lvl="1" eaLnBrk="1" hangingPunct="1"/>
            <a:r>
              <a:rPr lang="en-US" altLang="cs-CZ" smtClean="0">
                <a:ea typeface="ＭＳ Ｐゴシック" panose="020B0600070205080204" pitchFamily="34" charset="-128"/>
              </a:rPr>
              <a:t>Dynamic binding of responsibilities to people</a:t>
            </a:r>
          </a:p>
          <a:p>
            <a:pPr eaLnBrk="1" hangingPunct="1"/>
            <a:r>
              <a:rPr lang="en-US" altLang="cs-CZ" smtClean="0">
                <a:ea typeface="ＭＳ Ｐゴシック" panose="020B0600070205080204" pitchFamily="34" charset="-128"/>
              </a:rPr>
              <a:t>Project roles in project organizations</a:t>
            </a:r>
          </a:p>
          <a:p>
            <a:pPr eaLnBrk="1" hangingPunct="1"/>
            <a:r>
              <a:rPr lang="en-US" altLang="cs-CZ" smtClean="0">
                <a:ea typeface="ＭＳ Ｐゴシック" panose="020B0600070205080204" pitchFamily="34" charset="-128"/>
              </a:rPr>
              <a:t>Authority, Responsibility, Accountability, Delegation („dynamic model of the organization“)</a:t>
            </a:r>
          </a:p>
          <a:p>
            <a:pPr lvl="1" eaLnBrk="1" hangingPunct="1"/>
            <a:r>
              <a:rPr lang="en-US" altLang="cs-CZ" smtClean="0">
                <a:ea typeface="ＭＳ Ｐゴシック" panose="020B0600070205080204" pitchFamily="34" charset="-128"/>
              </a:rPr>
              <a:t>Delegation involves risks.</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6738" name="Rectangle 1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Additional References</a:t>
            </a:r>
          </a:p>
        </p:txBody>
      </p:sp>
      <p:sp>
        <p:nvSpPr>
          <p:cNvPr id="116739" name="Rectangle 13"/>
          <p:cNvSpPr>
            <a:spLocks noGrp="1" noChangeArrowheads="1"/>
          </p:cNvSpPr>
          <p:nvPr>
            <p:ph idx="1"/>
          </p:nvPr>
        </p:nvSpPr>
        <p:spPr>
          <a:xfrm>
            <a:off x="152400" y="914400"/>
            <a:ext cx="8610600" cy="5562600"/>
          </a:xfrm>
        </p:spPr>
        <p:txBody>
          <a:bodyPr/>
          <a:lstStyle/>
          <a:p>
            <a:pPr eaLnBrk="1" hangingPunct="1"/>
            <a:r>
              <a:rPr lang="en-US" altLang="cs-CZ" smtClean="0">
                <a:ea typeface="ＭＳ Ｐゴシック" panose="020B0600070205080204" pitchFamily="34" charset="-128"/>
              </a:rPr>
              <a:t>D. J. Paulish, Architecture-centric Software Project Management , SEI Series in Software Engineering, Addison-Wesley, 2001</a:t>
            </a:r>
          </a:p>
          <a:p>
            <a:pPr eaLnBrk="1" hangingPunct="1"/>
            <a:r>
              <a:rPr lang="en-US" altLang="cs-CZ" smtClean="0">
                <a:ea typeface="ＭＳ Ｐゴシック" panose="020B0600070205080204" pitchFamily="34" charset="-128"/>
              </a:rPr>
              <a:t>E. Raymond, The cathedral and the bazaar,http://www.tuxedo.org/~esr/writings/cathedral-bazaar/cathedral-bazaar.html, 1998</a:t>
            </a:r>
          </a:p>
          <a:p>
            <a:pPr eaLnBrk="1" hangingPunct="1"/>
            <a:r>
              <a:rPr lang="en-US" altLang="cs-CZ" smtClean="0">
                <a:ea typeface="ＭＳ Ｐゴシック" panose="020B0600070205080204" pitchFamily="34" charset="-128"/>
              </a:rPr>
              <a:t> F. P. Brooks, The Mythical Man Month: Essays on Software Engineering. Addison-Wesley, Reading, MA, 1995</a:t>
            </a:r>
          </a:p>
          <a:p>
            <a:pPr eaLnBrk="1" hangingPunct="1"/>
            <a:r>
              <a:rPr lang="en-US" altLang="cs-CZ" smtClean="0">
                <a:ea typeface="ＭＳ Ｐゴシック" panose="020B0600070205080204" pitchFamily="34" charset="-128"/>
              </a:rPr>
              <a:t> G. M. Weinberg, The Psychology of Computer Programming, Van Nostrand, New York, 1971.</a:t>
            </a:r>
          </a:p>
          <a:p>
            <a:pPr eaLnBrk="1" hangingPunct="1"/>
            <a:r>
              <a:rPr lang="en-US" altLang="cs-CZ" smtClean="0">
                <a:ea typeface="ＭＳ Ｐゴシック" panose="020B0600070205080204" pitchFamily="34" charset="-128"/>
              </a:rPr>
              <a:t>J. Hauschildt, H. G. Gemünden (Hrsg.): </a:t>
            </a:r>
            <a:r>
              <a:rPr lang="en-US" altLang="cs-CZ" i="1" smtClean="0">
                <a:ea typeface="ＭＳ Ｐゴシック" panose="020B0600070205080204" pitchFamily="34" charset="-128"/>
              </a:rPr>
              <a:t>Promotoren. Champions der Innovation, 2nd edition, in German, 1999.</a:t>
            </a:r>
          </a:p>
          <a:p>
            <a:pPr lvl="1" eaLnBrk="1" hangingPunct="1">
              <a:buFont typeface="Times" panose="02020603050405020304" pitchFamily="18" charset="0"/>
              <a:buNone/>
            </a:pPr>
            <a:endParaRPr lang="en-US" altLang="cs-CZ" smtClean="0">
              <a:ea typeface="ＭＳ Ｐゴシック" panose="020B0600070205080204" pitchFamily="34" charset="-128"/>
            </a:endParaRPr>
          </a:p>
        </p:txBody>
      </p:sp>
    </p:spTree>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Linear Responsibility Chart</a:t>
            </a:r>
          </a:p>
        </p:txBody>
      </p:sp>
      <p:sp>
        <p:nvSpPr>
          <p:cNvPr id="119811" name="Rectangle 3"/>
          <p:cNvSpPr>
            <a:spLocks noGrp="1" noChangeArrowheads="1"/>
          </p:cNvSpPr>
          <p:nvPr>
            <p:ph idx="1"/>
          </p:nvPr>
        </p:nvSpPr>
        <p:spPr>
          <a:xfrm>
            <a:off x="355600" y="990600"/>
            <a:ext cx="8255000" cy="4800600"/>
          </a:xfrm>
        </p:spPr>
        <p:txBody>
          <a:bodyPr/>
          <a:lstStyle/>
          <a:p>
            <a:pPr eaLnBrk="1" hangingPunct="1">
              <a:lnSpc>
                <a:spcPct val="80000"/>
              </a:lnSpc>
            </a:pPr>
            <a:r>
              <a:rPr lang="en-US" altLang="cs-CZ" smtClean="0">
                <a:ea typeface="ＭＳ Ｐゴシック" panose="020B0600070205080204" pitchFamily="34" charset="-128"/>
              </a:rPr>
              <a:t>A </a:t>
            </a:r>
            <a:r>
              <a:rPr lang="en-US" altLang="cs-CZ" smtClean="0">
                <a:solidFill>
                  <a:srgbClr val="FC0128"/>
                </a:solidFill>
                <a:ea typeface="ＭＳ Ｐゴシック" panose="020B0600070205080204" pitchFamily="34" charset="-128"/>
              </a:rPr>
              <a:t>linear responsibility chart</a:t>
            </a:r>
            <a:r>
              <a:rPr lang="en-US" altLang="cs-CZ" b="1" smtClean="0">
                <a:ea typeface="ＭＳ Ｐゴシック" panose="020B0600070205080204" pitchFamily="34" charset="-128"/>
              </a:rPr>
              <a:t> </a:t>
            </a:r>
            <a:r>
              <a:rPr lang="en-US" altLang="cs-CZ" smtClean="0">
                <a:ea typeface="ＭＳ Ｐゴシック" panose="020B0600070205080204" pitchFamily="34" charset="-128"/>
              </a:rPr>
              <a:t>is a matrix that depicts the role that each project participant will play in different activities identified in the work breakdown structure. </a:t>
            </a:r>
          </a:p>
          <a:p>
            <a:pPr eaLnBrk="1" hangingPunct="1">
              <a:lnSpc>
                <a:spcPct val="80000"/>
              </a:lnSpc>
            </a:pPr>
            <a:r>
              <a:rPr lang="en-US" altLang="cs-CZ" smtClean="0">
                <a:ea typeface="ＭＳ Ｐゴシック" panose="020B0600070205080204" pitchFamily="34" charset="-128"/>
              </a:rPr>
              <a:t>Rows: Project activities</a:t>
            </a:r>
            <a:endParaRPr lang="en-US" altLang="cs-CZ" b="1" smtClean="0">
              <a:ea typeface="ＭＳ Ｐゴシック" panose="020B0600070205080204" pitchFamily="34" charset="-128"/>
            </a:endParaRPr>
          </a:p>
          <a:p>
            <a:pPr eaLnBrk="1" hangingPunct="1">
              <a:lnSpc>
                <a:spcPct val="80000"/>
              </a:lnSpc>
            </a:pPr>
            <a:r>
              <a:rPr lang="en-US" altLang="cs-CZ" smtClean="0">
                <a:ea typeface="ＭＳ Ｐゴシック" panose="020B0600070205080204" pitchFamily="34" charset="-128"/>
              </a:rPr>
              <a:t>Columns: Roles/Project participants</a:t>
            </a:r>
            <a:r>
              <a:rPr lang="en-US" altLang="cs-CZ" b="1" smtClean="0">
                <a:ea typeface="ＭＳ Ｐゴシック" panose="020B0600070205080204" pitchFamily="34" charset="-128"/>
              </a:rPr>
              <a:t> </a:t>
            </a:r>
          </a:p>
          <a:p>
            <a:pPr eaLnBrk="1" hangingPunct="1">
              <a:lnSpc>
                <a:spcPct val="80000"/>
              </a:lnSpc>
            </a:pPr>
            <a:r>
              <a:rPr lang="en-US" altLang="cs-CZ" smtClean="0">
                <a:ea typeface="ＭＳ Ｐゴシック" panose="020B0600070205080204" pitchFamily="34" charset="-128"/>
              </a:rPr>
              <a:t>Entries: Type of responsibility</a:t>
            </a:r>
          </a:p>
          <a:p>
            <a:pPr lvl="1" eaLnBrk="1" hangingPunct="1">
              <a:lnSpc>
                <a:spcPct val="80000"/>
              </a:lnSpc>
            </a:pPr>
            <a:r>
              <a:rPr lang="en-US" altLang="cs-CZ" sz="1800" i="1" smtClean="0">
                <a:ea typeface="ＭＳ Ｐゴシック" panose="020B0600070205080204" pitchFamily="34" charset="-128"/>
              </a:rPr>
              <a:t>P (Primary responsibility):</a:t>
            </a:r>
            <a:r>
              <a:rPr lang="en-US" altLang="cs-CZ" sz="1800" smtClean="0">
                <a:ea typeface="ＭＳ Ｐゴシック" panose="020B0600070205080204" pitchFamily="34" charset="-128"/>
              </a:rPr>
              <a:t> You have committed to ensure that the desired result is achieved</a:t>
            </a:r>
          </a:p>
          <a:p>
            <a:pPr lvl="1" eaLnBrk="1" hangingPunct="1">
              <a:lnSpc>
                <a:spcPct val="80000"/>
              </a:lnSpc>
            </a:pPr>
            <a:r>
              <a:rPr lang="en-US" altLang="cs-CZ" sz="1800" i="1" smtClean="0">
                <a:ea typeface="ＭＳ Ｐゴシック" panose="020B0600070205080204" pitchFamily="34" charset="-128"/>
              </a:rPr>
              <a:t>S (Secondary responsibility):</a:t>
            </a:r>
            <a:r>
              <a:rPr lang="en-US" altLang="cs-CZ" sz="1800" smtClean="0">
                <a:ea typeface="ＭＳ Ｐゴシック" panose="020B0600070205080204" pitchFamily="34" charset="-128"/>
              </a:rPr>
              <a:t> You have committed to some portion of the result</a:t>
            </a:r>
          </a:p>
          <a:p>
            <a:pPr lvl="1" eaLnBrk="1" hangingPunct="1">
              <a:lnSpc>
                <a:spcPct val="80000"/>
              </a:lnSpc>
            </a:pPr>
            <a:r>
              <a:rPr lang="en-US" altLang="cs-CZ" sz="1800" i="1" smtClean="0">
                <a:ea typeface="ＭＳ Ｐゴシック" panose="020B0600070205080204" pitchFamily="34" charset="-128"/>
              </a:rPr>
              <a:t>A (Approval):</a:t>
            </a:r>
            <a:r>
              <a:rPr lang="en-US" altLang="cs-CZ" sz="1800" smtClean="0">
                <a:ea typeface="ＭＳ Ｐゴシック" panose="020B0600070205080204" pitchFamily="34" charset="-128"/>
              </a:rPr>
              <a:t> You are not doing the work, but you will approve what has been done</a:t>
            </a:r>
          </a:p>
          <a:p>
            <a:pPr lvl="1" eaLnBrk="1" hangingPunct="1">
              <a:lnSpc>
                <a:spcPct val="80000"/>
              </a:lnSpc>
            </a:pPr>
            <a:r>
              <a:rPr lang="en-US" altLang="cs-CZ" sz="1800" i="1" smtClean="0">
                <a:ea typeface="ＭＳ Ｐゴシック" panose="020B0600070205080204" pitchFamily="34" charset="-128"/>
              </a:rPr>
              <a:t>R (Review):</a:t>
            </a:r>
            <a:r>
              <a:rPr lang="en-US" altLang="cs-CZ" sz="1800" smtClean="0">
                <a:ea typeface="ＭＳ Ｐゴシック" panose="020B0600070205080204" pitchFamily="34" charset="-128"/>
              </a:rPr>
              <a:t> You will review and comment on the work product of an activity</a:t>
            </a:r>
          </a:p>
          <a:p>
            <a:pPr lvl="1" eaLnBrk="1" hangingPunct="1">
              <a:lnSpc>
                <a:spcPct val="80000"/>
              </a:lnSpc>
            </a:pPr>
            <a:r>
              <a:rPr lang="en-US" altLang="cs-CZ" sz="1800" i="1" smtClean="0">
                <a:ea typeface="ＭＳ Ｐゴシック" panose="020B0600070205080204" pitchFamily="34" charset="-128"/>
              </a:rPr>
              <a:t>O (Output):</a:t>
            </a:r>
            <a:r>
              <a:rPr lang="en-US" altLang="cs-CZ" sz="1800" smtClean="0">
                <a:ea typeface="ＭＳ Ｐゴシック" panose="020B0600070205080204" pitchFamily="34" charset="-128"/>
              </a:rPr>
              <a:t> You will receive the work product of an activity</a:t>
            </a:r>
          </a:p>
          <a:p>
            <a:pPr lvl="1" eaLnBrk="1" hangingPunct="1">
              <a:lnSpc>
                <a:spcPct val="80000"/>
              </a:lnSpc>
            </a:pPr>
            <a:r>
              <a:rPr lang="en-US" altLang="cs-CZ" sz="1800" i="1" smtClean="0">
                <a:ea typeface="ＭＳ Ｐゴシック" panose="020B0600070205080204" pitchFamily="34" charset="-128"/>
              </a:rPr>
              <a:t>I (Input):</a:t>
            </a:r>
            <a:r>
              <a:rPr lang="en-US" altLang="cs-CZ" sz="1800" smtClean="0">
                <a:ea typeface="ＭＳ Ｐゴシック" panose="020B0600070205080204" pitchFamily="34" charset="-128"/>
              </a:rPr>
              <a:t> You will provide input for a task or activity</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Organization</a:t>
            </a:r>
          </a:p>
        </p:txBody>
      </p:sp>
      <p:sp>
        <p:nvSpPr>
          <p:cNvPr id="602115" name="Rectangle 3"/>
          <p:cNvSpPr>
            <a:spLocks noGrp="1" noChangeArrowheads="1"/>
          </p:cNvSpPr>
          <p:nvPr>
            <p:ph idx="1"/>
          </p:nvPr>
        </p:nvSpPr>
        <p:spPr>
          <a:xfrm>
            <a:off x="381000" y="1143000"/>
            <a:ext cx="8255000" cy="4800600"/>
          </a:xfrm>
        </p:spPr>
        <p:txBody>
          <a:bodyPr/>
          <a:lstStyle/>
          <a:p>
            <a:pPr eaLnBrk="1" hangingPunct="1"/>
            <a:r>
              <a:rPr lang="en-US" altLang="cs-CZ" b="1" smtClean="0">
                <a:solidFill>
                  <a:srgbClr val="FC0128"/>
                </a:solidFill>
                <a:ea typeface="ＭＳ Ｐゴシック" panose="020B0600070205080204" pitchFamily="34" charset="-128"/>
              </a:rPr>
              <a:t>Organization</a:t>
            </a:r>
            <a:endParaRPr lang="en-US" altLang="cs-CZ" b="1" smtClean="0">
              <a:ea typeface="ＭＳ Ｐゴシック" panose="020B0600070205080204" pitchFamily="34" charset="-128"/>
            </a:endParaRPr>
          </a:p>
          <a:p>
            <a:pPr lvl="1" eaLnBrk="1" hangingPunct="1"/>
            <a:r>
              <a:rPr lang="en-US" altLang="cs-CZ" smtClean="0">
                <a:ea typeface="ＭＳ Ｐゴシック" panose="020B0600070205080204" pitchFamily="34" charset="-128"/>
              </a:rPr>
              <a:t>A set of </a:t>
            </a:r>
            <a:r>
              <a:rPr lang="en-US" altLang="cs-CZ" i="1" smtClean="0">
                <a:ea typeface="ＭＳ Ｐゴシック" panose="020B0600070205080204" pitchFamily="34" charset="-128"/>
              </a:rPr>
              <a:t>organizational</a:t>
            </a:r>
            <a:r>
              <a:rPr lang="en-US" altLang="cs-CZ" smtClean="0">
                <a:ea typeface="ＭＳ Ｐゴシック" panose="020B0600070205080204" pitchFamily="34" charset="-128"/>
              </a:rPr>
              <a:t> </a:t>
            </a:r>
            <a:r>
              <a:rPr lang="en-US" altLang="cs-CZ" i="1" smtClean="0">
                <a:ea typeface="ＭＳ Ｐゴシック" panose="020B0600070205080204" pitchFamily="34" charset="-128"/>
              </a:rPr>
              <a:t>units</a:t>
            </a:r>
            <a:r>
              <a:rPr lang="en-US" altLang="cs-CZ" smtClean="0">
                <a:ea typeface="ＭＳ Ｐゴシック" panose="020B0600070205080204" pitchFamily="34" charset="-128"/>
              </a:rPr>
              <a:t> and their different </a:t>
            </a:r>
            <a:r>
              <a:rPr lang="en-US" altLang="cs-CZ" i="1" smtClean="0">
                <a:ea typeface="ＭＳ Ｐゴシック" panose="020B0600070205080204" pitchFamily="34" charset="-128"/>
              </a:rPr>
              <a:t>relationships</a:t>
            </a:r>
            <a:r>
              <a:rPr lang="en-US" altLang="cs-CZ" smtClean="0">
                <a:ea typeface="ＭＳ Ｐゴシック" panose="020B0600070205080204" pitchFamily="34" charset="-128"/>
              </a:rPr>
              <a:t> with each other </a:t>
            </a:r>
          </a:p>
          <a:p>
            <a:pPr eaLnBrk="1" hangingPunct="1"/>
            <a:r>
              <a:rPr lang="en-US" altLang="cs-CZ" smtClean="0">
                <a:ea typeface="ＭＳ Ｐゴシック" panose="020B0600070205080204" pitchFamily="34" charset="-128"/>
              </a:rPr>
              <a:t>Organizational units can be organized according to many different categories</a:t>
            </a:r>
          </a:p>
          <a:p>
            <a:pPr lvl="1" eaLnBrk="1" hangingPunct="1"/>
            <a:r>
              <a:rPr lang="en-US" altLang="cs-CZ" smtClean="0">
                <a:ea typeface="ＭＳ Ｐゴシック" panose="020B0600070205080204" pitchFamily="34" charset="-128"/>
              </a:rPr>
              <a:t>by function, by project type, … </a:t>
            </a:r>
          </a:p>
          <a:p>
            <a:pPr eaLnBrk="1" hangingPunct="1"/>
            <a:r>
              <a:rPr lang="en-US" altLang="cs-CZ" smtClean="0">
                <a:ea typeface="ＭＳ Ｐゴシック" panose="020B0600070205080204" pitchFamily="34" charset="-128"/>
              </a:rPr>
              <a:t>Typical examples of organizational units: </a:t>
            </a:r>
          </a:p>
          <a:p>
            <a:pPr lvl="1" eaLnBrk="1" hangingPunct="1"/>
            <a:r>
              <a:rPr lang="en-US" altLang="cs-CZ" sz="2400" smtClean="0">
                <a:ea typeface="ＭＳ Ｐゴシック" panose="020B0600070205080204" pitchFamily="34" charset="-128"/>
              </a:rPr>
              <a:t>Functional organization</a:t>
            </a:r>
          </a:p>
          <a:p>
            <a:pPr lvl="2" eaLnBrk="1" hangingPunct="1"/>
            <a:r>
              <a:rPr lang="en-US" altLang="cs-CZ" sz="2400" smtClean="0">
                <a:ea typeface="ＭＳ Ｐゴシック" panose="020B0600070205080204" pitchFamily="34" charset="-128"/>
              </a:rPr>
              <a:t>Research, Development, Marketing, Sales</a:t>
            </a:r>
          </a:p>
          <a:p>
            <a:pPr lvl="1" eaLnBrk="1" hangingPunct="1"/>
            <a:r>
              <a:rPr lang="en-US" altLang="cs-CZ" sz="2400" smtClean="0">
                <a:ea typeface="ＭＳ Ｐゴシック" panose="020B0600070205080204" pitchFamily="34" charset="-128"/>
              </a:rPr>
              <a:t>Project-based organization</a:t>
            </a:r>
          </a:p>
          <a:p>
            <a:pPr lvl="2" eaLnBrk="1" hangingPunct="1"/>
            <a:r>
              <a:rPr lang="en-US" altLang="cs-CZ" sz="2400" smtClean="0">
                <a:ea typeface="ＭＳ Ｐゴシック" panose="020B0600070205080204" pitchFamily="34" charset="-128"/>
              </a:rPr>
              <a:t>Project 1, Project 2, Project 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0211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499"/>
                                          </p:stCondLst>
                                        </p:cTn>
                                        <p:tgtEl>
                                          <p:spTgt spid="602115">
                                            <p:txEl>
                                              <p:pRg st="1" end="1"/>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499"/>
                                          </p:stCondLst>
                                        </p:cTn>
                                        <p:tgtEl>
                                          <p:spTgt spid="602115">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0211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02115">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02115">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02115">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602115">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499"/>
                                          </p:stCondLst>
                                        </p:cTn>
                                        <p:tgtEl>
                                          <p:spTgt spid="60211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2115" grpId="0" build="p"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Example of a </a:t>
            </a:r>
            <a:br>
              <a:rPr lang="en-US" altLang="cs-CZ" smtClean="0">
                <a:ea typeface="ＭＳ Ｐゴシック" panose="020B0600070205080204" pitchFamily="34" charset="-128"/>
              </a:rPr>
            </a:br>
            <a:r>
              <a:rPr lang="en-US" altLang="cs-CZ" smtClean="0">
                <a:ea typeface="ＭＳ Ｐゴシック" panose="020B0600070205080204" pitchFamily="34" charset="-128"/>
              </a:rPr>
              <a:t>Responsibility Chart</a:t>
            </a:r>
          </a:p>
        </p:txBody>
      </p:sp>
      <p:sp>
        <p:nvSpPr>
          <p:cNvPr id="120835" name="Rectangle 3"/>
          <p:cNvSpPr>
            <a:spLocks noGrp="1" noChangeArrowheads="1"/>
          </p:cNvSpPr>
          <p:nvPr>
            <p:ph idx="1"/>
          </p:nvPr>
        </p:nvSpPr>
        <p:spPr>
          <a:xfrm>
            <a:off x="228600" y="1416050"/>
            <a:ext cx="8610600" cy="4800600"/>
          </a:xfrm>
          <a:ln w="12700">
            <a:solidFill>
              <a:schemeClr val="tx1"/>
            </a:solidFill>
            <a:miter lim="800000"/>
            <a:headEnd/>
            <a:tailEnd/>
          </a:ln>
        </p:spPr>
        <p:txBody>
          <a:bodyPr/>
          <a:lstStyle/>
          <a:p>
            <a:pPr eaLnBrk="1" hangingPunct="1">
              <a:lnSpc>
                <a:spcPct val="80000"/>
              </a:lnSpc>
              <a:buFont typeface="Times" panose="02020603050405020304" pitchFamily="18" charset="0"/>
              <a:buNone/>
            </a:pPr>
            <a:r>
              <a:rPr lang="en-US" altLang="cs-CZ" sz="2000" smtClean="0">
                <a:ea typeface="ＭＳ Ｐゴシック" panose="020B0600070205080204" pitchFamily="34" charset="-128"/>
              </a:rPr>
              <a:t>	   	              Project        Team        Team	       Team</a:t>
            </a:r>
          </a:p>
          <a:p>
            <a:pPr eaLnBrk="1" hangingPunct="1">
              <a:lnSpc>
                <a:spcPct val="80000"/>
              </a:lnSpc>
              <a:buFont typeface="Times" panose="02020603050405020304" pitchFamily="18" charset="0"/>
              <a:buNone/>
            </a:pPr>
            <a:r>
              <a:rPr lang="en-US" altLang="cs-CZ" sz="2000" smtClean="0">
                <a:ea typeface="ＭＳ Ｐゴシック" panose="020B0600070205080204" pitchFamily="34" charset="-128"/>
              </a:rPr>
              <a:t>                          Manager      Leader      Member A     Member B</a:t>
            </a:r>
          </a:p>
          <a:p>
            <a:pPr eaLnBrk="1" hangingPunct="1">
              <a:buFont typeface="Times" panose="02020603050405020304" pitchFamily="18" charset="0"/>
              <a:buNone/>
            </a:pPr>
            <a:endParaRPr lang="en-US" altLang="cs-CZ" sz="2000" smtClean="0">
              <a:ea typeface="ＭＳ Ｐゴシック" panose="020B0600070205080204" pitchFamily="34" charset="-128"/>
            </a:endParaRPr>
          </a:p>
        </p:txBody>
      </p:sp>
      <p:sp>
        <p:nvSpPr>
          <p:cNvPr id="120836" name="Line 4"/>
          <p:cNvSpPr>
            <a:spLocks noChangeShapeType="1"/>
          </p:cNvSpPr>
          <p:nvPr/>
        </p:nvSpPr>
        <p:spPr bwMode="auto">
          <a:xfrm>
            <a:off x="2362200" y="1371600"/>
            <a:ext cx="0" cy="4876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0837" name="Line 5"/>
          <p:cNvSpPr>
            <a:spLocks noChangeShapeType="1"/>
          </p:cNvSpPr>
          <p:nvPr/>
        </p:nvSpPr>
        <p:spPr bwMode="auto">
          <a:xfrm>
            <a:off x="228600" y="2133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0838" name="Text Box 6"/>
          <p:cNvSpPr txBox="1">
            <a:spLocks noChangeArrowheads="1"/>
          </p:cNvSpPr>
          <p:nvPr/>
        </p:nvSpPr>
        <p:spPr bwMode="auto">
          <a:xfrm>
            <a:off x="365125" y="2263775"/>
            <a:ext cx="1778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Develop SPMP</a:t>
            </a:r>
          </a:p>
        </p:txBody>
      </p:sp>
      <p:sp>
        <p:nvSpPr>
          <p:cNvPr id="120839" name="Line 7"/>
          <p:cNvSpPr>
            <a:spLocks noChangeShapeType="1"/>
          </p:cNvSpPr>
          <p:nvPr/>
        </p:nvSpPr>
        <p:spPr bwMode="auto">
          <a:xfrm>
            <a:off x="228600" y="2895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0840" name="Line 8"/>
          <p:cNvSpPr>
            <a:spLocks noChangeShapeType="1"/>
          </p:cNvSpPr>
          <p:nvPr/>
        </p:nvSpPr>
        <p:spPr bwMode="auto">
          <a:xfrm>
            <a:off x="228600" y="3657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0841" name="Line 9"/>
          <p:cNvSpPr>
            <a:spLocks noChangeShapeType="1"/>
          </p:cNvSpPr>
          <p:nvPr/>
        </p:nvSpPr>
        <p:spPr bwMode="auto">
          <a:xfrm>
            <a:off x="228600" y="4419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0842" name="Text Box 11"/>
          <p:cNvSpPr txBox="1">
            <a:spLocks noChangeArrowheads="1"/>
          </p:cNvSpPr>
          <p:nvPr/>
        </p:nvSpPr>
        <p:spPr bwMode="auto">
          <a:xfrm>
            <a:off x="2803525" y="2339975"/>
            <a:ext cx="3810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 P</a:t>
            </a:r>
          </a:p>
        </p:txBody>
      </p:sp>
      <p:sp>
        <p:nvSpPr>
          <p:cNvPr id="120843" name="Text Box 12"/>
          <p:cNvSpPr txBox="1">
            <a:spLocks noChangeArrowheads="1"/>
          </p:cNvSpPr>
          <p:nvPr/>
        </p:nvSpPr>
        <p:spPr bwMode="auto">
          <a:xfrm>
            <a:off x="476250" y="3016250"/>
            <a:ext cx="15049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Run weekly </a:t>
            </a:r>
          </a:p>
          <a:p>
            <a:pPr algn="ctr"/>
            <a:r>
              <a:rPr lang="en-US" altLang="cs-CZ" sz="1800"/>
              <a:t>meeting</a:t>
            </a:r>
          </a:p>
        </p:txBody>
      </p:sp>
      <p:sp>
        <p:nvSpPr>
          <p:cNvPr id="120844" name="Text Box 13"/>
          <p:cNvSpPr txBox="1">
            <a:spLocks noChangeArrowheads="1"/>
          </p:cNvSpPr>
          <p:nvPr/>
        </p:nvSpPr>
        <p:spPr bwMode="auto">
          <a:xfrm>
            <a:off x="4191000" y="3124200"/>
            <a:ext cx="361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A</a:t>
            </a:r>
          </a:p>
        </p:txBody>
      </p:sp>
      <p:sp>
        <p:nvSpPr>
          <p:cNvPr id="120845" name="Text Box 14"/>
          <p:cNvSpPr txBox="1">
            <a:spLocks noChangeArrowheads="1"/>
          </p:cNvSpPr>
          <p:nvPr/>
        </p:nvSpPr>
        <p:spPr bwMode="auto">
          <a:xfrm>
            <a:off x="7315200" y="31242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S</a:t>
            </a:r>
          </a:p>
        </p:txBody>
      </p:sp>
      <p:sp>
        <p:nvSpPr>
          <p:cNvPr id="120846" name="Text Box 15"/>
          <p:cNvSpPr txBox="1">
            <a:spLocks noChangeArrowheads="1"/>
          </p:cNvSpPr>
          <p:nvPr/>
        </p:nvSpPr>
        <p:spPr bwMode="auto">
          <a:xfrm>
            <a:off x="5638800" y="31242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P</a:t>
            </a:r>
          </a:p>
        </p:txBody>
      </p:sp>
      <p:sp>
        <p:nvSpPr>
          <p:cNvPr id="120847" name="Text Box 16"/>
          <p:cNvSpPr txBox="1">
            <a:spLocks noChangeArrowheads="1"/>
          </p:cNvSpPr>
          <p:nvPr/>
        </p:nvSpPr>
        <p:spPr bwMode="auto">
          <a:xfrm>
            <a:off x="508000" y="3778250"/>
            <a:ext cx="1403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sz="1800"/>
              <a:t>Write  SDD</a:t>
            </a:r>
          </a:p>
        </p:txBody>
      </p:sp>
      <p:sp>
        <p:nvSpPr>
          <p:cNvPr id="120848" name="Text Box 17"/>
          <p:cNvSpPr txBox="1">
            <a:spLocks noChangeArrowheads="1"/>
          </p:cNvSpPr>
          <p:nvPr/>
        </p:nvSpPr>
        <p:spPr bwMode="auto">
          <a:xfrm>
            <a:off x="2895600" y="38100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P</a:t>
            </a:r>
          </a:p>
        </p:txBody>
      </p:sp>
      <p:sp>
        <p:nvSpPr>
          <p:cNvPr id="120849" name="Text Box 18"/>
          <p:cNvSpPr txBox="1">
            <a:spLocks noChangeArrowheads="1"/>
          </p:cNvSpPr>
          <p:nvPr/>
        </p:nvSpPr>
        <p:spPr bwMode="auto">
          <a:xfrm>
            <a:off x="4191000" y="38100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S</a:t>
            </a:r>
          </a:p>
        </p:txBody>
      </p:sp>
      <p:sp>
        <p:nvSpPr>
          <p:cNvPr id="120850" name="Text Box 19"/>
          <p:cNvSpPr txBox="1">
            <a:spLocks noChangeArrowheads="1"/>
          </p:cNvSpPr>
          <p:nvPr/>
        </p:nvSpPr>
        <p:spPr bwMode="auto">
          <a:xfrm>
            <a:off x="5638800" y="38862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S</a:t>
            </a:r>
          </a:p>
        </p:txBody>
      </p:sp>
      <p:sp>
        <p:nvSpPr>
          <p:cNvPr id="120851" name="Text Box 20"/>
          <p:cNvSpPr txBox="1">
            <a:spLocks noChangeArrowheads="1"/>
          </p:cNvSpPr>
          <p:nvPr/>
        </p:nvSpPr>
        <p:spPr bwMode="auto">
          <a:xfrm>
            <a:off x="7315200" y="38100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S</a:t>
            </a:r>
          </a:p>
        </p:txBody>
      </p:sp>
      <p:sp>
        <p:nvSpPr>
          <p:cNvPr id="120852" name="Text Box 21"/>
          <p:cNvSpPr txBox="1">
            <a:spLocks noChangeArrowheads="1"/>
          </p:cNvSpPr>
          <p:nvPr/>
        </p:nvSpPr>
        <p:spPr bwMode="auto">
          <a:xfrm>
            <a:off x="4648200" y="4724400"/>
            <a:ext cx="3886200" cy="1344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spAutoFit/>
          </a:bodyPr>
          <a:lstStyle>
            <a:lvl1pPr>
              <a:defRPr sz="2400" b="1">
                <a:solidFill>
                  <a:schemeClr val="tx1"/>
                </a:solidFill>
                <a:latin typeface="Palatino" charset="0"/>
                <a:ea typeface="ＭＳ Ｐゴシック" panose="020B0600070205080204" pitchFamily="34" charset="-128"/>
              </a:defRPr>
            </a:lvl1pPr>
            <a:lvl2pPr>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lvl="1">
              <a:lnSpc>
                <a:spcPct val="80000"/>
              </a:lnSpc>
            </a:pPr>
            <a:r>
              <a:rPr lang="en-US" altLang="cs-CZ" sz="2000" b="0" i="1">
                <a:latin typeface="Times" panose="02020603050405020304" pitchFamily="18" charset="0"/>
              </a:rPr>
              <a:t>Legend:</a:t>
            </a:r>
          </a:p>
          <a:p>
            <a:pPr lvl="1">
              <a:lnSpc>
                <a:spcPct val="80000"/>
              </a:lnSpc>
            </a:pPr>
            <a:r>
              <a:rPr lang="en-US" altLang="cs-CZ" sz="2000">
                <a:latin typeface="Times" panose="02020603050405020304" pitchFamily="18" charset="0"/>
              </a:rPr>
              <a:t>P </a:t>
            </a:r>
            <a:r>
              <a:rPr lang="en-US" altLang="cs-CZ" sz="2000" b="0">
                <a:latin typeface="Times" panose="02020603050405020304" pitchFamily="18" charset="0"/>
              </a:rPr>
              <a:t> = Primary responsibility</a:t>
            </a:r>
          </a:p>
          <a:p>
            <a:pPr lvl="1">
              <a:lnSpc>
                <a:spcPct val="80000"/>
              </a:lnSpc>
            </a:pPr>
            <a:r>
              <a:rPr lang="en-US" altLang="cs-CZ" sz="2000">
                <a:latin typeface="Times" panose="02020603050405020304" pitchFamily="18" charset="0"/>
              </a:rPr>
              <a:t>S </a:t>
            </a:r>
            <a:r>
              <a:rPr lang="en-US" altLang="cs-CZ" sz="2000" b="0">
                <a:latin typeface="Times" panose="02020603050405020304" pitchFamily="18" charset="0"/>
              </a:rPr>
              <a:t> = Secondary responsibility)</a:t>
            </a:r>
          </a:p>
          <a:p>
            <a:pPr lvl="1">
              <a:lnSpc>
                <a:spcPct val="80000"/>
              </a:lnSpc>
            </a:pPr>
            <a:r>
              <a:rPr lang="en-US" altLang="cs-CZ" sz="2000">
                <a:latin typeface="Times" panose="02020603050405020304" pitchFamily="18" charset="0"/>
              </a:rPr>
              <a:t>A</a:t>
            </a:r>
            <a:r>
              <a:rPr lang="en-US" altLang="cs-CZ" sz="2000" b="0">
                <a:latin typeface="Times" panose="02020603050405020304" pitchFamily="18" charset="0"/>
              </a:rPr>
              <a:t>  = Approval</a:t>
            </a:r>
          </a:p>
          <a:p>
            <a:endParaRPr lang="de-DE" altLang="cs-CZ" sz="18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Another Example of a </a:t>
            </a:r>
            <a:br>
              <a:rPr lang="en-US" altLang="cs-CZ" smtClean="0">
                <a:ea typeface="ＭＳ Ｐゴシック" panose="020B0600070205080204" pitchFamily="34" charset="-128"/>
              </a:rPr>
            </a:br>
            <a:r>
              <a:rPr lang="en-US" altLang="cs-CZ" smtClean="0">
                <a:ea typeface="ＭＳ Ｐゴシック" panose="020B0600070205080204" pitchFamily="34" charset="-128"/>
              </a:rPr>
              <a:t>Responsibility Chart </a:t>
            </a:r>
          </a:p>
        </p:txBody>
      </p:sp>
      <p:sp>
        <p:nvSpPr>
          <p:cNvPr id="121859" name="Rectangle 3"/>
          <p:cNvSpPr>
            <a:spLocks noGrp="1" noChangeArrowheads="1"/>
          </p:cNvSpPr>
          <p:nvPr>
            <p:ph idx="1"/>
          </p:nvPr>
        </p:nvSpPr>
        <p:spPr>
          <a:xfrm>
            <a:off x="228600" y="1416050"/>
            <a:ext cx="8610600" cy="4800600"/>
          </a:xfrm>
          <a:ln w="12700">
            <a:solidFill>
              <a:schemeClr val="tx1"/>
            </a:solidFill>
            <a:miter lim="800000"/>
            <a:headEnd/>
            <a:tailEnd/>
          </a:ln>
        </p:spPr>
        <p:txBody>
          <a:bodyPr/>
          <a:lstStyle/>
          <a:p>
            <a:pPr eaLnBrk="1" hangingPunct="1">
              <a:lnSpc>
                <a:spcPct val="80000"/>
              </a:lnSpc>
              <a:buFont typeface="Times" panose="02020603050405020304" pitchFamily="18" charset="0"/>
              <a:buNone/>
            </a:pPr>
            <a:r>
              <a:rPr lang="en-US" altLang="cs-CZ" sz="2000" smtClean="0">
                <a:ea typeface="ＭＳ Ｐゴシック" panose="020B0600070205080204" pitchFamily="34" charset="-128"/>
              </a:rPr>
              <a:t>	      	            Project         Team          Team	      Team</a:t>
            </a:r>
          </a:p>
          <a:p>
            <a:pPr eaLnBrk="1" hangingPunct="1">
              <a:lnSpc>
                <a:spcPct val="80000"/>
              </a:lnSpc>
              <a:buFont typeface="Times" panose="02020603050405020304" pitchFamily="18" charset="0"/>
              <a:buNone/>
            </a:pPr>
            <a:r>
              <a:rPr lang="en-US" altLang="cs-CZ" sz="2000" smtClean="0">
                <a:ea typeface="ＭＳ Ｐゴシック" panose="020B0600070205080204" pitchFamily="34" charset="-128"/>
              </a:rPr>
              <a:t>                         Manager      Leader      Member A     Member B</a:t>
            </a:r>
          </a:p>
          <a:p>
            <a:pPr eaLnBrk="1" hangingPunct="1">
              <a:buFont typeface="Times" panose="02020603050405020304" pitchFamily="18" charset="0"/>
              <a:buNone/>
            </a:pPr>
            <a:endParaRPr lang="en-US" altLang="cs-CZ" sz="2000" smtClean="0">
              <a:ea typeface="ＭＳ Ｐゴシック" panose="020B0600070205080204" pitchFamily="34" charset="-128"/>
            </a:endParaRPr>
          </a:p>
        </p:txBody>
      </p:sp>
      <p:sp>
        <p:nvSpPr>
          <p:cNvPr id="121860" name="Line 4"/>
          <p:cNvSpPr>
            <a:spLocks noChangeShapeType="1"/>
          </p:cNvSpPr>
          <p:nvPr/>
        </p:nvSpPr>
        <p:spPr bwMode="auto">
          <a:xfrm>
            <a:off x="2362200" y="1371600"/>
            <a:ext cx="0" cy="487680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1" name="Line 5"/>
          <p:cNvSpPr>
            <a:spLocks noChangeShapeType="1"/>
          </p:cNvSpPr>
          <p:nvPr/>
        </p:nvSpPr>
        <p:spPr bwMode="auto">
          <a:xfrm>
            <a:off x="228600" y="22098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2" name="Text Box 6"/>
          <p:cNvSpPr txBox="1">
            <a:spLocks noChangeArrowheads="1"/>
          </p:cNvSpPr>
          <p:nvPr/>
        </p:nvSpPr>
        <p:spPr bwMode="auto">
          <a:xfrm>
            <a:off x="365125" y="2300288"/>
            <a:ext cx="177800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Develop</a:t>
            </a:r>
            <a:r>
              <a:rPr lang="de-DE" altLang="cs-CZ" sz="1800"/>
              <a:t> SPMP</a:t>
            </a:r>
          </a:p>
        </p:txBody>
      </p:sp>
      <p:sp>
        <p:nvSpPr>
          <p:cNvPr id="121863" name="Line 7"/>
          <p:cNvSpPr>
            <a:spLocks noChangeShapeType="1"/>
          </p:cNvSpPr>
          <p:nvPr/>
        </p:nvSpPr>
        <p:spPr bwMode="auto">
          <a:xfrm>
            <a:off x="228600" y="2895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4" name="Line 8"/>
          <p:cNvSpPr>
            <a:spLocks noChangeShapeType="1"/>
          </p:cNvSpPr>
          <p:nvPr/>
        </p:nvSpPr>
        <p:spPr bwMode="auto">
          <a:xfrm>
            <a:off x="228600" y="3657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5" name="Line 9"/>
          <p:cNvSpPr>
            <a:spLocks noChangeShapeType="1"/>
          </p:cNvSpPr>
          <p:nvPr/>
        </p:nvSpPr>
        <p:spPr bwMode="auto">
          <a:xfrm>
            <a:off x="228600" y="4419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6" name="Line 10"/>
          <p:cNvSpPr>
            <a:spLocks noChangeShapeType="1"/>
          </p:cNvSpPr>
          <p:nvPr/>
        </p:nvSpPr>
        <p:spPr bwMode="auto">
          <a:xfrm>
            <a:off x="228600" y="5181600"/>
            <a:ext cx="8610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21867" name="Text Box 11"/>
          <p:cNvSpPr txBox="1">
            <a:spLocks noChangeArrowheads="1"/>
          </p:cNvSpPr>
          <p:nvPr/>
        </p:nvSpPr>
        <p:spPr bwMode="auto">
          <a:xfrm>
            <a:off x="2803525" y="2339975"/>
            <a:ext cx="3619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A</a:t>
            </a:r>
          </a:p>
        </p:txBody>
      </p:sp>
      <p:sp>
        <p:nvSpPr>
          <p:cNvPr id="121868" name="Text Box 12"/>
          <p:cNvSpPr txBox="1">
            <a:spLocks noChangeArrowheads="1"/>
          </p:cNvSpPr>
          <p:nvPr/>
        </p:nvSpPr>
        <p:spPr bwMode="auto">
          <a:xfrm>
            <a:off x="6000750" y="2352675"/>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P</a:t>
            </a:r>
          </a:p>
        </p:txBody>
      </p:sp>
      <p:sp>
        <p:nvSpPr>
          <p:cNvPr id="714765" name="AutoShape 13"/>
          <p:cNvSpPr>
            <a:spLocks noChangeArrowheads="1"/>
          </p:cNvSpPr>
          <p:nvPr/>
        </p:nvSpPr>
        <p:spPr bwMode="auto">
          <a:xfrm flipV="1">
            <a:off x="2362200" y="3581400"/>
            <a:ext cx="6172200" cy="2438400"/>
          </a:xfrm>
          <a:prstGeom prst="cloudCallout">
            <a:avLst>
              <a:gd name="adj1" fmla="val -39764"/>
              <a:gd name="adj2" fmla="val 85806"/>
            </a:avLst>
          </a:prstGeom>
          <a:solidFill>
            <a:schemeClr val="bg1"/>
          </a:solidFill>
          <a:ln w="12700">
            <a:solidFill>
              <a:schemeClr val="tx1"/>
            </a:solidFill>
            <a:round/>
            <a:headEnd/>
            <a:tailEnd/>
          </a:ln>
        </p:spPr>
        <p:txBody>
          <a:bodyPr rot="10800000"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 The Project Manager has delegated the </a:t>
            </a:r>
          </a:p>
          <a:p>
            <a:r>
              <a:rPr lang="en-US" altLang="cs-CZ" sz="1800"/>
              <a:t>   SPMP to Team Member A </a:t>
            </a:r>
          </a:p>
          <a:p>
            <a:r>
              <a:rPr lang="en-US" altLang="cs-CZ" sz="1800"/>
              <a:t>• The delegation bypasses the team leader</a:t>
            </a:r>
          </a:p>
          <a:p>
            <a:r>
              <a:rPr lang="en-US" altLang="cs-CZ" sz="1800"/>
              <a:t>    Is that a problem?</a:t>
            </a:r>
          </a:p>
          <a:p>
            <a:r>
              <a:rPr lang="en-US" altLang="cs-CZ" sz="1800"/>
              <a:t>• Team Member B helps by writing a </a:t>
            </a:r>
          </a:p>
          <a:p>
            <a:r>
              <a:rPr lang="en-US" altLang="cs-CZ" sz="1800"/>
              <a:t>    section. </a:t>
            </a:r>
          </a:p>
        </p:txBody>
      </p:sp>
      <p:sp>
        <p:nvSpPr>
          <p:cNvPr id="121870" name="Text Box 14"/>
          <p:cNvSpPr txBox="1">
            <a:spLocks noChangeArrowheads="1"/>
          </p:cNvSpPr>
          <p:nvPr/>
        </p:nvSpPr>
        <p:spPr bwMode="auto">
          <a:xfrm>
            <a:off x="7677150" y="2362200"/>
            <a:ext cx="3238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de-DE" altLang="cs-CZ" sz="1800"/>
              <a:t>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147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4765" grpId="0" animBg="1" autoUpdateAnimBg="0"/>
    </p:bldLst>
  </p:timing>
</p:sld>
</file>

<file path=ppt/slides/slide7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882"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Responsibilities of the Project Manager</a:t>
            </a:r>
          </a:p>
        </p:txBody>
      </p:sp>
      <p:sp>
        <p:nvSpPr>
          <p:cNvPr id="633861" name="Rectangle 5"/>
          <p:cNvSpPr>
            <a:spLocks noGrp="1" noChangeArrowheads="1"/>
          </p:cNvSpPr>
          <p:nvPr>
            <p:ph idx="1"/>
          </p:nvPr>
        </p:nvSpPr>
        <p:spPr>
          <a:xfrm>
            <a:off x="381000" y="1143000"/>
            <a:ext cx="8458200" cy="4800600"/>
          </a:xfrm>
        </p:spPr>
        <p:txBody>
          <a:bodyPr/>
          <a:lstStyle/>
          <a:p>
            <a:pPr eaLnBrk="1" hangingPunct="1"/>
            <a:r>
              <a:rPr lang="en-US" altLang="cs-CZ" smtClean="0">
                <a:ea typeface="ＭＳ Ｐゴシック" panose="020B0600070205080204" pitchFamily="34" charset="-128"/>
              </a:rPr>
              <a:t>Determine objectives, schedule and budgets</a:t>
            </a:r>
          </a:p>
          <a:p>
            <a:pPr eaLnBrk="1" hangingPunct="1"/>
            <a:r>
              <a:rPr lang="en-US" altLang="cs-CZ" smtClean="0">
                <a:ea typeface="ＭＳ Ｐゴシック" panose="020B0600070205080204" pitchFamily="34" charset="-128"/>
              </a:rPr>
              <a:t>Design software project management plan (SPMP)</a:t>
            </a:r>
          </a:p>
          <a:p>
            <a:pPr eaLnBrk="1" hangingPunct="1"/>
            <a:r>
              <a:rPr lang="en-US" altLang="cs-CZ" smtClean="0">
                <a:ea typeface="ＭＳ Ｐゴシック" panose="020B0600070205080204" pitchFamily="34" charset="-128"/>
              </a:rPr>
              <a:t>Establish focused and motivated teams</a:t>
            </a:r>
          </a:p>
          <a:p>
            <a:pPr eaLnBrk="1" hangingPunct="1"/>
            <a:r>
              <a:rPr lang="en-US" altLang="cs-CZ" smtClean="0">
                <a:ea typeface="ＭＳ Ｐゴシック" panose="020B0600070205080204" pitchFamily="34" charset="-128"/>
              </a:rPr>
              <a:t>Determine work procedures, reporting systems and communication infrastructure</a:t>
            </a:r>
          </a:p>
          <a:p>
            <a:pPr eaLnBrk="1" hangingPunct="1"/>
            <a:r>
              <a:rPr lang="en-US" altLang="cs-CZ" smtClean="0">
                <a:ea typeface="ＭＳ Ｐゴシック" panose="020B0600070205080204" pitchFamily="34" charset="-128"/>
              </a:rPr>
              <a:t>Accomplish project objective within time &amp; budget</a:t>
            </a:r>
          </a:p>
          <a:p>
            <a:pPr eaLnBrk="1" hangingPunct="1"/>
            <a:r>
              <a:rPr lang="en-US" altLang="cs-CZ" smtClean="0">
                <a:ea typeface="ＭＳ Ｐゴシック" panose="020B0600070205080204" pitchFamily="34" charset="-128"/>
              </a:rPr>
              <a:t>Monitor performance against the plan</a:t>
            </a:r>
          </a:p>
          <a:p>
            <a:pPr eaLnBrk="1" hangingPunct="1"/>
            <a:r>
              <a:rPr lang="en-US" altLang="cs-CZ" smtClean="0">
                <a:ea typeface="ＭＳ Ｐゴシック" panose="020B0600070205080204" pitchFamily="34" charset="-128"/>
              </a:rPr>
              <a:t>Resolve technical and interpersonal conflicts</a:t>
            </a:r>
          </a:p>
          <a:p>
            <a:pPr eaLnBrk="1" hangingPunct="1"/>
            <a:r>
              <a:rPr lang="en-US" altLang="cs-CZ" smtClean="0">
                <a:ea typeface="ＭＳ Ｐゴシック" panose="020B0600070205080204" pitchFamily="34" charset="-128"/>
              </a:rPr>
              <a:t>Report project activities to upper management</a:t>
            </a:r>
          </a:p>
          <a:p>
            <a:pPr eaLnBrk="1" hangingPunct="1"/>
            <a:r>
              <a:rPr lang="en-US" altLang="cs-CZ" smtClean="0">
                <a:ea typeface="ＭＳ Ｐゴシック" panose="020B0600070205080204" pitchFamily="34" charset="-128"/>
              </a:rPr>
              <a:t>Keep the client informed and committed</a:t>
            </a:r>
          </a:p>
          <a:p>
            <a:pPr eaLnBrk="1" hangingPunct="1"/>
            <a:r>
              <a:rPr lang="en-US" altLang="cs-CZ" smtClean="0">
                <a:ea typeface="ＭＳ Ｐゴシック" panose="020B0600070205080204" pitchFamily="34" charset="-128"/>
              </a:rPr>
              <a:t>Contribute to or describe the team members performance approval.</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386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3386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3386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386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633861">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33861">
                                            <p:txEl>
                                              <p:pRg st="5" end="5"/>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499"/>
                                          </p:stCondLst>
                                        </p:cTn>
                                        <p:tgtEl>
                                          <p:spTgt spid="633861">
                                            <p:txEl>
                                              <p:pRg st="6" end="6"/>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633861">
                                            <p:txEl>
                                              <p:pRg st="7" end="7"/>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33861">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499"/>
                                          </p:stCondLst>
                                        </p:cTn>
                                        <p:tgtEl>
                                          <p:spTgt spid="63386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3861" grpId="0" build="p" autoUpdateAnimBg="0"/>
    </p:bldLst>
  </p:timing>
</p:sld>
</file>

<file path=ppt/slides/slide7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3906" name="Rectangle 4"/>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Responsibilities of the Coach </a:t>
            </a:r>
          </a:p>
        </p:txBody>
      </p:sp>
      <p:sp>
        <p:nvSpPr>
          <p:cNvPr id="123907" name="Rectangle 5"/>
          <p:cNvSpPr>
            <a:spLocks noGrp="1" noChangeArrowheads="1"/>
          </p:cNvSpPr>
          <p:nvPr>
            <p:ph idx="1"/>
          </p:nvPr>
        </p:nvSpPr>
        <p:spPr/>
        <p:txBody>
          <a:bodyPr>
            <a:normAutofit lnSpcReduction="10000"/>
          </a:bodyPr>
          <a:lstStyle/>
          <a:p>
            <a:pPr eaLnBrk="1" hangingPunct="1"/>
            <a:r>
              <a:rPr lang="en-US" altLang="cs-CZ" smtClean="0">
                <a:ea typeface="ＭＳ Ｐゴシック" panose="020B0600070205080204" pitchFamily="34" charset="-128"/>
              </a:rPr>
              <a:t>Listen to gripes from individual team members</a:t>
            </a:r>
          </a:p>
          <a:p>
            <a:pPr eaLnBrk="1" hangingPunct="1"/>
            <a:r>
              <a:rPr lang="en-US" altLang="cs-CZ" smtClean="0">
                <a:ea typeface="ＭＳ Ｐゴシック" panose="020B0600070205080204" pitchFamily="34" charset="-128"/>
              </a:rPr>
              <a:t>Attend weekly project meetings</a:t>
            </a:r>
          </a:p>
          <a:p>
            <a:pPr eaLnBrk="1" hangingPunct="1"/>
            <a:r>
              <a:rPr lang="en-US" altLang="cs-CZ" smtClean="0">
                <a:ea typeface="ＭＳ Ｐゴシック" panose="020B0600070205080204" pitchFamily="34" charset="-128"/>
              </a:rPr>
              <a:t>Review weekly team status reports</a:t>
            </a:r>
          </a:p>
          <a:p>
            <a:pPr eaLnBrk="1" hangingPunct="1"/>
            <a:r>
              <a:rPr lang="en-US" altLang="cs-CZ" smtClean="0">
                <a:ea typeface="ＭＳ Ｐゴシック" panose="020B0600070205080204" pitchFamily="34" charset="-128"/>
              </a:rPr>
              <a:t>Schedule and prepare meetings with project manager</a:t>
            </a:r>
          </a:p>
          <a:p>
            <a:pPr eaLnBrk="1" hangingPunct="1"/>
            <a:r>
              <a:rPr lang="en-US" altLang="cs-CZ" smtClean="0">
                <a:ea typeface="ＭＳ Ｐゴシック" panose="020B0600070205080204" pitchFamily="34" charset="-128"/>
              </a:rPr>
              <a:t>Insist that project guidelines are followed</a:t>
            </a:r>
          </a:p>
          <a:p>
            <a:pPr eaLnBrk="1" hangingPunct="1"/>
            <a:r>
              <a:rPr lang="en-US" altLang="cs-CZ" smtClean="0">
                <a:ea typeface="ＭＳ Ｐゴシック" panose="020B0600070205080204" pitchFamily="34" charset="-128"/>
              </a:rPr>
              <a:t>Assign presentations to team members (in-class project meetings, client review, client acceptance test)</a:t>
            </a:r>
          </a:p>
          <a:p>
            <a:pPr eaLnBrk="1" hangingPunct="1"/>
            <a:r>
              <a:rPr lang="en-US" altLang="cs-CZ" smtClean="0">
                <a:ea typeface="ＭＳ Ｐゴシック" panose="020B0600070205080204" pitchFamily="34" charset="-128"/>
              </a:rPr>
              <a:t>Resolve team member conflicts if they cannot be resolved otherwise</a:t>
            </a:r>
          </a:p>
        </p:txBody>
      </p:sp>
    </p:spTree>
  </p:cSld>
  <p:clrMapOvr>
    <a:masterClrMapping/>
  </p:clrMapOvr>
  <p:transition/>
</p:sld>
</file>

<file path=ppt/slides/slide7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Responsibilities of the Team Leader</a:t>
            </a:r>
          </a:p>
        </p:txBody>
      </p:sp>
      <p:sp>
        <p:nvSpPr>
          <p:cNvPr id="124931" name="Rectangle 3"/>
          <p:cNvSpPr>
            <a:spLocks noGrp="1" noChangeArrowheads="1"/>
          </p:cNvSpPr>
          <p:nvPr>
            <p:ph idx="1"/>
          </p:nvPr>
        </p:nvSpPr>
        <p:spPr>
          <a:xfrm>
            <a:off x="355600" y="1295400"/>
            <a:ext cx="8636000" cy="4921250"/>
          </a:xfrm>
        </p:spPr>
        <p:txBody>
          <a:bodyPr>
            <a:normAutofit fontScale="92500" lnSpcReduction="10000"/>
          </a:bodyPr>
          <a:lstStyle/>
          <a:p>
            <a:pPr eaLnBrk="1" hangingPunct="1"/>
            <a:r>
              <a:rPr lang="en-US" altLang="cs-CZ" sz="2800" smtClean="0">
                <a:ea typeface="ＭＳ Ｐゴシック" panose="020B0600070205080204" pitchFamily="34" charset="-128"/>
              </a:rPr>
              <a:t>Responsible for intra-team communication (Meeting Management: Primary Facilitator)</a:t>
            </a:r>
          </a:p>
          <a:p>
            <a:pPr lvl="1" eaLnBrk="1" hangingPunct="1"/>
            <a:r>
              <a:rPr lang="en-US" altLang="cs-CZ" sz="2400" smtClean="0">
                <a:ea typeface="ＭＳ Ｐゴシック" panose="020B0600070205080204" pitchFamily="34" charset="-128"/>
              </a:rPr>
              <a:t>Run the weekly project meeting </a:t>
            </a:r>
          </a:p>
          <a:p>
            <a:pPr lvl="1" eaLnBrk="1" hangingPunct="1"/>
            <a:r>
              <a:rPr lang="en-US" altLang="cs-CZ" sz="2400" smtClean="0">
                <a:ea typeface="ＭＳ Ｐゴシック" panose="020B0600070205080204" pitchFamily="34" charset="-128"/>
              </a:rPr>
              <a:t>Post the agenda before the meeting</a:t>
            </a:r>
          </a:p>
          <a:p>
            <a:pPr lvl="1" eaLnBrk="1" hangingPunct="1"/>
            <a:r>
              <a:rPr lang="en-US" altLang="cs-CZ" sz="2400" smtClean="0">
                <a:ea typeface="ＭＳ Ｐゴシック" panose="020B0600070205080204" pitchFamily="34" charset="-128"/>
              </a:rPr>
              <a:t>Define and keep track of action items assigned to team members (who, what, when)</a:t>
            </a:r>
          </a:p>
          <a:p>
            <a:pPr lvl="1" eaLnBrk="1" hangingPunct="1"/>
            <a:r>
              <a:rPr lang="en-US" altLang="cs-CZ" sz="2400" smtClean="0">
                <a:ea typeface="ＭＳ Ｐゴシック" panose="020B0600070205080204" pitchFamily="34" charset="-128"/>
              </a:rPr>
              <a:t>Measure progress (Enforce milestones)</a:t>
            </a:r>
          </a:p>
          <a:p>
            <a:pPr lvl="1" eaLnBrk="1" hangingPunct="1"/>
            <a:r>
              <a:rPr lang="en-US" altLang="cs-CZ" sz="2400" smtClean="0">
                <a:ea typeface="ＭＳ Ｐゴシック" panose="020B0600070205080204" pitchFamily="34" charset="-128"/>
              </a:rPr>
              <a:t>Deliver work packages for the tasks to the project manager</a:t>
            </a:r>
          </a:p>
          <a:p>
            <a:pPr lvl="1" eaLnBrk="1" hangingPunct="1"/>
            <a:r>
              <a:rPr lang="en-US" altLang="cs-CZ" sz="2400" smtClean="0">
                <a:ea typeface="ＭＳ Ｐゴシック" panose="020B0600070205080204" pitchFamily="34" charset="-128"/>
              </a:rPr>
              <a:t>Present team status to project manager </a:t>
            </a:r>
          </a:p>
          <a:p>
            <a:pPr eaLnBrk="1" hangingPunct="1"/>
            <a:r>
              <a:rPr lang="en-US" altLang="cs-CZ" sz="2800" i="1" smtClean="0">
                <a:ea typeface="ＭＳ Ｐゴシック" panose="020B0600070205080204" pitchFamily="34" charset="-128"/>
              </a:rPr>
              <a:t>Important </a:t>
            </a:r>
            <a:r>
              <a:rPr lang="en-US" altLang="cs-CZ" sz="2800" i="1" smtClean="0">
                <a:latin typeface="ヒラギノ角ゴ Pro W3" charset="-128"/>
                <a:ea typeface="ＭＳ Ｐゴシック" panose="020B0600070205080204" pitchFamily="34" charset="-128"/>
              </a:rPr>
              <a:t>h</a:t>
            </a:r>
            <a:r>
              <a:rPr lang="en-US" altLang="cs-CZ" sz="2800" i="1" smtClean="0">
                <a:ea typeface="ＭＳ Ｐゴシック" panose="020B0600070205080204" pitchFamily="34" charset="-128"/>
              </a:rPr>
              <a:t>euristics: The team leader should be rotated among members of the team.</a:t>
            </a:r>
            <a:r>
              <a:rPr lang="en-US" altLang="cs-CZ" sz="2800" smtClean="0">
                <a:ea typeface="ＭＳ Ｐゴシック" panose="020B0600070205080204" pitchFamily="34" charset="-128"/>
              </a:rPr>
              <a:t> </a:t>
            </a:r>
          </a:p>
        </p:txBody>
      </p:sp>
    </p:spTree>
  </p:cSld>
  <p:clrMapOvr>
    <a:masterClrMapping/>
  </p:clrMapOvr>
  <p:transition/>
</p:sld>
</file>

<file path=ppt/slides/slide7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Team Leader: Create an Agenda</a:t>
            </a:r>
          </a:p>
        </p:txBody>
      </p:sp>
      <p:sp>
        <p:nvSpPr>
          <p:cNvPr id="126979" name="Rectangle 8"/>
          <p:cNvSpPr>
            <a:spLocks noGrp="1" noChangeArrowheads="1"/>
          </p:cNvSpPr>
          <p:nvPr>
            <p:ph idx="1"/>
          </p:nvPr>
        </p:nvSpPr>
        <p:spPr>
          <a:xfrm>
            <a:off x="393700" y="952500"/>
            <a:ext cx="8255000" cy="4921250"/>
          </a:xfrm>
        </p:spPr>
        <p:txBody>
          <a:bodyPr/>
          <a:lstStyle/>
          <a:p>
            <a:pPr eaLnBrk="1" hangingPunct="1"/>
            <a:r>
              <a:rPr lang="en-US" altLang="cs-CZ" sz="2000" smtClean="0">
                <a:ea typeface="ＭＳ Ｐゴシック" panose="020B0600070205080204" pitchFamily="34" charset="-128"/>
              </a:rPr>
              <a:t>Purpose of Meeting</a:t>
            </a:r>
          </a:p>
          <a:p>
            <a:pPr eaLnBrk="1" hangingPunct="1"/>
            <a:r>
              <a:rPr lang="en-US" altLang="cs-CZ" sz="2000" smtClean="0">
                <a:ea typeface="ＭＳ Ｐゴシック" panose="020B0600070205080204" pitchFamily="34" charset="-128"/>
              </a:rPr>
              <a:t>Desired Outcome</a:t>
            </a:r>
          </a:p>
          <a:p>
            <a:pPr eaLnBrk="1" hangingPunct="1"/>
            <a:r>
              <a:rPr lang="en-US" altLang="cs-CZ" sz="2000" smtClean="0">
                <a:ea typeface="ＭＳ Ｐゴシック" panose="020B0600070205080204" pitchFamily="34" charset="-128"/>
              </a:rPr>
              <a:t>Information Sharing</a:t>
            </a:r>
          </a:p>
          <a:p>
            <a:pPr eaLnBrk="1" hangingPunct="1"/>
            <a:r>
              <a:rPr lang="en-US" altLang="cs-CZ" sz="2000" smtClean="0">
                <a:ea typeface="ＭＳ Ｐゴシック" panose="020B0600070205080204" pitchFamily="34" charset="-128"/>
              </a:rPr>
              <a:t>Information Processing</a:t>
            </a:r>
          </a:p>
          <a:p>
            <a:pPr eaLnBrk="1" hangingPunct="1"/>
            <a:r>
              <a:rPr lang="en-US" altLang="cs-CZ" sz="2000" smtClean="0">
                <a:ea typeface="ＭＳ Ｐゴシック" panose="020B0600070205080204" pitchFamily="34" charset="-128"/>
              </a:rPr>
              <a:t>Meeting Critique</a:t>
            </a:r>
          </a:p>
        </p:txBody>
      </p:sp>
      <p:pic>
        <p:nvPicPr>
          <p:cNvPr id="126980" name="Picture 3"/>
          <p:cNvPicPr>
            <a:picLocks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56275" y="1890713"/>
            <a:ext cx="3171825" cy="377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pic>
      <p:sp>
        <p:nvSpPr>
          <p:cNvPr id="126981" name="Freeform 4"/>
          <p:cNvSpPr>
            <a:spLocks/>
          </p:cNvSpPr>
          <p:nvPr/>
        </p:nvSpPr>
        <p:spPr bwMode="auto">
          <a:xfrm>
            <a:off x="4438650" y="5376863"/>
            <a:ext cx="2319338" cy="1176337"/>
          </a:xfrm>
          <a:custGeom>
            <a:avLst/>
            <a:gdLst>
              <a:gd name="T0" fmla="*/ 0 w 1461"/>
              <a:gd name="T1" fmla="*/ 2147483647 h 741"/>
              <a:gd name="T2" fmla="*/ 2147483647 w 1461"/>
              <a:gd name="T3" fmla="*/ 2147483647 h 741"/>
              <a:gd name="T4" fmla="*/ 2147483647 w 1461"/>
              <a:gd name="T5" fmla="*/ 2147483647 h 741"/>
              <a:gd name="T6" fmla="*/ 2147483647 w 1461"/>
              <a:gd name="T7" fmla="*/ 2147483647 h 741"/>
              <a:gd name="T8" fmla="*/ 2147483647 w 1461"/>
              <a:gd name="T9" fmla="*/ 2147483647 h 741"/>
              <a:gd name="T10" fmla="*/ 2147483647 w 1461"/>
              <a:gd name="T11" fmla="*/ 2147483647 h 741"/>
              <a:gd name="T12" fmla="*/ 2147483647 w 1461"/>
              <a:gd name="T13" fmla="*/ 2147483647 h 741"/>
              <a:gd name="T14" fmla="*/ 2147483647 w 1461"/>
              <a:gd name="T15" fmla="*/ 2147483647 h 741"/>
              <a:gd name="T16" fmla="*/ 2147483647 w 1461"/>
              <a:gd name="T17" fmla="*/ 2147483647 h 741"/>
              <a:gd name="T18" fmla="*/ 2147483647 w 1461"/>
              <a:gd name="T19" fmla="*/ 2147483647 h 741"/>
              <a:gd name="T20" fmla="*/ 2147483647 w 1461"/>
              <a:gd name="T21" fmla="*/ 2147483647 h 741"/>
              <a:gd name="T22" fmla="*/ 2147483647 w 1461"/>
              <a:gd name="T23" fmla="*/ 2147483647 h 741"/>
              <a:gd name="T24" fmla="*/ 2147483647 w 1461"/>
              <a:gd name="T25" fmla="*/ 2147483647 h 741"/>
              <a:gd name="T26" fmla="*/ 2147483647 w 1461"/>
              <a:gd name="T27" fmla="*/ 2147483647 h 741"/>
              <a:gd name="T28" fmla="*/ 2147483647 w 1461"/>
              <a:gd name="T29" fmla="*/ 2147483647 h 741"/>
              <a:gd name="T30" fmla="*/ 2147483647 w 1461"/>
              <a:gd name="T31" fmla="*/ 2147483647 h 741"/>
              <a:gd name="T32" fmla="*/ 2147483647 w 1461"/>
              <a:gd name="T33" fmla="*/ 2147483647 h 741"/>
              <a:gd name="T34" fmla="*/ 2147483647 w 1461"/>
              <a:gd name="T35" fmla="*/ 2147483647 h 741"/>
              <a:gd name="T36" fmla="*/ 2147483647 w 1461"/>
              <a:gd name="T37" fmla="*/ 2147483647 h 741"/>
              <a:gd name="T38" fmla="*/ 2147483647 w 1461"/>
              <a:gd name="T39" fmla="*/ 2147483647 h 741"/>
              <a:gd name="T40" fmla="*/ 2147483647 w 1461"/>
              <a:gd name="T41" fmla="*/ 2147483647 h 741"/>
              <a:gd name="T42" fmla="*/ 2147483647 w 1461"/>
              <a:gd name="T43" fmla="*/ 2147483647 h 741"/>
              <a:gd name="T44" fmla="*/ 2147483647 w 1461"/>
              <a:gd name="T45" fmla="*/ 2147483647 h 741"/>
              <a:gd name="T46" fmla="*/ 2147483647 w 1461"/>
              <a:gd name="T47" fmla="*/ 2147483647 h 741"/>
              <a:gd name="T48" fmla="*/ 2147483647 w 1461"/>
              <a:gd name="T49" fmla="*/ 2147483647 h 741"/>
              <a:gd name="T50" fmla="*/ 2147483647 w 1461"/>
              <a:gd name="T51" fmla="*/ 2147483647 h 741"/>
              <a:gd name="T52" fmla="*/ 2147483647 w 1461"/>
              <a:gd name="T53" fmla="*/ 2147483647 h 741"/>
              <a:gd name="T54" fmla="*/ 2147483647 w 1461"/>
              <a:gd name="T55" fmla="*/ 2147483647 h 741"/>
              <a:gd name="T56" fmla="*/ 2147483647 w 1461"/>
              <a:gd name="T57" fmla="*/ 2147483647 h 741"/>
              <a:gd name="T58" fmla="*/ 2147483647 w 1461"/>
              <a:gd name="T59" fmla="*/ 2147483647 h 741"/>
              <a:gd name="T60" fmla="*/ 2147483647 w 1461"/>
              <a:gd name="T61" fmla="*/ 2147483647 h 741"/>
              <a:gd name="T62" fmla="*/ 2147483647 w 1461"/>
              <a:gd name="T63" fmla="*/ 2147483647 h 741"/>
              <a:gd name="T64" fmla="*/ 2147483647 w 1461"/>
              <a:gd name="T65" fmla="*/ 2147483647 h 741"/>
              <a:gd name="T66" fmla="*/ 2147483647 w 1461"/>
              <a:gd name="T67" fmla="*/ 2147483647 h 741"/>
              <a:gd name="T68" fmla="*/ 2147483647 w 1461"/>
              <a:gd name="T69" fmla="*/ 2147483647 h 741"/>
              <a:gd name="T70" fmla="*/ 2147483647 w 1461"/>
              <a:gd name="T71" fmla="*/ 2147483647 h 741"/>
              <a:gd name="T72" fmla="*/ 2147483647 w 1461"/>
              <a:gd name="T73" fmla="*/ 2147483647 h 741"/>
              <a:gd name="T74" fmla="*/ 2147483647 w 1461"/>
              <a:gd name="T75" fmla="*/ 2147483647 h 741"/>
              <a:gd name="T76" fmla="*/ 2147483647 w 1461"/>
              <a:gd name="T77" fmla="*/ 2147483647 h 741"/>
              <a:gd name="T78" fmla="*/ 2147483647 w 1461"/>
              <a:gd name="T79" fmla="*/ 2147483647 h 741"/>
              <a:gd name="T80" fmla="*/ 2147483647 w 1461"/>
              <a:gd name="T81" fmla="*/ 2147483647 h 741"/>
              <a:gd name="T82" fmla="*/ 2147483647 w 1461"/>
              <a:gd name="T83" fmla="*/ 2147483647 h 741"/>
              <a:gd name="T84" fmla="*/ 0 w 1461"/>
              <a:gd name="T85" fmla="*/ 2147483647 h 741"/>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461"/>
              <a:gd name="T130" fmla="*/ 0 h 741"/>
              <a:gd name="T131" fmla="*/ 1461 w 1461"/>
              <a:gd name="T132" fmla="*/ 741 h 741"/>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461" h="741">
                <a:moveTo>
                  <a:pt x="0" y="180"/>
                </a:moveTo>
                <a:lnTo>
                  <a:pt x="0" y="270"/>
                </a:lnTo>
                <a:lnTo>
                  <a:pt x="9" y="300"/>
                </a:lnTo>
                <a:lnTo>
                  <a:pt x="18" y="335"/>
                </a:lnTo>
                <a:lnTo>
                  <a:pt x="26" y="365"/>
                </a:lnTo>
                <a:lnTo>
                  <a:pt x="35" y="390"/>
                </a:lnTo>
                <a:lnTo>
                  <a:pt x="53" y="420"/>
                </a:lnTo>
                <a:lnTo>
                  <a:pt x="70" y="445"/>
                </a:lnTo>
                <a:lnTo>
                  <a:pt x="88" y="475"/>
                </a:lnTo>
                <a:lnTo>
                  <a:pt x="123" y="510"/>
                </a:lnTo>
                <a:lnTo>
                  <a:pt x="150" y="540"/>
                </a:lnTo>
                <a:lnTo>
                  <a:pt x="176" y="565"/>
                </a:lnTo>
                <a:lnTo>
                  <a:pt x="202" y="585"/>
                </a:lnTo>
                <a:lnTo>
                  <a:pt x="237" y="605"/>
                </a:lnTo>
                <a:lnTo>
                  <a:pt x="255" y="625"/>
                </a:lnTo>
                <a:lnTo>
                  <a:pt x="290" y="640"/>
                </a:lnTo>
                <a:lnTo>
                  <a:pt x="317" y="655"/>
                </a:lnTo>
                <a:lnTo>
                  <a:pt x="352" y="670"/>
                </a:lnTo>
                <a:lnTo>
                  <a:pt x="378" y="680"/>
                </a:lnTo>
                <a:lnTo>
                  <a:pt x="413" y="695"/>
                </a:lnTo>
                <a:lnTo>
                  <a:pt x="457" y="710"/>
                </a:lnTo>
                <a:lnTo>
                  <a:pt x="493" y="720"/>
                </a:lnTo>
                <a:lnTo>
                  <a:pt x="528" y="725"/>
                </a:lnTo>
                <a:lnTo>
                  <a:pt x="572" y="730"/>
                </a:lnTo>
                <a:lnTo>
                  <a:pt x="616" y="740"/>
                </a:lnTo>
                <a:lnTo>
                  <a:pt x="668" y="740"/>
                </a:lnTo>
                <a:lnTo>
                  <a:pt x="721" y="740"/>
                </a:lnTo>
                <a:lnTo>
                  <a:pt x="756" y="735"/>
                </a:lnTo>
                <a:lnTo>
                  <a:pt x="800" y="730"/>
                </a:lnTo>
                <a:lnTo>
                  <a:pt x="844" y="720"/>
                </a:lnTo>
                <a:lnTo>
                  <a:pt x="880" y="715"/>
                </a:lnTo>
                <a:lnTo>
                  <a:pt x="915" y="705"/>
                </a:lnTo>
                <a:lnTo>
                  <a:pt x="959" y="690"/>
                </a:lnTo>
                <a:lnTo>
                  <a:pt x="1003" y="670"/>
                </a:lnTo>
                <a:lnTo>
                  <a:pt x="1047" y="650"/>
                </a:lnTo>
                <a:lnTo>
                  <a:pt x="1073" y="635"/>
                </a:lnTo>
                <a:lnTo>
                  <a:pt x="1108" y="615"/>
                </a:lnTo>
                <a:lnTo>
                  <a:pt x="1135" y="595"/>
                </a:lnTo>
                <a:lnTo>
                  <a:pt x="1161" y="570"/>
                </a:lnTo>
                <a:lnTo>
                  <a:pt x="1205" y="545"/>
                </a:lnTo>
                <a:lnTo>
                  <a:pt x="1231" y="515"/>
                </a:lnTo>
                <a:lnTo>
                  <a:pt x="1258" y="485"/>
                </a:lnTo>
                <a:lnTo>
                  <a:pt x="1302" y="415"/>
                </a:lnTo>
                <a:lnTo>
                  <a:pt x="1328" y="365"/>
                </a:lnTo>
                <a:lnTo>
                  <a:pt x="1346" y="305"/>
                </a:lnTo>
                <a:lnTo>
                  <a:pt x="1354" y="260"/>
                </a:lnTo>
                <a:lnTo>
                  <a:pt x="1363" y="200"/>
                </a:lnTo>
                <a:lnTo>
                  <a:pt x="1460" y="200"/>
                </a:lnTo>
                <a:lnTo>
                  <a:pt x="1231" y="0"/>
                </a:lnTo>
                <a:lnTo>
                  <a:pt x="994" y="200"/>
                </a:lnTo>
                <a:lnTo>
                  <a:pt x="1099" y="200"/>
                </a:lnTo>
                <a:lnTo>
                  <a:pt x="1091" y="260"/>
                </a:lnTo>
                <a:lnTo>
                  <a:pt x="1082" y="305"/>
                </a:lnTo>
                <a:lnTo>
                  <a:pt x="1064" y="350"/>
                </a:lnTo>
                <a:lnTo>
                  <a:pt x="1020" y="415"/>
                </a:lnTo>
                <a:lnTo>
                  <a:pt x="985" y="450"/>
                </a:lnTo>
                <a:lnTo>
                  <a:pt x="959" y="475"/>
                </a:lnTo>
                <a:lnTo>
                  <a:pt x="923" y="500"/>
                </a:lnTo>
                <a:lnTo>
                  <a:pt x="888" y="525"/>
                </a:lnTo>
                <a:lnTo>
                  <a:pt x="853" y="545"/>
                </a:lnTo>
                <a:lnTo>
                  <a:pt x="818" y="560"/>
                </a:lnTo>
                <a:lnTo>
                  <a:pt x="774" y="580"/>
                </a:lnTo>
                <a:lnTo>
                  <a:pt x="730" y="595"/>
                </a:lnTo>
                <a:lnTo>
                  <a:pt x="686" y="605"/>
                </a:lnTo>
                <a:lnTo>
                  <a:pt x="642" y="610"/>
                </a:lnTo>
                <a:lnTo>
                  <a:pt x="589" y="615"/>
                </a:lnTo>
                <a:lnTo>
                  <a:pt x="537" y="620"/>
                </a:lnTo>
                <a:lnTo>
                  <a:pt x="501" y="615"/>
                </a:lnTo>
                <a:lnTo>
                  <a:pt x="466" y="615"/>
                </a:lnTo>
                <a:lnTo>
                  <a:pt x="422" y="605"/>
                </a:lnTo>
                <a:lnTo>
                  <a:pt x="378" y="595"/>
                </a:lnTo>
                <a:lnTo>
                  <a:pt x="334" y="585"/>
                </a:lnTo>
                <a:lnTo>
                  <a:pt x="299" y="570"/>
                </a:lnTo>
                <a:lnTo>
                  <a:pt x="237" y="545"/>
                </a:lnTo>
                <a:lnTo>
                  <a:pt x="202" y="520"/>
                </a:lnTo>
                <a:lnTo>
                  <a:pt x="158" y="490"/>
                </a:lnTo>
                <a:lnTo>
                  <a:pt x="123" y="460"/>
                </a:lnTo>
                <a:lnTo>
                  <a:pt x="106" y="440"/>
                </a:lnTo>
                <a:lnTo>
                  <a:pt x="79" y="415"/>
                </a:lnTo>
                <a:lnTo>
                  <a:pt x="62" y="385"/>
                </a:lnTo>
                <a:lnTo>
                  <a:pt x="53" y="365"/>
                </a:lnTo>
                <a:lnTo>
                  <a:pt x="35" y="345"/>
                </a:lnTo>
                <a:lnTo>
                  <a:pt x="26" y="320"/>
                </a:lnTo>
                <a:lnTo>
                  <a:pt x="26" y="295"/>
                </a:lnTo>
                <a:lnTo>
                  <a:pt x="9" y="265"/>
                </a:lnTo>
                <a:lnTo>
                  <a:pt x="0" y="180"/>
                </a:lnTo>
              </a:path>
            </a:pathLst>
          </a:custGeom>
          <a:solidFill>
            <a:srgbClr val="000080"/>
          </a:solidFill>
          <a:ln w="12700" cap="rnd">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126982" name="Freeform 5"/>
          <p:cNvSpPr>
            <a:spLocks/>
          </p:cNvSpPr>
          <p:nvPr/>
        </p:nvSpPr>
        <p:spPr bwMode="auto">
          <a:xfrm>
            <a:off x="4171950" y="2960688"/>
            <a:ext cx="2420938" cy="963612"/>
          </a:xfrm>
          <a:custGeom>
            <a:avLst/>
            <a:gdLst>
              <a:gd name="T0" fmla="*/ 0 w 1525"/>
              <a:gd name="T1" fmla="*/ 2147483647 h 607"/>
              <a:gd name="T2" fmla="*/ 2147483647 w 1525"/>
              <a:gd name="T3" fmla="*/ 2147483647 h 607"/>
              <a:gd name="T4" fmla="*/ 2147483647 w 1525"/>
              <a:gd name="T5" fmla="*/ 2147483647 h 607"/>
              <a:gd name="T6" fmla="*/ 2147483647 w 1525"/>
              <a:gd name="T7" fmla="*/ 2147483647 h 607"/>
              <a:gd name="T8" fmla="*/ 2147483647 w 1525"/>
              <a:gd name="T9" fmla="*/ 2147483647 h 607"/>
              <a:gd name="T10" fmla="*/ 2147483647 w 1525"/>
              <a:gd name="T11" fmla="*/ 2147483647 h 607"/>
              <a:gd name="T12" fmla="*/ 2147483647 w 1525"/>
              <a:gd name="T13" fmla="*/ 2147483647 h 607"/>
              <a:gd name="T14" fmla="*/ 2147483647 w 1525"/>
              <a:gd name="T15" fmla="*/ 2147483647 h 607"/>
              <a:gd name="T16" fmla="*/ 2147483647 w 1525"/>
              <a:gd name="T17" fmla="*/ 2147483647 h 607"/>
              <a:gd name="T18" fmla="*/ 2147483647 w 1525"/>
              <a:gd name="T19" fmla="*/ 2147483647 h 607"/>
              <a:gd name="T20" fmla="*/ 2147483647 w 1525"/>
              <a:gd name="T21" fmla="*/ 2147483647 h 607"/>
              <a:gd name="T22" fmla="*/ 2147483647 w 1525"/>
              <a:gd name="T23" fmla="*/ 2147483647 h 607"/>
              <a:gd name="T24" fmla="*/ 2147483647 w 1525"/>
              <a:gd name="T25" fmla="*/ 0 h 607"/>
              <a:gd name="T26" fmla="*/ 2147483647 w 1525"/>
              <a:gd name="T27" fmla="*/ 2147483647 h 607"/>
              <a:gd name="T28" fmla="*/ 2147483647 w 1525"/>
              <a:gd name="T29" fmla="*/ 2147483647 h 607"/>
              <a:gd name="T30" fmla="*/ 2147483647 w 1525"/>
              <a:gd name="T31" fmla="*/ 2147483647 h 607"/>
              <a:gd name="T32" fmla="*/ 2147483647 w 1525"/>
              <a:gd name="T33" fmla="*/ 2147483647 h 607"/>
              <a:gd name="T34" fmla="*/ 2147483647 w 1525"/>
              <a:gd name="T35" fmla="*/ 2147483647 h 607"/>
              <a:gd name="T36" fmla="*/ 2147483647 w 1525"/>
              <a:gd name="T37" fmla="*/ 2147483647 h 607"/>
              <a:gd name="T38" fmla="*/ 2147483647 w 1525"/>
              <a:gd name="T39" fmla="*/ 2147483647 h 607"/>
              <a:gd name="T40" fmla="*/ 2147483647 w 1525"/>
              <a:gd name="T41" fmla="*/ 2147483647 h 607"/>
              <a:gd name="T42" fmla="*/ 2147483647 w 1525"/>
              <a:gd name="T43" fmla="*/ 2147483647 h 607"/>
              <a:gd name="T44" fmla="*/ 2147483647 w 1525"/>
              <a:gd name="T45" fmla="*/ 2147483647 h 607"/>
              <a:gd name="T46" fmla="*/ 2147483647 w 1525"/>
              <a:gd name="T47" fmla="*/ 2147483647 h 607"/>
              <a:gd name="T48" fmla="*/ 2147483647 w 1525"/>
              <a:gd name="T49" fmla="*/ 2147483647 h 607"/>
              <a:gd name="T50" fmla="*/ 2147483647 w 1525"/>
              <a:gd name="T51" fmla="*/ 2147483647 h 607"/>
              <a:gd name="T52" fmla="*/ 2147483647 w 1525"/>
              <a:gd name="T53" fmla="*/ 2147483647 h 607"/>
              <a:gd name="T54" fmla="*/ 2147483647 w 1525"/>
              <a:gd name="T55" fmla="*/ 2147483647 h 607"/>
              <a:gd name="T56" fmla="*/ 2147483647 w 1525"/>
              <a:gd name="T57" fmla="*/ 2147483647 h 607"/>
              <a:gd name="T58" fmla="*/ 2147483647 w 1525"/>
              <a:gd name="T59" fmla="*/ 2147483647 h 607"/>
              <a:gd name="T60" fmla="*/ 2147483647 w 1525"/>
              <a:gd name="T61" fmla="*/ 2147483647 h 607"/>
              <a:gd name="T62" fmla="*/ 2147483647 w 1525"/>
              <a:gd name="T63" fmla="*/ 2147483647 h 607"/>
              <a:gd name="T64" fmla="*/ 2147483647 w 1525"/>
              <a:gd name="T65" fmla="*/ 2147483647 h 607"/>
              <a:gd name="T66" fmla="*/ 2147483647 w 1525"/>
              <a:gd name="T67" fmla="*/ 2147483647 h 607"/>
              <a:gd name="T68" fmla="*/ 2147483647 w 1525"/>
              <a:gd name="T69" fmla="*/ 2147483647 h 607"/>
              <a:gd name="T70" fmla="*/ 2147483647 w 1525"/>
              <a:gd name="T71" fmla="*/ 2147483647 h 607"/>
              <a:gd name="T72" fmla="*/ 2147483647 w 1525"/>
              <a:gd name="T73" fmla="*/ 2147483647 h 607"/>
              <a:gd name="T74" fmla="*/ 2147483647 w 1525"/>
              <a:gd name="T75" fmla="*/ 2147483647 h 607"/>
              <a:gd name="T76" fmla="*/ 2147483647 w 1525"/>
              <a:gd name="T77" fmla="*/ 2147483647 h 607"/>
              <a:gd name="T78" fmla="*/ 2147483647 w 1525"/>
              <a:gd name="T79" fmla="*/ 2147483647 h 607"/>
              <a:gd name="T80" fmla="*/ 2147483647 w 1525"/>
              <a:gd name="T81" fmla="*/ 2147483647 h 607"/>
              <a:gd name="T82" fmla="*/ 2147483647 w 1525"/>
              <a:gd name="T83" fmla="*/ 2147483647 h 607"/>
              <a:gd name="T84" fmla="*/ 0 w 1525"/>
              <a:gd name="T85" fmla="*/ 2147483647 h 607"/>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1525"/>
              <a:gd name="T130" fmla="*/ 0 h 607"/>
              <a:gd name="T131" fmla="*/ 1525 w 1525"/>
              <a:gd name="T132" fmla="*/ 607 h 607"/>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1525" h="607">
                <a:moveTo>
                  <a:pt x="0" y="456"/>
                </a:moveTo>
                <a:lnTo>
                  <a:pt x="0" y="382"/>
                </a:lnTo>
                <a:lnTo>
                  <a:pt x="9" y="358"/>
                </a:lnTo>
                <a:lnTo>
                  <a:pt x="18" y="329"/>
                </a:lnTo>
                <a:lnTo>
                  <a:pt x="28" y="305"/>
                </a:lnTo>
                <a:lnTo>
                  <a:pt x="37" y="285"/>
                </a:lnTo>
                <a:lnTo>
                  <a:pt x="55" y="260"/>
                </a:lnTo>
                <a:lnTo>
                  <a:pt x="73" y="240"/>
                </a:lnTo>
                <a:lnTo>
                  <a:pt x="92" y="216"/>
                </a:lnTo>
                <a:lnTo>
                  <a:pt x="129" y="187"/>
                </a:lnTo>
                <a:lnTo>
                  <a:pt x="156" y="163"/>
                </a:lnTo>
                <a:lnTo>
                  <a:pt x="184" y="142"/>
                </a:lnTo>
                <a:lnTo>
                  <a:pt x="211" y="126"/>
                </a:lnTo>
                <a:lnTo>
                  <a:pt x="239" y="110"/>
                </a:lnTo>
                <a:lnTo>
                  <a:pt x="266" y="98"/>
                </a:lnTo>
                <a:lnTo>
                  <a:pt x="303" y="85"/>
                </a:lnTo>
                <a:lnTo>
                  <a:pt x="331" y="73"/>
                </a:lnTo>
                <a:lnTo>
                  <a:pt x="367" y="61"/>
                </a:lnTo>
                <a:lnTo>
                  <a:pt x="395" y="49"/>
                </a:lnTo>
                <a:lnTo>
                  <a:pt x="431" y="37"/>
                </a:lnTo>
                <a:lnTo>
                  <a:pt x="477" y="28"/>
                </a:lnTo>
                <a:lnTo>
                  <a:pt x="514" y="20"/>
                </a:lnTo>
                <a:lnTo>
                  <a:pt x="551" y="12"/>
                </a:lnTo>
                <a:lnTo>
                  <a:pt x="597" y="8"/>
                </a:lnTo>
                <a:lnTo>
                  <a:pt x="643" y="4"/>
                </a:lnTo>
                <a:lnTo>
                  <a:pt x="698" y="0"/>
                </a:lnTo>
                <a:lnTo>
                  <a:pt x="753" y="4"/>
                </a:lnTo>
                <a:lnTo>
                  <a:pt x="790" y="4"/>
                </a:lnTo>
                <a:lnTo>
                  <a:pt x="835" y="8"/>
                </a:lnTo>
                <a:lnTo>
                  <a:pt x="881" y="16"/>
                </a:lnTo>
                <a:lnTo>
                  <a:pt x="918" y="20"/>
                </a:lnTo>
                <a:lnTo>
                  <a:pt x="955" y="28"/>
                </a:lnTo>
                <a:lnTo>
                  <a:pt x="1001" y="41"/>
                </a:lnTo>
                <a:lnTo>
                  <a:pt x="1047" y="57"/>
                </a:lnTo>
                <a:lnTo>
                  <a:pt x="1093" y="73"/>
                </a:lnTo>
                <a:lnTo>
                  <a:pt x="1120" y="85"/>
                </a:lnTo>
                <a:lnTo>
                  <a:pt x="1157" y="102"/>
                </a:lnTo>
                <a:lnTo>
                  <a:pt x="1184" y="118"/>
                </a:lnTo>
                <a:lnTo>
                  <a:pt x="1212" y="138"/>
                </a:lnTo>
                <a:lnTo>
                  <a:pt x="1249" y="163"/>
                </a:lnTo>
                <a:lnTo>
                  <a:pt x="1276" y="183"/>
                </a:lnTo>
                <a:lnTo>
                  <a:pt x="1313" y="211"/>
                </a:lnTo>
                <a:lnTo>
                  <a:pt x="1359" y="264"/>
                </a:lnTo>
                <a:lnTo>
                  <a:pt x="1386" y="309"/>
                </a:lnTo>
                <a:lnTo>
                  <a:pt x="1405" y="354"/>
                </a:lnTo>
                <a:lnTo>
                  <a:pt x="1414" y="395"/>
                </a:lnTo>
                <a:lnTo>
                  <a:pt x="1423" y="443"/>
                </a:lnTo>
                <a:lnTo>
                  <a:pt x="1524" y="443"/>
                </a:lnTo>
                <a:lnTo>
                  <a:pt x="1285" y="606"/>
                </a:lnTo>
                <a:lnTo>
                  <a:pt x="1037" y="439"/>
                </a:lnTo>
                <a:lnTo>
                  <a:pt x="1148" y="439"/>
                </a:lnTo>
                <a:lnTo>
                  <a:pt x="1138" y="390"/>
                </a:lnTo>
                <a:lnTo>
                  <a:pt x="1129" y="354"/>
                </a:lnTo>
                <a:lnTo>
                  <a:pt x="1102" y="317"/>
                </a:lnTo>
                <a:lnTo>
                  <a:pt x="1065" y="264"/>
                </a:lnTo>
                <a:lnTo>
                  <a:pt x="1028" y="240"/>
                </a:lnTo>
                <a:lnTo>
                  <a:pt x="1001" y="216"/>
                </a:lnTo>
                <a:lnTo>
                  <a:pt x="964" y="195"/>
                </a:lnTo>
                <a:lnTo>
                  <a:pt x="927" y="175"/>
                </a:lnTo>
                <a:lnTo>
                  <a:pt x="891" y="159"/>
                </a:lnTo>
                <a:lnTo>
                  <a:pt x="854" y="146"/>
                </a:lnTo>
                <a:lnTo>
                  <a:pt x="808" y="130"/>
                </a:lnTo>
                <a:lnTo>
                  <a:pt x="762" y="118"/>
                </a:lnTo>
                <a:lnTo>
                  <a:pt x="716" y="110"/>
                </a:lnTo>
                <a:lnTo>
                  <a:pt x="670" y="106"/>
                </a:lnTo>
                <a:lnTo>
                  <a:pt x="615" y="102"/>
                </a:lnTo>
                <a:lnTo>
                  <a:pt x="560" y="102"/>
                </a:lnTo>
                <a:lnTo>
                  <a:pt x="523" y="102"/>
                </a:lnTo>
                <a:lnTo>
                  <a:pt x="487" y="106"/>
                </a:lnTo>
                <a:lnTo>
                  <a:pt x="441" y="110"/>
                </a:lnTo>
                <a:lnTo>
                  <a:pt x="395" y="118"/>
                </a:lnTo>
                <a:lnTo>
                  <a:pt x="349" y="126"/>
                </a:lnTo>
                <a:lnTo>
                  <a:pt x="312" y="138"/>
                </a:lnTo>
                <a:lnTo>
                  <a:pt x="248" y="163"/>
                </a:lnTo>
                <a:lnTo>
                  <a:pt x="211" y="179"/>
                </a:lnTo>
                <a:lnTo>
                  <a:pt x="165" y="203"/>
                </a:lnTo>
                <a:lnTo>
                  <a:pt x="129" y="228"/>
                </a:lnTo>
                <a:lnTo>
                  <a:pt x="110" y="244"/>
                </a:lnTo>
                <a:lnTo>
                  <a:pt x="83" y="268"/>
                </a:lnTo>
                <a:lnTo>
                  <a:pt x="64" y="289"/>
                </a:lnTo>
                <a:lnTo>
                  <a:pt x="55" y="305"/>
                </a:lnTo>
                <a:lnTo>
                  <a:pt x="37" y="321"/>
                </a:lnTo>
                <a:lnTo>
                  <a:pt x="28" y="342"/>
                </a:lnTo>
                <a:lnTo>
                  <a:pt x="18" y="362"/>
                </a:lnTo>
                <a:lnTo>
                  <a:pt x="9" y="386"/>
                </a:lnTo>
                <a:lnTo>
                  <a:pt x="0" y="456"/>
                </a:lnTo>
              </a:path>
            </a:pathLst>
          </a:custGeom>
          <a:solidFill>
            <a:srgbClr val="000080"/>
          </a:solidFill>
          <a:ln w="12700" cap="rnd">
            <a:solidFill>
              <a:srgbClr val="000000"/>
            </a:solidFill>
            <a:round/>
            <a:headEnd/>
            <a:tailEnd/>
          </a:ln>
        </p:spPr>
        <p:txBody>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126983" name="Rectangle 6"/>
          <p:cNvSpPr>
            <a:spLocks noChangeArrowheads="1"/>
          </p:cNvSpPr>
          <p:nvPr/>
        </p:nvSpPr>
        <p:spPr bwMode="auto">
          <a:xfrm>
            <a:off x="2635250" y="2684463"/>
            <a:ext cx="2547938" cy="1843087"/>
          </a:xfrm>
          <a:prstGeom prst="rect">
            <a:avLst/>
          </a:prstGeom>
          <a:solidFill>
            <a:schemeClr val="accent1"/>
          </a:solidFill>
          <a:ln w="12700">
            <a:solidFill>
              <a:schemeClr val="tx1"/>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b="0">
                <a:solidFill>
                  <a:schemeClr val="bg2"/>
                </a:solidFill>
                <a:latin typeface="Times" panose="02020603050405020304" pitchFamily="18" charset="0"/>
              </a:rPr>
              <a:t>Action Items</a:t>
            </a:r>
          </a:p>
          <a:p>
            <a:pPr algn="ctr"/>
            <a:r>
              <a:rPr lang="en-US" altLang="cs-CZ" b="0">
                <a:solidFill>
                  <a:schemeClr val="bg2"/>
                </a:solidFill>
                <a:latin typeface="Times" panose="02020603050405020304" pitchFamily="18" charset="0"/>
              </a:rPr>
              <a:t>(Check Previous</a:t>
            </a:r>
          </a:p>
          <a:p>
            <a:pPr algn="ctr"/>
            <a:r>
              <a:rPr lang="en-US" altLang="cs-CZ" b="0">
                <a:solidFill>
                  <a:schemeClr val="bg2"/>
                </a:solidFill>
                <a:latin typeface="Times" panose="02020603050405020304" pitchFamily="18" charset="0"/>
              </a:rPr>
              <a:t>Meeting)</a:t>
            </a:r>
          </a:p>
        </p:txBody>
      </p:sp>
      <p:sp>
        <p:nvSpPr>
          <p:cNvPr id="126984" name="Rectangle 7"/>
          <p:cNvSpPr>
            <a:spLocks noChangeArrowheads="1"/>
          </p:cNvSpPr>
          <p:nvPr/>
        </p:nvSpPr>
        <p:spPr bwMode="auto">
          <a:xfrm>
            <a:off x="2673350" y="4686300"/>
            <a:ext cx="2541588" cy="1697038"/>
          </a:xfrm>
          <a:prstGeom prst="rect">
            <a:avLst/>
          </a:prstGeom>
          <a:solidFill>
            <a:schemeClr val="accent1"/>
          </a:solidFill>
          <a:ln w="12700">
            <a:solidFill>
              <a:schemeClr val="tx1"/>
            </a:solidFill>
            <a:miter lim="800000"/>
            <a:headEnd/>
            <a:tailEnd/>
          </a:ln>
        </p:spPr>
        <p:txBody>
          <a:bodyPr wrap="none" lIns="90487" tIns="44450" rIns="90487" bIns="44450"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pPr algn="ctr"/>
            <a:r>
              <a:rPr lang="en-US" altLang="cs-CZ" b="0">
                <a:solidFill>
                  <a:schemeClr val="bg2"/>
                </a:solidFill>
                <a:latin typeface="Times" panose="02020603050405020304" pitchFamily="18" charset="0"/>
              </a:rPr>
              <a:t>Issues</a:t>
            </a:r>
          </a:p>
          <a:p>
            <a:pPr algn="ctr"/>
            <a:r>
              <a:rPr lang="en-US" altLang="cs-CZ" b="0">
                <a:solidFill>
                  <a:schemeClr val="bg2"/>
                </a:solidFill>
                <a:latin typeface="Times" panose="02020603050405020304" pitchFamily="18" charset="0"/>
              </a:rPr>
              <a:t>(Check Previous</a:t>
            </a:r>
          </a:p>
          <a:p>
            <a:pPr algn="ctr"/>
            <a:r>
              <a:rPr lang="en-US" altLang="cs-CZ" b="0">
                <a:solidFill>
                  <a:schemeClr val="bg2"/>
                </a:solidFill>
                <a:latin typeface="Times" panose="02020603050405020304" pitchFamily="18" charset="0"/>
              </a:rPr>
              <a:t>Meeting &amp; BBoards)</a:t>
            </a:r>
          </a:p>
        </p:txBody>
      </p:sp>
    </p:spTree>
  </p:cSld>
  <p:clrMapOvr>
    <a:masterClrMapping/>
  </p:clrMapOvr>
  <p:transition/>
</p:sld>
</file>

<file path=ppt/slides/slide7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Responsibilities of the API Liaison</a:t>
            </a:r>
          </a:p>
        </p:txBody>
      </p:sp>
      <p:sp>
        <p:nvSpPr>
          <p:cNvPr id="128003" name="Rectangle 3"/>
          <p:cNvSpPr>
            <a:spLocks noGrp="1" noChangeArrowheads="1"/>
          </p:cNvSpPr>
          <p:nvPr>
            <p:ph idx="1"/>
          </p:nvPr>
        </p:nvSpPr>
        <p:spPr/>
        <p:txBody>
          <a:bodyPr>
            <a:normAutofit fontScale="92500" lnSpcReduction="20000"/>
          </a:bodyPr>
          <a:lstStyle/>
          <a:p>
            <a:pPr eaLnBrk="1" hangingPunct="1"/>
            <a:r>
              <a:rPr lang="en-US" altLang="cs-CZ" sz="2800" smtClean="0">
                <a:solidFill>
                  <a:srgbClr val="FF0000"/>
                </a:solidFill>
                <a:ea typeface="ＭＳ Ｐゴシック" panose="020B0600070205080204" pitchFamily="34" charset="-128"/>
              </a:rPr>
              <a:t>Liaison: </a:t>
            </a:r>
            <a:r>
              <a:rPr lang="en-US" altLang="cs-CZ" sz="2800" smtClean="0">
                <a:ea typeface="ＭＳ Ｐゴシック" panose="020B0600070205080204" pitchFamily="34" charset="-128"/>
              </a:rPr>
              <a:t>Single point of contact </a:t>
            </a:r>
          </a:p>
          <a:p>
            <a:pPr eaLnBrk="1" hangingPunct="1"/>
            <a:r>
              <a:rPr lang="en-US" altLang="cs-CZ" sz="2800" smtClean="0">
                <a:ea typeface="ＭＳ Ｐゴシック" panose="020B0600070205080204" pitchFamily="34" charset="-128"/>
              </a:rPr>
              <a:t> In a project the team liaison is responsible for inter-team communication</a:t>
            </a:r>
          </a:p>
          <a:p>
            <a:pPr lvl="1" eaLnBrk="1" hangingPunct="1"/>
            <a:r>
              <a:rPr lang="en-US" altLang="cs-CZ" smtClean="0">
                <a:ea typeface="ＭＳ Ｐゴシック" panose="020B0600070205080204" pitchFamily="34" charset="-128"/>
              </a:rPr>
              <a:t>Coordinate tasks spanning more than one team with other teams</a:t>
            </a:r>
          </a:p>
          <a:p>
            <a:pPr eaLnBrk="1" hangingPunct="1"/>
            <a:r>
              <a:rPr lang="en-US" altLang="cs-CZ" sz="2800" smtClean="0">
                <a:ea typeface="ＭＳ Ｐゴシック" panose="020B0600070205080204" pitchFamily="34" charset="-128"/>
              </a:rPr>
              <a:t> Responsibilities of the </a:t>
            </a:r>
            <a:r>
              <a:rPr lang="en-US" altLang="cs-CZ" smtClean="0">
                <a:ea typeface="ＭＳ Ｐゴシック" panose="020B0600070205080204" pitchFamily="34" charset="-128"/>
              </a:rPr>
              <a:t>API Liaison:</a:t>
            </a:r>
          </a:p>
          <a:p>
            <a:pPr lvl="1" eaLnBrk="1" hangingPunct="1"/>
            <a:r>
              <a:rPr lang="en-US" altLang="cs-CZ" smtClean="0">
                <a:ea typeface="ＭＳ Ｐゴシック" panose="020B0600070205080204" pitchFamily="34" charset="-128"/>
              </a:rPr>
              <a:t>Make available public definitions of the subsystems developed by the team to the architecture team (ensure consistency, etc)</a:t>
            </a:r>
          </a:p>
          <a:p>
            <a:pPr lvl="1" eaLnBrk="1" hangingPunct="1"/>
            <a:r>
              <a:rPr lang="en-US" altLang="cs-CZ" smtClean="0">
                <a:ea typeface="ＭＳ Ｐゴシック" panose="020B0600070205080204" pitchFamily="34" charset="-128"/>
              </a:rPr>
              <a:t>Communicate the service specifications developed by the architecture team back to the development team.</a:t>
            </a:r>
          </a:p>
        </p:txBody>
      </p:sp>
    </p:spTree>
  </p:cSld>
  <p:clrMapOvr>
    <a:masterClrMapping/>
  </p:clrMapOvr>
  <p:transition/>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Responsibilities of the Planner</a:t>
            </a:r>
          </a:p>
        </p:txBody>
      </p:sp>
      <p:sp>
        <p:nvSpPr>
          <p:cNvPr id="130051" name="Rectangle 3"/>
          <p:cNvSpPr>
            <a:spLocks noGrp="1" noChangeArrowheads="1"/>
          </p:cNvSpPr>
          <p:nvPr>
            <p:ph idx="1"/>
          </p:nvPr>
        </p:nvSpPr>
        <p:spPr>
          <a:xfrm>
            <a:off x="304800" y="990600"/>
            <a:ext cx="8636000" cy="4921250"/>
          </a:xfrm>
        </p:spPr>
        <p:txBody>
          <a:bodyPr>
            <a:normAutofit lnSpcReduction="10000"/>
          </a:bodyPr>
          <a:lstStyle/>
          <a:p>
            <a:pPr eaLnBrk="1" hangingPunct="1"/>
            <a:r>
              <a:rPr lang="en-US" altLang="cs-CZ" sz="2800" smtClean="0">
                <a:ea typeface="ＭＳ Ｐゴシック" panose="020B0600070205080204" pitchFamily="34" charset="-128"/>
              </a:rPr>
              <a:t>Plans the activities of an individual team </a:t>
            </a:r>
          </a:p>
          <a:p>
            <a:pPr eaLnBrk="1" hangingPunct="1"/>
            <a:r>
              <a:rPr lang="en-US" altLang="cs-CZ" sz="2800" smtClean="0">
                <a:ea typeface="ＭＳ Ｐゴシック" panose="020B0600070205080204" pitchFamily="34" charset="-128"/>
              </a:rPr>
              <a:t>Define project plan for team:</a:t>
            </a:r>
          </a:p>
          <a:p>
            <a:pPr lvl="1" eaLnBrk="1" hangingPunct="1"/>
            <a:r>
              <a:rPr lang="en-US" altLang="cs-CZ" sz="2400" smtClean="0">
                <a:ea typeface="ＭＳ Ｐゴシック" panose="020B0600070205080204" pitchFamily="34" charset="-128"/>
              </a:rPr>
              <a:t>Work Breakdown Structure</a:t>
            </a:r>
          </a:p>
          <a:p>
            <a:pPr lvl="1" eaLnBrk="1" hangingPunct="1"/>
            <a:r>
              <a:rPr lang="en-US" altLang="cs-CZ" sz="2400" smtClean="0">
                <a:ea typeface="ＭＳ Ｐゴシック" panose="020B0600070205080204" pitchFamily="34" charset="-128"/>
              </a:rPr>
              <a:t>Dependency graph and schedule showing work packages </a:t>
            </a:r>
          </a:p>
          <a:p>
            <a:pPr eaLnBrk="1" hangingPunct="1"/>
            <a:r>
              <a:rPr lang="en-US" altLang="cs-CZ" sz="2800" smtClean="0">
                <a:ea typeface="ＭＳ Ｐゴシック" panose="020B0600070205080204" pitchFamily="34" charset="-128"/>
              </a:rPr>
              <a:t>Make project plan available to management</a:t>
            </a:r>
          </a:p>
          <a:p>
            <a:pPr eaLnBrk="1" hangingPunct="1"/>
            <a:r>
              <a:rPr lang="en-US" altLang="cs-CZ" sz="2800" smtClean="0">
                <a:ea typeface="ＭＳ Ｐゴシック" panose="020B0600070205080204" pitchFamily="34" charset="-128"/>
              </a:rPr>
              <a:t>Report team project status to team leader</a:t>
            </a:r>
            <a:br>
              <a:rPr lang="en-US" altLang="cs-CZ" sz="2800" smtClean="0">
                <a:ea typeface="ＭＳ Ｐゴシック" panose="020B0600070205080204" pitchFamily="34" charset="-128"/>
              </a:rPr>
            </a:br>
            <a:r>
              <a:rPr lang="en-US" altLang="cs-CZ" sz="2800" smtClean="0">
                <a:ea typeface="ＭＳ Ｐゴシック" panose="020B0600070205080204" pitchFamily="34" charset="-128"/>
              </a:rPr>
              <a:t/>
            </a:r>
            <a:br>
              <a:rPr lang="en-US" altLang="cs-CZ" sz="2800" smtClean="0">
                <a:ea typeface="ＭＳ Ｐゴシック" panose="020B0600070205080204" pitchFamily="34" charset="-128"/>
              </a:rPr>
            </a:br>
            <a:r>
              <a:rPr lang="en-US" altLang="cs-CZ" sz="2800" smtClean="0">
                <a:ea typeface="ＭＳ Ｐゴシック" panose="020B0600070205080204" pitchFamily="34" charset="-128"/>
              </a:rPr>
              <a:t>No explicit planner in many teams Responsibility usually assumed by team leaders or project manager. </a:t>
            </a:r>
          </a:p>
        </p:txBody>
      </p:sp>
    </p:spTree>
  </p:cSld>
  <p:clrMapOvr>
    <a:masterClrMapping/>
  </p:clrMapOvr>
  <p:transition/>
</p:sld>
</file>

<file path=ppt/slides/slide7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Responsibilities of the Document Editor</a:t>
            </a:r>
          </a:p>
        </p:txBody>
      </p:sp>
      <p:sp>
        <p:nvSpPr>
          <p:cNvPr id="131075" name="Rectangle 3"/>
          <p:cNvSpPr>
            <a:spLocks noGrp="1" noChangeArrowheads="1"/>
          </p:cNvSpPr>
          <p:nvPr>
            <p:ph idx="1"/>
          </p:nvPr>
        </p:nvSpPr>
        <p:spPr/>
        <p:txBody>
          <a:bodyPr/>
          <a:lstStyle/>
          <a:p>
            <a:pPr eaLnBrk="1" hangingPunct="1"/>
            <a:r>
              <a:rPr lang="en-US" altLang="cs-CZ" sz="2800" smtClean="0">
                <a:ea typeface="ＭＳ Ｐゴシック" panose="020B0600070205080204" pitchFamily="34" charset="-128"/>
              </a:rPr>
              <a:t>Collect, proofread and distribute team documentation</a:t>
            </a:r>
          </a:p>
          <a:p>
            <a:pPr eaLnBrk="1" hangingPunct="1"/>
            <a:r>
              <a:rPr lang="en-US" altLang="cs-CZ" sz="2800" smtClean="0">
                <a:ea typeface="ＭＳ Ｐゴシック" panose="020B0600070205080204" pitchFamily="34" charset="-128"/>
              </a:rPr>
              <a:t>Submit team documentation to documentation team</a:t>
            </a:r>
          </a:p>
          <a:p>
            <a:pPr eaLnBrk="1" hangingPunct="1"/>
            <a:r>
              <a:rPr lang="en-US" altLang="cs-CZ" sz="2800" smtClean="0">
                <a:ea typeface="ＭＳ Ｐゴシック" panose="020B0600070205080204" pitchFamily="34" charset="-128"/>
              </a:rPr>
              <a:t>Collect agendas</a:t>
            </a:r>
          </a:p>
          <a:p>
            <a:pPr eaLnBrk="1" hangingPunct="1"/>
            <a:r>
              <a:rPr lang="en-US" altLang="cs-CZ" sz="2800" smtClean="0">
                <a:ea typeface="ＭＳ Ｐゴシック" panose="020B0600070205080204" pitchFamily="34" charset="-128"/>
              </a:rPr>
              <a:t>Take minutes at meetings.</a:t>
            </a:r>
          </a:p>
        </p:txBody>
      </p:sp>
    </p:spTree>
  </p:cSld>
  <p:clrMapOvr>
    <a:masterClrMapping/>
  </p:clrMapOvr>
  <p:transition/>
</p:sld>
</file>

<file path=ppt/slides/slide7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noFill/>
        </p:spPr>
        <p:txBody>
          <a:bodyPr/>
          <a:lstStyle/>
          <a:p>
            <a:pPr eaLnBrk="1" hangingPunct="1"/>
            <a:r>
              <a:rPr lang="en-US" altLang="cs-CZ" smtClean="0">
                <a:ea typeface="ＭＳ Ｐゴシック" panose="020B0600070205080204" pitchFamily="34" charset="-128"/>
              </a:rPr>
              <a:t>Responsibilities of the Web Master</a:t>
            </a:r>
          </a:p>
        </p:txBody>
      </p:sp>
      <p:sp>
        <p:nvSpPr>
          <p:cNvPr id="132099" name="Rectangle 3"/>
          <p:cNvSpPr>
            <a:spLocks noGrp="1" noChangeArrowheads="1"/>
          </p:cNvSpPr>
          <p:nvPr>
            <p:ph idx="1"/>
          </p:nvPr>
        </p:nvSpPr>
        <p:spPr/>
        <p:txBody>
          <a:bodyPr/>
          <a:lstStyle/>
          <a:p>
            <a:pPr eaLnBrk="1" hangingPunct="1"/>
            <a:r>
              <a:rPr lang="en-US" altLang="cs-CZ" sz="2800" smtClean="0">
                <a:ea typeface="ＭＳ Ｐゴシック" panose="020B0600070205080204" pitchFamily="34" charset="-128"/>
              </a:rPr>
              <a:t>Maintain team home page</a:t>
            </a:r>
          </a:p>
          <a:p>
            <a:pPr eaLnBrk="1" hangingPunct="1"/>
            <a:r>
              <a:rPr lang="en-US" altLang="cs-CZ" sz="2800" smtClean="0">
                <a:ea typeface="ＭＳ Ｐゴシック" panose="020B0600070205080204" pitchFamily="34" charset="-128"/>
              </a:rPr>
              <a:t>Keep track of meeting history</a:t>
            </a:r>
          </a:p>
          <a:p>
            <a:pPr eaLnBrk="1" hangingPunct="1"/>
            <a:r>
              <a:rPr lang="en-US" altLang="cs-CZ" sz="2800" smtClean="0">
                <a:ea typeface="ＭＳ Ｐゴシック" panose="020B0600070205080204" pitchFamily="34" charset="-128"/>
              </a:rPr>
              <a:t>Keep track of design rationale.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Structures in Organizations</a:t>
            </a:r>
          </a:p>
        </p:txBody>
      </p:sp>
      <p:sp>
        <p:nvSpPr>
          <p:cNvPr id="759811" name="Rectangle 3"/>
          <p:cNvSpPr>
            <a:spLocks noGrp="1" noChangeArrowheads="1"/>
          </p:cNvSpPr>
          <p:nvPr>
            <p:ph idx="1"/>
          </p:nvPr>
        </p:nvSpPr>
        <p:spPr/>
        <p:txBody>
          <a:bodyPr>
            <a:normAutofit fontScale="92500"/>
          </a:bodyPr>
          <a:lstStyle/>
          <a:p>
            <a:pPr eaLnBrk="1" hangingPunct="1"/>
            <a:r>
              <a:rPr lang="en-US" altLang="cs-CZ" smtClean="0">
                <a:ea typeface="ＭＳ Ｐゴシック" panose="020B0600070205080204" pitchFamily="34" charset="-128"/>
              </a:rPr>
              <a:t>An organization usually has 3 different types of associations between organizational units  </a:t>
            </a:r>
          </a:p>
          <a:p>
            <a:pPr lvl="1" eaLnBrk="1" hangingPunct="1"/>
            <a:r>
              <a:rPr lang="en-US" altLang="cs-CZ" sz="2400" smtClean="0">
                <a:solidFill>
                  <a:srgbClr val="FC0128"/>
                </a:solidFill>
                <a:ea typeface="ＭＳ Ｐゴシック" panose="020B0600070205080204" pitchFamily="34" charset="-128"/>
              </a:rPr>
              <a:t>Reporting structure</a:t>
            </a:r>
            <a:endParaRPr lang="en-US" altLang="cs-CZ" sz="2400" smtClean="0">
              <a:ea typeface="ＭＳ Ｐゴシック" panose="020B0600070205080204" pitchFamily="34" charset="-128"/>
            </a:endParaRPr>
          </a:p>
          <a:p>
            <a:pPr lvl="2" eaLnBrk="1" hangingPunct="1"/>
            <a:r>
              <a:rPr lang="en-US" altLang="cs-CZ" sz="2400" smtClean="0">
                <a:ea typeface="ＭＳ Ｐゴシック" panose="020B0600070205080204" pitchFamily="34" charset="-128"/>
              </a:rPr>
              <a:t>Shows how status information is reported</a:t>
            </a:r>
          </a:p>
          <a:p>
            <a:pPr lvl="1" eaLnBrk="1" hangingPunct="1"/>
            <a:r>
              <a:rPr lang="en-US" altLang="cs-CZ" sz="2400" smtClean="0">
                <a:solidFill>
                  <a:srgbClr val="FC0128"/>
                </a:solidFill>
                <a:ea typeface="ＭＳ Ｐゴシック" panose="020B0600070205080204" pitchFamily="34" charset="-128"/>
              </a:rPr>
              <a:t>Decision structure</a:t>
            </a:r>
            <a:endParaRPr lang="en-US" altLang="cs-CZ" sz="2400" smtClean="0">
              <a:ea typeface="ＭＳ Ｐゴシック" panose="020B0600070205080204" pitchFamily="34" charset="-128"/>
            </a:endParaRPr>
          </a:p>
          <a:p>
            <a:pPr lvl="2" eaLnBrk="1" hangingPunct="1"/>
            <a:r>
              <a:rPr lang="en-US" altLang="cs-CZ" sz="2400" smtClean="0">
                <a:ea typeface="ＭＳ Ｐゴシック" panose="020B0600070205080204" pitchFamily="34" charset="-128"/>
              </a:rPr>
              <a:t>Shows how decisions are propagated</a:t>
            </a:r>
          </a:p>
          <a:p>
            <a:pPr lvl="1" eaLnBrk="1" hangingPunct="1"/>
            <a:r>
              <a:rPr lang="en-US" altLang="cs-CZ" sz="2400" smtClean="0">
                <a:solidFill>
                  <a:srgbClr val="FC0128"/>
                </a:solidFill>
                <a:ea typeface="ＭＳ Ｐゴシック" panose="020B0600070205080204" pitchFamily="34" charset="-128"/>
              </a:rPr>
              <a:t>Communication structure</a:t>
            </a:r>
            <a:endParaRPr lang="en-US" altLang="cs-CZ" sz="2400" smtClean="0">
              <a:ea typeface="ＭＳ Ｐゴシック" panose="020B0600070205080204" pitchFamily="34" charset="-128"/>
            </a:endParaRPr>
          </a:p>
          <a:p>
            <a:pPr lvl="2" eaLnBrk="1" hangingPunct="1"/>
            <a:r>
              <a:rPr lang="en-US" altLang="cs-CZ" sz="2400" smtClean="0">
                <a:ea typeface="ＭＳ Ｐゴシック" panose="020B0600070205080204" pitchFamily="34" charset="-128"/>
              </a:rPr>
              <a:t>Shows how information is exchanged.</a:t>
            </a:r>
            <a:endParaRPr lang="en-US" altLang="cs-CZ" smtClean="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75981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759811">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759811">
                                            <p:txEl>
                                              <p:pRg st="2" end="2"/>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759811">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499"/>
                                          </p:stCondLst>
                                        </p:cTn>
                                        <p:tgtEl>
                                          <p:spTgt spid="759811">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759811">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499"/>
                                          </p:stCondLst>
                                        </p:cTn>
                                        <p:tgtEl>
                                          <p:spTgt spid="7598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9811" grpId="0" build="p" bldLvl="2"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33122" name="Group 3"/>
          <p:cNvGrpSpPr>
            <a:grpSpLocks/>
          </p:cNvGrpSpPr>
          <p:nvPr/>
        </p:nvGrpSpPr>
        <p:grpSpPr bwMode="auto">
          <a:xfrm>
            <a:off x="425450" y="3919538"/>
            <a:ext cx="8007350" cy="2416175"/>
            <a:chOff x="268" y="2469"/>
            <a:chExt cx="5044" cy="1522"/>
          </a:xfrm>
        </p:grpSpPr>
        <p:sp>
          <p:nvSpPr>
            <p:cNvPr id="133125" name="Rectangle 4"/>
            <p:cNvSpPr>
              <a:spLocks noChangeArrowheads="1"/>
            </p:cNvSpPr>
            <p:nvPr/>
          </p:nvSpPr>
          <p:spPr bwMode="auto">
            <a:xfrm>
              <a:off x="268" y="2811"/>
              <a:ext cx="5044" cy="58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133126" name="Line 5"/>
            <p:cNvSpPr>
              <a:spLocks noChangeShapeType="1"/>
            </p:cNvSpPr>
            <p:nvPr/>
          </p:nvSpPr>
          <p:spPr bwMode="auto">
            <a:xfrm>
              <a:off x="996" y="2823"/>
              <a:ext cx="0" cy="5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33127" name="Rectangle 6"/>
            <p:cNvSpPr>
              <a:spLocks noChangeArrowheads="1"/>
            </p:cNvSpPr>
            <p:nvPr/>
          </p:nvSpPr>
          <p:spPr bwMode="auto">
            <a:xfrm>
              <a:off x="351" y="2469"/>
              <a:ext cx="42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Date</a:t>
              </a:r>
            </a:p>
          </p:txBody>
        </p:sp>
        <p:sp>
          <p:nvSpPr>
            <p:cNvPr id="133128" name="Rectangle 7"/>
            <p:cNvSpPr>
              <a:spLocks noChangeArrowheads="1"/>
            </p:cNvSpPr>
            <p:nvPr/>
          </p:nvSpPr>
          <p:spPr bwMode="auto">
            <a:xfrm>
              <a:off x="351" y="2985"/>
              <a:ext cx="349"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9/9/</a:t>
              </a:r>
            </a:p>
          </p:txBody>
        </p:sp>
        <p:sp>
          <p:nvSpPr>
            <p:cNvPr id="133129" name="Rectangle 8"/>
            <p:cNvSpPr>
              <a:spLocks noChangeArrowheads="1"/>
            </p:cNvSpPr>
            <p:nvPr/>
          </p:nvSpPr>
          <p:spPr bwMode="auto">
            <a:xfrm>
              <a:off x="1167" y="2481"/>
              <a:ext cx="62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Agenda</a:t>
              </a:r>
            </a:p>
          </p:txBody>
        </p:sp>
        <p:sp>
          <p:nvSpPr>
            <p:cNvPr id="133130" name="Rectangle 9"/>
            <p:cNvSpPr>
              <a:spLocks noChangeArrowheads="1"/>
            </p:cNvSpPr>
            <p:nvPr/>
          </p:nvSpPr>
          <p:spPr bwMode="auto">
            <a:xfrm>
              <a:off x="2127" y="2481"/>
              <a:ext cx="66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Minutes</a:t>
              </a:r>
            </a:p>
          </p:txBody>
        </p:sp>
        <p:sp>
          <p:nvSpPr>
            <p:cNvPr id="133131" name="Rectangle 10"/>
            <p:cNvSpPr>
              <a:spLocks noChangeArrowheads="1"/>
            </p:cNvSpPr>
            <p:nvPr/>
          </p:nvSpPr>
          <p:spPr bwMode="auto">
            <a:xfrm>
              <a:off x="3147" y="2493"/>
              <a:ext cx="95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Action Items</a:t>
              </a:r>
            </a:p>
          </p:txBody>
        </p:sp>
        <p:sp>
          <p:nvSpPr>
            <p:cNvPr id="133132" name="Rectangle 11"/>
            <p:cNvSpPr>
              <a:spLocks noChangeArrowheads="1"/>
            </p:cNvSpPr>
            <p:nvPr/>
          </p:nvSpPr>
          <p:spPr bwMode="auto">
            <a:xfrm>
              <a:off x="4503" y="2481"/>
              <a:ext cx="52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Issues</a:t>
              </a:r>
            </a:p>
          </p:txBody>
        </p:sp>
        <p:sp>
          <p:nvSpPr>
            <p:cNvPr id="133133" name="Rectangle 12"/>
            <p:cNvSpPr>
              <a:spLocks noChangeArrowheads="1"/>
            </p:cNvSpPr>
            <p:nvPr/>
          </p:nvSpPr>
          <p:spPr bwMode="auto">
            <a:xfrm>
              <a:off x="1119" y="2997"/>
              <a:ext cx="62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Agenda</a:t>
              </a:r>
            </a:p>
          </p:txBody>
        </p:sp>
        <p:sp>
          <p:nvSpPr>
            <p:cNvPr id="133134" name="Rectangle 13"/>
            <p:cNvSpPr>
              <a:spLocks noChangeArrowheads="1"/>
            </p:cNvSpPr>
            <p:nvPr/>
          </p:nvSpPr>
          <p:spPr bwMode="auto">
            <a:xfrm>
              <a:off x="2115" y="2997"/>
              <a:ext cx="66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Minutes</a:t>
              </a:r>
            </a:p>
          </p:txBody>
        </p:sp>
        <p:sp>
          <p:nvSpPr>
            <p:cNvPr id="133135" name="Rectangle 14"/>
            <p:cNvSpPr>
              <a:spLocks noChangeArrowheads="1"/>
            </p:cNvSpPr>
            <p:nvPr/>
          </p:nvSpPr>
          <p:spPr bwMode="auto">
            <a:xfrm>
              <a:off x="3147" y="3009"/>
              <a:ext cx="95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Action Items</a:t>
              </a:r>
            </a:p>
          </p:txBody>
        </p:sp>
        <p:sp>
          <p:nvSpPr>
            <p:cNvPr id="133136" name="Rectangle 15"/>
            <p:cNvSpPr>
              <a:spLocks noChangeArrowheads="1"/>
            </p:cNvSpPr>
            <p:nvPr/>
          </p:nvSpPr>
          <p:spPr bwMode="auto">
            <a:xfrm>
              <a:off x="4491" y="3033"/>
              <a:ext cx="52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Issues</a:t>
              </a:r>
            </a:p>
          </p:txBody>
        </p:sp>
        <p:sp>
          <p:nvSpPr>
            <p:cNvPr id="133137" name="Line 16"/>
            <p:cNvSpPr>
              <a:spLocks noChangeShapeType="1"/>
            </p:cNvSpPr>
            <p:nvPr/>
          </p:nvSpPr>
          <p:spPr bwMode="auto">
            <a:xfrm>
              <a:off x="996" y="3411"/>
              <a:ext cx="0" cy="5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33138" name="Rectangle 17"/>
            <p:cNvSpPr>
              <a:spLocks noChangeArrowheads="1"/>
            </p:cNvSpPr>
            <p:nvPr/>
          </p:nvSpPr>
          <p:spPr bwMode="auto">
            <a:xfrm>
              <a:off x="268" y="3411"/>
              <a:ext cx="5044" cy="580"/>
            </a:xfrm>
            <a:prstGeom prst="rect">
              <a:avLst/>
            </a:prstGeom>
            <a:solidFill>
              <a:schemeClr val="bg1"/>
            </a:solidFill>
            <a:ln w="12700">
              <a:solidFill>
                <a:schemeClr val="tx1"/>
              </a:solidFill>
              <a:miter lim="800000"/>
              <a:headEnd/>
              <a:tailEnd/>
            </a:ln>
          </p:spPr>
          <p:txBody>
            <a:bodyPr wrap="none" anchor="ct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endParaRPr lang="cs-CZ" altLang="cs-CZ" sz="1800"/>
            </a:p>
          </p:txBody>
        </p:sp>
        <p:sp>
          <p:nvSpPr>
            <p:cNvPr id="133139" name="Line 18"/>
            <p:cNvSpPr>
              <a:spLocks noChangeShapeType="1"/>
            </p:cNvSpPr>
            <p:nvPr/>
          </p:nvSpPr>
          <p:spPr bwMode="auto">
            <a:xfrm>
              <a:off x="996" y="3423"/>
              <a:ext cx="0" cy="568"/>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cs-CZ"/>
            </a:p>
          </p:txBody>
        </p:sp>
        <p:sp>
          <p:nvSpPr>
            <p:cNvPr id="133140" name="Rectangle 19"/>
            <p:cNvSpPr>
              <a:spLocks noChangeArrowheads="1"/>
            </p:cNvSpPr>
            <p:nvPr/>
          </p:nvSpPr>
          <p:spPr bwMode="auto">
            <a:xfrm>
              <a:off x="351" y="3585"/>
              <a:ext cx="422"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a:t>9/16/</a:t>
              </a:r>
            </a:p>
          </p:txBody>
        </p:sp>
        <p:sp>
          <p:nvSpPr>
            <p:cNvPr id="133141" name="Rectangle 20"/>
            <p:cNvSpPr>
              <a:spLocks noChangeArrowheads="1"/>
            </p:cNvSpPr>
            <p:nvPr/>
          </p:nvSpPr>
          <p:spPr bwMode="auto">
            <a:xfrm>
              <a:off x="1119" y="3597"/>
              <a:ext cx="62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Agenda</a:t>
              </a:r>
            </a:p>
          </p:txBody>
        </p:sp>
        <p:sp>
          <p:nvSpPr>
            <p:cNvPr id="133142" name="Rectangle 21"/>
            <p:cNvSpPr>
              <a:spLocks noChangeArrowheads="1"/>
            </p:cNvSpPr>
            <p:nvPr/>
          </p:nvSpPr>
          <p:spPr bwMode="auto">
            <a:xfrm>
              <a:off x="2115" y="3597"/>
              <a:ext cx="666"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Minutes</a:t>
              </a:r>
            </a:p>
          </p:txBody>
        </p:sp>
        <p:sp>
          <p:nvSpPr>
            <p:cNvPr id="133143" name="Rectangle 22"/>
            <p:cNvSpPr>
              <a:spLocks noChangeArrowheads="1"/>
            </p:cNvSpPr>
            <p:nvPr/>
          </p:nvSpPr>
          <p:spPr bwMode="auto">
            <a:xfrm>
              <a:off x="3147" y="3609"/>
              <a:ext cx="958"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Action Items</a:t>
              </a:r>
            </a:p>
          </p:txBody>
        </p:sp>
        <p:sp>
          <p:nvSpPr>
            <p:cNvPr id="133144" name="Rectangle 23"/>
            <p:cNvSpPr>
              <a:spLocks noChangeArrowheads="1"/>
            </p:cNvSpPr>
            <p:nvPr/>
          </p:nvSpPr>
          <p:spPr bwMode="auto">
            <a:xfrm>
              <a:off x="4491" y="3633"/>
              <a:ext cx="522" cy="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90487" tIns="44450" rIns="90487" bIns="44450">
              <a:spAutoFit/>
            </a:bodyPr>
            <a:lstStyle>
              <a:lvl1pPr>
                <a:defRPr sz="2400" b="1">
                  <a:solidFill>
                    <a:schemeClr val="tx1"/>
                  </a:solidFill>
                  <a:latin typeface="Palatino" charset="0"/>
                  <a:ea typeface="ＭＳ Ｐゴシック" panose="020B0600070205080204" pitchFamily="34" charset="-128"/>
                </a:defRPr>
              </a:lvl1pPr>
              <a:lvl2pPr marL="37931725" indent="-37474525">
                <a:defRPr sz="2400" b="1">
                  <a:solidFill>
                    <a:schemeClr val="tx1"/>
                  </a:solidFill>
                  <a:latin typeface="Palatino" charset="0"/>
                  <a:ea typeface="ＭＳ Ｐゴシック" panose="020B0600070205080204" pitchFamily="34" charset="-128"/>
                </a:defRPr>
              </a:lvl2pPr>
              <a:lvl3pPr>
                <a:defRPr sz="2400" b="1">
                  <a:solidFill>
                    <a:schemeClr val="tx1"/>
                  </a:solidFill>
                  <a:latin typeface="Palatino" charset="0"/>
                  <a:ea typeface="ＭＳ Ｐゴシック" panose="020B0600070205080204" pitchFamily="34" charset="-128"/>
                </a:defRPr>
              </a:lvl3pPr>
              <a:lvl4pPr>
                <a:defRPr sz="2400" b="1">
                  <a:solidFill>
                    <a:schemeClr val="tx1"/>
                  </a:solidFill>
                  <a:latin typeface="Palatino" charset="0"/>
                  <a:ea typeface="ＭＳ Ｐゴシック" panose="020B0600070205080204" pitchFamily="34" charset="-128"/>
                </a:defRPr>
              </a:lvl4pPr>
              <a:lvl5pPr>
                <a:defRPr sz="2400" b="1">
                  <a:solidFill>
                    <a:schemeClr val="tx1"/>
                  </a:solidFill>
                  <a:latin typeface="Palatino" charset="0"/>
                  <a:ea typeface="ＭＳ Ｐゴシック" panose="020B0600070205080204" pitchFamily="34" charset="-128"/>
                </a:defRPr>
              </a:lvl5pPr>
              <a:lvl6pPr marL="4572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6pPr>
              <a:lvl7pPr marL="9144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7pPr>
              <a:lvl8pPr marL="13716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8pPr>
              <a:lvl9pPr marL="1828800" eaLnBrk="0" fontAlgn="base" hangingPunct="0">
                <a:spcBef>
                  <a:spcPct val="0"/>
                </a:spcBef>
                <a:spcAft>
                  <a:spcPct val="0"/>
                </a:spcAft>
                <a:defRPr sz="2400" b="1">
                  <a:solidFill>
                    <a:schemeClr val="tx1"/>
                  </a:solidFill>
                  <a:latin typeface="Palatino" charset="0"/>
                  <a:ea typeface="ＭＳ Ｐゴシック" panose="020B0600070205080204" pitchFamily="34" charset="-128"/>
                </a:defRPr>
              </a:lvl9pPr>
            </a:lstStyle>
            <a:p>
              <a:r>
                <a:rPr lang="en-US" altLang="cs-CZ" sz="1800" u="sng"/>
                <a:t>Issues</a:t>
              </a:r>
            </a:p>
          </p:txBody>
        </p:sp>
      </p:grpSp>
      <p:sp>
        <p:nvSpPr>
          <p:cNvPr id="133123" name="Rectangle 25"/>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Web Master</a:t>
            </a:r>
          </a:p>
        </p:txBody>
      </p:sp>
      <p:sp>
        <p:nvSpPr>
          <p:cNvPr id="133124" name="Rectangle 26"/>
          <p:cNvSpPr>
            <a:spLocks noGrp="1" noChangeArrowheads="1"/>
          </p:cNvSpPr>
          <p:nvPr>
            <p:ph idx="1"/>
          </p:nvPr>
        </p:nvSpPr>
        <p:spPr>
          <a:xfrm>
            <a:off x="457200" y="990600"/>
            <a:ext cx="8001000" cy="4800600"/>
          </a:xfrm>
        </p:spPr>
        <p:txBody>
          <a:bodyPr/>
          <a:lstStyle/>
          <a:p>
            <a:pPr eaLnBrk="1" hangingPunct="1"/>
            <a:r>
              <a:rPr lang="en-US" altLang="cs-CZ" smtClean="0">
                <a:ea typeface="ＭＳ Ｐゴシック" panose="020B0600070205080204" pitchFamily="34" charset="-128"/>
              </a:rPr>
              <a:t>Publish Meeting Information on Team Homepage</a:t>
            </a:r>
          </a:p>
          <a:p>
            <a:pPr lvl="1" eaLnBrk="1" hangingPunct="1"/>
            <a:r>
              <a:rPr lang="en-US" altLang="cs-CZ" smtClean="0">
                <a:ea typeface="ＭＳ Ｐゴシック" panose="020B0600070205080204" pitchFamily="34" charset="-128"/>
              </a:rPr>
              <a:t>Should contain agenda, minutes, action items and issues</a:t>
            </a:r>
          </a:p>
          <a:p>
            <a:pPr lvl="1" eaLnBrk="1" hangingPunct="1"/>
            <a:r>
              <a:rPr lang="en-US" altLang="cs-CZ" smtClean="0">
                <a:ea typeface="ＭＳ Ｐゴシック" panose="020B0600070205080204" pitchFamily="34" charset="-128"/>
              </a:rPr>
              <a:t>Possibilities:</a:t>
            </a:r>
          </a:p>
          <a:p>
            <a:pPr lvl="2" eaLnBrk="1" hangingPunct="1"/>
            <a:r>
              <a:rPr lang="en-US" altLang="cs-CZ" smtClean="0">
                <a:ea typeface="ＭＳ Ｐゴシック" panose="020B0600070205080204" pitchFamily="34" charset="-128"/>
              </a:rPr>
              <a:t>One HTML document per meeting, with anchors (maintained by one role)</a:t>
            </a:r>
          </a:p>
          <a:p>
            <a:pPr lvl="2" eaLnBrk="1" hangingPunct="1"/>
            <a:r>
              <a:rPr lang="en-US" altLang="cs-CZ" smtClean="0">
                <a:ea typeface="ＭＳ Ｐゴシック" panose="020B0600070205080204" pitchFamily="34" charset="-128"/>
              </a:rPr>
              <a:t>Separate HTML documents for Agenda, Minutes, etc (maintained by several roles)</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0722" name="Rectangle 5"/>
          <p:cNvSpPr>
            <a:spLocks noGrp="1" noChangeArrowheads="1"/>
          </p:cNvSpPr>
          <p:nvPr>
            <p:ph type="title"/>
          </p:nvPr>
        </p:nvSpPr>
        <p:spPr/>
        <p:txBody>
          <a:bodyPr/>
          <a:lstStyle/>
          <a:p>
            <a:pPr eaLnBrk="1" hangingPunct="1"/>
            <a:r>
              <a:rPr lang="en-US" altLang="cs-CZ" smtClean="0">
                <a:ea typeface="ＭＳ Ｐゴシック" panose="020B0600070205080204" pitchFamily="34" charset="-128"/>
              </a:rPr>
              <a:t>Roadmap for the  Lecture</a:t>
            </a:r>
          </a:p>
        </p:txBody>
      </p:sp>
      <p:sp>
        <p:nvSpPr>
          <p:cNvPr id="676870" name="Rectangle 6"/>
          <p:cNvSpPr>
            <a:spLocks noGrp="1" noChangeArrowheads="1"/>
          </p:cNvSpPr>
          <p:nvPr>
            <p:ph idx="1"/>
          </p:nvPr>
        </p:nvSpPr>
        <p:spPr>
          <a:xfrm>
            <a:off x="533400" y="1066800"/>
            <a:ext cx="8001000" cy="4800600"/>
          </a:xfrm>
        </p:spPr>
        <p:txBody>
          <a:bodyPr/>
          <a:lstStyle/>
          <a:p>
            <a:pPr eaLnBrk="1" hangingPunct="1"/>
            <a:r>
              <a:rPr lang="en-US" altLang="cs-CZ" smtClean="0">
                <a:ea typeface="ＭＳ Ｐゴシック" panose="020B0600070205080204" pitchFamily="34" charset="-128"/>
              </a:rPr>
              <a:t>Discussion of different organization forms</a:t>
            </a:r>
          </a:p>
          <a:p>
            <a:pPr lvl="1" eaLnBrk="1" hangingPunct="1"/>
            <a:r>
              <a:rPr lang="en-US" altLang="cs-CZ" smtClean="0">
                <a:ea typeface="ＭＳ Ｐゴシック" panose="020B0600070205080204" pitchFamily="34" charset="-128"/>
              </a:rPr>
              <a:t>Functional organization</a:t>
            </a:r>
          </a:p>
          <a:p>
            <a:pPr lvl="1" eaLnBrk="1" hangingPunct="1"/>
            <a:r>
              <a:rPr lang="en-US" altLang="cs-CZ" smtClean="0">
                <a:ea typeface="ＭＳ Ｐゴシック" panose="020B0600070205080204" pitchFamily="34" charset="-128"/>
              </a:rPr>
              <a:t>Project-based organization</a:t>
            </a:r>
          </a:p>
          <a:p>
            <a:pPr lvl="1" eaLnBrk="1" hangingPunct="1"/>
            <a:r>
              <a:rPr lang="en-US" altLang="cs-CZ" smtClean="0">
                <a:ea typeface="ＭＳ Ｐゴシック" panose="020B0600070205080204" pitchFamily="34" charset="-128"/>
              </a:rPr>
              <a:t>Matrix organization</a:t>
            </a:r>
          </a:p>
          <a:p>
            <a:pPr eaLnBrk="1" hangingPunct="1"/>
            <a:r>
              <a:rPr lang="en-US" altLang="cs-CZ" smtClean="0">
                <a:ea typeface="ＭＳ Ｐゴシック" panose="020B0600070205080204" pitchFamily="34" charset="-128"/>
              </a:rPr>
              <a:t>Binding roles to people in organizations</a:t>
            </a:r>
          </a:p>
          <a:p>
            <a:pPr lvl="1" eaLnBrk="1" hangingPunct="1"/>
            <a:r>
              <a:rPr lang="en-US" altLang="cs-CZ" smtClean="0">
                <a:ea typeface="ＭＳ Ｐゴシック" panose="020B0600070205080204" pitchFamily="34" charset="-128"/>
              </a:rPr>
              <a:t>Project manager, team member, developer, analyst, …</a:t>
            </a:r>
          </a:p>
          <a:p>
            <a:pPr lvl="1" eaLnBrk="1" hangingPunct="1"/>
            <a:r>
              <a:rPr lang="en-US" altLang="cs-CZ" smtClean="0">
                <a:ea typeface="ＭＳ Ｐゴシック" panose="020B0600070205080204" pitchFamily="34" charset="-128"/>
              </a:rPr>
              <a:t>Responsibility, Authority,  Accountability and Delegation</a:t>
            </a:r>
          </a:p>
          <a:p>
            <a:pPr eaLnBrk="1" hangingPunct="1"/>
            <a:r>
              <a:rPr lang="en-US" altLang="cs-CZ" smtClean="0">
                <a:ea typeface="ＭＳ Ｐゴシック" panose="020B0600070205080204" pitchFamily="34" charset="-128"/>
              </a:rPr>
              <a:t>Relationships between roles</a:t>
            </a:r>
          </a:p>
          <a:p>
            <a:pPr lvl="1" eaLnBrk="1" hangingPunct="1"/>
            <a:r>
              <a:rPr lang="en-US" altLang="cs-CZ" smtClean="0">
                <a:ea typeface="ＭＳ Ｐゴシック" panose="020B0600070205080204" pitchFamily="34" charset="-128"/>
              </a:rPr>
              <a:t>Hierarchical and Nonhierarchical organizations</a:t>
            </a:r>
          </a:p>
          <a:p>
            <a:pPr eaLnBrk="1" hangingPunct="1"/>
            <a:r>
              <a:rPr lang="en-US" altLang="cs-CZ" smtClean="0">
                <a:ea typeface="ＭＳ Ｐゴシック" panose="020B0600070205080204" pitchFamily="34" charset="-128"/>
              </a:rPr>
              <a:t>Identifying people</a:t>
            </a:r>
          </a:p>
          <a:p>
            <a:pPr lvl="1" eaLnBrk="1" hangingPunct="1"/>
            <a:r>
              <a:rPr lang="en-US" altLang="cs-CZ" smtClean="0">
                <a:ea typeface="ＭＳ Ｐゴシック" panose="020B0600070205080204" pitchFamily="34" charset="-128"/>
              </a:rPr>
              <a:t>Audience list, drivers, supporters, observers</a:t>
            </a:r>
          </a:p>
          <a:p>
            <a:pPr lvl="1" eaLnBrk="1" hangingPunct="1"/>
            <a:r>
              <a:rPr lang="en-US" altLang="cs-CZ" smtClean="0">
                <a:ea typeface="ＭＳ Ｐゴシック" panose="020B0600070205080204" pitchFamily="34" charset="-128"/>
              </a:rPr>
              <a:t>Involvement of audience list members during the lifetime of a project.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76870">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76870">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499"/>
                                          </p:stCondLst>
                                        </p:cTn>
                                        <p:tgtEl>
                                          <p:spTgt spid="676870">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499"/>
                                          </p:stCondLst>
                                        </p:cTn>
                                        <p:tgtEl>
                                          <p:spTgt spid="676870">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76870">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499"/>
                                          </p:stCondLst>
                                        </p:cTn>
                                        <p:tgtEl>
                                          <p:spTgt spid="676870">
                                            <p:txEl>
                                              <p:pRg st="5" end="5"/>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499"/>
                                          </p:stCondLst>
                                        </p:cTn>
                                        <p:tgtEl>
                                          <p:spTgt spid="676870">
                                            <p:txEl>
                                              <p:pRg st="6" end="6"/>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676870">
                                            <p:txEl>
                                              <p:pRg st="7" end="7"/>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499"/>
                                          </p:stCondLst>
                                        </p:cTn>
                                        <p:tgtEl>
                                          <p:spTgt spid="676870">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499"/>
                                          </p:stCondLst>
                                        </p:cTn>
                                        <p:tgtEl>
                                          <p:spTgt spid="676870">
                                            <p:txEl>
                                              <p:pRg st="9" end="9"/>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499"/>
                                          </p:stCondLst>
                                        </p:cTn>
                                        <p:tgtEl>
                                          <p:spTgt spid="676870">
                                            <p:txEl>
                                              <p:pRg st="10" end="10"/>
                                            </p:txEl>
                                          </p:spTgt>
                                        </p:tgtEl>
                                        <p:attrNameLst>
                                          <p:attrName>style.visibility</p:attrName>
                                        </p:attrNameLst>
                                      </p:cBhvr>
                                      <p:to>
                                        <p:strVal val="visible"/>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ntr" presetSubtype="0" fill="hold" grpId="0" nodeType="clickEffect">
                                  <p:stCondLst>
                                    <p:cond delay="0"/>
                                  </p:stCondLst>
                                  <p:childTnLst>
                                    <p:set>
                                      <p:cBhvr>
                                        <p:cTn id="38" dur="1" fill="hold">
                                          <p:stCondLst>
                                            <p:cond delay="499"/>
                                          </p:stCondLst>
                                        </p:cTn>
                                        <p:tgtEl>
                                          <p:spTgt spid="676870">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6870" grpId="0" build="p" autoUpdateAnimBg="0"/>
    </p:bldLst>
  </p:timing>
</p:sld>
</file>

<file path=ppt/theme/theme1.xml><?xml version="1.0" encoding="utf-8"?>
<a:theme xmlns:a="http://schemas.openxmlformats.org/drawingml/2006/main" name="Stébla">
  <a:themeElements>
    <a:clrScheme name="Stébla">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Stébl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tébl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Wisp</Template>
  <TotalTime>3</TotalTime>
  <Pages>33</Pages>
  <Words>6861</Words>
  <Application>Microsoft Office PowerPoint</Application>
  <PresentationFormat>US letter (8,5 x 11")</PresentationFormat>
  <Paragraphs>916</Paragraphs>
  <Slides>80</Slides>
  <Notes>32</Notes>
  <HiddenSlides>3</HiddenSlides>
  <MMClips>0</MMClips>
  <ScaleCrop>false</ScaleCrop>
  <HeadingPairs>
    <vt:vector size="6" baseType="variant">
      <vt:variant>
        <vt:lpstr>Použitá písma</vt:lpstr>
      </vt:variant>
      <vt:variant>
        <vt:i4>16</vt:i4>
      </vt:variant>
      <vt:variant>
        <vt:lpstr>Motiv</vt:lpstr>
      </vt:variant>
      <vt:variant>
        <vt:i4>1</vt:i4>
      </vt:variant>
      <vt:variant>
        <vt:lpstr>Nadpisy snímků</vt:lpstr>
      </vt:variant>
      <vt:variant>
        <vt:i4>80</vt:i4>
      </vt:variant>
    </vt:vector>
  </HeadingPairs>
  <TitlesOfParts>
    <vt:vector size="97" baseType="lpstr">
      <vt:lpstr>ＭＳ Ｐゴシック</vt:lpstr>
      <vt:lpstr>Arial</vt:lpstr>
      <vt:lpstr>Book Antiqua</vt:lpstr>
      <vt:lpstr>Calibri</vt:lpstr>
      <vt:lpstr>Century Gothic</vt:lpstr>
      <vt:lpstr>Courier</vt:lpstr>
      <vt:lpstr>Helvetica</vt:lpstr>
      <vt:lpstr>Lucida Sans Typewriter</vt:lpstr>
      <vt:lpstr>Monotype Sorts</vt:lpstr>
      <vt:lpstr>Palatino</vt:lpstr>
      <vt:lpstr>Tahoma</vt:lpstr>
      <vt:lpstr>Times</vt:lpstr>
      <vt:lpstr>Times New Roman</vt:lpstr>
      <vt:lpstr>Verdana</vt:lpstr>
      <vt:lpstr>Wingdings 3</vt:lpstr>
      <vt:lpstr>ヒラギノ角ゴ Pro W3</vt:lpstr>
      <vt:lpstr>Stébla</vt:lpstr>
      <vt:lpstr>Prezentace aplikace PowerPoint</vt:lpstr>
      <vt:lpstr>Organizational Issues when define a Project</vt:lpstr>
      <vt:lpstr>Architecture-centric Project Management: 3 Steps</vt:lpstr>
      <vt:lpstr>Setting up a Project: Example</vt:lpstr>
      <vt:lpstr>Setting up a Project: Example</vt:lpstr>
      <vt:lpstr>Group vs. Team</vt:lpstr>
      <vt:lpstr>Organization</vt:lpstr>
      <vt:lpstr>Structures in Organizations</vt:lpstr>
      <vt:lpstr>Roadmap for the  Lecture</vt:lpstr>
      <vt:lpstr>Functional Organization</vt:lpstr>
      <vt:lpstr>Example of a Functional Organization</vt:lpstr>
      <vt:lpstr>Properties of Functional Organizations</vt:lpstr>
      <vt:lpstr>Project-based Organization</vt:lpstr>
      <vt:lpstr>Properties of Project-based Organizations</vt:lpstr>
      <vt:lpstr>Matrix Organization</vt:lpstr>
      <vt:lpstr>Properties of Matrix Organizations</vt:lpstr>
      <vt:lpstr>Challenges in Matrix Organizations</vt:lpstr>
      <vt:lpstr>When to use a Functional Organization</vt:lpstr>
      <vt:lpstr>When to use a Project-based Organization</vt:lpstr>
      <vt:lpstr>Meta-Model for Organizations</vt:lpstr>
      <vt:lpstr>Roadmap for the Lecture</vt:lpstr>
      <vt:lpstr>Definition Role</vt:lpstr>
      <vt:lpstr>Binding Roles To People</vt:lpstr>
      <vt:lpstr>Flexibility of Organizations</vt:lpstr>
      <vt:lpstr>Different Types of Binding Roles to People</vt:lpstr>
      <vt:lpstr>Key Concepts for Binding Roles to People</vt:lpstr>
      <vt:lpstr>Three Reasons for Delegation</vt:lpstr>
      <vt:lpstr>Identification of Responsibility Risks</vt:lpstr>
      <vt:lpstr>Authority vs. Responsibility</vt:lpstr>
      <vt:lpstr>Authority vs. Responsibility vs. Accountability</vt:lpstr>
      <vt:lpstr>Responsibility vs. Accountability</vt:lpstr>
      <vt:lpstr>Risks when Delegating Responsibility</vt:lpstr>
      <vt:lpstr>Key Roles in Projects</vt:lpstr>
      <vt:lpstr>Responsibilities of the Project Manager (1)</vt:lpstr>
      <vt:lpstr>Responsibilities of the Project Manager (2)</vt:lpstr>
      <vt:lpstr>General Responsibilities of Team Members</vt:lpstr>
      <vt:lpstr>Typical Project Roles</vt:lpstr>
      <vt:lpstr>A Taxonomy for Project Roles</vt:lpstr>
      <vt:lpstr>Promoter</vt:lpstr>
      <vt:lpstr>Power Promoter </vt:lpstr>
      <vt:lpstr>Knowledge Promoter </vt:lpstr>
      <vt:lpstr>Process Promoter </vt:lpstr>
      <vt:lpstr>Roadmap for the Lecture</vt:lpstr>
      <vt:lpstr>Relationships between Roles</vt:lpstr>
      <vt:lpstr>An Organization with Reporting and Decision Structure</vt:lpstr>
      <vt:lpstr>An Organization with Distinct Reporting, Decision and Communication Structures</vt:lpstr>
      <vt:lpstr>Hierarchical Organization</vt:lpstr>
      <vt:lpstr>Hierarchical Project Organization</vt:lpstr>
      <vt:lpstr>Advantages of Hierarchical Organizations</vt:lpstr>
      <vt:lpstr>Example of a Hierarchical Organization from the early IT Days : Chief Programmer Team [Brooks 1995]</vt:lpstr>
      <vt:lpstr>Disadvantages of Hierarchical Organizations</vt:lpstr>
      <vt:lpstr>Nonhierarchical Organizations</vt:lpstr>
      <vt:lpstr>Nonhierarchical Project Organization</vt:lpstr>
      <vt:lpstr>A Nonhierarchical Organization:  Egoless Programming [Weinberg 1971]</vt:lpstr>
      <vt:lpstr>Observations on Organizational Structures</vt:lpstr>
      <vt:lpstr>Final Topic for Today: Identifying People</vt:lpstr>
      <vt:lpstr>Identifying People</vt:lpstr>
      <vt:lpstr>Categories for an Audience List Template</vt:lpstr>
      <vt:lpstr>Guidelines for the Audience List</vt:lpstr>
      <vt:lpstr>Other Categories for the Audience List</vt:lpstr>
      <vt:lpstr>Methods to keep the Audience involved</vt:lpstr>
      <vt:lpstr>Other Project Lists</vt:lpstr>
      <vt:lpstr>Heuristics for a Successful Project Manager</vt:lpstr>
      <vt:lpstr>Micromanagement</vt:lpstr>
      <vt:lpstr>Reasons for Micromanagement</vt:lpstr>
      <vt:lpstr>Overcoming Micro Management</vt:lpstr>
      <vt:lpstr>Summary</vt:lpstr>
      <vt:lpstr>Additional References</vt:lpstr>
      <vt:lpstr>Linear Responsibility Chart</vt:lpstr>
      <vt:lpstr>Example of a  Responsibility Chart</vt:lpstr>
      <vt:lpstr>Another Example of a  Responsibility Chart </vt:lpstr>
      <vt:lpstr>Responsibilities of the Project Manager</vt:lpstr>
      <vt:lpstr>Responsibilities of the Coach </vt:lpstr>
      <vt:lpstr>Responsibilities of the Team Leader</vt:lpstr>
      <vt:lpstr>Team Leader: Create an Agenda</vt:lpstr>
      <vt:lpstr>Responsibilities of the API Liaison</vt:lpstr>
      <vt:lpstr>Responsibilities of the Planner</vt:lpstr>
      <vt:lpstr>Responsibilities of the Document Editor</vt:lpstr>
      <vt:lpstr>Responsibilities of the Web Master</vt:lpstr>
      <vt:lpstr>Web Master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Software Engineering?</dc:title>
  <dc:subject/>
  <dc:creator>Bernd Bruegge</dc:creator>
  <cp:keywords/>
  <dc:description/>
  <cp:lastModifiedBy>Beránek Ladislav doc. Ing. CSc.</cp:lastModifiedBy>
  <cp:revision>687</cp:revision>
  <cp:lastPrinted>2005-04-07T15:51:47Z</cp:lastPrinted>
  <dcterms:created xsi:type="dcterms:W3CDTF">2009-06-23T09:21:15Z</dcterms:created>
  <dcterms:modified xsi:type="dcterms:W3CDTF">2020-03-30T08:55:08Z</dcterms:modified>
</cp:coreProperties>
</file>