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sldIdLst>
    <p:sldId id="266" r:id="rId7"/>
    <p:sldId id="267" r:id="rId8"/>
    <p:sldId id="292" r:id="rId9"/>
    <p:sldId id="257" r:id="rId10"/>
    <p:sldId id="268" r:id="rId11"/>
    <p:sldId id="269" r:id="rId12"/>
    <p:sldId id="258" r:id="rId13"/>
    <p:sldId id="259" r:id="rId14"/>
    <p:sldId id="260" r:id="rId15"/>
    <p:sldId id="270" r:id="rId16"/>
    <p:sldId id="271" r:id="rId17"/>
    <p:sldId id="261" r:id="rId18"/>
    <p:sldId id="262" r:id="rId19"/>
    <p:sldId id="272" r:id="rId20"/>
    <p:sldId id="273" r:id="rId21"/>
    <p:sldId id="263" r:id="rId22"/>
    <p:sldId id="264" r:id="rId23"/>
    <p:sldId id="274" r:id="rId24"/>
    <p:sldId id="265" r:id="rId25"/>
    <p:sldId id="275" r:id="rId26"/>
    <p:sldId id="277" r:id="rId27"/>
    <p:sldId id="278" r:id="rId28"/>
    <p:sldId id="276" r:id="rId29"/>
    <p:sldId id="281" r:id="rId30"/>
    <p:sldId id="279" r:id="rId31"/>
    <p:sldId id="280"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428577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56728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2091453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4452488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6414867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5890713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4702612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7035942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4155738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3451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1054253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734359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9554132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8380035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01246591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6498186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99991469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45036062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7386962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1005314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2358342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934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806283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57446088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7999122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11211731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69454517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10004209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2480483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96401366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69307747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8025847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7024439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70E1EA-A857-48D9-8E63-D99DC0366786}" type="datetimeFigureOut">
              <a:rPr lang="cs-CZ" smtClean="0"/>
              <a:t>18.12.2017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779431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75242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86586115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232604621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62904160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57790152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5359735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2225415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3573475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80125133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3498854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70E1EA-A857-48D9-8E63-D99DC0366786}" type="datetimeFigureOut">
              <a:rPr lang="cs-CZ" smtClean="0"/>
              <a:t>18.12.2017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3535384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137304011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1848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96571420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404525999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7148437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72151344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338036136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1286049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22906367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588962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70E1EA-A857-48D9-8E63-D99DC0366786}" type="datetimeFigureOut">
              <a:rPr lang="cs-CZ" smtClean="0"/>
              <a:t>18.12.2017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097370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0770134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144253130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5641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56878835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57913724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0878054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9233400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70E1EA-A857-48D9-8E63-D99DC0366786}" type="datetimeFigureOut">
              <a:rPr lang="cs-CZ" smtClean="0"/>
              <a:t>18.12.2017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79376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t>18.12.2017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623575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t>18.12.2017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t>‹#›</a:t>
            </a:fld>
            <a:endParaRPr lang="cs-CZ"/>
          </a:p>
        </p:txBody>
      </p:sp>
    </p:spTree>
    <p:extLst>
      <p:ext uri="{BB962C8B-B14F-4D97-AF65-F5344CB8AC3E}">
        <p14:creationId xmlns:p14="http://schemas.microsoft.com/office/powerpoint/2010/main" val="14765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0E1EA-A857-48D9-8E63-D99DC0366786}" type="datetimeFigureOut">
              <a:rPr lang="cs-CZ" smtClean="0"/>
              <a:t>18.12.2017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48F5D-4EC3-4450-B252-4564122B6862}" type="slidenum">
              <a:rPr lang="cs-CZ" smtClean="0"/>
              <a:t>‹#›</a:t>
            </a:fld>
            <a:endParaRPr lang="cs-CZ"/>
          </a:p>
        </p:txBody>
      </p:sp>
    </p:spTree>
    <p:extLst>
      <p:ext uri="{BB962C8B-B14F-4D97-AF65-F5344CB8AC3E}">
        <p14:creationId xmlns:p14="http://schemas.microsoft.com/office/powerpoint/2010/main" val="1797539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91708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24631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187903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69310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624037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1.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6.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6.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6.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lnSpc>
                <a:spcPct val="90000"/>
              </a:lnSpc>
              <a:spcBef>
                <a:spcPct val="0"/>
              </a:spcBef>
              <a:spcAft>
                <a:spcPct val="0"/>
              </a:spcAft>
            </a:pPr>
            <a:r>
              <a:rPr lang="en-US" altLang="cs-CZ" sz="844">
                <a:solidFill>
                  <a:srgbClr val="000000"/>
                </a:solidFill>
                <a:latin typeface="Clara Sans" pitchFamily="122" charset="0"/>
                <a:ea typeface="ヒラギノ角ゴ Pro W3" pitchFamily="122" charset="-128"/>
                <a:sym typeface="Clara Sans" pitchFamily="122" charset="0"/>
              </a:rPr>
              <a:t>www.frov.jcu.cz</a:t>
            </a:r>
          </a:p>
        </p:txBody>
      </p:sp>
    </p:spTree>
    <p:extLst>
      <p:ext uri="{BB962C8B-B14F-4D97-AF65-F5344CB8AC3E}">
        <p14:creationId xmlns:p14="http://schemas.microsoft.com/office/powerpoint/2010/main" val="1318497547"/>
      </p:ext>
    </p:extLst>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58930" y="749643"/>
            <a:ext cx="10859828" cy="5781696"/>
          </a:xfrm>
        </p:spPr>
        <p:txBody>
          <a:bodyPr/>
          <a:lstStyle/>
          <a:p>
            <a:pPr algn="just"/>
            <a:r>
              <a:rPr lang="en-US" sz="2000" dirty="0"/>
              <a:t>This species is endemic to China and is restricted to the Yangtze River system. It has recently been extirpated from the lower reaches of river and is now restricted to the upper main stream in the Sichuan Province. It also enters major tributaries, including the Ming, </a:t>
            </a:r>
            <a:r>
              <a:rPr lang="en-US" sz="2000" dirty="0" err="1"/>
              <a:t>Tuo</a:t>
            </a:r>
            <a:r>
              <a:rPr lang="en-US" sz="2000" dirty="0"/>
              <a:t>, and Jialing rivers. In the late 20th century population numbers declined drastically due to overfishing and habitat degradation. Incidental catch data between 1982 and 2008 indicate that since 1982 only tens of specimens are being captured annually. Artificial propagation began in 1976 by the Chongqing Fisheries Institute, China. Since 2007, more than 5,000 individuals have been released into the upper reaches of the Yangtze River for stock rehabilitation (Zhang </a:t>
            </a:r>
            <a:r>
              <a:rPr lang="en-US" sz="2000" i="1" dirty="0"/>
              <a:t>et al</a:t>
            </a:r>
            <a:r>
              <a:rPr lang="en-US" sz="2000" dirty="0"/>
              <a:t>. 2009). Dam construction has caused major adverse effects to the habitat of this species and have resulted in a reduction in its area of occurrence of this species. The naturally occurring population is considered to be very small and it is thought this species only survives in the wild due to restocking. No evidence exists to show that re-stocked animals are reproducing in the wild. Therefore, due to inferred and suspected population declines, along with a decrease in the area of occupancy and historical overfishing, this species has been assessed as Critically Endangered (Possibly Extinct). </a:t>
            </a:r>
            <a:endParaRPr lang="cs-CZ" sz="2000" dirty="0"/>
          </a:p>
        </p:txBody>
      </p:sp>
      <p:sp>
        <p:nvSpPr>
          <p:cNvPr id="4" name="Text Box 4"/>
          <p:cNvSpPr txBox="1">
            <a:spLocks noGrp="1" noChangeArrowheads="1"/>
          </p:cNvSpPr>
          <p:nvPr>
            <p:ph type="title"/>
          </p:nvPr>
        </p:nvSpPr>
        <p:spPr bwMode="auto">
          <a:xfrm>
            <a:off x="2045271" y="87065"/>
            <a:ext cx="7887146" cy="46025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9" tIns="45719" rIns="91439" bIns="45719" numCol="1" anchor="t" anchorCtr="0" compatLnSpc="1">
            <a:prstTxWarp prst="textNoShape">
              <a:avLst/>
            </a:prstTxWarp>
            <a:spAutoFit/>
          </a:bodyPr>
          <a:lstStyle/>
          <a:p>
            <a:pPr defTabSz="914145"/>
            <a:r>
              <a:rPr lang="en-US" altLang="cs-CZ" sz="2391" b="1" i="1" dirty="0" err="1">
                <a:latin typeface="Times New Roman" panose="02020603050405020304" pitchFamily="18" charset="0"/>
              </a:rPr>
              <a:t>Acipenser</a:t>
            </a:r>
            <a:r>
              <a:rPr lang="en-US" altLang="cs-CZ" sz="2391" b="1" i="1" dirty="0">
                <a:latin typeface="Times New Roman" panose="02020603050405020304" pitchFamily="18" charset="0"/>
              </a:rPr>
              <a:t> </a:t>
            </a:r>
            <a:r>
              <a:rPr lang="en-US" altLang="cs-CZ" sz="2391" b="1" i="1" dirty="0" err="1">
                <a:latin typeface="Times New Roman" panose="02020603050405020304" pitchFamily="18" charset="0"/>
              </a:rPr>
              <a:t>dabryanus</a:t>
            </a:r>
            <a:r>
              <a:rPr lang="cs-CZ" altLang="cs-CZ" sz="2391" b="1" i="1" dirty="0">
                <a:latin typeface="Times New Roman" panose="02020603050405020304" pitchFamily="18" charset="0"/>
              </a:rPr>
              <a:t> </a:t>
            </a:r>
            <a:r>
              <a:rPr lang="cs-CZ" altLang="cs-CZ" sz="2391" b="1" dirty="0">
                <a:latin typeface="Times New Roman" panose="02020603050405020304" pitchFamily="18" charset="0"/>
              </a:rPr>
              <a:t>jeseter jihočínský</a:t>
            </a:r>
            <a:endParaRPr lang="cs-CZ" altLang="cs-CZ" sz="2391" b="1" i="1" dirty="0">
              <a:latin typeface="Times New Roman" panose="02020603050405020304" pitchFamily="18" charset="0"/>
            </a:endParaRPr>
          </a:p>
        </p:txBody>
      </p:sp>
      <p:sp>
        <p:nvSpPr>
          <p:cNvPr id="5" name="Obdélník 4"/>
          <p:cNvSpPr/>
          <p:nvPr/>
        </p:nvSpPr>
        <p:spPr>
          <a:xfrm>
            <a:off x="7297052" y="6061675"/>
            <a:ext cx="4121706" cy="369332"/>
          </a:xfrm>
          <a:prstGeom prst="rect">
            <a:avLst/>
          </a:prstGeom>
        </p:spPr>
        <p:txBody>
          <a:bodyPr wrap="none">
            <a:spAutoFit/>
          </a:bodyPr>
          <a:lstStyle/>
          <a:p>
            <a:r>
              <a:rPr lang="cs-CZ" dirty="0"/>
              <a:t>http://www.iucnredlist.org/details/231/0</a:t>
            </a:r>
          </a:p>
        </p:txBody>
      </p:sp>
    </p:spTree>
    <p:extLst>
      <p:ext uri="{BB962C8B-B14F-4D97-AF65-F5344CB8AC3E}">
        <p14:creationId xmlns:p14="http://schemas.microsoft.com/office/powerpoint/2010/main" val="232961112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47287" y="714014"/>
            <a:ext cx="10516195" cy="2169229"/>
          </a:xfrm>
        </p:spPr>
        <p:txBody>
          <a:bodyPr/>
          <a:lstStyle/>
          <a:p>
            <a:pPr algn="just"/>
            <a:r>
              <a:rPr lang="en-US" sz="1800" dirty="0"/>
              <a:t>This is a small sturgeon species that is permanently resident in freshwater. It usually inhabits the middle and lower layers of the water and prefers slow moving water that is rich in humus, and feeds on demersal organisms (those that live at or near the bottom of a body of water).</a:t>
            </a:r>
            <a:br>
              <a:rPr lang="en-US" sz="1800" dirty="0"/>
            </a:br>
            <a:r>
              <a:rPr lang="en-US" sz="1800" dirty="0"/>
              <a:t/>
            </a:r>
            <a:br>
              <a:rPr lang="en-US" sz="1800" dirty="0"/>
            </a:br>
            <a:r>
              <a:rPr lang="en-US" sz="1800" dirty="0"/>
              <a:t>This species spawns in upper reaches of the Yangtze River, in the spring (March-April) and the autumn (October-December). Its key spawning reach is between </a:t>
            </a:r>
            <a:r>
              <a:rPr lang="en-US" sz="1800" dirty="0" err="1"/>
              <a:t>Maoshui</a:t>
            </a:r>
            <a:r>
              <a:rPr lang="en-US" sz="1800" dirty="0"/>
              <a:t> and </a:t>
            </a:r>
            <a:r>
              <a:rPr lang="en-US" sz="1800" dirty="0" err="1"/>
              <a:t>Heijang</a:t>
            </a:r>
            <a:r>
              <a:rPr lang="en-US" sz="1800" dirty="0"/>
              <a:t>, a stretch of 321.7 km (The </a:t>
            </a:r>
            <a:r>
              <a:rPr lang="en-US" sz="1800" dirty="0" err="1"/>
              <a:t>Chanjiang</a:t>
            </a:r>
            <a:r>
              <a:rPr lang="en-US" sz="1800" dirty="0"/>
              <a:t> Aquatic Resources Survey Group 1988).</a:t>
            </a:r>
            <a:endParaRPr lang="cs-CZ" sz="1800" dirty="0"/>
          </a:p>
        </p:txBody>
      </p:sp>
      <p:sp>
        <p:nvSpPr>
          <p:cNvPr id="4" name="Text Box 4"/>
          <p:cNvSpPr txBox="1">
            <a:spLocks noGrp="1" noChangeArrowheads="1"/>
          </p:cNvSpPr>
          <p:nvPr>
            <p:ph type="title"/>
          </p:nvPr>
        </p:nvSpPr>
        <p:spPr bwMode="auto">
          <a:xfrm>
            <a:off x="2045271" y="87065"/>
            <a:ext cx="7887146" cy="46025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9" tIns="45719" rIns="91439" bIns="45719" numCol="1" anchor="t" anchorCtr="0" compatLnSpc="1">
            <a:prstTxWarp prst="textNoShape">
              <a:avLst/>
            </a:prstTxWarp>
            <a:spAutoFit/>
          </a:bodyPr>
          <a:lstStyle/>
          <a:p>
            <a:pPr defTabSz="914145"/>
            <a:r>
              <a:rPr lang="en-US" altLang="cs-CZ" sz="2391" b="1" i="1" dirty="0" err="1">
                <a:latin typeface="Times New Roman" panose="02020603050405020304" pitchFamily="18" charset="0"/>
              </a:rPr>
              <a:t>Acipenser</a:t>
            </a:r>
            <a:r>
              <a:rPr lang="en-US" altLang="cs-CZ" sz="2391" b="1" i="1" dirty="0">
                <a:latin typeface="Times New Roman" panose="02020603050405020304" pitchFamily="18" charset="0"/>
              </a:rPr>
              <a:t> </a:t>
            </a:r>
            <a:r>
              <a:rPr lang="en-US" altLang="cs-CZ" sz="2391" b="1" i="1" dirty="0" err="1">
                <a:latin typeface="Times New Roman" panose="02020603050405020304" pitchFamily="18" charset="0"/>
              </a:rPr>
              <a:t>dabryanus</a:t>
            </a:r>
            <a:r>
              <a:rPr lang="cs-CZ" altLang="cs-CZ" sz="2391" b="1" i="1" dirty="0">
                <a:latin typeface="Times New Roman" panose="02020603050405020304" pitchFamily="18" charset="0"/>
              </a:rPr>
              <a:t> </a:t>
            </a:r>
            <a:r>
              <a:rPr lang="cs-CZ" altLang="cs-CZ" sz="2391" b="1" dirty="0">
                <a:latin typeface="Times New Roman" panose="02020603050405020304" pitchFamily="18" charset="0"/>
              </a:rPr>
              <a:t>jeseter jihočínský</a:t>
            </a:r>
            <a:endParaRPr lang="cs-CZ" altLang="cs-CZ" sz="2391" b="1" i="1" dirty="0">
              <a:latin typeface="Times New Roman" panose="02020603050405020304" pitchFamily="18" charset="0"/>
            </a:endParaRPr>
          </a:p>
        </p:txBody>
      </p:sp>
      <p:sp>
        <p:nvSpPr>
          <p:cNvPr id="5" name="Obdélník 4"/>
          <p:cNvSpPr/>
          <p:nvPr/>
        </p:nvSpPr>
        <p:spPr>
          <a:xfrm>
            <a:off x="683741" y="3049940"/>
            <a:ext cx="10579741" cy="923330"/>
          </a:xfrm>
          <a:prstGeom prst="rect">
            <a:avLst/>
          </a:prstGeom>
        </p:spPr>
        <p:txBody>
          <a:bodyPr wrap="square">
            <a:spAutoFit/>
          </a:bodyPr>
          <a:lstStyle/>
          <a:p>
            <a:r>
              <a:rPr lang="en-US" dirty="0"/>
              <a:t>This species has been listed as a First Class Protected Animal of the State since 1988, and has received the same effective protection as </a:t>
            </a:r>
            <a:r>
              <a:rPr lang="en-US" i="1" dirty="0" err="1"/>
              <a:t>Acipenser</a:t>
            </a:r>
            <a:r>
              <a:rPr lang="en-US" i="1" dirty="0"/>
              <a:t> </a:t>
            </a:r>
            <a:r>
              <a:rPr lang="en-US" i="1" dirty="0" err="1"/>
              <a:t>sinensis</a:t>
            </a:r>
            <a:r>
              <a:rPr lang="en-US" dirty="0"/>
              <a:t>. This species was also listed on CITES Appendix II in 1998</a:t>
            </a:r>
            <a:r>
              <a:rPr lang="en-US" dirty="0" smtClean="0"/>
              <a:t>.</a:t>
            </a:r>
            <a:endParaRPr lang="cs-CZ" dirty="0"/>
          </a:p>
        </p:txBody>
      </p:sp>
      <p:sp>
        <p:nvSpPr>
          <p:cNvPr id="6" name="Obdélník 5"/>
          <p:cNvSpPr/>
          <p:nvPr/>
        </p:nvSpPr>
        <p:spPr>
          <a:xfrm>
            <a:off x="7297052" y="6061675"/>
            <a:ext cx="4121706" cy="369332"/>
          </a:xfrm>
          <a:prstGeom prst="rect">
            <a:avLst/>
          </a:prstGeom>
        </p:spPr>
        <p:txBody>
          <a:bodyPr wrap="none">
            <a:spAutoFit/>
          </a:bodyPr>
          <a:lstStyle/>
          <a:p>
            <a:r>
              <a:rPr lang="cs-CZ" dirty="0"/>
              <a:t>http://www.iucnredlist.org/details/231/0</a:t>
            </a:r>
          </a:p>
        </p:txBody>
      </p:sp>
    </p:spTree>
    <p:extLst>
      <p:ext uri="{BB962C8B-B14F-4D97-AF65-F5344CB8AC3E}">
        <p14:creationId xmlns:p14="http://schemas.microsoft.com/office/powerpoint/2010/main" val="162344240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200711211482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748" y="2349625"/>
            <a:ext cx="6057676" cy="418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W020070423488812260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123" y="765721"/>
            <a:ext cx="3885531"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1847701" y="260078"/>
            <a:ext cx="8304609"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a:latin typeface="Times New Roman" panose="02020603050405020304" pitchFamily="18" charset="0"/>
              </a:rPr>
              <a:t>Acipenser dabryanus</a:t>
            </a:r>
            <a:r>
              <a:rPr lang="cs-CZ" altLang="cs-CZ" sz="2391" b="1" i="1">
                <a:latin typeface="Times New Roman" panose="02020603050405020304" pitchFamily="18" charset="0"/>
              </a:rPr>
              <a:t> </a:t>
            </a:r>
            <a:r>
              <a:rPr lang="cs-CZ" altLang="cs-CZ" sz="2391" b="1">
                <a:latin typeface="Times New Roman" panose="02020603050405020304" pitchFamily="18" charset="0"/>
              </a:rPr>
              <a:t>jeseter jihočínský</a:t>
            </a:r>
            <a:endParaRPr lang="cs-CZ" altLang="cs-CZ" sz="2391" b="1" i="1">
              <a:latin typeface="Times New Roman" panose="02020603050405020304" pitchFamily="18" charset="0"/>
            </a:endParaRPr>
          </a:p>
        </p:txBody>
      </p:sp>
    </p:spTree>
    <p:extLst>
      <p:ext uri="{BB962C8B-B14F-4D97-AF65-F5344CB8AC3E}">
        <p14:creationId xmlns:p14="http://schemas.microsoft.com/office/powerpoint/2010/main" val="38325967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45669" y="11788"/>
            <a:ext cx="8303186" cy="642993"/>
          </a:xfrm>
          <a:prstGeom prst="rect">
            <a:avLst/>
          </a:prstGeom>
        </p:spPr>
      </p:pic>
      <p:pic>
        <p:nvPicPr>
          <p:cNvPr id="5" name="Obrázek 4"/>
          <p:cNvPicPr>
            <a:picLocks noChangeAspect="1"/>
          </p:cNvPicPr>
          <p:nvPr/>
        </p:nvPicPr>
        <p:blipFill>
          <a:blip r:embed="rId3"/>
          <a:stretch>
            <a:fillRect/>
          </a:stretch>
        </p:blipFill>
        <p:spPr>
          <a:xfrm>
            <a:off x="8701267" y="95921"/>
            <a:ext cx="1862486" cy="468971"/>
          </a:xfrm>
          <a:prstGeom prst="rect">
            <a:avLst/>
          </a:prstGeom>
        </p:spPr>
      </p:pic>
      <p:pic>
        <p:nvPicPr>
          <p:cNvPr id="7" name="Obrázek 6"/>
          <p:cNvPicPr>
            <a:picLocks noChangeAspect="1"/>
          </p:cNvPicPr>
          <p:nvPr/>
        </p:nvPicPr>
        <p:blipFill>
          <a:blip r:embed="rId4"/>
          <a:stretch>
            <a:fillRect/>
          </a:stretch>
        </p:blipFill>
        <p:spPr>
          <a:xfrm>
            <a:off x="5893478" y="722306"/>
            <a:ext cx="4843408" cy="2190625"/>
          </a:xfrm>
          <a:prstGeom prst="rect">
            <a:avLst/>
          </a:prstGeom>
        </p:spPr>
      </p:pic>
      <p:pic>
        <p:nvPicPr>
          <p:cNvPr id="8" name="Obrázek 7"/>
          <p:cNvPicPr>
            <a:picLocks noChangeAspect="1"/>
          </p:cNvPicPr>
          <p:nvPr/>
        </p:nvPicPr>
        <p:blipFill>
          <a:blip r:embed="rId5"/>
          <a:stretch>
            <a:fillRect/>
          </a:stretch>
        </p:blipFill>
        <p:spPr>
          <a:xfrm>
            <a:off x="845669" y="2795108"/>
            <a:ext cx="8264823" cy="629156"/>
          </a:xfrm>
          <a:prstGeom prst="rect">
            <a:avLst/>
          </a:prstGeom>
        </p:spPr>
      </p:pic>
      <p:pic>
        <p:nvPicPr>
          <p:cNvPr id="9" name="Obrázek 8"/>
          <p:cNvPicPr>
            <a:picLocks noChangeAspect="1"/>
          </p:cNvPicPr>
          <p:nvPr/>
        </p:nvPicPr>
        <p:blipFill>
          <a:blip r:embed="rId6"/>
          <a:stretch>
            <a:fillRect/>
          </a:stretch>
        </p:blipFill>
        <p:spPr>
          <a:xfrm>
            <a:off x="872956" y="759939"/>
            <a:ext cx="4980896" cy="2285822"/>
          </a:xfrm>
          <a:prstGeom prst="rect">
            <a:avLst/>
          </a:prstGeom>
        </p:spPr>
      </p:pic>
      <p:pic>
        <p:nvPicPr>
          <p:cNvPr id="11" name="Obrázek 10"/>
          <p:cNvPicPr>
            <a:picLocks noChangeAspect="1"/>
          </p:cNvPicPr>
          <p:nvPr/>
        </p:nvPicPr>
        <p:blipFill>
          <a:blip r:embed="rId7"/>
          <a:stretch>
            <a:fillRect/>
          </a:stretch>
        </p:blipFill>
        <p:spPr>
          <a:xfrm>
            <a:off x="816564" y="3568348"/>
            <a:ext cx="5037288" cy="1266862"/>
          </a:xfrm>
          <a:prstGeom prst="rect">
            <a:avLst/>
          </a:prstGeom>
        </p:spPr>
      </p:pic>
      <p:pic>
        <p:nvPicPr>
          <p:cNvPr id="10" name="Obrázek 9"/>
          <p:cNvPicPr>
            <a:picLocks noChangeAspect="1"/>
          </p:cNvPicPr>
          <p:nvPr/>
        </p:nvPicPr>
        <p:blipFill>
          <a:blip r:embed="rId8"/>
          <a:stretch>
            <a:fillRect/>
          </a:stretch>
        </p:blipFill>
        <p:spPr>
          <a:xfrm>
            <a:off x="0" y="5400086"/>
            <a:ext cx="7154163" cy="1300480"/>
          </a:xfrm>
          <a:prstGeom prst="rect">
            <a:avLst/>
          </a:prstGeom>
        </p:spPr>
      </p:pic>
      <p:pic>
        <p:nvPicPr>
          <p:cNvPr id="6" name="Zástupný symbol pro obsah 5"/>
          <p:cNvPicPr>
            <a:picLocks noGrp="1" noChangeAspect="1"/>
          </p:cNvPicPr>
          <p:nvPr>
            <p:ph idx="1"/>
          </p:nvPr>
        </p:nvPicPr>
        <p:blipFill>
          <a:blip r:embed="rId9"/>
          <a:stretch>
            <a:fillRect/>
          </a:stretch>
        </p:blipFill>
        <p:spPr>
          <a:xfrm>
            <a:off x="7087964" y="3313445"/>
            <a:ext cx="5211127" cy="2670578"/>
          </a:xfrm>
          <a:prstGeom prst="rect">
            <a:avLst/>
          </a:prstGeom>
        </p:spPr>
      </p:pic>
      <p:sp>
        <p:nvSpPr>
          <p:cNvPr id="12" name="Obdélník 11"/>
          <p:cNvSpPr/>
          <p:nvPr/>
        </p:nvSpPr>
        <p:spPr>
          <a:xfrm>
            <a:off x="7248173" y="6550223"/>
            <a:ext cx="3169201" cy="307777"/>
          </a:xfrm>
          <a:prstGeom prst="rect">
            <a:avLst/>
          </a:prstGeom>
        </p:spPr>
        <p:txBody>
          <a:bodyPr wrap="none">
            <a:spAutoFit/>
          </a:bodyPr>
          <a:lstStyle/>
          <a:p>
            <a:r>
              <a:rPr lang="cs-CZ" sz="1400" dirty="0"/>
              <a:t>http://</a:t>
            </a:r>
            <a:r>
              <a:rPr lang="cs-CZ" sz="1400" dirty="0" smtClean="0"/>
              <a:t>www.pond-life.me.uk/sturgeon/</a:t>
            </a:r>
            <a:endParaRPr lang="cs-CZ" sz="1400" dirty="0"/>
          </a:p>
        </p:txBody>
      </p:sp>
    </p:spTree>
    <p:extLst>
      <p:ext uri="{BB962C8B-B14F-4D97-AF65-F5344CB8AC3E}">
        <p14:creationId xmlns:p14="http://schemas.microsoft.com/office/powerpoint/2010/main" val="47965282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44995" y="573971"/>
            <a:ext cx="10516195" cy="4350990"/>
          </a:xfrm>
        </p:spPr>
        <p:txBody>
          <a:bodyPr/>
          <a:lstStyle/>
          <a:p>
            <a:pPr algn="just"/>
            <a:r>
              <a:rPr lang="en-US" sz="2000" dirty="0"/>
              <a:t>The </a:t>
            </a:r>
            <a:r>
              <a:rPr lang="en-US" sz="2000" dirty="0" err="1"/>
              <a:t>Tumnin</a:t>
            </a:r>
            <a:r>
              <a:rPr lang="en-US" sz="2000" dirty="0"/>
              <a:t> River is the only known persistent spawning river for Sakhalin Sturgeon (to 100 km upstream). The species population and habitat is declining due to illegal poaching during the migration run and pollution of habitat from agriculture, oil production and mining is causing a decline in habitat quality. The area of the species spawning grounds is estimated to be more than 10 km² (extent of occurrence (EOO) is over 100 km²). Over the past 45 years (estimated three generations) there has been a massive decline in wild mature individuals, suspected to be more than 80%. It was common in the fish markets of Japan in the 1950s and now only a few specimens are found per year. </a:t>
            </a:r>
            <a:endParaRPr lang="cs-CZ" sz="2000" dirty="0"/>
          </a:p>
        </p:txBody>
      </p:sp>
      <p:pic>
        <p:nvPicPr>
          <p:cNvPr id="4" name="Obrázek 3"/>
          <p:cNvPicPr>
            <a:picLocks noChangeAspect="1"/>
          </p:cNvPicPr>
          <p:nvPr/>
        </p:nvPicPr>
        <p:blipFill>
          <a:blip r:embed="rId2"/>
          <a:stretch>
            <a:fillRect/>
          </a:stretch>
        </p:blipFill>
        <p:spPr>
          <a:xfrm>
            <a:off x="1944407" y="0"/>
            <a:ext cx="8303186" cy="642993"/>
          </a:xfrm>
          <a:prstGeom prst="rect">
            <a:avLst/>
          </a:prstGeom>
        </p:spPr>
      </p:pic>
      <p:sp>
        <p:nvSpPr>
          <p:cNvPr id="5" name="Obdélník 4"/>
          <p:cNvSpPr/>
          <p:nvPr/>
        </p:nvSpPr>
        <p:spPr>
          <a:xfrm>
            <a:off x="900864" y="3126941"/>
            <a:ext cx="10604455" cy="923330"/>
          </a:xfrm>
          <a:prstGeom prst="rect">
            <a:avLst/>
          </a:prstGeom>
        </p:spPr>
        <p:txBody>
          <a:bodyPr wrap="square">
            <a:spAutoFit/>
          </a:bodyPr>
          <a:lstStyle/>
          <a:p>
            <a:pPr algn="just"/>
            <a:r>
              <a:rPr lang="en-US" dirty="0"/>
              <a:t>Current population estimates range from ten to thirty adults entering the </a:t>
            </a:r>
            <a:r>
              <a:rPr lang="en-US" dirty="0" err="1"/>
              <a:t>Tumnin</a:t>
            </a:r>
            <a:r>
              <a:rPr lang="en-US" dirty="0"/>
              <a:t> River for spawning annually. In 2005 only three specimens were caught and two specimens in 2008 - these were used for the establishment of aquaculture stocks.</a:t>
            </a:r>
            <a:endParaRPr lang="cs-CZ" dirty="0"/>
          </a:p>
        </p:txBody>
      </p:sp>
      <p:sp>
        <p:nvSpPr>
          <p:cNvPr id="6" name="Obdélník 5"/>
          <p:cNvSpPr/>
          <p:nvPr/>
        </p:nvSpPr>
        <p:spPr>
          <a:xfrm>
            <a:off x="856735" y="4113652"/>
            <a:ext cx="10604455" cy="2585323"/>
          </a:xfrm>
          <a:prstGeom prst="rect">
            <a:avLst/>
          </a:prstGeom>
        </p:spPr>
        <p:txBody>
          <a:bodyPr wrap="square">
            <a:spAutoFit/>
          </a:bodyPr>
          <a:lstStyle/>
          <a:p>
            <a:r>
              <a:rPr lang="en-US" dirty="0"/>
              <a:t>Sakhalin Sturgeon spawn in June-July in the </a:t>
            </a:r>
            <a:r>
              <a:rPr lang="en-US" dirty="0" err="1"/>
              <a:t>Tumnin</a:t>
            </a:r>
            <a:r>
              <a:rPr lang="en-US" dirty="0"/>
              <a:t> River and April and May (historically) in the rivers of Hokkaido (</a:t>
            </a:r>
            <a:r>
              <a:rPr lang="en-US" dirty="0" err="1"/>
              <a:t>Shmigirilov</a:t>
            </a:r>
            <a:r>
              <a:rPr lang="en-US" dirty="0"/>
              <a:t> et al. 2007).</a:t>
            </a:r>
          </a:p>
          <a:p>
            <a:endParaRPr lang="en-US" dirty="0"/>
          </a:p>
          <a:p>
            <a:r>
              <a:rPr lang="en-US" dirty="0"/>
              <a:t>Estuaries are thought to be the nursery grounds for the species. They are mainly benthic feeding and feed in higher salinity waters (than Amur and Kaluga which share range), where food resources are more abundant than in temperate coastal watersheds (</a:t>
            </a:r>
            <a:r>
              <a:rPr lang="en-US" dirty="0" err="1"/>
              <a:t>Shmigirilov</a:t>
            </a:r>
            <a:r>
              <a:rPr lang="en-US" dirty="0"/>
              <a:t> et al. 2007).</a:t>
            </a:r>
          </a:p>
          <a:p>
            <a:endParaRPr lang="en-US" dirty="0"/>
          </a:p>
          <a:p>
            <a:r>
              <a:rPr lang="en-US" dirty="0"/>
              <a:t>The species generation length is estimated to be 15 years, with first maturation around 8-10 years (based on similarity to A. </a:t>
            </a:r>
            <a:r>
              <a:rPr lang="en-US" dirty="0" err="1"/>
              <a:t>medirostris</a:t>
            </a:r>
            <a:r>
              <a:rPr lang="en-US" dirty="0"/>
              <a:t>). </a:t>
            </a:r>
            <a:r>
              <a:rPr lang="cs-CZ" dirty="0" smtClean="0"/>
              <a:t>                                         </a:t>
            </a:r>
            <a:r>
              <a:rPr lang="en-US" dirty="0" smtClean="0"/>
              <a:t>http</a:t>
            </a:r>
            <a:r>
              <a:rPr lang="en-US" dirty="0"/>
              <a:t>://www.iucnredlist.org/details/241/0</a:t>
            </a:r>
            <a:endParaRPr lang="cs-CZ" dirty="0"/>
          </a:p>
        </p:txBody>
      </p:sp>
    </p:spTree>
    <p:extLst>
      <p:ext uri="{BB962C8B-B14F-4D97-AF65-F5344CB8AC3E}">
        <p14:creationId xmlns:p14="http://schemas.microsoft.com/office/powerpoint/2010/main" val="17239161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dirty="0"/>
              <a:t>Public education, applied management research, and experimental research are necessary to develop better plans for protecting these species from extinction.</a:t>
            </a:r>
            <a:br>
              <a:rPr lang="en-US" dirty="0"/>
            </a:br>
            <a:r>
              <a:rPr lang="en-US" dirty="0"/>
              <a:t/>
            </a:r>
            <a:br>
              <a:rPr lang="en-US" dirty="0"/>
            </a:br>
            <a:r>
              <a:rPr lang="en-US" dirty="0"/>
              <a:t>International trade is restricted (CITES II, since 1998; CMS Appendix II). Commercially cultured in Japan, and there is a large stock in Sakhalin which has originated from </a:t>
            </a:r>
            <a:r>
              <a:rPr lang="en-US" dirty="0" err="1"/>
              <a:t>Tumnin</a:t>
            </a:r>
            <a:r>
              <a:rPr lang="en-US" dirty="0"/>
              <a:t> </a:t>
            </a:r>
            <a:r>
              <a:rPr lang="en-US" dirty="0" err="1"/>
              <a:t>spawners</a:t>
            </a:r>
            <a:r>
              <a:rPr lang="en-US" dirty="0"/>
              <a:t>. </a:t>
            </a:r>
            <a:endParaRPr lang="cs-CZ" dirty="0"/>
          </a:p>
        </p:txBody>
      </p:sp>
      <p:pic>
        <p:nvPicPr>
          <p:cNvPr id="4" name="Obrázek 3"/>
          <p:cNvPicPr>
            <a:picLocks noChangeAspect="1"/>
          </p:cNvPicPr>
          <p:nvPr/>
        </p:nvPicPr>
        <p:blipFill>
          <a:blip r:embed="rId2"/>
          <a:stretch>
            <a:fillRect/>
          </a:stretch>
        </p:blipFill>
        <p:spPr>
          <a:xfrm>
            <a:off x="1944407" y="288324"/>
            <a:ext cx="8303186" cy="642993"/>
          </a:xfrm>
          <a:prstGeom prst="rect">
            <a:avLst/>
          </a:prstGeom>
        </p:spPr>
      </p:pic>
      <p:sp>
        <p:nvSpPr>
          <p:cNvPr id="2" name="Obdélník 1"/>
          <p:cNvSpPr/>
          <p:nvPr/>
        </p:nvSpPr>
        <p:spPr>
          <a:xfrm>
            <a:off x="7578447" y="6177112"/>
            <a:ext cx="4121706" cy="369332"/>
          </a:xfrm>
          <a:prstGeom prst="rect">
            <a:avLst/>
          </a:prstGeom>
        </p:spPr>
        <p:txBody>
          <a:bodyPr wrap="none">
            <a:spAutoFit/>
          </a:bodyPr>
          <a:lstStyle/>
          <a:p>
            <a:r>
              <a:rPr lang="en-US" dirty="0"/>
              <a:t>http://www.iucnredlist.org/details/241/0</a:t>
            </a:r>
            <a:endParaRPr lang="cs-CZ" dirty="0"/>
          </a:p>
        </p:txBody>
      </p:sp>
    </p:spTree>
    <p:extLst>
      <p:ext uri="{BB962C8B-B14F-4D97-AF65-F5344CB8AC3E}">
        <p14:creationId xmlns:p14="http://schemas.microsoft.com/office/powerpoint/2010/main" val="1349871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ikad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747" y="4582047"/>
            <a:ext cx="5942707" cy="208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747" y="692051"/>
            <a:ext cx="5942707" cy="394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1775148" y="188640"/>
            <a:ext cx="8303493"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dirty="0" err="1">
                <a:latin typeface="Times New Roman" panose="02020603050405020304" pitchFamily="18" charset="0"/>
              </a:rPr>
              <a:t>Acipenser</a:t>
            </a:r>
            <a:r>
              <a:rPr lang="en-US" altLang="cs-CZ" sz="2391" b="1" i="1" dirty="0">
                <a:latin typeface="Times New Roman" panose="02020603050405020304" pitchFamily="18" charset="0"/>
              </a:rPr>
              <a:t> </a:t>
            </a:r>
            <a:r>
              <a:rPr lang="en-US" altLang="cs-CZ" sz="2391" b="1" i="1" dirty="0" err="1">
                <a:latin typeface="Times New Roman" panose="02020603050405020304" pitchFamily="18" charset="0"/>
              </a:rPr>
              <a:t>mikadoi</a:t>
            </a:r>
            <a:r>
              <a:rPr lang="ru-RU" altLang="cs-CZ" sz="2391" dirty="0">
                <a:latin typeface="Times New Roman" panose="02020603050405020304" pitchFamily="18" charset="0"/>
              </a:rPr>
              <a:t> </a:t>
            </a:r>
            <a:r>
              <a:rPr lang="cs-CZ" altLang="cs-CZ" sz="2391" b="1" dirty="0"/>
              <a:t>jeseter sachalinský (severní)</a:t>
            </a:r>
          </a:p>
        </p:txBody>
      </p:sp>
    </p:spTree>
    <p:extLst>
      <p:ext uri="{BB962C8B-B14F-4D97-AF65-F5344CB8AC3E}">
        <p14:creationId xmlns:p14="http://schemas.microsoft.com/office/powerpoint/2010/main" val="2034867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91136" y="2669540"/>
            <a:ext cx="4505484" cy="3897809"/>
          </a:xfrm>
          <a:prstGeom prst="rect">
            <a:avLst/>
          </a:prstGeom>
        </p:spPr>
      </p:pic>
      <p:sp>
        <p:nvSpPr>
          <p:cNvPr id="3" name="Text Box 6"/>
          <p:cNvSpPr txBox="1">
            <a:spLocks/>
          </p:cNvSpPr>
          <p:nvPr/>
        </p:nvSpPr>
        <p:spPr bwMode="auto">
          <a:xfrm>
            <a:off x="1691136" y="239271"/>
            <a:ext cx="8825862" cy="460254"/>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spcBef>
                <a:spcPct val="50000"/>
              </a:spcBef>
              <a:spcAft>
                <a:spcPct val="0"/>
              </a:spcAft>
            </a:pPr>
            <a:r>
              <a:rPr lang="cs-CZ" altLang="cs-CZ" sz="2391" b="1" i="1" dirty="0" err="1"/>
              <a:t>Acipenser</a:t>
            </a:r>
            <a:r>
              <a:rPr lang="cs-CZ" altLang="cs-CZ" sz="2391" b="1" i="1" dirty="0"/>
              <a:t> </a:t>
            </a:r>
            <a:r>
              <a:rPr lang="cs-CZ" altLang="cs-CZ" sz="2391" b="1" i="1" dirty="0" err="1"/>
              <a:t>schrenckii</a:t>
            </a:r>
            <a:r>
              <a:rPr lang="cs-CZ" altLang="cs-CZ" sz="2391" b="1" i="1" dirty="0"/>
              <a:t> </a:t>
            </a:r>
            <a:r>
              <a:rPr lang="cs-CZ" altLang="cs-CZ" sz="2391" b="1" dirty="0"/>
              <a:t>jeseter amurský, Amur </a:t>
            </a:r>
            <a:r>
              <a:rPr lang="cs-CZ" altLang="cs-CZ" sz="2391" b="1" dirty="0" err="1"/>
              <a:t>Sturgeon</a:t>
            </a:r>
            <a:endParaRPr lang="cs-CZ" altLang="cs-CZ" sz="2391" b="1" dirty="0"/>
          </a:p>
        </p:txBody>
      </p:sp>
      <p:pic>
        <p:nvPicPr>
          <p:cNvPr id="4" name="Obrázek 3"/>
          <p:cNvPicPr>
            <a:picLocks noChangeAspect="1"/>
          </p:cNvPicPr>
          <p:nvPr/>
        </p:nvPicPr>
        <p:blipFill>
          <a:blip r:embed="rId3"/>
          <a:stretch>
            <a:fillRect/>
          </a:stretch>
        </p:blipFill>
        <p:spPr>
          <a:xfrm>
            <a:off x="4808464" y="796472"/>
            <a:ext cx="5859536" cy="1784338"/>
          </a:xfrm>
          <a:prstGeom prst="rect">
            <a:avLst/>
          </a:prstGeom>
        </p:spPr>
      </p:pic>
      <p:pic>
        <p:nvPicPr>
          <p:cNvPr id="5" name="Obrázek 4"/>
          <p:cNvPicPr>
            <a:picLocks noChangeAspect="1"/>
          </p:cNvPicPr>
          <p:nvPr/>
        </p:nvPicPr>
        <p:blipFill>
          <a:blip r:embed="rId4"/>
          <a:stretch>
            <a:fillRect/>
          </a:stretch>
        </p:blipFill>
        <p:spPr>
          <a:xfrm>
            <a:off x="6196620" y="4491493"/>
            <a:ext cx="4352319" cy="2075856"/>
          </a:xfrm>
          <a:prstGeom prst="rect">
            <a:avLst/>
          </a:prstGeom>
        </p:spPr>
      </p:pic>
      <p:pic>
        <p:nvPicPr>
          <p:cNvPr id="6" name="Obrázek 5"/>
          <p:cNvPicPr>
            <a:picLocks noChangeAspect="1"/>
          </p:cNvPicPr>
          <p:nvPr/>
        </p:nvPicPr>
        <p:blipFill>
          <a:blip r:embed="rId5"/>
          <a:stretch>
            <a:fillRect/>
          </a:stretch>
        </p:blipFill>
        <p:spPr>
          <a:xfrm>
            <a:off x="6196620" y="2705200"/>
            <a:ext cx="4459040" cy="1533890"/>
          </a:xfrm>
          <a:prstGeom prst="rect">
            <a:avLst/>
          </a:prstGeom>
        </p:spPr>
      </p:pic>
      <p:sp>
        <p:nvSpPr>
          <p:cNvPr id="7" name="Obdélník 6"/>
          <p:cNvSpPr/>
          <p:nvPr/>
        </p:nvSpPr>
        <p:spPr>
          <a:xfrm>
            <a:off x="8162573" y="6567349"/>
            <a:ext cx="3169201" cy="307777"/>
          </a:xfrm>
          <a:prstGeom prst="rect">
            <a:avLst/>
          </a:prstGeom>
        </p:spPr>
        <p:txBody>
          <a:bodyPr wrap="none">
            <a:spAutoFit/>
          </a:bodyPr>
          <a:lstStyle/>
          <a:p>
            <a:r>
              <a:rPr lang="cs-CZ" sz="1400" dirty="0"/>
              <a:t>http://</a:t>
            </a:r>
            <a:r>
              <a:rPr lang="cs-CZ" sz="1400" dirty="0" smtClean="0"/>
              <a:t>www.pond-life.me.uk/sturgeon/</a:t>
            </a:r>
            <a:endParaRPr lang="cs-CZ" sz="1400" dirty="0"/>
          </a:p>
        </p:txBody>
      </p:sp>
    </p:spTree>
    <p:extLst>
      <p:ext uri="{BB962C8B-B14F-4D97-AF65-F5344CB8AC3E}">
        <p14:creationId xmlns:p14="http://schemas.microsoft.com/office/powerpoint/2010/main" val="366479240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6605" y="801796"/>
            <a:ext cx="11500022" cy="2800767"/>
          </a:xfrm>
          <a:prstGeom prst="rect">
            <a:avLst/>
          </a:prstGeom>
        </p:spPr>
        <p:txBody>
          <a:bodyPr wrap="square">
            <a:spAutoFit/>
          </a:bodyPr>
          <a:lstStyle/>
          <a:p>
            <a:pPr algn="just"/>
            <a:r>
              <a:rPr lang="en-US" sz="1600" dirty="0"/>
              <a:t>The Amur Sturgeon is represented in the Amur River basin by two morphs: brown and grey. However, the relationship between these morphs has not been examined morphologically, genetically, or ecologically. Amur Sturgeon form local stocks, and it appears that an entire life cycle of each stock occurs in constrained segments of the Amur River, with the fish found in the lower reach of the Amur River utilizing the estuarine waters. Brown morphs are rare and restricted to the middle and lower reaches of the Amur River. They are rare and grow more slowly than do the grey ones. There are a few small local concentrations of brown morph. While the distribution of grey ones are found in the estuary, middle and lower reaches of Amur River, and the Zeya-</a:t>
            </a:r>
            <a:r>
              <a:rPr lang="en-US" sz="1600" dirty="0" err="1"/>
              <a:t>Bureya</a:t>
            </a:r>
            <a:r>
              <a:rPr lang="en-US" sz="1600" dirty="0"/>
              <a:t> lowlands, which is believed to be on the brink of extinction. The grey morph’s </a:t>
            </a:r>
            <a:r>
              <a:rPr lang="en-US" sz="1600" dirty="0" err="1"/>
              <a:t>mainstem</a:t>
            </a:r>
            <a:r>
              <a:rPr lang="en-US" sz="1600" dirty="0"/>
              <a:t> populations seem to constitute a single stock dependent on each other for viability, the Zeya-</a:t>
            </a:r>
            <a:r>
              <a:rPr lang="en-US" sz="1600" dirty="0" err="1"/>
              <a:t>Bureya</a:t>
            </a:r>
            <a:r>
              <a:rPr lang="en-US" sz="1600" dirty="0"/>
              <a:t> lowlands populations appear to be independent of these populations (</a:t>
            </a:r>
            <a:r>
              <a:rPr lang="en-US" sz="1600" dirty="0" err="1"/>
              <a:t>Shmigirilov</a:t>
            </a:r>
            <a:r>
              <a:rPr lang="en-US" sz="1600" dirty="0"/>
              <a:t> 2007). Meanwhile, in the upper middle Amur River, between </a:t>
            </a:r>
            <a:r>
              <a:rPr lang="en-US" sz="1600" dirty="0" err="1"/>
              <a:t>Heihe</a:t>
            </a:r>
            <a:r>
              <a:rPr lang="en-US" sz="1600" dirty="0"/>
              <a:t> and </a:t>
            </a:r>
            <a:r>
              <a:rPr lang="en-US" sz="1600" dirty="0" err="1"/>
              <a:t>Qingdeli</a:t>
            </a:r>
            <a:r>
              <a:rPr lang="en-US" sz="1600" dirty="0"/>
              <a:t>, fish of the same age are larger than stocks in the lower middle reach, and the spawning individuals in the lower middle reach are older than those in the upper middle reach (Zhuang 2002).</a:t>
            </a:r>
            <a:endParaRPr lang="cs-CZ" sz="1600" dirty="0"/>
          </a:p>
        </p:txBody>
      </p:sp>
      <p:sp>
        <p:nvSpPr>
          <p:cNvPr id="3" name="Text Box 6"/>
          <p:cNvSpPr txBox="1">
            <a:spLocks/>
          </p:cNvSpPr>
          <p:nvPr/>
        </p:nvSpPr>
        <p:spPr bwMode="auto">
          <a:xfrm>
            <a:off x="1691136" y="239271"/>
            <a:ext cx="8825862" cy="460254"/>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spcBef>
                <a:spcPct val="50000"/>
              </a:spcBef>
              <a:spcAft>
                <a:spcPct val="0"/>
              </a:spcAft>
            </a:pPr>
            <a:r>
              <a:rPr lang="cs-CZ" altLang="cs-CZ" sz="2391" b="1" i="1" dirty="0" err="1"/>
              <a:t>Acipenser</a:t>
            </a:r>
            <a:r>
              <a:rPr lang="cs-CZ" altLang="cs-CZ" sz="2391" b="1" i="1" dirty="0"/>
              <a:t> </a:t>
            </a:r>
            <a:r>
              <a:rPr lang="cs-CZ" altLang="cs-CZ" sz="2391" b="1" i="1" dirty="0" err="1"/>
              <a:t>schrenckii</a:t>
            </a:r>
            <a:r>
              <a:rPr lang="cs-CZ" altLang="cs-CZ" sz="2391" b="1" i="1" dirty="0"/>
              <a:t> </a:t>
            </a:r>
            <a:r>
              <a:rPr lang="cs-CZ" altLang="cs-CZ" sz="2391" b="1" dirty="0"/>
              <a:t>jeseter amurský, Amur </a:t>
            </a:r>
            <a:r>
              <a:rPr lang="cs-CZ" altLang="cs-CZ" sz="2391" b="1" dirty="0" err="1"/>
              <a:t>Sturgeon</a:t>
            </a:r>
            <a:endParaRPr lang="cs-CZ" altLang="cs-CZ" sz="2391" b="1" dirty="0"/>
          </a:p>
        </p:txBody>
      </p:sp>
      <p:sp>
        <p:nvSpPr>
          <p:cNvPr id="4" name="Obdélník 3"/>
          <p:cNvSpPr/>
          <p:nvPr/>
        </p:nvSpPr>
        <p:spPr>
          <a:xfrm>
            <a:off x="436605" y="3781511"/>
            <a:ext cx="11425881" cy="1323439"/>
          </a:xfrm>
          <a:prstGeom prst="rect">
            <a:avLst/>
          </a:prstGeom>
        </p:spPr>
        <p:txBody>
          <a:bodyPr wrap="square">
            <a:spAutoFit/>
          </a:bodyPr>
          <a:lstStyle/>
          <a:p>
            <a:r>
              <a:rPr lang="en-US" sz="1600" dirty="0"/>
              <a:t>Biology: Freshwater. The Amur Sturgeon spawns in lower reaches of the Amur River in strong-current habitats in the main stream of the river, on gravel or sandy-gravel bottom. Spawning peaks from the end of May to July. Adults spawn many times during their life cycle. Spawning periodicity is 4-5 years in females and 3-4 years in males. The generation length of the species ranges from 12 to more than 45 years (</a:t>
            </a:r>
            <a:r>
              <a:rPr lang="en-US" sz="1600" dirty="0" err="1"/>
              <a:t>Krykhtin</a:t>
            </a:r>
            <a:r>
              <a:rPr lang="en-US" sz="1600" dirty="0"/>
              <a:t> and </a:t>
            </a:r>
            <a:r>
              <a:rPr lang="en-US" sz="1600" dirty="0" err="1"/>
              <a:t>Svirskii</a:t>
            </a:r>
            <a:r>
              <a:rPr lang="en-US" sz="1600" dirty="0"/>
              <a:t> 1997; Berg 1948), with an estimated average 3 generation period of ~50 years.</a:t>
            </a:r>
            <a:endParaRPr lang="cs-CZ" sz="1600" dirty="0"/>
          </a:p>
        </p:txBody>
      </p:sp>
      <p:sp>
        <p:nvSpPr>
          <p:cNvPr id="5" name="Obdélník 4"/>
          <p:cNvSpPr/>
          <p:nvPr/>
        </p:nvSpPr>
        <p:spPr>
          <a:xfrm>
            <a:off x="436605" y="5283898"/>
            <a:ext cx="11442357" cy="1077218"/>
          </a:xfrm>
          <a:prstGeom prst="rect">
            <a:avLst/>
          </a:prstGeom>
        </p:spPr>
        <p:txBody>
          <a:bodyPr wrap="square">
            <a:spAutoFit/>
          </a:bodyPr>
          <a:lstStyle/>
          <a:p>
            <a:r>
              <a:rPr lang="en-US" sz="1600" dirty="0"/>
              <a:t>The majority of 'conservation' measures historically were directed to control local and national fisheries. Commercial sturgeon fishing was prohibited in the Soviet Union during the periods 1923-1930, 1958-1976 and from 1984 to the present (</a:t>
            </a:r>
            <a:r>
              <a:rPr lang="en-US" sz="1600" dirty="0" err="1"/>
              <a:t>Vaisman</a:t>
            </a:r>
            <a:r>
              <a:rPr lang="en-US" sz="1600" dirty="0"/>
              <a:t> and </a:t>
            </a:r>
            <a:r>
              <a:rPr lang="en-US" sz="1600" dirty="0" err="1"/>
              <a:t>Fomenko</a:t>
            </a:r>
            <a:r>
              <a:rPr lang="en-US" sz="1600" dirty="0"/>
              <a:t> 2007).  The Amur Sturgeon was listed in Appendix II of the Convention on International Trade in Endangered Species of Wild Fauna and Flora (CITES) in 1998.</a:t>
            </a:r>
            <a:endParaRPr lang="cs-CZ" sz="1600" dirty="0"/>
          </a:p>
        </p:txBody>
      </p:sp>
      <p:sp>
        <p:nvSpPr>
          <p:cNvPr id="6" name="Obdélník 5"/>
          <p:cNvSpPr/>
          <p:nvPr/>
        </p:nvSpPr>
        <p:spPr>
          <a:xfrm>
            <a:off x="7757256" y="6284096"/>
            <a:ext cx="4121706" cy="369332"/>
          </a:xfrm>
          <a:prstGeom prst="rect">
            <a:avLst/>
          </a:prstGeom>
        </p:spPr>
        <p:txBody>
          <a:bodyPr wrap="none">
            <a:spAutoFit/>
          </a:bodyPr>
          <a:lstStyle/>
          <a:p>
            <a:r>
              <a:rPr lang="cs-CZ" dirty="0"/>
              <a:t>http://www.iucnredlist.org/details/228/0</a:t>
            </a:r>
          </a:p>
        </p:txBody>
      </p:sp>
    </p:spTree>
    <p:extLst>
      <p:ext uri="{BB962C8B-B14F-4D97-AF65-F5344CB8AC3E}">
        <p14:creationId xmlns:p14="http://schemas.microsoft.com/office/powerpoint/2010/main" val="424415694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1599" y="125762"/>
            <a:ext cx="5476131" cy="321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836" y="3012362"/>
            <a:ext cx="5486177" cy="32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p:cNvSpPr txBox="1">
            <a:spLocks/>
          </p:cNvSpPr>
          <p:nvPr/>
        </p:nvSpPr>
        <p:spPr bwMode="auto">
          <a:xfrm>
            <a:off x="2096617" y="4339828"/>
            <a:ext cx="2226840" cy="557525"/>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spcBef>
                <a:spcPct val="50000"/>
              </a:spcBef>
              <a:spcAft>
                <a:spcPct val="0"/>
              </a:spcAft>
            </a:pPr>
            <a:endParaRPr lang="cs-CZ" altLang="cs-CZ" sz="3023" i="1"/>
          </a:p>
        </p:txBody>
      </p:sp>
      <p:sp>
        <p:nvSpPr>
          <p:cNvPr id="40965" name="Text Box 6"/>
          <p:cNvSpPr txBox="1">
            <a:spLocks/>
          </p:cNvSpPr>
          <p:nvPr/>
        </p:nvSpPr>
        <p:spPr bwMode="auto">
          <a:xfrm>
            <a:off x="257658" y="125762"/>
            <a:ext cx="5522357" cy="1040308"/>
          </a:xfrm>
          <a:prstGeom prst="rect">
            <a:avLst/>
          </a:prstGeom>
          <a:noFill/>
          <a:ln>
            <a:noFill/>
          </a:ln>
          <a:effectLst/>
          <a:extLst>
            <a:ext uri="{909E8E84-426E-40DD-AFC4-6F175D3DCCD1}">
              <a14:hiddenFill xmlns:a14="http://schemas.microsoft.com/office/drawing/2010/main">
                <a:solidFill>
                  <a:srgbClr val="6C747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spcBef>
                <a:spcPct val="50000"/>
              </a:spcBef>
              <a:spcAft>
                <a:spcPct val="0"/>
              </a:spcAft>
            </a:pPr>
            <a:r>
              <a:rPr lang="cs-CZ" altLang="cs-CZ" sz="2391" b="1" i="1" dirty="0" err="1"/>
              <a:t>Acipenser</a:t>
            </a:r>
            <a:r>
              <a:rPr lang="cs-CZ" altLang="cs-CZ" sz="2391" b="1" i="1" dirty="0"/>
              <a:t> </a:t>
            </a:r>
            <a:r>
              <a:rPr lang="cs-CZ" altLang="cs-CZ" sz="2391" b="1" i="1" dirty="0" err="1"/>
              <a:t>schrenckii</a:t>
            </a:r>
            <a:endParaRPr lang="cs-CZ" altLang="cs-CZ" sz="2391" b="1" i="1" dirty="0"/>
          </a:p>
          <a:p>
            <a:pPr fontAlgn="base">
              <a:spcBef>
                <a:spcPct val="50000"/>
              </a:spcBef>
              <a:spcAft>
                <a:spcPct val="0"/>
              </a:spcAft>
            </a:pPr>
            <a:r>
              <a:rPr lang="cs-CZ" altLang="cs-CZ" sz="2391" b="1" dirty="0"/>
              <a:t>jeseter amurský</a:t>
            </a:r>
          </a:p>
        </p:txBody>
      </p:sp>
      <p:pic>
        <p:nvPicPr>
          <p:cNvPr id="2" name="Obrázek 1"/>
          <p:cNvPicPr>
            <a:picLocks noChangeAspect="1"/>
          </p:cNvPicPr>
          <p:nvPr/>
        </p:nvPicPr>
        <p:blipFill>
          <a:blip r:embed="rId4"/>
          <a:stretch>
            <a:fillRect/>
          </a:stretch>
        </p:blipFill>
        <p:spPr>
          <a:xfrm>
            <a:off x="167780" y="3118920"/>
            <a:ext cx="2568365" cy="3424486"/>
          </a:xfrm>
          <a:prstGeom prst="rect">
            <a:avLst/>
          </a:prstGeom>
        </p:spPr>
      </p:pic>
      <p:pic>
        <p:nvPicPr>
          <p:cNvPr id="3" name="Obrázek 2"/>
          <p:cNvPicPr>
            <a:picLocks noChangeAspect="1"/>
          </p:cNvPicPr>
          <p:nvPr/>
        </p:nvPicPr>
        <p:blipFill>
          <a:blip r:embed="rId5"/>
          <a:stretch>
            <a:fillRect/>
          </a:stretch>
        </p:blipFill>
        <p:spPr>
          <a:xfrm>
            <a:off x="183142" y="2195601"/>
            <a:ext cx="2553003" cy="923319"/>
          </a:xfrm>
          <a:prstGeom prst="rect">
            <a:avLst/>
          </a:prstGeom>
        </p:spPr>
      </p:pic>
      <p:sp>
        <p:nvSpPr>
          <p:cNvPr id="4" name="Obdélník 3"/>
          <p:cNvSpPr/>
          <p:nvPr/>
        </p:nvSpPr>
        <p:spPr>
          <a:xfrm>
            <a:off x="78297" y="6373038"/>
            <a:ext cx="6096000" cy="253916"/>
          </a:xfrm>
          <a:prstGeom prst="rect">
            <a:avLst/>
          </a:prstGeom>
        </p:spPr>
        <p:txBody>
          <a:bodyPr>
            <a:spAutoFit/>
          </a:bodyPr>
          <a:lstStyle/>
          <a:p>
            <a:r>
              <a:rPr lang="cs-CZ" sz="1050" dirty="0" smtClean="0"/>
              <a:t>https://www.etsy.com/listing/261256084/exotic-amur-sturgeon-leather-custom-made</a:t>
            </a:r>
            <a:endParaRPr lang="cs-CZ" sz="1050" dirty="0"/>
          </a:p>
        </p:txBody>
      </p:sp>
    </p:spTree>
    <p:extLst>
      <p:ext uri="{BB962C8B-B14F-4D97-AF65-F5344CB8AC3E}">
        <p14:creationId xmlns:p14="http://schemas.microsoft.com/office/powerpoint/2010/main" val="273960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lnSpc>
                <a:spcPct val="90000"/>
              </a:lnSpc>
            </a:pPr>
            <a:r>
              <a:rPr lang="en-US" altLang="cs-CZ" sz="844">
                <a:solidFill>
                  <a:srgbClr val="000000"/>
                </a:solidFill>
                <a:latin typeface="Clara Sans" pitchFamily="122" charset="0"/>
                <a:ea typeface="ヒラギノ角ゴ Pro W3" pitchFamily="122" charset="-128"/>
                <a:sym typeface="Clara Sans" pitchFamily="122" charset="0"/>
              </a:rPr>
              <a:t>www.frov.jcu.cz</a:t>
            </a:r>
          </a:p>
        </p:txBody>
      </p:sp>
      <p:sp>
        <p:nvSpPr>
          <p:cNvPr id="3076" name="TextBox 24"/>
          <p:cNvSpPr txBox="1">
            <a:spLocks noChangeArrowheads="1"/>
          </p:cNvSpPr>
          <p:nvPr/>
        </p:nvSpPr>
        <p:spPr bwMode="auto">
          <a:xfrm>
            <a:off x="3616411" y="4824264"/>
            <a:ext cx="8155459" cy="16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969" b="1" dirty="0">
                <a:solidFill>
                  <a:schemeClr val="tx1"/>
                </a:solidFill>
                <a:ea typeface="ヒラギノ角ゴ Pro W3" pitchFamily="122" charset="-128"/>
              </a:rPr>
              <a:t>Ing. David Gela, Ph.D., </a:t>
            </a:r>
            <a:r>
              <a:rPr lang="cs-CZ" altLang="cs-CZ" sz="1969" b="1" dirty="0" smtClean="0">
                <a:solidFill>
                  <a:schemeClr val="tx1"/>
                </a:solidFill>
                <a:ea typeface="ヒラギノ角ゴ Pro W3" pitchFamily="122" charset="-128"/>
              </a:rPr>
              <a:t>Bc. Martin </a:t>
            </a:r>
            <a:r>
              <a:rPr lang="cs-CZ" altLang="cs-CZ" sz="1969" b="1" dirty="0">
                <a:solidFill>
                  <a:schemeClr val="tx1"/>
                </a:solidFill>
                <a:ea typeface="ヒラギノ角ゴ Pro W3" pitchFamily="122" charset="-128"/>
              </a:rPr>
              <a:t>Kahanec, DiS</a:t>
            </a:r>
            <a:r>
              <a:rPr lang="cs-CZ" altLang="cs-CZ" sz="1969" b="1" dirty="0" smtClean="0">
                <a:solidFill>
                  <a:schemeClr val="tx1"/>
                </a:solidFill>
                <a:ea typeface="ヒラギノ角ゴ Pro W3" pitchFamily="122" charset="-128"/>
              </a:rPr>
              <a:t>.</a:t>
            </a:r>
            <a:endParaRPr lang="cs-CZ" altLang="cs-CZ" sz="1969" b="1" dirty="0">
              <a:solidFill>
                <a:schemeClr val="tx1"/>
              </a:solidFill>
              <a:ea typeface="ヒラギノ角ゴ Pro W3" pitchFamily="122" charset="-128"/>
            </a:endParaRPr>
          </a:p>
          <a:p>
            <a:pPr algn="ctr"/>
            <a:r>
              <a:rPr lang="en-US" altLang="cs-CZ" sz="1969" b="1" dirty="0" smtClean="0">
                <a:solidFill>
                  <a:schemeClr val="tx1"/>
                </a:solidFill>
                <a:ea typeface="ヒラギノ角ゴ Pro W3" pitchFamily="122" charset="-128"/>
              </a:rPr>
              <a:t>Ing</a:t>
            </a:r>
            <a:r>
              <a:rPr lang="en-US" altLang="cs-CZ" sz="1969" b="1" dirty="0">
                <a:solidFill>
                  <a:schemeClr val="tx1"/>
                </a:solidFill>
                <a:ea typeface="ヒラギノ角ゴ Pro W3" pitchFamily="122" charset="-128"/>
              </a:rPr>
              <a:t>. Marek Rodina</a:t>
            </a:r>
            <a:r>
              <a:rPr lang="cs-CZ" altLang="cs-CZ" sz="1969" b="1" dirty="0">
                <a:solidFill>
                  <a:schemeClr val="tx1"/>
                </a:solidFill>
                <a:ea typeface="ヒラギノ角ゴ Pro W3" pitchFamily="122" charset="-128"/>
              </a:rPr>
              <a:t>, Ph.D</a:t>
            </a:r>
            <a:r>
              <a:rPr lang="cs-CZ" altLang="cs-CZ" sz="1969" b="1" dirty="0" smtClean="0">
                <a:solidFill>
                  <a:schemeClr val="tx1"/>
                </a:solidFill>
                <a:ea typeface="ヒラギノ角ゴ Pro W3" pitchFamily="122" charset="-128"/>
              </a:rPr>
              <a:t>.</a:t>
            </a:r>
            <a:r>
              <a:rPr lang="en-US" altLang="cs-CZ" sz="1969" b="1" dirty="0">
                <a:solidFill>
                  <a:schemeClr val="tx1"/>
                </a:solidFill>
                <a:ea typeface="ヒラギノ角ゴ Pro W3" pitchFamily="122" charset="-128"/>
              </a:rPr>
              <a:t> </a:t>
            </a:r>
            <a:r>
              <a:rPr lang="en-US" altLang="cs-CZ" sz="1969" b="1" dirty="0" smtClean="0">
                <a:solidFill>
                  <a:schemeClr val="tx1"/>
                </a:solidFill>
                <a:ea typeface="ヒラギノ角ゴ Pro W3" pitchFamily="122" charset="-128"/>
              </a:rPr>
              <a:t>&amp;</a:t>
            </a:r>
            <a:r>
              <a:rPr lang="cs-CZ" altLang="cs-CZ" sz="1969" b="1" dirty="0" smtClean="0">
                <a:solidFill>
                  <a:schemeClr val="tx1"/>
                </a:solidFill>
                <a:ea typeface="ヒラギノ角ゴ Pro W3" pitchFamily="122" charset="-128"/>
              </a:rPr>
              <a:t> </a:t>
            </a:r>
            <a:r>
              <a:rPr lang="sv-SE" sz="2000" b="1" dirty="0" smtClean="0">
                <a:solidFill>
                  <a:schemeClr val="tx1"/>
                </a:solidFill>
              </a:rPr>
              <a:t>prof</a:t>
            </a:r>
            <a:r>
              <a:rPr lang="sv-SE" sz="2000" b="1" dirty="0">
                <a:solidFill>
                  <a:schemeClr val="tx1"/>
                </a:solidFill>
              </a:rPr>
              <a:t>. Ing. Martin Flajšhans , Dr. rer. agr.</a:t>
            </a:r>
            <a:endParaRPr lang="cs-CZ" altLang="cs-CZ" sz="1969" b="1" dirty="0">
              <a:solidFill>
                <a:schemeClr val="tx1"/>
              </a:solidFill>
              <a:ea typeface="ヒラギノ角ゴ Pro W3" pitchFamily="122" charset="-128"/>
            </a:endParaRPr>
          </a:p>
          <a:p>
            <a:pPr algn="ctr" eaLnBrk="1" hangingPunct="1"/>
            <a:endParaRPr lang="cs-CZ" altLang="cs-CZ" sz="1969" b="1" dirty="0">
              <a:solidFill>
                <a:schemeClr val="tx1"/>
              </a:solidFill>
              <a:ea typeface="ヒラギノ角ゴ Pro W3" pitchFamily="122" charset="-128"/>
            </a:endParaRPr>
          </a:p>
          <a:p>
            <a:pPr algn="r" eaLnBrk="1" hangingPunct="1"/>
            <a:r>
              <a:rPr lang="cs-CZ" altLang="cs-CZ" sz="1969" dirty="0">
                <a:solidFill>
                  <a:schemeClr val="tx1"/>
                </a:solidFill>
                <a:ea typeface="ヒラギノ角ゴ Pro W3" pitchFamily="122" charset="-128"/>
                <a:sym typeface="Myriad Pro" pitchFamily="34" charset="0"/>
              </a:rPr>
              <a:t>CHCHR 2017</a:t>
            </a:r>
            <a:endParaRPr lang="en-US" altLang="cs-CZ" sz="1969" dirty="0">
              <a:solidFill>
                <a:srgbClr val="FFFFFF"/>
              </a:solidFill>
              <a:ea typeface="ヒラギノ角ゴ Pro W3" pitchFamily="122" charset="-128"/>
              <a:sym typeface="Myriad Pro" pitchFamily="34" charset="0"/>
            </a:endParaRPr>
          </a:p>
          <a:p>
            <a:pPr algn="r">
              <a:spcAft>
                <a:spcPts val="844"/>
              </a:spcAft>
            </a:pPr>
            <a:r>
              <a:rPr lang="cs-CZ" altLang="cs-CZ" sz="1969" dirty="0">
                <a:solidFill>
                  <a:srgbClr val="FFFFFF"/>
                </a:solidFill>
                <a:ea typeface="ヒラギノ角ゴ Pro W3" pitchFamily="122" charset="-128"/>
                <a:sym typeface="Myriad Pro" pitchFamily="34" charset="0"/>
              </a:rPr>
              <a:t>Přednáška pro předmět </a:t>
            </a:r>
            <a:r>
              <a:rPr lang="cs-CZ" altLang="cs-CZ" sz="1969" dirty="0" smtClean="0">
                <a:solidFill>
                  <a:srgbClr val="FFFFFF"/>
                </a:solidFill>
                <a:ea typeface="ヒラギノ角ゴ Pro W3" pitchFamily="122" charset="-128"/>
                <a:sym typeface="Myriad Pro" pitchFamily="34" charset="0"/>
              </a:rPr>
              <a:t>přednáška předmět </a:t>
            </a:r>
            <a:endParaRPr lang="en-US" altLang="cs-CZ" sz="1969" dirty="0">
              <a:solidFill>
                <a:srgbClr val="000000"/>
              </a:solidFill>
              <a:latin typeface="Clara Sans" pitchFamily="122" charset="0"/>
              <a:ea typeface="ヒラギノ角ゴ Pro W3" pitchFamily="122" charset="-128"/>
            </a:endParaRPr>
          </a:p>
        </p:txBody>
      </p:sp>
      <p:sp>
        <p:nvSpPr>
          <p:cNvPr id="3077" name="Obdélník 1"/>
          <p:cNvSpPr>
            <a:spLocks noChangeArrowheads="1"/>
          </p:cNvSpPr>
          <p:nvPr/>
        </p:nvSpPr>
        <p:spPr bwMode="auto">
          <a:xfrm>
            <a:off x="1790216" y="1418415"/>
            <a:ext cx="8658449" cy="24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3023" b="1" dirty="0">
                <a:solidFill>
                  <a:schemeClr val="tx1"/>
                </a:solidFill>
              </a:rPr>
              <a:t>Všechny ryby nemají kosti aneb je libo kaviár?</a:t>
            </a:r>
          </a:p>
          <a:p>
            <a:pPr algn="ctr" eaLnBrk="1" hangingPunct="1"/>
            <a:r>
              <a:rPr lang="cs-CZ" altLang="cs-CZ" sz="3023" b="1" dirty="0">
                <a:solidFill>
                  <a:schemeClr val="tx1"/>
                </a:solidFill>
              </a:rPr>
              <a:t>Díl </a:t>
            </a:r>
            <a:r>
              <a:rPr lang="cs-CZ" altLang="cs-CZ" sz="3023" b="1" dirty="0" smtClean="0">
                <a:solidFill>
                  <a:schemeClr val="tx1"/>
                </a:solidFill>
              </a:rPr>
              <a:t>III. </a:t>
            </a:r>
            <a:r>
              <a:rPr lang="cs-CZ" altLang="cs-CZ" sz="3023" b="1" dirty="0">
                <a:solidFill>
                  <a:schemeClr val="tx1"/>
                </a:solidFill>
              </a:rPr>
              <a:t>Systematika a biologie </a:t>
            </a:r>
            <a:r>
              <a:rPr lang="cs-CZ" altLang="cs-CZ" sz="3023" b="1" dirty="0" smtClean="0">
                <a:solidFill>
                  <a:schemeClr val="tx1"/>
                </a:solidFill>
              </a:rPr>
              <a:t>chrupavčitých</a:t>
            </a:r>
          </a:p>
          <a:p>
            <a:pPr algn="ctr" eaLnBrk="1" hangingPunct="1"/>
            <a:r>
              <a:rPr lang="cs-CZ" altLang="cs-CZ" sz="3023" b="1" dirty="0" smtClean="0">
                <a:solidFill>
                  <a:schemeClr val="tx1"/>
                </a:solidFill>
              </a:rPr>
              <a:t>- </a:t>
            </a:r>
          </a:p>
          <a:p>
            <a:pPr algn="ctr" eaLnBrk="1" hangingPunct="1"/>
            <a:r>
              <a:rPr lang="cs-CZ" altLang="cs-CZ" sz="3023" b="1" dirty="0" smtClean="0">
                <a:solidFill>
                  <a:schemeClr val="tx1"/>
                </a:solidFill>
              </a:rPr>
              <a:t>Asie 1</a:t>
            </a:r>
            <a:endParaRPr lang="cs-CZ" altLang="cs-CZ" sz="3023" b="1" dirty="0">
              <a:solidFill>
                <a:schemeClr val="tx1"/>
              </a:solidFill>
            </a:endParaRPr>
          </a:p>
        </p:txBody>
      </p:sp>
    </p:spTree>
    <p:extLst>
      <p:ext uri="{BB962C8B-B14F-4D97-AF65-F5344CB8AC3E}">
        <p14:creationId xmlns:p14="http://schemas.microsoft.com/office/powerpoint/2010/main" val="312632745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081105032104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26" y="158051"/>
            <a:ext cx="5100069" cy="361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936727" y="0"/>
            <a:ext cx="6662149" cy="107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en-US" altLang="cs-CZ" sz="2391" b="1" i="1" dirty="0" err="1">
                <a:solidFill>
                  <a:schemeClr val="tx1"/>
                </a:solidFill>
              </a:rPr>
              <a:t>Acipenser</a:t>
            </a:r>
            <a:r>
              <a:rPr lang="en-US" altLang="cs-CZ" sz="2391" b="1" i="1" dirty="0">
                <a:solidFill>
                  <a:schemeClr val="tx1"/>
                </a:solidFill>
              </a:rPr>
              <a:t> </a:t>
            </a:r>
            <a:r>
              <a:rPr lang="en-US" altLang="cs-CZ" sz="2391" b="1" i="1" dirty="0" err="1">
                <a:solidFill>
                  <a:schemeClr val="tx1"/>
                </a:solidFill>
              </a:rPr>
              <a:t>sinensis</a:t>
            </a:r>
            <a:r>
              <a:rPr lang="cs-CZ" altLang="cs-CZ" sz="2391" b="1" i="1" dirty="0">
                <a:solidFill>
                  <a:schemeClr val="tx1"/>
                </a:solidFill>
              </a:rPr>
              <a:t/>
            </a:r>
            <a:br>
              <a:rPr lang="cs-CZ" altLang="cs-CZ" sz="2391" b="1" i="1" dirty="0">
                <a:solidFill>
                  <a:schemeClr val="tx1"/>
                </a:solidFill>
              </a:rPr>
            </a:br>
            <a:r>
              <a:rPr lang="cs-CZ" altLang="cs-CZ" sz="2391" b="1" i="1" dirty="0">
                <a:solidFill>
                  <a:schemeClr val="tx1"/>
                </a:solidFill>
              </a:rPr>
              <a:t>jeseter </a:t>
            </a:r>
            <a:r>
              <a:rPr lang="cs-CZ" altLang="cs-CZ" sz="2391" b="1" i="1" dirty="0" smtClean="0">
                <a:solidFill>
                  <a:schemeClr val="tx1"/>
                </a:solidFill>
              </a:rPr>
              <a:t>čínský </a:t>
            </a:r>
            <a:r>
              <a:rPr lang="cs-CZ" altLang="cs-CZ" sz="2391" b="1" i="1" dirty="0" err="1" smtClean="0">
                <a:solidFill>
                  <a:schemeClr val="tx1"/>
                </a:solidFill>
              </a:rPr>
              <a:t>Chinese</a:t>
            </a:r>
            <a:r>
              <a:rPr lang="cs-CZ" altLang="cs-CZ" sz="2391" b="1" i="1" dirty="0" smtClean="0">
                <a:solidFill>
                  <a:schemeClr val="tx1"/>
                </a:solidFill>
              </a:rPr>
              <a:t> </a:t>
            </a:r>
            <a:r>
              <a:rPr lang="cs-CZ" altLang="cs-CZ" sz="2391" b="1" i="1" dirty="0" err="1" smtClean="0">
                <a:solidFill>
                  <a:schemeClr val="tx1"/>
                </a:solidFill>
              </a:rPr>
              <a:t>Sturgeon</a:t>
            </a:r>
            <a:endParaRPr lang="ru-RU" altLang="cs-CZ" sz="2391" b="1" i="1" dirty="0">
              <a:solidFill>
                <a:schemeClr val="tx1"/>
              </a:solidFill>
            </a:endParaRPr>
          </a:p>
        </p:txBody>
      </p:sp>
      <p:sp>
        <p:nvSpPr>
          <p:cNvPr id="3077" name="Obdélník 1"/>
          <p:cNvSpPr>
            <a:spLocks noChangeArrowheads="1"/>
          </p:cNvSpPr>
          <p:nvPr/>
        </p:nvSpPr>
        <p:spPr bwMode="auto">
          <a:xfrm>
            <a:off x="328748" y="3909414"/>
            <a:ext cx="4737522" cy="165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just"/>
            <a:r>
              <a:rPr lang="en-US" altLang="cs-CZ" sz="1687" dirty="0"/>
              <a:t>Chinese sturgeon can range between 200 and 500 cm in body length, and weigh 200 to 500 kg on average. It is believed an adult sturgeon can reach up to 5 m in length, and weigh over 450 kg, ranking among the largest sturgeon in the world.</a:t>
            </a:r>
            <a:endParaRPr lang="cs-CZ" altLang="cs-CZ" sz="1687" dirty="0"/>
          </a:p>
        </p:txBody>
      </p:sp>
      <p:pic>
        <p:nvPicPr>
          <p:cNvPr id="2" name="Obrázek 1"/>
          <p:cNvPicPr>
            <a:picLocks noChangeAspect="1"/>
          </p:cNvPicPr>
          <p:nvPr/>
        </p:nvPicPr>
        <p:blipFill>
          <a:blip r:embed="rId3"/>
          <a:stretch>
            <a:fillRect/>
          </a:stretch>
        </p:blipFill>
        <p:spPr>
          <a:xfrm>
            <a:off x="5675870" y="3242169"/>
            <a:ext cx="6367848" cy="3333170"/>
          </a:xfrm>
          <a:prstGeom prst="rect">
            <a:avLst/>
          </a:prstGeom>
        </p:spPr>
      </p:pic>
      <p:sp>
        <p:nvSpPr>
          <p:cNvPr id="3" name="Obdélník 2"/>
          <p:cNvSpPr/>
          <p:nvPr/>
        </p:nvSpPr>
        <p:spPr>
          <a:xfrm>
            <a:off x="5544065" y="1071301"/>
            <a:ext cx="6565557" cy="2062103"/>
          </a:xfrm>
          <a:prstGeom prst="rect">
            <a:avLst/>
          </a:prstGeom>
        </p:spPr>
        <p:txBody>
          <a:bodyPr wrap="square">
            <a:spAutoFit/>
          </a:bodyPr>
          <a:lstStyle/>
          <a:p>
            <a:pPr algn="just"/>
            <a:r>
              <a:rPr lang="en-US" sz="1600" dirty="0"/>
              <a:t>The Chinese Sturgeon </a:t>
            </a:r>
            <a:r>
              <a:rPr lang="en-US" sz="1600" i="1" dirty="0" err="1"/>
              <a:t>Acipenser</a:t>
            </a:r>
            <a:r>
              <a:rPr lang="en-US" sz="1600" i="1" dirty="0"/>
              <a:t> </a:t>
            </a:r>
            <a:r>
              <a:rPr lang="en-US" sz="1600" i="1" dirty="0" err="1"/>
              <a:t>sinensis</a:t>
            </a:r>
            <a:r>
              <a:rPr lang="en-US" sz="1600" i="1" dirty="0"/>
              <a:t> </a:t>
            </a:r>
            <a:r>
              <a:rPr lang="en-US" sz="1600" dirty="0"/>
              <a:t>is restricted to the main channel of the Yangtze and the Pearl rivers and the East and South China Seas. Though there is still disagreement about the taxonomy of the Pearl and Yangtze River populations, Chinese scholars commonly divide Chinese Sturgeon into two populations; one is the Pearl River Chinese Sturgeon, which spawns in spring, and is close to dying out. The other is the Yangtze River Chinese Sturgeon, which spawns in autumn and still maintains a certain amount below the </a:t>
            </a:r>
            <a:r>
              <a:rPr lang="en-US" sz="1600" dirty="0" err="1"/>
              <a:t>Gezhouba</a:t>
            </a:r>
            <a:r>
              <a:rPr lang="en-US" sz="1600" dirty="0"/>
              <a:t> Dam.</a:t>
            </a:r>
            <a:endParaRPr lang="cs-CZ" sz="1600" dirty="0"/>
          </a:p>
        </p:txBody>
      </p:sp>
      <p:sp>
        <p:nvSpPr>
          <p:cNvPr id="7" name="Obdélník 6"/>
          <p:cNvSpPr/>
          <p:nvPr/>
        </p:nvSpPr>
        <p:spPr>
          <a:xfrm>
            <a:off x="7715764" y="6550223"/>
            <a:ext cx="3169201" cy="307777"/>
          </a:xfrm>
          <a:prstGeom prst="rect">
            <a:avLst/>
          </a:prstGeom>
        </p:spPr>
        <p:txBody>
          <a:bodyPr wrap="none">
            <a:spAutoFit/>
          </a:bodyPr>
          <a:lstStyle/>
          <a:p>
            <a:r>
              <a:rPr lang="cs-CZ" sz="1400" dirty="0"/>
              <a:t>http://</a:t>
            </a:r>
            <a:r>
              <a:rPr lang="cs-CZ" sz="1400" dirty="0" smtClean="0"/>
              <a:t>www.pond-life.me.uk/sturgeon/</a:t>
            </a:r>
            <a:endParaRPr lang="cs-CZ" sz="1400" dirty="0"/>
          </a:p>
        </p:txBody>
      </p:sp>
      <p:sp>
        <p:nvSpPr>
          <p:cNvPr id="8" name="Obdélník 7"/>
          <p:cNvSpPr/>
          <p:nvPr/>
        </p:nvSpPr>
        <p:spPr>
          <a:xfrm>
            <a:off x="254526" y="6206007"/>
            <a:ext cx="4121706" cy="369332"/>
          </a:xfrm>
          <a:prstGeom prst="rect">
            <a:avLst/>
          </a:prstGeom>
        </p:spPr>
        <p:txBody>
          <a:bodyPr wrap="none">
            <a:spAutoFit/>
          </a:bodyPr>
          <a:lstStyle/>
          <a:p>
            <a:r>
              <a:rPr lang="cs-CZ" dirty="0"/>
              <a:t>http://www.iucnredlist.org/details/236/0</a:t>
            </a:r>
          </a:p>
        </p:txBody>
      </p:sp>
    </p:spTree>
    <p:extLst>
      <p:ext uri="{BB962C8B-B14F-4D97-AF65-F5344CB8AC3E}">
        <p14:creationId xmlns:p14="http://schemas.microsoft.com/office/powerpoint/2010/main" val="3977510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78942" y="181232"/>
            <a:ext cx="10950444" cy="5534561"/>
          </a:xfrm>
        </p:spPr>
        <p:txBody>
          <a:bodyPr/>
          <a:lstStyle/>
          <a:p>
            <a:pPr algn="just"/>
            <a:r>
              <a:rPr lang="en-US" sz="1600" dirty="0"/>
              <a:t>The </a:t>
            </a:r>
            <a:r>
              <a:rPr lang="en-US" sz="1600" b="1" u="sng" dirty="0"/>
              <a:t>Chinese Sturgeon </a:t>
            </a:r>
            <a:r>
              <a:rPr lang="en-US" sz="1600" dirty="0"/>
              <a:t>is a large anadromous species. This species was historically recorded in southwestern Korea and in western Kyushu, Japan and in the Yellow, Yangtze, Pear, </a:t>
            </a:r>
            <a:r>
              <a:rPr lang="en-US" sz="1600" dirty="0" err="1"/>
              <a:t>Mingjiang</a:t>
            </a:r>
            <a:r>
              <a:rPr lang="en-US" sz="1600" dirty="0"/>
              <a:t>, and </a:t>
            </a:r>
            <a:r>
              <a:rPr lang="en-US" sz="1600" dirty="0" err="1"/>
              <a:t>Qingtang</a:t>
            </a:r>
            <a:r>
              <a:rPr lang="en-US" sz="1600" dirty="0"/>
              <a:t> rivers in China, but has been extirpated from all of these areas except for the mid-lower section of the Yangtze River, below the </a:t>
            </a:r>
            <a:r>
              <a:rPr lang="en-US" sz="1600" dirty="0" err="1"/>
              <a:t>Gezhouba</a:t>
            </a:r>
            <a:r>
              <a:rPr lang="en-US" sz="1600" dirty="0"/>
              <a:t> dam. This species was historically overfished. In the 1970s, the total spawning population of this species was estimated at 10,000 individuals, but between 2005-2007 the total spawning stock of Chinese Sturgeon was estimated to be 203-257 individuals. This data indicates a 97.5% reduction in the total spawning population over a 37 year period. The construction of the </a:t>
            </a:r>
            <a:r>
              <a:rPr lang="en-US" sz="1600" dirty="0" err="1"/>
              <a:t>Gezhouba</a:t>
            </a:r>
            <a:r>
              <a:rPr lang="en-US" sz="1600" dirty="0"/>
              <a:t> dam in 1981 blocked the migration routes of this species, making it impossible for it to reach spawning sites in the upper reaches of the river. Currently, there is just one remaining spawning ground (a 4 km stretch of river), which is situated below the </a:t>
            </a:r>
            <a:r>
              <a:rPr lang="en-US" sz="1600" dirty="0" err="1"/>
              <a:t>Gezhouba</a:t>
            </a:r>
            <a:r>
              <a:rPr lang="en-US" sz="1600" dirty="0"/>
              <a:t> dam. Furthermore, in 2003, the Three Gorges dam was constructed 40 km upstream of the </a:t>
            </a:r>
            <a:r>
              <a:rPr lang="en-US" sz="1600" dirty="0" err="1"/>
              <a:t>Gezhouba</a:t>
            </a:r>
            <a:r>
              <a:rPr lang="en-US" sz="1600" dirty="0"/>
              <a:t> dam. This has changed the hydrological regime (lowering the water level of the river in autumn and winter) and affected the water temperature. Between 1983 and 2007, more than 9 million juveniles (including larvae) were released into Yangtze River to increase population numbers, but the contribution to wild stocks is considered to be less than 10%. This species has therefore been assessed as Critically Endangered. </a:t>
            </a:r>
            <a:endParaRPr lang="cs-CZ" sz="1600" dirty="0"/>
          </a:p>
        </p:txBody>
      </p:sp>
      <p:sp>
        <p:nvSpPr>
          <p:cNvPr id="4" name="Obdélník 3"/>
          <p:cNvSpPr/>
          <p:nvPr/>
        </p:nvSpPr>
        <p:spPr>
          <a:xfrm>
            <a:off x="381300" y="3538821"/>
            <a:ext cx="10948086" cy="3046988"/>
          </a:xfrm>
          <a:prstGeom prst="rect">
            <a:avLst/>
          </a:prstGeom>
        </p:spPr>
        <p:txBody>
          <a:bodyPr wrap="square">
            <a:spAutoFit/>
          </a:bodyPr>
          <a:lstStyle/>
          <a:p>
            <a:pPr algn="just"/>
            <a:r>
              <a:rPr lang="en-US" sz="1600" dirty="0"/>
              <a:t>This species is anadromous (spending at least part of its life in salt water and returning to rivers to breed). Young of this species live in estuarine and nearshore habitats. When the species becomes sexually mature, it migrates up-river. Nearly mature adults (early stage III) arrive at the mouth of the Yangtze River in June or July. The adults do not feed while in the river. </a:t>
            </a:r>
            <a:br>
              <a:rPr lang="en-US" sz="1600" dirty="0"/>
            </a:br>
            <a:r>
              <a:rPr lang="en-US" sz="1600" dirty="0"/>
              <a:t/>
            </a:r>
            <a:br>
              <a:rPr lang="en-US" sz="1600" dirty="0"/>
            </a:br>
            <a:r>
              <a:rPr lang="en-US" sz="1600" dirty="0"/>
              <a:t>Adults reach the middle sections of the river in September or October, where they overwinter. Ripe individuals were formerly found as far inland as the </a:t>
            </a:r>
            <a:r>
              <a:rPr lang="en-US" sz="1600" dirty="0" err="1"/>
              <a:t>Jingsha</a:t>
            </a:r>
            <a:r>
              <a:rPr lang="en-US" sz="1600" dirty="0"/>
              <a:t> River during the following October and November, where they spawned. Prior to construction of the </a:t>
            </a:r>
            <a:r>
              <a:rPr lang="en-US" sz="1600" dirty="0" err="1"/>
              <a:t>Gezhouba</a:t>
            </a:r>
            <a:r>
              <a:rPr lang="en-US" sz="1600" dirty="0"/>
              <a:t> Dam, the migration distance was as long as 2,500 to 3,300 km. Spawning sites often occur in turbulent sections of the river with rocky substrate and steep cliffs on both banks.</a:t>
            </a:r>
            <a:br>
              <a:rPr lang="en-US" sz="1600" dirty="0"/>
            </a:br>
            <a:r>
              <a:rPr lang="en-US" sz="1600" dirty="0"/>
              <a:t/>
            </a:r>
            <a:br>
              <a:rPr lang="en-US" sz="1600" dirty="0"/>
            </a:br>
            <a:r>
              <a:rPr lang="en-US" sz="1600" dirty="0"/>
              <a:t>The roe is very large and it sinks and sticks to gravel until hatching. The hatched fries descend from the river to sea near the coast where they grow. They feed mainly on </a:t>
            </a:r>
            <a:r>
              <a:rPr lang="en-US" sz="1600" dirty="0" err="1"/>
              <a:t>zoobenthos</a:t>
            </a:r>
            <a:r>
              <a:rPr lang="en-US" sz="1600" dirty="0"/>
              <a:t> and other bottom invertebrates.</a:t>
            </a:r>
            <a:endParaRPr lang="cs-CZ" sz="1600" dirty="0"/>
          </a:p>
        </p:txBody>
      </p:sp>
      <p:sp>
        <p:nvSpPr>
          <p:cNvPr id="5" name="Obdélník 4"/>
          <p:cNvSpPr/>
          <p:nvPr/>
        </p:nvSpPr>
        <p:spPr>
          <a:xfrm>
            <a:off x="7906931" y="6585809"/>
            <a:ext cx="4121706" cy="369332"/>
          </a:xfrm>
          <a:prstGeom prst="rect">
            <a:avLst/>
          </a:prstGeom>
        </p:spPr>
        <p:txBody>
          <a:bodyPr wrap="none">
            <a:spAutoFit/>
          </a:bodyPr>
          <a:lstStyle/>
          <a:p>
            <a:r>
              <a:rPr lang="cs-CZ" dirty="0"/>
              <a:t>http://www.iucnredlist.org/details/236/0</a:t>
            </a:r>
          </a:p>
        </p:txBody>
      </p:sp>
    </p:spTree>
    <p:extLst>
      <p:ext uri="{BB962C8B-B14F-4D97-AF65-F5344CB8AC3E}">
        <p14:creationId xmlns:p14="http://schemas.microsoft.com/office/powerpoint/2010/main" val="175338470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62616" y="1094896"/>
            <a:ext cx="11205816" cy="6106916"/>
          </a:xfrm>
        </p:spPr>
        <p:txBody>
          <a:bodyPr/>
          <a:lstStyle/>
          <a:p>
            <a:pPr algn="l"/>
            <a:r>
              <a:rPr lang="en-US" sz="1800" dirty="0"/>
              <a:t>Current conservation measures in the Yangtze River include the strict limitation of harvest, the establishment of protected areas and the ongoing restocking </a:t>
            </a:r>
            <a:r>
              <a:rPr lang="en-US" sz="1800" dirty="0" err="1"/>
              <a:t>programmes</a:t>
            </a:r>
            <a:r>
              <a:rPr lang="en-US" sz="1800" dirty="0"/>
              <a:t>.</a:t>
            </a:r>
            <a:br>
              <a:rPr lang="en-US" sz="1800" dirty="0"/>
            </a:br>
            <a:r>
              <a:rPr lang="en-US" sz="1800" dirty="0"/>
              <a:t/>
            </a:r>
            <a:br>
              <a:rPr lang="en-US" sz="1800" dirty="0"/>
            </a:br>
            <a:r>
              <a:rPr lang="en-US" sz="1800" dirty="0"/>
              <a:t>Commercial fishing has been closed since 1983, and now just small numbers (less than 40 individuals in recent years) are caught for scientific or propagation purposes.</a:t>
            </a:r>
            <a:br>
              <a:rPr lang="en-US" sz="1800" dirty="0"/>
            </a:br>
            <a:r>
              <a:rPr lang="en-US" sz="1800" dirty="0"/>
              <a:t/>
            </a:r>
            <a:br>
              <a:rPr lang="en-US" sz="1800" dirty="0"/>
            </a:br>
            <a:r>
              <a:rPr lang="en-US" sz="1800" dirty="0"/>
              <a:t>In 1988, </a:t>
            </a:r>
            <a:r>
              <a:rPr lang="en-US" sz="1800" i="1" dirty="0"/>
              <a:t>A. </a:t>
            </a:r>
            <a:r>
              <a:rPr lang="en-US" sz="1800" i="1" dirty="0" err="1"/>
              <a:t>sinensis</a:t>
            </a:r>
            <a:r>
              <a:rPr lang="en-US" sz="1800" dirty="0"/>
              <a:t> was listed a Class I State protected animal. In 1996, Yichang Chinese Sturgeon Nature Reserve was established, protecting the spawning population. In 2002, a Chinese Sturgeon Nature Reserve in the Yangtze River estuary was established to protect  juvenile sturgeons gathering there. This species was listed on CITES Appendix II in 1998.</a:t>
            </a:r>
            <a:br>
              <a:rPr lang="en-US" sz="1800" dirty="0"/>
            </a:br>
            <a:r>
              <a:rPr lang="en-US" sz="1800" dirty="0"/>
              <a:t/>
            </a:r>
            <a:br>
              <a:rPr lang="en-US" sz="1800" dirty="0"/>
            </a:br>
            <a:r>
              <a:rPr lang="en-US" sz="1800" dirty="0"/>
              <a:t>In 1983, the Yangtze River Fisheries Institute artificially spawned this species (Fu </a:t>
            </a:r>
            <a:r>
              <a:rPr lang="en-US" sz="1800" i="1" dirty="0"/>
              <a:t>et al</a:t>
            </a:r>
            <a:r>
              <a:rPr lang="en-US" sz="1800" dirty="0"/>
              <a:t>. 1985). From 1983 to 2007, more than 9 million Chinese Sturgeon (including larvae) were released into Yangtze River to increase the stock (Xiao </a:t>
            </a:r>
            <a:r>
              <a:rPr lang="en-US" sz="1800" i="1" dirty="0"/>
              <a:t>et al</a:t>
            </a:r>
            <a:r>
              <a:rPr lang="en-US" sz="1800" dirty="0"/>
              <a:t>. 1999, Chen 2007).</a:t>
            </a:r>
            <a:br>
              <a:rPr lang="en-US" sz="1800" dirty="0"/>
            </a:br>
            <a:r>
              <a:rPr lang="en-US" sz="1800" dirty="0"/>
              <a:t/>
            </a:r>
            <a:br>
              <a:rPr lang="en-US" sz="1800" dirty="0"/>
            </a:br>
            <a:r>
              <a:rPr lang="en-US" sz="1800" dirty="0"/>
              <a:t>Currently, adult sturgeons are captured on spawning ground to be used for artificial breeding . Efforts are being made to rear and breed this species in captivity so that captive adults can be used for stocking in the future. </a:t>
            </a:r>
            <a:endParaRPr lang="cs-CZ" sz="1800" dirty="0"/>
          </a:p>
        </p:txBody>
      </p:sp>
      <p:sp>
        <p:nvSpPr>
          <p:cNvPr id="5" name="Rectangle 4"/>
          <p:cNvSpPr>
            <a:spLocks noChangeArrowheads="1"/>
          </p:cNvSpPr>
          <p:nvPr/>
        </p:nvSpPr>
        <p:spPr bwMode="auto">
          <a:xfrm>
            <a:off x="3134449" y="23595"/>
            <a:ext cx="6662149" cy="107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en-US" altLang="cs-CZ" sz="1400" b="1" i="1" dirty="0" err="1">
                <a:solidFill>
                  <a:schemeClr val="tx1"/>
                </a:solidFill>
              </a:rPr>
              <a:t>Acipenser</a:t>
            </a:r>
            <a:r>
              <a:rPr lang="en-US" altLang="cs-CZ" sz="1400" b="1" i="1" dirty="0">
                <a:solidFill>
                  <a:schemeClr val="tx1"/>
                </a:solidFill>
              </a:rPr>
              <a:t> </a:t>
            </a:r>
            <a:r>
              <a:rPr lang="en-US" altLang="cs-CZ" sz="1400" b="1" i="1" dirty="0" err="1">
                <a:solidFill>
                  <a:schemeClr val="tx1"/>
                </a:solidFill>
              </a:rPr>
              <a:t>sinensis</a:t>
            </a:r>
            <a:r>
              <a:rPr lang="cs-CZ" altLang="cs-CZ" sz="1400" b="1" i="1" dirty="0">
                <a:solidFill>
                  <a:schemeClr val="tx1"/>
                </a:solidFill>
              </a:rPr>
              <a:t/>
            </a:r>
            <a:br>
              <a:rPr lang="cs-CZ" altLang="cs-CZ" sz="1400" b="1" i="1" dirty="0">
                <a:solidFill>
                  <a:schemeClr val="tx1"/>
                </a:solidFill>
              </a:rPr>
            </a:br>
            <a:r>
              <a:rPr lang="cs-CZ" altLang="cs-CZ" sz="1400" b="1" i="1" dirty="0">
                <a:solidFill>
                  <a:schemeClr val="tx1"/>
                </a:solidFill>
              </a:rPr>
              <a:t>jeseter </a:t>
            </a:r>
            <a:r>
              <a:rPr lang="cs-CZ" altLang="cs-CZ" sz="1400" b="1" i="1" dirty="0" smtClean="0">
                <a:solidFill>
                  <a:schemeClr val="tx1"/>
                </a:solidFill>
              </a:rPr>
              <a:t>čínský </a:t>
            </a:r>
            <a:r>
              <a:rPr lang="cs-CZ" altLang="cs-CZ" sz="1400" b="1" i="1" dirty="0" err="1" smtClean="0">
                <a:solidFill>
                  <a:schemeClr val="tx1"/>
                </a:solidFill>
              </a:rPr>
              <a:t>Chinese</a:t>
            </a:r>
            <a:r>
              <a:rPr lang="cs-CZ" altLang="cs-CZ" sz="1400" b="1" i="1" dirty="0" smtClean="0">
                <a:solidFill>
                  <a:schemeClr val="tx1"/>
                </a:solidFill>
              </a:rPr>
              <a:t> </a:t>
            </a:r>
            <a:r>
              <a:rPr lang="cs-CZ" altLang="cs-CZ" sz="1400" b="1" i="1" dirty="0" err="1" smtClean="0">
                <a:solidFill>
                  <a:schemeClr val="tx1"/>
                </a:solidFill>
              </a:rPr>
              <a:t>Sturgeon</a:t>
            </a:r>
            <a:endParaRPr lang="ru-RU" altLang="cs-CZ" sz="1400" b="1" i="1" dirty="0">
              <a:solidFill>
                <a:schemeClr val="tx1"/>
              </a:solidFill>
            </a:endParaRPr>
          </a:p>
        </p:txBody>
      </p:sp>
      <p:sp>
        <p:nvSpPr>
          <p:cNvPr id="6" name="Obdélník 5"/>
          <p:cNvSpPr/>
          <p:nvPr/>
        </p:nvSpPr>
        <p:spPr>
          <a:xfrm>
            <a:off x="7610368" y="6325286"/>
            <a:ext cx="4121706" cy="369332"/>
          </a:xfrm>
          <a:prstGeom prst="rect">
            <a:avLst/>
          </a:prstGeom>
        </p:spPr>
        <p:txBody>
          <a:bodyPr wrap="none">
            <a:spAutoFit/>
          </a:bodyPr>
          <a:lstStyle/>
          <a:p>
            <a:r>
              <a:rPr lang="cs-CZ" dirty="0"/>
              <a:t>http://www.iucnredlist.org/details/236/0</a:t>
            </a:r>
          </a:p>
        </p:txBody>
      </p:sp>
    </p:spTree>
    <p:extLst>
      <p:ext uri="{BB962C8B-B14F-4D97-AF65-F5344CB8AC3E}">
        <p14:creationId xmlns:p14="http://schemas.microsoft.com/office/powerpoint/2010/main" val="8069198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82810" y="3023286"/>
            <a:ext cx="5406597" cy="3546783"/>
          </a:xfrm>
          <a:prstGeom prst="rect">
            <a:avLst/>
          </a:prstGeom>
        </p:spPr>
      </p:pic>
      <p:pic>
        <p:nvPicPr>
          <p:cNvPr id="5" name="Obrázek 4"/>
          <p:cNvPicPr>
            <a:picLocks noChangeAspect="1"/>
          </p:cNvPicPr>
          <p:nvPr/>
        </p:nvPicPr>
        <p:blipFill>
          <a:blip r:embed="rId3"/>
          <a:stretch>
            <a:fillRect/>
          </a:stretch>
        </p:blipFill>
        <p:spPr>
          <a:xfrm>
            <a:off x="5680963" y="3442550"/>
            <a:ext cx="6246526" cy="3213880"/>
          </a:xfrm>
          <a:prstGeom prst="rect">
            <a:avLst/>
          </a:prstGeom>
        </p:spPr>
      </p:pic>
      <p:pic>
        <p:nvPicPr>
          <p:cNvPr id="6" name="Obrázek 5"/>
          <p:cNvPicPr>
            <a:picLocks noChangeAspect="1"/>
          </p:cNvPicPr>
          <p:nvPr/>
        </p:nvPicPr>
        <p:blipFill>
          <a:blip r:embed="rId4"/>
          <a:stretch>
            <a:fillRect/>
          </a:stretch>
        </p:blipFill>
        <p:spPr>
          <a:xfrm>
            <a:off x="7022114" y="-75428"/>
            <a:ext cx="4905375" cy="3829050"/>
          </a:xfrm>
          <a:prstGeom prst="rect">
            <a:avLst/>
          </a:prstGeom>
        </p:spPr>
      </p:pic>
      <p:sp>
        <p:nvSpPr>
          <p:cNvPr id="7" name="Rectangle 4"/>
          <p:cNvSpPr>
            <a:spLocks noGrp="1" noChangeArrowheads="1"/>
          </p:cNvSpPr>
          <p:nvPr>
            <p:ph type="title"/>
          </p:nvPr>
        </p:nvSpPr>
        <p:spPr bwMode="auto">
          <a:xfrm>
            <a:off x="277730" y="126104"/>
            <a:ext cx="3239827" cy="132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en-US" altLang="cs-CZ" sz="2391" b="1" i="1" dirty="0" err="1">
                <a:solidFill>
                  <a:schemeClr val="tx1"/>
                </a:solidFill>
              </a:rPr>
              <a:t>Acipenser</a:t>
            </a:r>
            <a:r>
              <a:rPr lang="en-US" altLang="cs-CZ" sz="2391" b="1" i="1" dirty="0">
                <a:solidFill>
                  <a:schemeClr val="tx1"/>
                </a:solidFill>
              </a:rPr>
              <a:t> </a:t>
            </a:r>
            <a:r>
              <a:rPr lang="en-US" altLang="cs-CZ" sz="2391" b="1" i="1" dirty="0" err="1">
                <a:solidFill>
                  <a:schemeClr val="tx1"/>
                </a:solidFill>
              </a:rPr>
              <a:t>sinensis</a:t>
            </a:r>
            <a:r>
              <a:rPr lang="cs-CZ" altLang="cs-CZ" sz="2391" b="1" i="1" dirty="0">
                <a:solidFill>
                  <a:schemeClr val="tx1"/>
                </a:solidFill>
              </a:rPr>
              <a:t/>
            </a:r>
            <a:br>
              <a:rPr lang="cs-CZ" altLang="cs-CZ" sz="2391" b="1" i="1" dirty="0">
                <a:solidFill>
                  <a:schemeClr val="tx1"/>
                </a:solidFill>
              </a:rPr>
            </a:br>
            <a:r>
              <a:rPr lang="cs-CZ" altLang="cs-CZ" sz="2391" b="1" i="1" dirty="0">
                <a:solidFill>
                  <a:schemeClr val="tx1"/>
                </a:solidFill>
              </a:rPr>
              <a:t>jeseter </a:t>
            </a:r>
            <a:r>
              <a:rPr lang="cs-CZ" altLang="cs-CZ" sz="2391" b="1" i="1" dirty="0" smtClean="0">
                <a:solidFill>
                  <a:schemeClr val="tx1"/>
                </a:solidFill>
              </a:rPr>
              <a:t>čínský </a:t>
            </a:r>
            <a:r>
              <a:rPr lang="cs-CZ" altLang="cs-CZ" sz="2391" b="1" i="1" dirty="0" err="1" smtClean="0">
                <a:solidFill>
                  <a:schemeClr val="tx1"/>
                </a:solidFill>
              </a:rPr>
              <a:t>Chinese</a:t>
            </a:r>
            <a:r>
              <a:rPr lang="cs-CZ" altLang="cs-CZ" sz="2391" b="1" i="1" dirty="0" smtClean="0">
                <a:solidFill>
                  <a:schemeClr val="tx1"/>
                </a:solidFill>
              </a:rPr>
              <a:t> </a:t>
            </a:r>
            <a:r>
              <a:rPr lang="cs-CZ" altLang="cs-CZ" sz="2391" b="1" i="1" dirty="0" err="1" smtClean="0">
                <a:solidFill>
                  <a:schemeClr val="tx1"/>
                </a:solidFill>
              </a:rPr>
              <a:t>Sturgeon</a:t>
            </a:r>
            <a:endParaRPr lang="ru-RU" altLang="cs-CZ" sz="2391" b="1" i="1" dirty="0">
              <a:solidFill>
                <a:schemeClr val="tx1"/>
              </a:solidFill>
            </a:endParaRPr>
          </a:p>
        </p:txBody>
      </p:sp>
      <p:sp>
        <p:nvSpPr>
          <p:cNvPr id="8" name="Obdélník 7"/>
          <p:cNvSpPr/>
          <p:nvPr/>
        </p:nvSpPr>
        <p:spPr>
          <a:xfrm>
            <a:off x="7133794" y="6570069"/>
            <a:ext cx="4502899" cy="307777"/>
          </a:xfrm>
          <a:prstGeom prst="rect">
            <a:avLst/>
          </a:prstGeom>
        </p:spPr>
        <p:txBody>
          <a:bodyPr wrap="none">
            <a:spAutoFit/>
          </a:bodyPr>
          <a:lstStyle/>
          <a:p>
            <a:r>
              <a:rPr lang="cs-CZ" sz="1400" dirty="0"/>
              <a:t>http://www.pond-life.me.uk/sturgeon/acipensersinensis</a:t>
            </a:r>
          </a:p>
        </p:txBody>
      </p:sp>
    </p:spTree>
    <p:extLst>
      <p:ext uri="{BB962C8B-B14F-4D97-AF65-F5344CB8AC3E}">
        <p14:creationId xmlns:p14="http://schemas.microsoft.com/office/powerpoint/2010/main" val="36019800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7334250" y="4076700"/>
            <a:ext cx="4857750" cy="2781300"/>
          </a:xfrm>
          <a:prstGeom prst="rect">
            <a:avLst/>
          </a:prstGeom>
        </p:spPr>
      </p:pic>
      <p:sp>
        <p:nvSpPr>
          <p:cNvPr id="4" name="Rectangle 5"/>
          <p:cNvSpPr>
            <a:spLocks noGrp="1" noChangeArrowheads="1"/>
          </p:cNvSpPr>
          <p:nvPr>
            <p:ph type="title"/>
          </p:nvPr>
        </p:nvSpPr>
        <p:spPr bwMode="auto">
          <a:xfrm>
            <a:off x="281759" y="302044"/>
            <a:ext cx="4113038" cy="132605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9" tIns="45719" rIns="91439" bIns="45719" numCol="1" anchor="ctr" anchorCtr="0" compatLnSpc="1">
            <a:prstTxWarp prst="textNoShape">
              <a:avLst/>
            </a:prstTxWarp>
          </a:bodyPr>
          <a:lstStyle/>
          <a:p>
            <a:pPr eaLnBrk="1" hangingPunct="1"/>
            <a:r>
              <a:rPr lang="en-US" altLang="cs-CZ" sz="2531" b="1" i="1" dirty="0" err="1"/>
              <a:t>Huso</a:t>
            </a:r>
            <a:r>
              <a:rPr lang="en-US" altLang="cs-CZ" sz="2531" b="1" i="1" dirty="0"/>
              <a:t> </a:t>
            </a:r>
            <a:r>
              <a:rPr lang="en-US" altLang="cs-CZ" sz="2531" b="1" i="1" dirty="0" err="1"/>
              <a:t>dauricus</a:t>
            </a:r>
            <a:r>
              <a:rPr lang="cs-CZ" altLang="cs-CZ" sz="2531" b="1" i="1" dirty="0"/>
              <a:t/>
            </a:r>
            <a:br>
              <a:rPr lang="cs-CZ" altLang="cs-CZ" sz="2531" b="1" i="1" dirty="0"/>
            </a:br>
            <a:r>
              <a:rPr lang="cs-CZ" altLang="cs-CZ" sz="2531" b="1" dirty="0" err="1" smtClean="0"/>
              <a:t>kaluga</a:t>
            </a:r>
            <a:r>
              <a:rPr lang="cs-CZ" altLang="cs-CZ" sz="2531" b="1" dirty="0" smtClean="0"/>
              <a:t> </a:t>
            </a:r>
            <a:r>
              <a:rPr lang="cs-CZ" altLang="cs-CZ" sz="2531" b="1" dirty="0" err="1" smtClean="0"/>
              <a:t>Kaluga</a:t>
            </a:r>
            <a:r>
              <a:rPr lang="cs-CZ" altLang="cs-CZ" sz="2531" b="1" dirty="0" smtClean="0"/>
              <a:t> </a:t>
            </a:r>
            <a:r>
              <a:rPr lang="cs-CZ" altLang="cs-CZ" sz="2531" b="1" dirty="0" err="1" smtClean="0"/>
              <a:t>Sturgeon</a:t>
            </a:r>
            <a:endParaRPr lang="ru-RU" altLang="cs-CZ" sz="2531" b="1" dirty="0"/>
          </a:p>
        </p:txBody>
      </p:sp>
      <p:pic>
        <p:nvPicPr>
          <p:cNvPr id="6" name="Obrázek 5"/>
          <p:cNvPicPr>
            <a:picLocks noChangeAspect="1"/>
          </p:cNvPicPr>
          <p:nvPr/>
        </p:nvPicPr>
        <p:blipFill>
          <a:blip r:embed="rId3"/>
          <a:stretch>
            <a:fillRect/>
          </a:stretch>
        </p:blipFill>
        <p:spPr>
          <a:xfrm>
            <a:off x="240473" y="3418703"/>
            <a:ext cx="6454412" cy="2566366"/>
          </a:xfrm>
          <a:prstGeom prst="rect">
            <a:avLst/>
          </a:prstGeom>
        </p:spPr>
      </p:pic>
      <p:pic>
        <p:nvPicPr>
          <p:cNvPr id="7" name="Obrázek 6"/>
          <p:cNvPicPr>
            <a:picLocks noChangeAspect="1"/>
          </p:cNvPicPr>
          <p:nvPr/>
        </p:nvPicPr>
        <p:blipFill>
          <a:blip r:embed="rId4"/>
          <a:stretch>
            <a:fillRect/>
          </a:stretch>
        </p:blipFill>
        <p:spPr>
          <a:xfrm>
            <a:off x="281759" y="1669880"/>
            <a:ext cx="6454412" cy="1448686"/>
          </a:xfrm>
          <a:prstGeom prst="rect">
            <a:avLst/>
          </a:prstGeom>
        </p:spPr>
      </p:pic>
      <p:pic>
        <p:nvPicPr>
          <p:cNvPr id="8" name="Obrázek 7"/>
          <p:cNvPicPr>
            <a:picLocks noChangeAspect="1"/>
          </p:cNvPicPr>
          <p:nvPr/>
        </p:nvPicPr>
        <p:blipFill>
          <a:blip r:embed="rId5"/>
          <a:stretch>
            <a:fillRect/>
          </a:stretch>
        </p:blipFill>
        <p:spPr>
          <a:xfrm>
            <a:off x="8014902" y="0"/>
            <a:ext cx="4177098" cy="4152527"/>
          </a:xfrm>
          <a:prstGeom prst="rect">
            <a:avLst/>
          </a:prstGeom>
        </p:spPr>
      </p:pic>
      <p:sp>
        <p:nvSpPr>
          <p:cNvPr id="9" name="Obdélník 8"/>
          <p:cNvSpPr/>
          <p:nvPr/>
        </p:nvSpPr>
        <p:spPr>
          <a:xfrm>
            <a:off x="2800864" y="6603495"/>
            <a:ext cx="4143827" cy="307777"/>
          </a:xfrm>
          <a:prstGeom prst="rect">
            <a:avLst/>
          </a:prstGeom>
        </p:spPr>
        <p:txBody>
          <a:bodyPr wrap="none">
            <a:spAutoFit/>
          </a:bodyPr>
          <a:lstStyle/>
          <a:p>
            <a:r>
              <a:rPr lang="cs-CZ" sz="1400" dirty="0"/>
              <a:t>http://www.pond-life.me.uk/sturgeon/husodauricus</a:t>
            </a:r>
          </a:p>
        </p:txBody>
      </p:sp>
    </p:spTree>
    <p:extLst>
      <p:ext uri="{BB962C8B-B14F-4D97-AF65-F5344CB8AC3E}">
        <p14:creationId xmlns:p14="http://schemas.microsoft.com/office/powerpoint/2010/main" val="31866736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3188043" y="4647285"/>
            <a:ext cx="5484598" cy="2210715"/>
          </a:xfrm>
          <a:prstGeom prst="rect">
            <a:avLst/>
          </a:prstGeom>
        </p:spPr>
      </p:pic>
      <p:sp>
        <p:nvSpPr>
          <p:cNvPr id="3" name="Zástupný symbol pro obsah 2"/>
          <p:cNvSpPr>
            <a:spLocks noGrp="1"/>
          </p:cNvSpPr>
          <p:nvPr>
            <p:ph idx="1"/>
          </p:nvPr>
        </p:nvSpPr>
        <p:spPr>
          <a:xfrm>
            <a:off x="895568" y="1071567"/>
            <a:ext cx="10516195" cy="4350990"/>
          </a:xfrm>
        </p:spPr>
        <p:txBody>
          <a:bodyPr/>
          <a:lstStyle/>
          <a:p>
            <a:pPr algn="just"/>
            <a:r>
              <a:rPr lang="en-US" sz="1600" dirty="0"/>
              <a:t>Currently, complete population data based on results of direct counts and fishery statistics do not exist for this species. A decline of catches has been observed since the end of the 19th century (</a:t>
            </a:r>
            <a:r>
              <a:rPr lang="en-US" sz="1600" dirty="0" err="1"/>
              <a:t>Vaisman</a:t>
            </a:r>
            <a:r>
              <a:rPr lang="en-US" sz="1600" dirty="0"/>
              <a:t> and </a:t>
            </a:r>
            <a:r>
              <a:rPr lang="en-US" sz="1600" dirty="0" err="1"/>
              <a:t>Fomenko</a:t>
            </a:r>
            <a:r>
              <a:rPr lang="en-US" sz="1600" dirty="0"/>
              <a:t> 2007). Towards the end of the 19th century, annual catch was approximately 500 </a:t>
            </a:r>
            <a:r>
              <a:rPr lang="en-US" sz="1600" dirty="0" err="1"/>
              <a:t>tonnes</a:t>
            </a:r>
            <a:r>
              <a:rPr lang="en-US" sz="1600" dirty="0"/>
              <a:t>. Before 1992 the annual catch was 92 </a:t>
            </a:r>
            <a:r>
              <a:rPr lang="en-US" sz="1600" dirty="0" err="1"/>
              <a:t>tonnes</a:t>
            </a:r>
            <a:r>
              <a:rPr lang="en-US" sz="1600" dirty="0"/>
              <a:t>. This indicates a greater than 80% decline in catches over 90 years (</a:t>
            </a:r>
            <a:r>
              <a:rPr lang="en-US" sz="1600" dirty="0" err="1"/>
              <a:t>Vaisman</a:t>
            </a:r>
            <a:r>
              <a:rPr lang="en-US" sz="1600" dirty="0"/>
              <a:t> and </a:t>
            </a:r>
            <a:r>
              <a:rPr lang="en-US" sz="1600" dirty="0" err="1"/>
              <a:t>Fomenko</a:t>
            </a:r>
            <a:r>
              <a:rPr lang="en-US" sz="1600" dirty="0"/>
              <a:t> 2007).</a:t>
            </a:r>
            <a:br>
              <a:rPr lang="en-US" sz="1600" dirty="0"/>
            </a:br>
            <a:r>
              <a:rPr lang="en-US" sz="1600" dirty="0"/>
              <a:t/>
            </a:r>
            <a:br>
              <a:rPr lang="en-US" sz="1600" dirty="0"/>
            </a:br>
            <a:r>
              <a:rPr lang="en-US" sz="1600" dirty="0"/>
              <a:t>A hatchery is located in </a:t>
            </a:r>
            <a:r>
              <a:rPr lang="en-US" sz="1600" dirty="0" err="1"/>
              <a:t>Luchegorsk</a:t>
            </a:r>
            <a:r>
              <a:rPr lang="en-US" sz="1600" dirty="0"/>
              <a:t> at Khabarovsk district which contains a living collection of eight species of sturgeons (including the Kaluga Sturgeon) and hybrids. In 2007, this hatchery attempted the first re-stocking of juveniles of this this species into the Amur River</a:t>
            </a:r>
            <a:r>
              <a:rPr lang="en-US" sz="1600" dirty="0" smtClean="0"/>
              <a:t>.</a:t>
            </a:r>
            <a:endParaRPr lang="cs-CZ" sz="1600" dirty="0" smtClean="0"/>
          </a:p>
          <a:p>
            <a:pPr algn="just"/>
            <a:endParaRPr lang="cs-CZ" sz="1600" dirty="0" smtClean="0"/>
          </a:p>
          <a:p>
            <a:pPr algn="just"/>
            <a:r>
              <a:rPr lang="en-US" sz="1600" dirty="0"/>
              <a:t>Biology: Semi-anadromous (anadromous fishes spend at least part of their life in salt water and return to rivers to breed). The Kaluga Sturgeon spawns in lower reaches of the Amur River in strong-current habitats in the main stream of the river on gravel or sandy-gravel bottom. Spawning peaks from the end of May to July. Adults spawn many times during their life cycle. Spawning periodicity is 4-5 years in females and 3-4 years in males. The generation length of the species is not less than 20 years (</a:t>
            </a:r>
            <a:r>
              <a:rPr lang="en-US" sz="1600" dirty="0" err="1"/>
              <a:t>Krykhtin</a:t>
            </a:r>
            <a:r>
              <a:rPr lang="en-US" sz="1600" dirty="0"/>
              <a:t> and </a:t>
            </a:r>
            <a:r>
              <a:rPr lang="en-US" sz="1600" dirty="0" err="1"/>
              <a:t>Svirskii</a:t>
            </a:r>
            <a:r>
              <a:rPr lang="en-US" sz="1600" dirty="0"/>
              <a:t> 1997, Berg 1948).</a:t>
            </a:r>
            <a:endParaRPr lang="cs-CZ" sz="1600" dirty="0"/>
          </a:p>
        </p:txBody>
      </p:sp>
      <p:sp>
        <p:nvSpPr>
          <p:cNvPr id="4" name="Rectangle 5"/>
          <p:cNvSpPr>
            <a:spLocks noGrp="1" noChangeArrowheads="1"/>
          </p:cNvSpPr>
          <p:nvPr>
            <p:ph type="title"/>
          </p:nvPr>
        </p:nvSpPr>
        <p:spPr bwMode="auto">
          <a:xfrm>
            <a:off x="895568" y="0"/>
            <a:ext cx="10516195" cy="132605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9" tIns="45719" rIns="91439" bIns="45719" numCol="1" anchor="ctr" anchorCtr="0" compatLnSpc="1">
            <a:prstTxWarp prst="textNoShape">
              <a:avLst/>
            </a:prstTxWarp>
          </a:bodyPr>
          <a:lstStyle/>
          <a:p>
            <a:pPr eaLnBrk="1" hangingPunct="1"/>
            <a:r>
              <a:rPr lang="en-US" altLang="cs-CZ" sz="2531" b="1" i="1" dirty="0" err="1"/>
              <a:t>Huso</a:t>
            </a:r>
            <a:r>
              <a:rPr lang="en-US" altLang="cs-CZ" sz="2531" b="1" i="1" dirty="0"/>
              <a:t> </a:t>
            </a:r>
            <a:r>
              <a:rPr lang="en-US" altLang="cs-CZ" sz="2531" b="1" i="1" dirty="0" err="1"/>
              <a:t>dauricus</a:t>
            </a:r>
            <a:r>
              <a:rPr lang="cs-CZ" altLang="cs-CZ" sz="2531" b="1" i="1" dirty="0"/>
              <a:t/>
            </a:r>
            <a:br>
              <a:rPr lang="cs-CZ" altLang="cs-CZ" sz="2531" b="1" i="1" dirty="0"/>
            </a:br>
            <a:r>
              <a:rPr lang="cs-CZ" altLang="cs-CZ" sz="2531" b="1" dirty="0" err="1" smtClean="0"/>
              <a:t>kaluga</a:t>
            </a:r>
            <a:r>
              <a:rPr lang="cs-CZ" altLang="cs-CZ" sz="2531" b="1" dirty="0" smtClean="0"/>
              <a:t> </a:t>
            </a:r>
            <a:r>
              <a:rPr lang="cs-CZ" altLang="cs-CZ" sz="2531" b="1" dirty="0" err="1" smtClean="0"/>
              <a:t>Kaluga</a:t>
            </a:r>
            <a:r>
              <a:rPr lang="cs-CZ" altLang="cs-CZ" sz="2531" b="1" dirty="0" smtClean="0"/>
              <a:t> </a:t>
            </a:r>
            <a:r>
              <a:rPr lang="cs-CZ" altLang="cs-CZ" sz="2531" b="1" dirty="0" err="1" smtClean="0"/>
              <a:t>Sturgeon</a:t>
            </a:r>
            <a:endParaRPr lang="ru-RU" altLang="cs-CZ" sz="2531" b="1" dirty="0"/>
          </a:p>
        </p:txBody>
      </p:sp>
      <p:sp>
        <p:nvSpPr>
          <p:cNvPr id="2" name="Obdélník 1"/>
          <p:cNvSpPr/>
          <p:nvPr/>
        </p:nvSpPr>
        <p:spPr>
          <a:xfrm>
            <a:off x="9040016" y="6217125"/>
            <a:ext cx="2973443" cy="276999"/>
          </a:xfrm>
          <a:prstGeom prst="rect">
            <a:avLst/>
          </a:prstGeom>
        </p:spPr>
        <p:txBody>
          <a:bodyPr wrap="none">
            <a:spAutoFit/>
          </a:bodyPr>
          <a:lstStyle/>
          <a:p>
            <a:r>
              <a:rPr lang="cs-CZ" sz="1200" dirty="0"/>
              <a:t>http://www.iucnredlist.org/details/10268/0</a:t>
            </a:r>
          </a:p>
        </p:txBody>
      </p:sp>
    </p:spTree>
    <p:extLst>
      <p:ext uri="{BB962C8B-B14F-4D97-AF65-F5344CB8AC3E}">
        <p14:creationId xmlns:p14="http://schemas.microsoft.com/office/powerpoint/2010/main" val="28320531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E3%83%80%E3%82%A6%E3%83%AA%E3%82%A2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77" y="3305401"/>
            <a:ext cx="4753231" cy="32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5"/>
          <p:cNvSpPr>
            <a:spLocks noGrp="1" noChangeArrowheads="1"/>
          </p:cNvSpPr>
          <p:nvPr>
            <p:ph type="title"/>
          </p:nvPr>
        </p:nvSpPr>
        <p:spPr bwMode="auto">
          <a:xfrm>
            <a:off x="9325234" y="117764"/>
            <a:ext cx="2529016" cy="8543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9" tIns="45719" rIns="91439" bIns="45719" numCol="1" anchor="ctr" anchorCtr="0" compatLnSpc="1">
            <a:prstTxWarp prst="textNoShape">
              <a:avLst/>
            </a:prstTxWarp>
          </a:bodyPr>
          <a:lstStyle/>
          <a:p>
            <a:pPr eaLnBrk="1" hangingPunct="1"/>
            <a:r>
              <a:rPr lang="en-US" altLang="cs-CZ" sz="2531" b="1" i="1" dirty="0" err="1"/>
              <a:t>Huso</a:t>
            </a:r>
            <a:r>
              <a:rPr lang="en-US" altLang="cs-CZ" sz="2531" b="1" i="1" dirty="0"/>
              <a:t> </a:t>
            </a:r>
            <a:r>
              <a:rPr lang="en-US" altLang="cs-CZ" sz="2531" b="1" i="1" dirty="0" err="1"/>
              <a:t>dauricus</a:t>
            </a:r>
            <a:r>
              <a:rPr lang="cs-CZ" altLang="cs-CZ" sz="2531" b="1" i="1" dirty="0"/>
              <a:t/>
            </a:r>
            <a:br>
              <a:rPr lang="cs-CZ" altLang="cs-CZ" sz="2531" b="1" i="1" dirty="0"/>
            </a:br>
            <a:r>
              <a:rPr lang="cs-CZ" altLang="cs-CZ" sz="2531" b="1" dirty="0" err="1"/>
              <a:t>kaluga</a:t>
            </a:r>
            <a:endParaRPr lang="ru-RU" altLang="cs-CZ" sz="2531" b="1" dirty="0"/>
          </a:p>
        </p:txBody>
      </p:sp>
      <p:pic>
        <p:nvPicPr>
          <p:cNvPr id="2" name="Obrázek 1"/>
          <p:cNvPicPr>
            <a:picLocks noChangeAspect="1"/>
          </p:cNvPicPr>
          <p:nvPr/>
        </p:nvPicPr>
        <p:blipFill>
          <a:blip r:embed="rId3"/>
          <a:stretch>
            <a:fillRect/>
          </a:stretch>
        </p:blipFill>
        <p:spPr>
          <a:xfrm>
            <a:off x="7257021" y="3078510"/>
            <a:ext cx="4762500" cy="3381375"/>
          </a:xfrm>
          <a:prstGeom prst="rect">
            <a:avLst/>
          </a:prstGeom>
        </p:spPr>
      </p:pic>
      <p:pic>
        <p:nvPicPr>
          <p:cNvPr id="3" name="Obrázek 2"/>
          <p:cNvPicPr>
            <a:picLocks noChangeAspect="1"/>
          </p:cNvPicPr>
          <p:nvPr/>
        </p:nvPicPr>
        <p:blipFill>
          <a:blip r:embed="rId4"/>
          <a:stretch>
            <a:fillRect/>
          </a:stretch>
        </p:blipFill>
        <p:spPr>
          <a:xfrm>
            <a:off x="321277" y="321276"/>
            <a:ext cx="5623465" cy="2874876"/>
          </a:xfrm>
          <a:prstGeom prst="rect">
            <a:avLst/>
          </a:prstGeom>
        </p:spPr>
      </p:pic>
      <p:pic>
        <p:nvPicPr>
          <p:cNvPr id="4" name="Obrázek 3"/>
          <p:cNvPicPr>
            <a:picLocks noChangeAspect="1"/>
          </p:cNvPicPr>
          <p:nvPr/>
        </p:nvPicPr>
        <p:blipFill>
          <a:blip r:embed="rId5"/>
          <a:stretch>
            <a:fillRect/>
          </a:stretch>
        </p:blipFill>
        <p:spPr>
          <a:xfrm>
            <a:off x="8292424" y="972065"/>
            <a:ext cx="3727097" cy="2056885"/>
          </a:xfrm>
          <a:prstGeom prst="rect">
            <a:avLst/>
          </a:prstGeom>
        </p:spPr>
      </p:pic>
    </p:spTree>
    <p:extLst>
      <p:ext uri="{BB962C8B-B14F-4D97-AF65-F5344CB8AC3E}">
        <p14:creationId xmlns:p14="http://schemas.microsoft.com/office/powerpoint/2010/main" val="389830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7178" y="687331"/>
            <a:ext cx="6096000" cy="1754326"/>
          </a:xfrm>
          <a:prstGeom prst="rect">
            <a:avLst/>
          </a:prstGeom>
        </p:spPr>
        <p:txBody>
          <a:bodyPr>
            <a:spAutoFit/>
          </a:bodyPr>
          <a:lstStyle/>
          <a:p>
            <a:pPr eaLnBrk="0" hangingPunct="0"/>
            <a:r>
              <a:rPr lang="cs-CZ" altLang="cs-CZ" b="1" dirty="0">
                <a:latin typeface="Times New Roman" panose="02020603050405020304" pitchFamily="18" charset="0"/>
              </a:rPr>
              <a:t>Rod: Jeseter – </a:t>
            </a:r>
            <a:r>
              <a:rPr lang="cs-CZ" altLang="cs-CZ" b="1" i="1" dirty="0" err="1" smtClean="0">
                <a:latin typeface="Times New Roman" panose="02020603050405020304" pitchFamily="18" charset="0"/>
              </a:rPr>
              <a:t>Acipenser</a:t>
            </a:r>
            <a:endParaRPr lang="cs-CZ" altLang="cs-CZ" b="1" i="1" dirty="0" smtClean="0">
              <a:latin typeface="Times New Roman" panose="02020603050405020304" pitchFamily="18" charset="0"/>
            </a:endParaRP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baerii</a:t>
            </a:r>
            <a:r>
              <a:rPr lang="cs-CZ" altLang="cs-CZ" b="1" i="1" dirty="0" smtClean="0">
                <a:latin typeface="Times New Roman" panose="02020603050405020304" pitchFamily="18" charset="0"/>
              </a:rPr>
              <a:t>   </a:t>
            </a:r>
            <a:r>
              <a:rPr lang="cs-CZ" altLang="cs-CZ" b="1" dirty="0">
                <a:latin typeface="Times New Roman" panose="02020603050405020304" pitchFamily="18" charset="0"/>
              </a:rPr>
              <a:t>jeseter sibiřský </a:t>
            </a:r>
            <a:endParaRPr lang="cs-CZ" altLang="cs-CZ" b="1" i="1" dirty="0">
              <a:latin typeface="Times New Roman" panose="02020603050405020304" pitchFamily="18" charset="0"/>
            </a:endParaRP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dabryanus</a:t>
            </a:r>
            <a:r>
              <a:rPr lang="cs-CZ" altLang="cs-CZ" b="1" i="1" dirty="0">
                <a:latin typeface="Times New Roman" panose="02020603050405020304" pitchFamily="18" charset="0"/>
              </a:rPr>
              <a:t> </a:t>
            </a:r>
            <a:r>
              <a:rPr lang="cs-CZ" altLang="cs-CZ" b="1" dirty="0">
                <a:latin typeface="Times New Roman" panose="02020603050405020304" pitchFamily="18" charset="0"/>
              </a:rPr>
              <a:t>jeseter jihočínský</a:t>
            </a: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mikadoi</a:t>
            </a:r>
            <a:r>
              <a:rPr lang="cs-CZ" altLang="cs-CZ" b="1" i="1" dirty="0">
                <a:latin typeface="Times New Roman" panose="02020603050405020304" pitchFamily="18" charset="0"/>
              </a:rPr>
              <a:t> </a:t>
            </a:r>
            <a:r>
              <a:rPr lang="cs-CZ" altLang="cs-CZ" b="1" dirty="0">
                <a:latin typeface="Times New Roman" panose="02020603050405020304" pitchFamily="18" charset="0"/>
              </a:rPr>
              <a:t>jeseter sachalinský (severní)</a:t>
            </a: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schrenckii</a:t>
            </a:r>
            <a:r>
              <a:rPr lang="cs-CZ" altLang="cs-CZ" b="1" i="1" dirty="0" smtClean="0">
                <a:latin typeface="Times New Roman" panose="02020603050405020304" pitchFamily="18" charset="0"/>
              </a:rPr>
              <a:t> </a:t>
            </a:r>
            <a:r>
              <a:rPr lang="cs-CZ" altLang="cs-CZ" b="1" dirty="0">
                <a:latin typeface="Times New Roman" panose="02020603050405020304" pitchFamily="18" charset="0"/>
              </a:rPr>
              <a:t>jeseter amurský</a:t>
            </a:r>
          </a:p>
          <a:p>
            <a:pPr eaLnBrk="0" hangingPunct="0"/>
            <a:r>
              <a:rPr lang="cs-CZ" altLang="cs-CZ" b="1" i="1" dirty="0" smtClean="0">
                <a:latin typeface="Times New Roman" panose="02020603050405020304" pitchFamily="18" charset="0"/>
              </a:rPr>
              <a:t>	</a:t>
            </a:r>
            <a:r>
              <a:rPr lang="cs-CZ" altLang="cs-CZ" b="1" i="1" dirty="0" err="1" smtClean="0">
                <a:latin typeface="Times New Roman" panose="02020603050405020304" pitchFamily="18" charset="0"/>
              </a:rPr>
              <a:t>Acipenser</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sinensis</a:t>
            </a:r>
            <a:r>
              <a:rPr lang="cs-CZ" altLang="cs-CZ" b="1" i="1" dirty="0">
                <a:latin typeface="Times New Roman" panose="02020603050405020304" pitchFamily="18" charset="0"/>
              </a:rPr>
              <a:t> </a:t>
            </a:r>
            <a:r>
              <a:rPr lang="cs-CZ" altLang="cs-CZ" b="1" dirty="0">
                <a:latin typeface="Times New Roman" panose="02020603050405020304" pitchFamily="18" charset="0"/>
              </a:rPr>
              <a:t>jeseter čínský</a:t>
            </a:r>
          </a:p>
        </p:txBody>
      </p:sp>
      <p:sp>
        <p:nvSpPr>
          <p:cNvPr id="3" name="Obdélník 2"/>
          <p:cNvSpPr/>
          <p:nvPr/>
        </p:nvSpPr>
        <p:spPr>
          <a:xfrm>
            <a:off x="387178" y="3595818"/>
            <a:ext cx="7751805" cy="1200329"/>
          </a:xfrm>
          <a:prstGeom prst="rect">
            <a:avLst/>
          </a:prstGeom>
        </p:spPr>
        <p:txBody>
          <a:bodyPr wrap="square">
            <a:spAutoFit/>
          </a:bodyPr>
          <a:lstStyle/>
          <a:p>
            <a:pPr algn="just" eaLnBrk="0" hangingPunct="0"/>
            <a:r>
              <a:rPr lang="cs-CZ" altLang="cs-CZ" b="1" dirty="0">
                <a:latin typeface="Times New Roman" panose="02020603050405020304" pitchFamily="18" charset="0"/>
              </a:rPr>
              <a:t> Rod: </a:t>
            </a:r>
            <a:r>
              <a:rPr lang="cs-CZ" altLang="cs-CZ" b="1" i="1" dirty="0" err="1">
                <a:latin typeface="Times New Roman" panose="02020603050405020304" pitchFamily="18" charset="0"/>
              </a:rPr>
              <a:t>Pseudoscaphirhynchus</a:t>
            </a:r>
            <a:endParaRPr lang="cs-CZ" altLang="cs-CZ" b="1" i="1" dirty="0">
              <a:latin typeface="Times New Roman" panose="02020603050405020304" pitchFamily="18" charset="0"/>
            </a:endParaRPr>
          </a:p>
          <a:p>
            <a:pPr algn="just" eaLnBrk="0" hangingPunct="0"/>
            <a:r>
              <a:rPr lang="cs-CZ" altLang="cs-CZ" b="1" i="1" dirty="0">
                <a:latin typeface="Times New Roman" panose="02020603050405020304" pitchFamily="18" charset="0"/>
              </a:rPr>
              <a:t>	</a:t>
            </a:r>
            <a:r>
              <a:rPr lang="cs-CZ" altLang="cs-CZ" b="1" i="1" dirty="0" err="1">
                <a:latin typeface="Times New Roman" panose="02020603050405020304" pitchFamily="18" charset="0"/>
              </a:rPr>
              <a:t>Pseudoscaphirhynchus</a:t>
            </a:r>
            <a:r>
              <a:rPr lang="cs-CZ" altLang="cs-CZ" b="1" i="1" dirty="0">
                <a:latin typeface="Times New Roman" panose="02020603050405020304" pitchFamily="18" charset="0"/>
              </a:rPr>
              <a:t> </a:t>
            </a:r>
            <a:r>
              <a:rPr lang="cs-CZ" altLang="cs-CZ" b="1" i="1" dirty="0" err="1">
                <a:latin typeface="Times New Roman" panose="02020603050405020304" pitchFamily="18" charset="0"/>
              </a:rPr>
              <a:t>kaufmanni</a:t>
            </a:r>
            <a:r>
              <a:rPr lang="cs-CZ" altLang="cs-CZ" b="1" i="1" dirty="0">
                <a:latin typeface="Times New Roman" panose="02020603050405020304" pitchFamily="18" charset="0"/>
              </a:rPr>
              <a:t> </a:t>
            </a:r>
            <a:r>
              <a:rPr lang="cs-CZ" altLang="cs-CZ" b="1" dirty="0" err="1">
                <a:latin typeface="Times New Roman" panose="02020603050405020304" pitchFamily="18" charset="0"/>
              </a:rPr>
              <a:t>lopatonos</a:t>
            </a:r>
            <a:r>
              <a:rPr lang="cs-CZ" altLang="cs-CZ" b="1" dirty="0">
                <a:latin typeface="Times New Roman" panose="02020603050405020304" pitchFamily="18" charset="0"/>
              </a:rPr>
              <a:t> </a:t>
            </a:r>
            <a:r>
              <a:rPr lang="cs-CZ" altLang="cs-CZ" b="1" dirty="0" err="1">
                <a:latin typeface="Times New Roman" panose="02020603050405020304" pitchFamily="18" charset="0"/>
              </a:rPr>
              <a:t>kaufmannův</a:t>
            </a:r>
            <a:endParaRPr lang="cs-CZ" altLang="cs-CZ" b="1" dirty="0">
              <a:latin typeface="Times New Roman" panose="02020603050405020304" pitchFamily="18" charset="0"/>
            </a:endParaRPr>
          </a:p>
          <a:p>
            <a:pPr algn="just" eaLnBrk="0" hangingPunct="0"/>
            <a:r>
              <a:rPr lang="cs-CZ" altLang="cs-CZ" b="1" i="1" dirty="0">
                <a:latin typeface="Times New Roman" panose="02020603050405020304" pitchFamily="18" charset="0"/>
              </a:rPr>
              <a:t>	</a:t>
            </a:r>
            <a:r>
              <a:rPr lang="cs-CZ" altLang="cs-CZ" b="1" i="1" dirty="0" err="1">
                <a:latin typeface="Times New Roman" panose="02020603050405020304" pitchFamily="18" charset="0"/>
              </a:rPr>
              <a:t>Pseudoscaphirhynchus</a:t>
            </a:r>
            <a:r>
              <a:rPr lang="cs-CZ" altLang="cs-CZ" b="1" i="1" dirty="0">
                <a:latin typeface="Times New Roman" panose="02020603050405020304" pitchFamily="18" charset="0"/>
              </a:rPr>
              <a:t> </a:t>
            </a:r>
            <a:r>
              <a:rPr lang="cs-CZ" altLang="cs-CZ" b="1" i="1" dirty="0" err="1" smtClean="0">
                <a:latin typeface="Times New Roman" panose="02020603050405020304" pitchFamily="18" charset="0"/>
              </a:rPr>
              <a:t>hermanni</a:t>
            </a:r>
            <a:r>
              <a:rPr lang="cs-CZ" altLang="cs-CZ" b="1" i="1" dirty="0" smtClean="0">
                <a:latin typeface="Times New Roman" panose="02020603050405020304" pitchFamily="18" charset="0"/>
              </a:rPr>
              <a:t> </a:t>
            </a:r>
            <a:r>
              <a:rPr lang="cs-CZ" altLang="cs-CZ" b="1" dirty="0" err="1">
                <a:latin typeface="Times New Roman" panose="02020603050405020304" pitchFamily="18" charset="0"/>
              </a:rPr>
              <a:t>lopatonos</a:t>
            </a:r>
            <a:r>
              <a:rPr lang="cs-CZ" altLang="cs-CZ" b="1" dirty="0">
                <a:latin typeface="Times New Roman" panose="02020603050405020304" pitchFamily="18" charset="0"/>
              </a:rPr>
              <a:t> </a:t>
            </a:r>
            <a:r>
              <a:rPr lang="cs-CZ" altLang="cs-CZ" b="1" dirty="0" err="1">
                <a:latin typeface="Times New Roman" panose="02020603050405020304" pitchFamily="18" charset="0"/>
              </a:rPr>
              <a:t>hermannův</a:t>
            </a:r>
            <a:endParaRPr lang="cs-CZ" altLang="cs-CZ" b="1" dirty="0">
              <a:latin typeface="Times New Roman" panose="02020603050405020304" pitchFamily="18" charset="0"/>
            </a:endParaRPr>
          </a:p>
          <a:p>
            <a:pPr algn="just" eaLnBrk="0" hangingPunct="0"/>
            <a:r>
              <a:rPr lang="cs-CZ" altLang="cs-CZ" b="1" i="1" dirty="0">
                <a:latin typeface="Times New Roman" panose="02020603050405020304" pitchFamily="18" charset="0"/>
              </a:rPr>
              <a:t>	</a:t>
            </a:r>
            <a:r>
              <a:rPr lang="cs-CZ" altLang="cs-CZ" b="1" i="1" dirty="0" err="1">
                <a:latin typeface="Times New Roman" panose="02020603050405020304" pitchFamily="18" charset="0"/>
              </a:rPr>
              <a:t>Pseudoscaphirhynchus</a:t>
            </a:r>
            <a:r>
              <a:rPr lang="cs-CZ" altLang="cs-CZ" b="1" i="1" dirty="0">
                <a:latin typeface="Times New Roman" panose="02020603050405020304" pitchFamily="18" charset="0"/>
              </a:rPr>
              <a:t> </a:t>
            </a:r>
            <a:r>
              <a:rPr lang="cs-CZ" altLang="cs-CZ" b="1" i="1" dirty="0" err="1">
                <a:latin typeface="Times New Roman" panose="02020603050405020304" pitchFamily="18" charset="0"/>
              </a:rPr>
              <a:t>fedtschenkoi</a:t>
            </a:r>
            <a:r>
              <a:rPr lang="cs-CZ" altLang="cs-CZ" b="1" i="1" dirty="0">
                <a:latin typeface="Times New Roman" panose="02020603050405020304" pitchFamily="18" charset="0"/>
              </a:rPr>
              <a:t> </a:t>
            </a:r>
            <a:r>
              <a:rPr lang="cs-CZ" altLang="cs-CZ" b="1" dirty="0" err="1">
                <a:latin typeface="Times New Roman" panose="02020603050405020304" pitchFamily="18" charset="0"/>
              </a:rPr>
              <a:t>lopatonos</a:t>
            </a:r>
            <a:r>
              <a:rPr lang="cs-CZ" altLang="cs-CZ" b="1" dirty="0">
                <a:latin typeface="Times New Roman" panose="02020603050405020304" pitchFamily="18" charset="0"/>
              </a:rPr>
              <a:t> </a:t>
            </a:r>
            <a:r>
              <a:rPr lang="cs-CZ" altLang="cs-CZ" b="1" dirty="0" err="1">
                <a:latin typeface="Times New Roman" panose="02020603050405020304" pitchFamily="18" charset="0"/>
              </a:rPr>
              <a:t>fedtshenkův</a:t>
            </a:r>
            <a:endParaRPr lang="cs-CZ" dirty="0"/>
          </a:p>
        </p:txBody>
      </p:sp>
      <p:sp>
        <p:nvSpPr>
          <p:cNvPr id="4" name="Obdélník 3"/>
          <p:cNvSpPr/>
          <p:nvPr/>
        </p:nvSpPr>
        <p:spPr>
          <a:xfrm>
            <a:off x="387178" y="2441657"/>
            <a:ext cx="6096000" cy="923330"/>
          </a:xfrm>
          <a:prstGeom prst="rect">
            <a:avLst/>
          </a:prstGeom>
        </p:spPr>
        <p:txBody>
          <a:bodyPr>
            <a:spAutoFit/>
          </a:bodyPr>
          <a:lstStyle/>
          <a:p>
            <a:pPr algn="just" eaLnBrk="0" hangingPunct="0"/>
            <a:r>
              <a:rPr lang="cs-CZ" altLang="cs-CZ" b="1" dirty="0">
                <a:latin typeface="Times New Roman" panose="02020603050405020304" pitchFamily="18" charset="0"/>
              </a:rPr>
              <a:t>Rod: vyza </a:t>
            </a:r>
            <a:r>
              <a:rPr lang="cs-CZ" altLang="cs-CZ" b="1" i="1" dirty="0">
                <a:latin typeface="Times New Roman" panose="02020603050405020304" pitchFamily="18" charset="0"/>
              </a:rPr>
              <a:t>Huso</a:t>
            </a:r>
            <a:endParaRPr lang="cs-CZ" altLang="cs-CZ" b="1" dirty="0">
              <a:latin typeface="Times New Roman" panose="02020603050405020304" pitchFamily="18" charset="0"/>
            </a:endParaRPr>
          </a:p>
          <a:p>
            <a:pPr algn="just" eaLnBrk="0" hangingPunct="0"/>
            <a:r>
              <a:rPr lang="cs-CZ" altLang="cs-CZ" b="1" i="1" dirty="0">
                <a:latin typeface="Times New Roman" panose="02020603050405020304" pitchFamily="18" charset="0"/>
              </a:rPr>
              <a:t>	 Huso </a:t>
            </a:r>
            <a:r>
              <a:rPr lang="cs-CZ" altLang="cs-CZ" b="1" i="1" dirty="0" err="1">
                <a:latin typeface="Times New Roman" panose="02020603050405020304" pitchFamily="18" charset="0"/>
              </a:rPr>
              <a:t>dauricus</a:t>
            </a:r>
            <a:r>
              <a:rPr lang="cs-CZ" altLang="cs-CZ" b="1" i="1" dirty="0">
                <a:latin typeface="Times New Roman" panose="02020603050405020304" pitchFamily="18" charset="0"/>
              </a:rPr>
              <a:t> </a:t>
            </a:r>
            <a:r>
              <a:rPr lang="cs-CZ" altLang="cs-CZ" b="1" dirty="0">
                <a:latin typeface="Times New Roman" panose="02020603050405020304" pitchFamily="18" charset="0"/>
              </a:rPr>
              <a:t>vyza malá (sibiřská)</a:t>
            </a:r>
          </a:p>
          <a:p>
            <a:pPr algn="just" eaLnBrk="0" hangingPunct="0"/>
            <a:r>
              <a:rPr lang="cs-CZ" altLang="cs-CZ" b="1" dirty="0">
                <a:latin typeface="Times New Roman" panose="02020603050405020304" pitchFamily="18" charset="0"/>
              </a:rPr>
              <a:t>	</a:t>
            </a:r>
          </a:p>
        </p:txBody>
      </p:sp>
      <p:sp>
        <p:nvSpPr>
          <p:cNvPr id="5" name="Obdélník 4"/>
          <p:cNvSpPr/>
          <p:nvPr/>
        </p:nvSpPr>
        <p:spPr>
          <a:xfrm>
            <a:off x="387178" y="5282168"/>
            <a:ext cx="6096000" cy="646331"/>
          </a:xfrm>
          <a:prstGeom prst="rect">
            <a:avLst/>
          </a:prstGeom>
        </p:spPr>
        <p:txBody>
          <a:bodyPr>
            <a:spAutoFit/>
          </a:bodyPr>
          <a:lstStyle/>
          <a:p>
            <a:pPr algn="just" eaLnBrk="0" hangingPunct="0"/>
            <a:r>
              <a:rPr lang="cs-CZ" altLang="cs-CZ" b="1" dirty="0">
                <a:latin typeface="Times New Roman" panose="02020603050405020304" pitchFamily="18" charset="0"/>
              </a:rPr>
              <a:t>Čeleď: </a:t>
            </a:r>
            <a:r>
              <a:rPr lang="cs-CZ" altLang="cs-CZ" b="1" dirty="0" err="1">
                <a:latin typeface="Times New Roman" panose="02020603050405020304" pitchFamily="18" charset="0"/>
              </a:rPr>
              <a:t>Veslonosovití</a:t>
            </a:r>
            <a:r>
              <a:rPr lang="cs-CZ" altLang="cs-CZ" b="1" dirty="0">
                <a:latin typeface="Times New Roman" panose="02020603050405020304" pitchFamily="18" charset="0"/>
              </a:rPr>
              <a:t> – </a:t>
            </a:r>
            <a:r>
              <a:rPr lang="cs-CZ" altLang="cs-CZ" b="1" i="1" dirty="0" err="1">
                <a:latin typeface="Times New Roman" panose="02020603050405020304" pitchFamily="18" charset="0"/>
              </a:rPr>
              <a:t>Polyontidae</a:t>
            </a:r>
            <a:endParaRPr lang="cs-CZ" altLang="cs-CZ" b="1" dirty="0">
              <a:latin typeface="Times New Roman" panose="02020603050405020304" pitchFamily="18" charset="0"/>
            </a:endParaRPr>
          </a:p>
          <a:p>
            <a:pPr algn="just" eaLnBrk="0" hangingPunct="0"/>
            <a:r>
              <a:rPr lang="cs-CZ" altLang="cs-CZ" b="1" dirty="0">
                <a:latin typeface="Times New Roman" panose="02020603050405020304" pitchFamily="18" charset="0"/>
              </a:rPr>
              <a:t>                 </a:t>
            </a:r>
            <a:r>
              <a:rPr lang="cs-CZ" altLang="cs-CZ" b="1" dirty="0" err="1">
                <a:latin typeface="Times New Roman" panose="02020603050405020304" pitchFamily="18" charset="0"/>
              </a:rPr>
              <a:t>Veslonos</a:t>
            </a:r>
            <a:r>
              <a:rPr lang="cs-CZ" altLang="cs-CZ" b="1" dirty="0">
                <a:latin typeface="Times New Roman" panose="02020603050405020304" pitchFamily="18" charset="0"/>
              </a:rPr>
              <a:t> </a:t>
            </a:r>
            <a:r>
              <a:rPr lang="cs-CZ" altLang="cs-CZ" b="1" dirty="0" smtClean="0">
                <a:latin typeface="Times New Roman" panose="02020603050405020304" pitchFamily="18" charset="0"/>
              </a:rPr>
              <a:t>– </a:t>
            </a:r>
            <a:r>
              <a:rPr lang="cs-CZ" altLang="cs-CZ" b="1" i="1" dirty="0" err="1" smtClean="0">
                <a:latin typeface="Times New Roman" panose="02020603050405020304" pitchFamily="18" charset="0"/>
              </a:rPr>
              <a:t>Psephurus</a:t>
            </a:r>
            <a:r>
              <a:rPr lang="cs-CZ" altLang="cs-CZ" b="1" i="1" dirty="0" smtClean="0">
                <a:latin typeface="Times New Roman" panose="02020603050405020304" pitchFamily="18" charset="0"/>
              </a:rPr>
              <a:t> </a:t>
            </a:r>
            <a:r>
              <a:rPr lang="cs-CZ" altLang="cs-CZ" b="1" i="1" dirty="0" err="1">
                <a:latin typeface="Times New Roman" panose="02020603050405020304" pitchFamily="18" charset="0"/>
              </a:rPr>
              <a:t>gladius</a:t>
            </a:r>
            <a:r>
              <a:rPr lang="cs-CZ" altLang="cs-CZ" b="1" dirty="0">
                <a:latin typeface="Times New Roman" panose="02020603050405020304" pitchFamily="18" charset="0"/>
              </a:rPr>
              <a:t>  </a:t>
            </a:r>
            <a:r>
              <a:rPr lang="cs-CZ" altLang="cs-CZ" b="1" dirty="0" err="1">
                <a:latin typeface="Times New Roman" panose="02020603050405020304" pitchFamily="18" charset="0"/>
              </a:rPr>
              <a:t>veslonos</a:t>
            </a:r>
            <a:r>
              <a:rPr lang="cs-CZ" altLang="cs-CZ" b="1" dirty="0">
                <a:latin typeface="Times New Roman" panose="02020603050405020304" pitchFamily="18" charset="0"/>
              </a:rPr>
              <a:t> čínský</a:t>
            </a:r>
          </a:p>
        </p:txBody>
      </p:sp>
    </p:spTree>
    <p:extLst>
      <p:ext uri="{BB962C8B-B14F-4D97-AF65-F5344CB8AC3E}">
        <p14:creationId xmlns:p14="http://schemas.microsoft.com/office/powerpoint/2010/main" val="3494290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7010178" y="3378771"/>
            <a:ext cx="3733725" cy="282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1617" b="1">
                <a:latin typeface="Times New Roman" panose="02020603050405020304" pitchFamily="18" charset="0"/>
              </a:rPr>
              <a:t>výskyt: </a:t>
            </a:r>
            <a:r>
              <a:rPr lang="cs-CZ" altLang="cs-CZ" sz="1617">
                <a:latin typeface="Times New Roman" panose="02020603050405020304" pitchFamily="18" charset="0"/>
              </a:rPr>
              <a:t>řeky Lena, Jenisej, Kolyma, Ob, Irtyš</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karyotyp: </a:t>
            </a:r>
            <a:r>
              <a:rPr lang="cs-CZ" altLang="cs-CZ" sz="1617">
                <a:latin typeface="Times New Roman" panose="02020603050405020304" pitchFamily="18" charset="0"/>
              </a:rPr>
              <a:t>248 ± 5 chromozómů</a:t>
            </a:r>
          </a:p>
          <a:p>
            <a:pPr eaLnBrk="0" fontAlgn="base" hangingPunct="0">
              <a:spcBef>
                <a:spcPct val="0"/>
              </a:spcBef>
              <a:spcAft>
                <a:spcPct val="0"/>
              </a:spcAft>
            </a:pPr>
            <a:r>
              <a:rPr lang="cs-CZ" altLang="cs-CZ" sz="1617" b="1">
                <a:latin typeface="Times New Roman" panose="02020603050405020304" pitchFamily="18" charset="0"/>
              </a:rPr>
              <a:t>maximální délka: </a:t>
            </a:r>
            <a:r>
              <a:rPr lang="cs-CZ" altLang="cs-CZ" sz="1617">
                <a:latin typeface="Times New Roman" panose="02020603050405020304" pitchFamily="18" charset="0"/>
              </a:rPr>
              <a:t>nad 3 m</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maximální hmotnost: </a:t>
            </a:r>
            <a:r>
              <a:rPr lang="cs-CZ" altLang="cs-CZ" sz="1617">
                <a:latin typeface="Times New Roman" panose="02020603050405020304" pitchFamily="18" charset="0"/>
              </a:rPr>
              <a:t>nad 100 kg</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pohlavní dospělost</a:t>
            </a:r>
          </a:p>
          <a:p>
            <a:pPr eaLnBrk="0" fontAlgn="base" hangingPunct="0">
              <a:spcBef>
                <a:spcPct val="0"/>
              </a:spcBef>
              <a:spcAft>
                <a:spcPct val="0"/>
              </a:spcAft>
            </a:pPr>
            <a:r>
              <a:rPr lang="cs-CZ" altLang="cs-CZ" sz="1617" b="1">
                <a:latin typeface="Times New Roman" panose="02020603050405020304" pitchFamily="18" charset="0"/>
              </a:rPr>
              <a:t> mlíčáků: </a:t>
            </a:r>
            <a:r>
              <a:rPr lang="cs-CZ" altLang="cs-CZ" sz="1617">
                <a:latin typeface="Times New Roman" panose="02020603050405020304" pitchFamily="18" charset="0"/>
              </a:rPr>
              <a:t>9 – 15 let (60 cm)</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jikernaček: </a:t>
            </a:r>
            <a:r>
              <a:rPr lang="cs-CZ" altLang="cs-CZ" sz="1617">
                <a:latin typeface="Times New Roman" panose="02020603050405020304" pitchFamily="18" charset="0"/>
              </a:rPr>
              <a:t>10 – 20 let </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výtěr: </a:t>
            </a:r>
            <a:r>
              <a:rPr lang="cs-CZ" altLang="cs-CZ" sz="1617">
                <a:latin typeface="Times New Roman" panose="02020603050405020304" pitchFamily="18" charset="0"/>
              </a:rPr>
              <a:t>červnu až červenci, v 6 – 8 m</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velikost jiker: </a:t>
            </a:r>
            <a:r>
              <a:rPr lang="cs-CZ" altLang="cs-CZ" sz="1617">
                <a:latin typeface="Times New Roman" panose="02020603050405020304" pitchFamily="18" charset="0"/>
              </a:rPr>
              <a:t>2,4 – 2,9 mm</a:t>
            </a:r>
            <a:endParaRPr lang="cs-CZ" altLang="cs-CZ" sz="1617" b="1">
              <a:latin typeface="Times New Roman" panose="02020603050405020304" pitchFamily="18" charset="0"/>
            </a:endParaRPr>
          </a:p>
          <a:p>
            <a:pPr eaLnBrk="0" fontAlgn="base" hangingPunct="0">
              <a:spcBef>
                <a:spcPct val="0"/>
              </a:spcBef>
              <a:spcAft>
                <a:spcPct val="0"/>
              </a:spcAft>
            </a:pPr>
            <a:r>
              <a:rPr lang="cs-CZ" altLang="cs-CZ" sz="1617" b="1">
                <a:latin typeface="Times New Roman" panose="02020603050405020304" pitchFamily="18" charset="0"/>
              </a:rPr>
              <a:t>počet jiker v 1g: </a:t>
            </a:r>
            <a:r>
              <a:rPr lang="cs-CZ" altLang="cs-CZ" sz="1617">
                <a:latin typeface="Times New Roman" panose="02020603050405020304" pitchFamily="18" charset="0"/>
              </a:rPr>
              <a:t>50 – 55 ks</a:t>
            </a:r>
            <a:endParaRPr lang="cs-CZ" altLang="cs-CZ" sz="1617" b="1">
              <a:latin typeface="Times New Roman" panose="02020603050405020304" pitchFamily="18" charset="0"/>
            </a:endParaRPr>
          </a:p>
        </p:txBody>
      </p:sp>
      <p:sp>
        <p:nvSpPr>
          <p:cNvPr id="10243" name="Text Box 4"/>
          <p:cNvSpPr txBox="1">
            <a:spLocks noChangeArrowheads="1"/>
          </p:cNvSpPr>
          <p:nvPr/>
        </p:nvSpPr>
        <p:spPr bwMode="auto">
          <a:xfrm>
            <a:off x="1646783" y="131713"/>
            <a:ext cx="4799707" cy="119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586" b="1" dirty="0">
                <a:latin typeface="Times New Roman" panose="02020603050405020304" pitchFamily="18" charset="0"/>
              </a:rPr>
              <a:t>jeseter sibiřský </a:t>
            </a:r>
          </a:p>
          <a:p>
            <a:pPr algn="ctr" eaLnBrk="0" fontAlgn="base" hangingPunct="0">
              <a:spcBef>
                <a:spcPct val="0"/>
              </a:spcBef>
              <a:spcAft>
                <a:spcPct val="0"/>
              </a:spcAft>
            </a:pPr>
            <a:r>
              <a:rPr lang="cs-CZ" altLang="cs-CZ" sz="3586" b="1" i="1" dirty="0">
                <a:latin typeface="Times New Roman" panose="02020603050405020304" pitchFamily="18" charset="0"/>
              </a:rPr>
              <a:t>(</a:t>
            </a:r>
            <a:r>
              <a:rPr lang="cs-CZ" altLang="cs-CZ" sz="3586" b="1" i="1" dirty="0" err="1">
                <a:latin typeface="Times New Roman" panose="02020603050405020304" pitchFamily="18" charset="0"/>
              </a:rPr>
              <a:t>Acipenser</a:t>
            </a:r>
            <a:r>
              <a:rPr lang="cs-CZ" altLang="cs-CZ" sz="3586" b="1" i="1" dirty="0">
                <a:latin typeface="Times New Roman" panose="02020603050405020304" pitchFamily="18" charset="0"/>
              </a:rPr>
              <a:t> </a:t>
            </a:r>
            <a:r>
              <a:rPr lang="cs-CZ" altLang="cs-CZ" sz="3586" b="1" i="1" dirty="0" err="1" smtClean="0">
                <a:latin typeface="Times New Roman" panose="02020603050405020304" pitchFamily="18" charset="0"/>
              </a:rPr>
              <a:t>baerii</a:t>
            </a:r>
            <a:r>
              <a:rPr lang="cs-CZ" altLang="cs-CZ" sz="1617" i="1" dirty="0" smtClean="0">
                <a:latin typeface="Times New Roman" panose="02020603050405020304" pitchFamily="18" charset="0"/>
              </a:rPr>
              <a:t> </a:t>
            </a:r>
            <a:r>
              <a:rPr lang="cs-CZ" altLang="cs-CZ" sz="3586" b="1" i="1" dirty="0">
                <a:latin typeface="Times New Roman" panose="02020603050405020304" pitchFamily="18" charset="0"/>
              </a:rPr>
              <a:t>)</a:t>
            </a:r>
          </a:p>
        </p:txBody>
      </p:sp>
      <p:pic>
        <p:nvPicPr>
          <p:cNvPr id="10244" name="Picture 5" descr="jeseter sibiřský opraven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24" y="1855143"/>
            <a:ext cx="5569893" cy="169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6324" y="3530576"/>
            <a:ext cx="5564312" cy="293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1414" y="152921"/>
            <a:ext cx="4027289" cy="222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Obráze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8818" y="1361778"/>
            <a:ext cx="4611067" cy="35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067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7135" y="233905"/>
            <a:ext cx="5198076" cy="3754874"/>
          </a:xfrm>
          <a:prstGeom prst="rect">
            <a:avLst/>
          </a:prstGeom>
        </p:spPr>
        <p:txBody>
          <a:bodyPr wrap="square">
            <a:spAutoFit/>
          </a:bodyPr>
          <a:lstStyle/>
          <a:p>
            <a:pPr algn="just"/>
            <a:r>
              <a:rPr lang="en-US" sz="1400" dirty="0"/>
              <a:t>The total population of Siberian Sturgeon is unknown. Direct counts and fishery statistics exist but are incomplete. However, a decline in catches of sturgeons within the main rivers of Siberia has been observed from the 1930s (</a:t>
            </a:r>
            <a:r>
              <a:rPr lang="en-US" sz="1400" dirty="0" err="1"/>
              <a:t>Ruban</a:t>
            </a:r>
            <a:r>
              <a:rPr lang="en-US" sz="1400" dirty="0"/>
              <a:t> 2005).</a:t>
            </a:r>
            <a:br>
              <a:rPr lang="en-US" sz="1400" dirty="0"/>
            </a:br>
            <a:r>
              <a:rPr lang="en-US" sz="1400" dirty="0"/>
              <a:t/>
            </a:r>
            <a:br>
              <a:rPr lang="en-US" sz="1400" dirty="0"/>
            </a:br>
            <a:r>
              <a:rPr lang="en-US" sz="1400" dirty="0"/>
              <a:t>Based on commercial catch data, it is estimated that the Ob River basin contains more than 80% of the global population of this species (Chen 2007). In the Ob River basin, catches declined by ~99.5% from 1410 </a:t>
            </a:r>
            <a:r>
              <a:rPr lang="en-US" sz="1400" dirty="0" err="1"/>
              <a:t>tonnes</a:t>
            </a:r>
            <a:r>
              <a:rPr lang="en-US" sz="1400" dirty="0"/>
              <a:t> in 1935 to 6.7 </a:t>
            </a:r>
            <a:r>
              <a:rPr lang="en-US" sz="1400" dirty="0" err="1"/>
              <a:t>tonnes</a:t>
            </a:r>
            <a:r>
              <a:rPr lang="en-US" sz="1400" dirty="0"/>
              <a:t> in 1996. In the Yenisei River catches declined from 504 </a:t>
            </a:r>
            <a:r>
              <a:rPr lang="en-US" sz="1400" dirty="0" err="1"/>
              <a:t>tonnes</a:t>
            </a:r>
            <a:r>
              <a:rPr lang="en-US" sz="1400" dirty="0"/>
              <a:t> in 1934 to 10-12 </a:t>
            </a:r>
            <a:r>
              <a:rPr lang="en-US" sz="1400" dirty="0" err="1"/>
              <a:t>tonnes</a:t>
            </a:r>
            <a:r>
              <a:rPr lang="en-US" sz="1400" dirty="0"/>
              <a:t> in 2000s (a ~97.5% decline). In the Lena River catches declined from 190 </a:t>
            </a:r>
            <a:r>
              <a:rPr lang="en-US" sz="1400" dirty="0" err="1"/>
              <a:t>tonnes</a:t>
            </a:r>
            <a:r>
              <a:rPr lang="en-US" sz="1400" dirty="0"/>
              <a:t> in 1943 to about 10 </a:t>
            </a:r>
            <a:r>
              <a:rPr lang="en-US" sz="1400" dirty="0" err="1"/>
              <a:t>tonnes</a:t>
            </a:r>
            <a:r>
              <a:rPr lang="en-US" sz="1400" dirty="0"/>
              <a:t> in recent years (a ~94.5% decline) (</a:t>
            </a:r>
            <a:r>
              <a:rPr lang="en-US" sz="1400" dirty="0" err="1"/>
              <a:t>Ruban</a:t>
            </a:r>
            <a:r>
              <a:rPr lang="en-US" sz="1400" dirty="0"/>
              <a:t> 2005). </a:t>
            </a:r>
            <a:br>
              <a:rPr lang="en-US" sz="1400" dirty="0"/>
            </a:br>
            <a:r>
              <a:rPr lang="en-US" sz="1400" dirty="0"/>
              <a:t/>
            </a:r>
            <a:br>
              <a:rPr lang="en-US" sz="1400" dirty="0"/>
            </a:br>
            <a:r>
              <a:rPr lang="en-US" sz="1400" dirty="0"/>
              <a:t>This species was extirpated from the northwest parts of Xin </a:t>
            </a:r>
            <a:r>
              <a:rPr lang="en-US" sz="1400" dirty="0" err="1"/>
              <a:t>jiang</a:t>
            </a:r>
            <a:r>
              <a:rPr lang="en-US" sz="1400" dirty="0"/>
              <a:t> province, China in the 1950s. The small population that remains here exists through stocking (Chen 2007).</a:t>
            </a:r>
            <a:endParaRPr lang="cs-CZ" sz="1400" dirty="0"/>
          </a:p>
        </p:txBody>
      </p:sp>
      <p:sp>
        <p:nvSpPr>
          <p:cNvPr id="3" name="Obdélník 2"/>
          <p:cNvSpPr/>
          <p:nvPr/>
        </p:nvSpPr>
        <p:spPr>
          <a:xfrm>
            <a:off x="6441989" y="233905"/>
            <a:ext cx="5296930" cy="4801314"/>
          </a:xfrm>
          <a:prstGeom prst="rect">
            <a:avLst/>
          </a:prstGeom>
        </p:spPr>
        <p:txBody>
          <a:bodyPr wrap="square">
            <a:spAutoFit/>
          </a:bodyPr>
          <a:lstStyle/>
          <a:p>
            <a:pPr algn="just"/>
            <a:r>
              <a:rPr lang="en-US" dirty="0"/>
              <a:t>This species can be found in all types of freshwater benthic habitats in large rivers and lakes. It spawns in strong-current habitats in the main stream of large and deep rivers on stone or gravel bottom. Numerous spawning sites are located in lower and middle reaches of rivers. Spawning peaks at beginning of June, continuing until end of July. </a:t>
            </a:r>
            <a:br>
              <a:rPr lang="en-US" dirty="0"/>
            </a:br>
            <a:r>
              <a:rPr lang="en-US" dirty="0"/>
              <a:t/>
            </a:r>
            <a:br>
              <a:rPr lang="en-US" dirty="0"/>
            </a:br>
            <a:r>
              <a:rPr lang="en-US" dirty="0"/>
              <a:t>Spawning periodicity is 3-5 years in females and 2-3 years in males. The generation length of the species ranges from 25-30 years (Chen 2007, </a:t>
            </a:r>
            <a:r>
              <a:rPr lang="en-US" dirty="0" err="1"/>
              <a:t>Ruban</a:t>
            </a:r>
            <a:r>
              <a:rPr lang="en-US" dirty="0"/>
              <a:t> 2005). In northeastern populations, females are twice the age of males (</a:t>
            </a:r>
            <a:r>
              <a:rPr lang="en-US" dirty="0" err="1"/>
              <a:t>Ruban</a:t>
            </a:r>
            <a:r>
              <a:rPr lang="en-US" dirty="0"/>
              <a:t> 2005). The average age at maturity for females is 11 (in Lena River) to 22 (in Lake Baikal), and 9-19 years for males.</a:t>
            </a:r>
            <a:endParaRPr lang="cs-CZ" dirty="0"/>
          </a:p>
        </p:txBody>
      </p:sp>
      <p:sp>
        <p:nvSpPr>
          <p:cNvPr id="4" name="Obdélník 3"/>
          <p:cNvSpPr/>
          <p:nvPr/>
        </p:nvSpPr>
        <p:spPr>
          <a:xfrm>
            <a:off x="247135" y="4297740"/>
            <a:ext cx="6096000" cy="2308324"/>
          </a:xfrm>
          <a:prstGeom prst="rect">
            <a:avLst/>
          </a:prstGeom>
        </p:spPr>
        <p:txBody>
          <a:bodyPr>
            <a:spAutoFit/>
          </a:bodyPr>
          <a:lstStyle/>
          <a:p>
            <a:pPr algn="just"/>
            <a:r>
              <a:rPr lang="en-US" sz="1600" dirty="0"/>
              <a:t>Currently used for traditional Chinese medicine in China, Japan, Korea and Singapore. In the northern parts of China, especially along the Amur River, stocks of this species are farmed, the skin is used for making boots, gloves, hats and some kinds of decoration (Zhu pers. </a:t>
            </a:r>
            <a:r>
              <a:rPr lang="en-US" sz="1600" dirty="0" err="1"/>
              <a:t>comm</a:t>
            </a:r>
            <a:r>
              <a:rPr lang="en-US" sz="1600" dirty="0"/>
              <a:t>).</a:t>
            </a:r>
          </a:p>
          <a:p>
            <a:pPr algn="just"/>
            <a:endParaRPr lang="en-US" sz="1600" dirty="0"/>
          </a:p>
          <a:p>
            <a:pPr algn="just"/>
            <a:r>
              <a:rPr lang="en-US" sz="1600" dirty="0"/>
              <a:t>Aquaculture (in outdoor indoor rearing tanks) is independent of wild-caught material, since artificial reproduction is possible and F2 and higher generations are now used in aquaculture. </a:t>
            </a:r>
            <a:endParaRPr lang="cs-CZ" sz="1600" dirty="0"/>
          </a:p>
        </p:txBody>
      </p:sp>
      <p:sp>
        <p:nvSpPr>
          <p:cNvPr id="5" name="Obdélník 4"/>
          <p:cNvSpPr/>
          <p:nvPr/>
        </p:nvSpPr>
        <p:spPr>
          <a:xfrm>
            <a:off x="7617213" y="6236732"/>
            <a:ext cx="4121706" cy="369332"/>
          </a:xfrm>
          <a:prstGeom prst="rect">
            <a:avLst/>
          </a:prstGeom>
        </p:spPr>
        <p:txBody>
          <a:bodyPr wrap="none">
            <a:spAutoFit/>
          </a:bodyPr>
          <a:lstStyle/>
          <a:p>
            <a:r>
              <a:rPr lang="cs-CZ" dirty="0"/>
              <a:t>http://www.iucnredlist.org/details/244/0</a:t>
            </a:r>
          </a:p>
        </p:txBody>
      </p:sp>
    </p:spTree>
    <p:extLst>
      <p:ext uri="{BB962C8B-B14F-4D97-AF65-F5344CB8AC3E}">
        <p14:creationId xmlns:p14="http://schemas.microsoft.com/office/powerpoint/2010/main" val="4373359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325038"/>
            <a:ext cx="5667632" cy="4524315"/>
          </a:xfrm>
          <a:prstGeom prst="rect">
            <a:avLst/>
          </a:prstGeom>
        </p:spPr>
        <p:txBody>
          <a:bodyPr wrap="square">
            <a:spAutoFit/>
          </a:bodyPr>
          <a:lstStyle/>
          <a:p>
            <a:pPr algn="just"/>
            <a:r>
              <a:rPr lang="en-US" dirty="0"/>
              <a:t>The population decline all over the species range is a result of overfishing, damming (Ob, Yenisei, Angara) and poaching. Currently commercial fisheries are banned in the basins of the Ob and Yenisei rivers and the Lake Baikal. A decline in area of occupancy was observed in upper reaches of the Ob, Yenisei and Lena rivers (</a:t>
            </a:r>
            <a:r>
              <a:rPr lang="en-US" dirty="0" err="1"/>
              <a:t>Ruban</a:t>
            </a:r>
            <a:r>
              <a:rPr lang="en-US" dirty="0"/>
              <a:t> 2005). Dam construction at the Ob River resulted in 40% of sturgeon spawning grounds being lost (</a:t>
            </a:r>
            <a:r>
              <a:rPr lang="en-US" dirty="0" err="1"/>
              <a:t>Gundrizer</a:t>
            </a:r>
            <a:r>
              <a:rPr lang="en-US" dirty="0"/>
              <a:t> </a:t>
            </a:r>
            <a:r>
              <a:rPr lang="en-US" i="1" dirty="0"/>
              <a:t>et al</a:t>
            </a:r>
            <a:r>
              <a:rPr lang="en-US" dirty="0"/>
              <a:t>. 1983). At the main sturgeon rivers of Siberia (Ob and Yenisei) the high level of poaching was noted (</a:t>
            </a:r>
            <a:r>
              <a:rPr lang="en-US" dirty="0" err="1"/>
              <a:t>Krokhalevskii</a:t>
            </a:r>
            <a:r>
              <a:rPr lang="en-US" dirty="0"/>
              <a:t> and </a:t>
            </a:r>
            <a:r>
              <a:rPr lang="en-US" dirty="0" err="1"/>
              <a:t>Mikhalev</a:t>
            </a:r>
            <a:r>
              <a:rPr lang="en-US" dirty="0"/>
              <a:t> pers. com.). At the Ob River, natural reproduction of the sturgeon has also declined due to a high level of abnormalities in development and functioning of reproductive system caused by water pollution (</a:t>
            </a:r>
            <a:r>
              <a:rPr lang="en-US" dirty="0" err="1"/>
              <a:t>Ruban</a:t>
            </a:r>
            <a:r>
              <a:rPr lang="en-US" dirty="0"/>
              <a:t> 2005). </a:t>
            </a:r>
            <a:endParaRPr lang="cs-CZ" dirty="0"/>
          </a:p>
        </p:txBody>
      </p:sp>
      <p:sp>
        <p:nvSpPr>
          <p:cNvPr id="3" name="Obdélník 2"/>
          <p:cNvSpPr/>
          <p:nvPr/>
        </p:nvSpPr>
        <p:spPr>
          <a:xfrm>
            <a:off x="6507892" y="325039"/>
            <a:ext cx="5395784" cy="4524315"/>
          </a:xfrm>
          <a:prstGeom prst="rect">
            <a:avLst/>
          </a:prstGeom>
        </p:spPr>
        <p:txBody>
          <a:bodyPr wrap="square">
            <a:spAutoFit/>
          </a:bodyPr>
          <a:lstStyle/>
          <a:p>
            <a:pPr algn="just"/>
            <a:r>
              <a:rPr lang="en-US" dirty="0"/>
              <a:t>The majority of 'conservation' measures historically in place for the Siberian Sturgeon were set up and controlled at local and national level. Their aims are often securing fishing rights, supporting local stock levels. The Ob River and Baikal Lake populations of the sturgeon are included in Red Data Book of Russian Federation. This means that commercial fishing of these populations is now prohibited. </a:t>
            </a:r>
            <a:br>
              <a:rPr lang="en-US" dirty="0"/>
            </a:br>
            <a:r>
              <a:rPr lang="en-US" dirty="0"/>
              <a:t/>
            </a:r>
            <a:br>
              <a:rPr lang="en-US" dirty="0"/>
            </a:br>
            <a:r>
              <a:rPr lang="en-US" dirty="0"/>
              <a:t>The Siberian Sturgeon was listed in Appendix II of the Convention on International Trade in Endangered Species of Wild Fauna and Flora (CITES) in 1998.  An export permit can only be issued if the specimen was legally obtained and if the export will not be detrimental to the survival of the species.</a:t>
            </a:r>
            <a:endParaRPr lang="cs-CZ" dirty="0"/>
          </a:p>
        </p:txBody>
      </p:sp>
      <p:sp>
        <p:nvSpPr>
          <p:cNvPr id="4" name="Obdélník 3"/>
          <p:cNvSpPr/>
          <p:nvPr/>
        </p:nvSpPr>
        <p:spPr>
          <a:xfrm>
            <a:off x="7617213" y="6236732"/>
            <a:ext cx="4121706" cy="369332"/>
          </a:xfrm>
          <a:prstGeom prst="rect">
            <a:avLst/>
          </a:prstGeom>
        </p:spPr>
        <p:txBody>
          <a:bodyPr wrap="none">
            <a:spAutoFit/>
          </a:bodyPr>
          <a:lstStyle/>
          <a:p>
            <a:r>
              <a:rPr lang="cs-CZ" dirty="0"/>
              <a:t>http://www.iucnredlist.org/details/244/0</a:t>
            </a:r>
          </a:p>
        </p:txBody>
      </p:sp>
    </p:spTree>
    <p:extLst>
      <p:ext uri="{BB962C8B-B14F-4D97-AF65-F5344CB8AC3E}">
        <p14:creationId xmlns:p14="http://schemas.microsoft.com/office/powerpoint/2010/main" val="377640084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10105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354" y="590476"/>
            <a:ext cx="3581921" cy="268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P10105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726" y="590476"/>
            <a:ext cx="3581921" cy="268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P10105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354" y="3657824"/>
            <a:ext cx="3581921" cy="268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10105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726" y="3657824"/>
            <a:ext cx="3581921" cy="268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Obráze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8748" y="3343052"/>
            <a:ext cx="3174504" cy="2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31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ibiřák ty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975" y="1015144"/>
            <a:ext cx="7308049" cy="54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6571" y="221476"/>
            <a:ext cx="7678859" cy="59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867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3884414"/>
            <a:ext cx="4911328" cy="2729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Grp="1" noChangeArrowheads="1"/>
          </p:cNvSpPr>
          <p:nvPr>
            <p:ph type="title"/>
          </p:nvPr>
        </p:nvSpPr>
        <p:spPr bwMode="auto">
          <a:xfrm>
            <a:off x="2045271" y="87065"/>
            <a:ext cx="7887146" cy="46025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9" tIns="45719" rIns="91439" bIns="45719" numCol="1" anchor="t" anchorCtr="0" compatLnSpc="1">
            <a:prstTxWarp prst="textNoShape">
              <a:avLst/>
            </a:prstTxWarp>
            <a:spAutoFit/>
          </a:bodyPr>
          <a:lstStyle/>
          <a:p>
            <a:pPr defTabSz="914145"/>
            <a:r>
              <a:rPr lang="en-US" altLang="cs-CZ" sz="2391" b="1" i="1" dirty="0" err="1">
                <a:latin typeface="Times New Roman" panose="02020603050405020304" pitchFamily="18" charset="0"/>
              </a:rPr>
              <a:t>Acipenser</a:t>
            </a:r>
            <a:r>
              <a:rPr lang="en-US" altLang="cs-CZ" sz="2391" b="1" i="1" dirty="0">
                <a:latin typeface="Times New Roman" panose="02020603050405020304" pitchFamily="18" charset="0"/>
              </a:rPr>
              <a:t> </a:t>
            </a:r>
            <a:r>
              <a:rPr lang="en-US" altLang="cs-CZ" sz="2391" b="1" i="1" dirty="0" err="1">
                <a:latin typeface="Times New Roman" panose="02020603050405020304" pitchFamily="18" charset="0"/>
              </a:rPr>
              <a:t>dabryanus</a:t>
            </a:r>
            <a:r>
              <a:rPr lang="cs-CZ" altLang="cs-CZ" sz="2391" b="1" i="1" dirty="0">
                <a:latin typeface="Times New Roman" panose="02020603050405020304" pitchFamily="18" charset="0"/>
              </a:rPr>
              <a:t> </a:t>
            </a:r>
            <a:r>
              <a:rPr lang="cs-CZ" altLang="cs-CZ" sz="2391" b="1" dirty="0">
                <a:latin typeface="Times New Roman" panose="02020603050405020304" pitchFamily="18" charset="0"/>
              </a:rPr>
              <a:t>jeseter jihočínský</a:t>
            </a:r>
            <a:endParaRPr lang="cs-CZ" altLang="cs-CZ" sz="2391" b="1" i="1" dirty="0">
              <a:latin typeface="Times New Roman" panose="02020603050405020304" pitchFamily="18" charset="0"/>
            </a:endParaRPr>
          </a:p>
        </p:txBody>
      </p:sp>
      <p:pic>
        <p:nvPicPr>
          <p:cNvPr id="16388"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9619" y="593824"/>
            <a:ext cx="4315271" cy="3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Obráze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1721" y="988963"/>
            <a:ext cx="8229824" cy="8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Obrázek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9748" y="3308449"/>
            <a:ext cx="8154044" cy="68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Obrázek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4794" y="4203650"/>
            <a:ext cx="3482578" cy="20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Obrázek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849562"/>
            <a:ext cx="8217545" cy="107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Obdélník 12"/>
          <p:cNvSpPr>
            <a:spLocks noChangeArrowheads="1"/>
          </p:cNvSpPr>
          <p:nvPr/>
        </p:nvSpPr>
        <p:spPr bwMode="auto">
          <a:xfrm>
            <a:off x="1511721" y="2907730"/>
            <a:ext cx="6530951" cy="2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en-US" altLang="cs-CZ" sz="984"/>
              <a:t>Zhuang, P., Ke, F., Wei, Q. et al. Environmental Biology of Fishes (1997) 48: 257. doi:10.1023/A:1007399729080</a:t>
            </a:r>
            <a:endParaRPr lang="cs-CZ" altLang="cs-CZ" sz="984"/>
          </a:p>
        </p:txBody>
      </p:sp>
      <p:sp>
        <p:nvSpPr>
          <p:cNvPr id="10" name="Obdélník 9"/>
          <p:cNvSpPr/>
          <p:nvPr/>
        </p:nvSpPr>
        <p:spPr>
          <a:xfrm>
            <a:off x="7455991" y="6583505"/>
            <a:ext cx="3169201" cy="307777"/>
          </a:xfrm>
          <a:prstGeom prst="rect">
            <a:avLst/>
          </a:prstGeom>
        </p:spPr>
        <p:txBody>
          <a:bodyPr wrap="none">
            <a:spAutoFit/>
          </a:bodyPr>
          <a:lstStyle/>
          <a:p>
            <a:r>
              <a:rPr lang="cs-CZ" sz="1400" dirty="0"/>
              <a:t>http://</a:t>
            </a:r>
            <a:r>
              <a:rPr lang="cs-CZ" sz="1400" dirty="0" smtClean="0"/>
              <a:t>www.pond-life.me.uk/sturgeon/</a:t>
            </a:r>
            <a:endParaRPr lang="cs-CZ" sz="1400" dirty="0"/>
          </a:p>
        </p:txBody>
      </p:sp>
    </p:spTree>
    <p:extLst>
      <p:ext uri="{BB962C8B-B14F-4D97-AF65-F5344CB8AC3E}">
        <p14:creationId xmlns:p14="http://schemas.microsoft.com/office/powerpoint/2010/main" val="25078507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ul 1">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ul 1">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u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2321</Words>
  <Application>Microsoft Office PowerPoint</Application>
  <PresentationFormat>Širokoúhlá obrazovka</PresentationFormat>
  <Paragraphs>100</Paragraphs>
  <Slides>26</Slides>
  <Notes>0</Notes>
  <HiddenSlides>0</HiddenSlides>
  <MMClips>0</MMClips>
  <ScaleCrop>false</ScaleCrop>
  <HeadingPairs>
    <vt:vector size="6" baseType="variant">
      <vt:variant>
        <vt:lpstr>Použitá písma</vt:lpstr>
      </vt:variant>
      <vt:variant>
        <vt:i4>8</vt:i4>
      </vt:variant>
      <vt:variant>
        <vt:lpstr>Motiv</vt:lpstr>
      </vt:variant>
      <vt:variant>
        <vt:i4>6</vt:i4>
      </vt:variant>
      <vt:variant>
        <vt:lpstr>Nadpisy snímků</vt:lpstr>
      </vt:variant>
      <vt:variant>
        <vt:i4>26</vt:i4>
      </vt:variant>
    </vt:vector>
  </HeadingPairs>
  <TitlesOfParts>
    <vt:vector size="40" baseType="lpstr">
      <vt:lpstr>Arial</vt:lpstr>
      <vt:lpstr>Calibri</vt:lpstr>
      <vt:lpstr>Calibri Light</vt:lpstr>
      <vt:lpstr>Clara Sans</vt:lpstr>
      <vt:lpstr>Gill Sans Light</vt:lpstr>
      <vt:lpstr>Myriad Pro</vt:lpstr>
      <vt:lpstr>Times New Roman</vt:lpstr>
      <vt:lpstr>ヒラギノ角ゴ Pro W3</vt:lpstr>
      <vt:lpstr>Motiv Office</vt:lpstr>
      <vt:lpstr>1 pruh LOW grey</vt:lpstr>
      <vt:lpstr>1_1 pruh LOW grey</vt:lpstr>
      <vt:lpstr>2_1 pruh LOW grey</vt:lpstr>
      <vt:lpstr>3_1 pruh LOW grey</vt:lpstr>
      <vt:lpstr>Titul 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Acipenser dabryanus jeseter jihočínský</vt:lpstr>
      <vt:lpstr>Acipenser dabryanus jeseter jihočínský</vt:lpstr>
      <vt:lpstr>Acipenser dabryanus jeseter jihočínský</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Acipenser sinensis jeseter čínský Chinese Sturgeon</vt:lpstr>
      <vt:lpstr>Huso dauricus kaluga Kaluga Sturgeon</vt:lpstr>
      <vt:lpstr>Huso dauricus kaluga Kaluga Sturgeon</vt:lpstr>
      <vt:lpstr>Huso dauricus kaluga</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David Gela</dc:creator>
  <cp:lastModifiedBy>David Gela</cp:lastModifiedBy>
  <cp:revision>41</cp:revision>
  <dcterms:created xsi:type="dcterms:W3CDTF">2017-01-23T13:31:55Z</dcterms:created>
  <dcterms:modified xsi:type="dcterms:W3CDTF">2017-12-18T13:41:07Z</dcterms:modified>
</cp:coreProperties>
</file>