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0" r:id="rId2"/>
    <p:sldId id="257" r:id="rId3"/>
    <p:sldId id="258" r:id="rId4"/>
    <p:sldId id="259" r:id="rId5"/>
    <p:sldId id="260" r:id="rId6"/>
    <p:sldId id="261" r:id="rId7"/>
    <p:sldId id="262" r:id="rId8"/>
    <p:sldId id="278" r:id="rId9"/>
    <p:sldId id="264" r:id="rId10"/>
    <p:sldId id="265" r:id="rId11"/>
    <p:sldId id="302" r:id="rId12"/>
    <p:sldId id="303" r:id="rId13"/>
    <p:sldId id="305" r:id="rId14"/>
    <p:sldId id="306" r:id="rId15"/>
    <p:sldId id="307" r:id="rId16"/>
    <p:sldId id="308" r:id="rId17"/>
    <p:sldId id="309" r:id="rId18"/>
    <p:sldId id="301" r:id="rId19"/>
    <p:sldId id="304" r:id="rId20"/>
    <p:sldId id="279" r:id="rId21"/>
    <p:sldId id="280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12/6/2016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důsledky nemocí u dětí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 smtClean="0"/>
              <a:t>Podle charakteru a závažnosti onemocnění mohou být důsledky dočasné nebo trvalé.</a:t>
            </a:r>
          </a:p>
          <a:p>
            <a:r>
              <a:rPr lang="cs-CZ" dirty="0" smtClean="0"/>
              <a:t>Oblast vzdělávání</a:t>
            </a:r>
          </a:p>
          <a:p>
            <a:r>
              <a:rPr lang="cs-CZ" dirty="0" smtClean="0"/>
              <a:t>Oblast rodinná</a:t>
            </a:r>
          </a:p>
          <a:p>
            <a:r>
              <a:rPr lang="cs-CZ" dirty="0" smtClean="0"/>
              <a:t>Sociální kontakty</a:t>
            </a:r>
          </a:p>
          <a:p>
            <a:pPr marL="82296" indent="0">
              <a:buNone/>
            </a:pPr>
            <a:r>
              <a:rPr lang="cs-CZ" dirty="0" smtClean="0"/>
              <a:t>Ve všech pak můžeme rozlišit</a:t>
            </a:r>
          </a:p>
          <a:p>
            <a:r>
              <a:rPr lang="cs-CZ" dirty="0" smtClean="0"/>
              <a:t>Důsledky materiální</a:t>
            </a:r>
          </a:p>
          <a:p>
            <a:r>
              <a:rPr lang="cs-CZ" dirty="0" smtClean="0"/>
              <a:t>Důsledky ve společenských vztazích</a:t>
            </a:r>
          </a:p>
          <a:p>
            <a:r>
              <a:rPr lang="cs-CZ" dirty="0" smtClean="0"/>
              <a:t>Důsledky pro vědomí pacienta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232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Syndrom CAN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1403648" y="1524000"/>
            <a:ext cx="7530040" cy="4663440"/>
          </a:xfrm>
        </p:spPr>
        <p:txBody>
          <a:bodyPr/>
          <a:lstStyle/>
          <a:p>
            <a:r>
              <a:rPr lang="cs-CZ" dirty="0" smtClean="0"/>
              <a:t>Týrání, zneužívání a zanedbávání dítěte</a:t>
            </a:r>
          </a:p>
          <a:p>
            <a:r>
              <a:rPr lang="cs-CZ" dirty="0" smtClean="0"/>
              <a:t>Důležitá je prevence ve všech úrovních</a:t>
            </a:r>
          </a:p>
          <a:p>
            <a:r>
              <a:rPr lang="cs-CZ" dirty="0" smtClean="0"/>
              <a:t>Prevence sekundární viktimizace dětské oběti</a:t>
            </a:r>
          </a:p>
          <a:p>
            <a:r>
              <a:rPr lang="cs-CZ" dirty="0" smtClean="0"/>
              <a:t>Nutnost nejen odhalování syndromu CAN, ale i jeho vhodná terapie</a:t>
            </a:r>
          </a:p>
          <a:p>
            <a:r>
              <a:rPr lang="cs-CZ" dirty="0" smtClean="0"/>
              <a:t>Terapie náleží odborníkům, kteří se problematikou zabývají</a:t>
            </a:r>
          </a:p>
          <a:p>
            <a:r>
              <a:rPr lang="cs-CZ" dirty="0" smtClean="0"/>
              <a:t>Ohlašovací povinnost daná zákonem – ohlašuje se podezření na syndrom CAN, nikoli týrání.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608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Syndrom CAN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 smtClean="0"/>
              <a:t>Podezření na syndrom CAN</a:t>
            </a:r>
          </a:p>
          <a:p>
            <a:r>
              <a:rPr lang="cs-CZ" dirty="0" smtClean="0"/>
              <a:t>Naslouchat a pozorovat</a:t>
            </a:r>
          </a:p>
          <a:p>
            <a:r>
              <a:rPr lang="cs-CZ" dirty="0" smtClean="0"/>
              <a:t>Nebagatelizovat</a:t>
            </a:r>
          </a:p>
          <a:p>
            <a:r>
              <a:rPr lang="cs-CZ" dirty="0" smtClean="0"/>
              <a:t>Empatie a nestrannost</a:t>
            </a:r>
          </a:p>
          <a:p>
            <a:r>
              <a:rPr lang="cs-CZ" dirty="0" smtClean="0"/>
              <a:t>Neponižovat pachatele, zejména jde-li o osobu blízkou. Odsoudit čin, ale ne blízkého člověka</a:t>
            </a:r>
          </a:p>
          <a:p>
            <a:r>
              <a:rPr lang="cs-CZ" dirty="0" smtClean="0"/>
              <a:t>Pravdomluvnost, otevřenost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715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Syndrom CAN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Nezabíhat do zbytečných podrobností</a:t>
            </a:r>
          </a:p>
          <a:p>
            <a:r>
              <a:rPr lang="cs-CZ" dirty="0" smtClean="0"/>
              <a:t>Trpělivost, nechat dítě vyprávět jeho vlastním tempem</a:t>
            </a:r>
          </a:p>
          <a:p>
            <a:r>
              <a:rPr lang="cs-CZ" dirty="0" smtClean="0"/>
              <a:t>Nezveličovat problém</a:t>
            </a:r>
          </a:p>
          <a:p>
            <a:endParaRPr lang="cs-CZ" dirty="0"/>
          </a:p>
          <a:p>
            <a:pPr marL="82296" indent="0">
              <a:buNone/>
            </a:pPr>
            <a:r>
              <a:rPr lang="cs-CZ" dirty="0" smtClean="0"/>
              <a:t>Zneužívání v </a:t>
            </a:r>
            <a:r>
              <a:rPr lang="cs-CZ" dirty="0" err="1" smtClean="0"/>
              <a:t>kyber</a:t>
            </a:r>
            <a:r>
              <a:rPr lang="cs-CZ" dirty="0" smtClean="0"/>
              <a:t> prostoru</a:t>
            </a:r>
          </a:p>
          <a:p>
            <a:r>
              <a:rPr lang="cs-CZ" dirty="0" smtClean="0"/>
              <a:t>Minimální informovanost rodičů</a:t>
            </a:r>
          </a:p>
          <a:p>
            <a:r>
              <a:rPr lang="cs-CZ" dirty="0" smtClean="0"/>
              <a:t>Nedostatečná počítačová gramotnost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560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Úrazy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cs-CZ" dirty="0" smtClean="0"/>
              <a:t>Jedna z hlavních příčin úmrtí nejmladších dětí</a:t>
            </a:r>
          </a:p>
          <a:p>
            <a:pPr marL="82296" indent="0">
              <a:buNone/>
            </a:pPr>
            <a:r>
              <a:rPr lang="cs-CZ" dirty="0" smtClean="0"/>
              <a:t>Nejčastější místa, kde k úrazům dochází:</a:t>
            </a:r>
          </a:p>
          <a:p>
            <a:r>
              <a:rPr lang="cs-CZ" dirty="0" smtClean="0"/>
              <a:t>Škola – vzestupný trend v závislosti na věku s poklesem v posledních třídách. Důležitou prevencí je úprava prostředí a aktivní působení pedagogů, aby si děti fixovaly vědomí rizika</a:t>
            </a:r>
          </a:p>
          <a:p>
            <a:r>
              <a:rPr lang="cs-CZ" dirty="0" smtClean="0"/>
              <a:t>Domácí prostředí – důležitá jsou ochranná opatření pasivního charakteru, málo účinná je snaha změnit chování dětí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962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Úrazy dětí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ulici nebo silnici – nejčastější smrtelná zranění a trvalé následky. Důležitá opatření pro cyklisty – přilba, pro chodce – snížení intenzity dopravy nebo snížení rychlosti v obytných zónách.</a:t>
            </a:r>
          </a:p>
          <a:p>
            <a:endParaRPr lang="cs-CZ" dirty="0"/>
          </a:p>
          <a:p>
            <a:pPr marL="82296" indent="0">
              <a:buNone/>
            </a:pPr>
            <a:r>
              <a:rPr lang="cs-CZ" dirty="0" smtClean="0"/>
              <a:t>Rizikové aktivity</a:t>
            </a:r>
          </a:p>
          <a:p>
            <a:r>
              <a:rPr lang="cs-CZ" dirty="0" smtClean="0"/>
              <a:t>Školní tělesná výchova a organizovaný sport – vyšší četnost úrazů u dívek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284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Úrazy dětí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Neorganizovaný sport a hra bez dohledu – riziko stoupá v průběhu mladšího školního věku u obou pohlaví stejně, později pokles</a:t>
            </a:r>
          </a:p>
          <a:p>
            <a:r>
              <a:rPr lang="cs-CZ" dirty="0" smtClean="0"/>
              <a:t>Jízda na kole – sestupný trend vzhledem k věku, vyšší výskyt úrazů hlavy u dětí z nízkopříjmových rodin</a:t>
            </a:r>
          </a:p>
          <a:p>
            <a:r>
              <a:rPr lang="cs-CZ" dirty="0" smtClean="0"/>
              <a:t>Důsledek konfliktu s jiným dítětem – vzrůstající agresivita u dětí školního věku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264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Úrazy dětí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 smtClean="0"/>
              <a:t>Věkové zvláštnosti</a:t>
            </a:r>
          </a:p>
          <a:p>
            <a:r>
              <a:rPr lang="cs-CZ" dirty="0" smtClean="0"/>
              <a:t>Egocentrické myšlení u dětí do 7 let </a:t>
            </a:r>
          </a:p>
          <a:p>
            <a:r>
              <a:rPr lang="cs-CZ" dirty="0" smtClean="0"/>
              <a:t>Zvláštnosti zrakového vnímání – neschopnost odlišit stojící auto od jedoucího, zúžené zorné pole, perspektiva je vzhledem k výšce i zornému poli jiná, tudíž jsou pro dítě některá nebezpečí neviditelná</a:t>
            </a:r>
          </a:p>
          <a:p>
            <a:r>
              <a:rPr lang="cs-CZ" dirty="0" smtClean="0"/>
              <a:t>Reakční doba je prodloužená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40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Úrazy dětí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Sluchové vnímání – sníženo, v předškolním věku neschopnost odlišit vedlejší zvuky, nedůležité zvuky od důležitých</a:t>
            </a:r>
          </a:p>
          <a:p>
            <a:r>
              <a:rPr lang="cs-CZ" dirty="0" smtClean="0"/>
              <a:t>Rozlišit pravou a levou umí dítě na počátku školní docházky, rozlišení v zrcadlovém obraze (přijíždějící auto) až v 10 letech</a:t>
            </a:r>
          </a:p>
          <a:p>
            <a:r>
              <a:rPr lang="cs-CZ" dirty="0" smtClean="0"/>
              <a:t>Předvídané vědomí nebezpečí se vyvíjí až kolem 8 roku</a:t>
            </a:r>
          </a:p>
          <a:p>
            <a:r>
              <a:rPr lang="cs-CZ" dirty="0" smtClean="0"/>
              <a:t>V logickém myšlení, koncentraci, předvídání nebezpečí se blíží dospělému až kolem 12 let.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880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Nemoci s nepříznivou prognózou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cs-CZ" dirty="0" smtClean="0"/>
              <a:t>V případě, že je život dítěte ohrožen je možné pozorovat reakce, které mají několik fází:</a:t>
            </a:r>
          </a:p>
          <a:p>
            <a:r>
              <a:rPr lang="cs-CZ" dirty="0" smtClean="0"/>
              <a:t>Otřes, šok, ohromení z této informace</a:t>
            </a:r>
          </a:p>
          <a:p>
            <a:r>
              <a:rPr lang="cs-CZ" dirty="0" smtClean="0"/>
              <a:t>Zoufalství, beznaděj, smutek</a:t>
            </a:r>
          </a:p>
          <a:p>
            <a:r>
              <a:rPr lang="cs-CZ" dirty="0" smtClean="0"/>
              <a:t>Obranné tendence</a:t>
            </a:r>
          </a:p>
          <a:p>
            <a:r>
              <a:rPr lang="cs-CZ" dirty="0" smtClean="0"/>
              <a:t>Postupné přijímaní reality</a:t>
            </a:r>
          </a:p>
          <a:p>
            <a:pPr marL="82296" indent="0">
              <a:buNone/>
            </a:pPr>
            <a:r>
              <a:rPr lang="cs-CZ" dirty="0" smtClean="0"/>
              <a:t>Je třeba respektovat chování rodičů a přizpůsobit komunikaci.</a:t>
            </a:r>
          </a:p>
          <a:p>
            <a:pPr marL="82296" indent="0">
              <a:buNone/>
            </a:pPr>
            <a:r>
              <a:rPr lang="cs-CZ" dirty="0" smtClean="0"/>
              <a:t>Jak dítě, tak rodiče jsou každý individualitami, které mohou reagovat na situaci různě.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045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Nemoci s nepříznivou prognózou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Informaci podává lékař, nejlépe oběma rodičům</a:t>
            </a:r>
          </a:p>
          <a:p>
            <a:r>
              <a:rPr lang="cs-CZ" dirty="0" smtClean="0"/>
              <a:t>Je třeba sdělit nepříznivou diagnózu co nejdříve v klidném prostředí a otevřeně.</a:t>
            </a:r>
          </a:p>
          <a:p>
            <a:r>
              <a:rPr lang="cs-CZ" dirty="0" smtClean="0"/>
              <a:t>Poskytnout rodičům dostatek času na vyslovení všech otázek.</a:t>
            </a:r>
          </a:p>
          <a:p>
            <a:r>
              <a:rPr lang="cs-CZ" dirty="0" smtClean="0"/>
              <a:t>Zajistit dlouhodobou pomoc všech potřebných odborníků</a:t>
            </a:r>
          </a:p>
          <a:p>
            <a:r>
              <a:rPr lang="cs-CZ" dirty="0" smtClean="0"/>
              <a:t>Otevřeně se o nemoci bavit i s dítětem samotným jemu přiměřeným způsobem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21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důsledky nemocí u dětí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b="1" dirty="0" smtClean="0"/>
              <a:t>Vzdělávání</a:t>
            </a:r>
            <a:endParaRPr lang="cs-CZ" dirty="0" smtClean="0"/>
          </a:p>
          <a:p>
            <a:r>
              <a:rPr lang="cs-CZ" dirty="0" smtClean="0"/>
              <a:t>Školní absence</a:t>
            </a:r>
          </a:p>
          <a:p>
            <a:pPr lvl="1"/>
            <a:r>
              <a:rPr lang="cs-CZ" dirty="0" smtClean="0"/>
              <a:t>Neúspěch ve škole</a:t>
            </a:r>
          </a:p>
          <a:p>
            <a:pPr lvl="1"/>
            <a:r>
              <a:rPr lang="cs-CZ" dirty="0" smtClean="0"/>
              <a:t>Reakce spolužáků</a:t>
            </a:r>
          </a:p>
          <a:p>
            <a:pPr lvl="1"/>
            <a:r>
              <a:rPr lang="cs-CZ" dirty="0" smtClean="0"/>
              <a:t>Negativní zpětná vazba od učitelů</a:t>
            </a:r>
          </a:p>
          <a:p>
            <a:pPr lvl="1"/>
            <a:r>
              <a:rPr lang="cs-CZ" dirty="0" smtClean="0"/>
              <a:t>Nedostatek času na volnočasové aktivity</a:t>
            </a:r>
            <a:r>
              <a:rPr lang="cs-CZ" dirty="0"/>
              <a:t>	</a:t>
            </a:r>
            <a:endParaRPr lang="cs-CZ" dirty="0" smtClean="0"/>
          </a:p>
          <a:p>
            <a:r>
              <a:rPr lang="cs-CZ" dirty="0" smtClean="0"/>
              <a:t>Otázka školní integrace dětí s postižením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944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Úmrtí dítěte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4907632"/>
          </a:xfrm>
        </p:spPr>
        <p:txBody>
          <a:bodyPr>
            <a:normAutofit/>
          </a:bodyPr>
          <a:lstStyle/>
          <a:p>
            <a:r>
              <a:rPr lang="cs-CZ" dirty="0" smtClean="0"/>
              <a:t>Nejde o zcela jednotnou kategorii – úmrtí při porodu, po dlouhé nemoci, následkem úrazu či jiné tragické události</a:t>
            </a:r>
          </a:p>
          <a:p>
            <a:pPr marL="82296" indent="0">
              <a:buNone/>
            </a:pPr>
            <a:r>
              <a:rPr lang="cs-CZ" dirty="0" smtClean="0"/>
              <a:t>Co je důležité</a:t>
            </a:r>
          </a:p>
          <a:p>
            <a:r>
              <a:rPr lang="cs-CZ" dirty="0" smtClean="0"/>
              <a:t>Chránit prožití smutku</a:t>
            </a:r>
          </a:p>
          <a:p>
            <a:r>
              <a:rPr lang="cs-CZ" dirty="0"/>
              <a:t>Pomáhat </a:t>
            </a:r>
            <a:r>
              <a:rPr lang="cs-CZ" dirty="0" smtClean="0"/>
              <a:t>přijmout tuto skutečnost</a:t>
            </a:r>
          </a:p>
          <a:p>
            <a:r>
              <a:rPr lang="cs-CZ" dirty="0" smtClean="0"/>
              <a:t>Umožnit uspořádat pohřeb</a:t>
            </a:r>
          </a:p>
          <a:p>
            <a:r>
              <a:rPr lang="cs-CZ" dirty="0" smtClean="0"/>
              <a:t>Posilovat soudržnost v manželských a rodinných vztazích</a:t>
            </a:r>
          </a:p>
        </p:txBody>
      </p:sp>
    </p:spTree>
    <p:extLst>
      <p:ext uri="{BB962C8B-B14F-4D97-AF65-F5344CB8AC3E}">
        <p14:creationId xmlns:p14="http://schemas.microsoft.com/office/powerpoint/2010/main" val="73186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Úmrtí dítěte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cs-CZ" dirty="0" smtClean="0"/>
              <a:t>Pozor na okamžité náhradní řešení</a:t>
            </a:r>
          </a:p>
          <a:p>
            <a:r>
              <a:rPr lang="cs-CZ" dirty="0" smtClean="0"/>
              <a:t>Kontakt na sdružení, která se problematikou zabývají případně na svépomocné skupiny</a:t>
            </a:r>
          </a:p>
          <a:p>
            <a:pPr lvl="1"/>
            <a:r>
              <a:rPr lang="cs-CZ" dirty="0" smtClean="0"/>
              <a:t>Dlouhá cesta</a:t>
            </a:r>
          </a:p>
          <a:p>
            <a:pPr lvl="1"/>
            <a:r>
              <a:rPr lang="cs-CZ" dirty="0" smtClean="0"/>
              <a:t>Prázdná kolébka</a:t>
            </a:r>
          </a:p>
          <a:p>
            <a:pPr marL="82296" indent="0">
              <a:buNone/>
            </a:pPr>
            <a:endParaRPr lang="cs-CZ" dirty="0" smtClean="0"/>
          </a:p>
          <a:p>
            <a:pPr marL="82296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9132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NOVÁKOVÁ </a:t>
            </a:r>
            <a:r>
              <a:rPr lang="cs-CZ" dirty="0"/>
              <a:t>I.: </a:t>
            </a:r>
            <a:r>
              <a:rPr lang="cs-CZ" i="1" dirty="0"/>
              <a:t>Zdravotní nauka </a:t>
            </a:r>
            <a:r>
              <a:rPr lang="cs-CZ" i="1" dirty="0" smtClean="0"/>
              <a:t>2. </a:t>
            </a:r>
            <a:r>
              <a:rPr lang="cs-CZ" i="1" dirty="0"/>
              <a:t>díl</a:t>
            </a:r>
            <a:r>
              <a:rPr lang="cs-CZ" dirty="0"/>
              <a:t>, Praha, </a:t>
            </a:r>
            <a:r>
              <a:rPr lang="cs-CZ" dirty="0" err="1"/>
              <a:t>Grada</a:t>
            </a:r>
            <a:r>
              <a:rPr lang="cs-CZ" dirty="0"/>
              <a:t> 2011 </a:t>
            </a:r>
            <a:r>
              <a:rPr lang="cs-CZ" dirty="0" smtClean="0"/>
              <a:t>str. 71-172</a:t>
            </a:r>
            <a:endParaRPr lang="cs-CZ" dirty="0"/>
          </a:p>
          <a:p>
            <a:r>
              <a:rPr lang="cs-CZ" dirty="0" smtClean="0"/>
              <a:t>KUZNÍKOVÁ, I.: Sociální práce ve zdravotnictví</a:t>
            </a:r>
            <a:r>
              <a:rPr lang="cs-CZ" dirty="0"/>
              <a:t>, </a:t>
            </a:r>
            <a:r>
              <a:rPr lang="cs-CZ" dirty="0" err="1"/>
              <a:t>Grada</a:t>
            </a:r>
            <a:r>
              <a:rPr lang="cs-CZ" dirty="0"/>
              <a:t> 2011 str. </a:t>
            </a:r>
            <a:r>
              <a:rPr lang="cs-CZ" dirty="0" smtClean="0"/>
              <a:t>93-148</a:t>
            </a:r>
          </a:p>
          <a:p>
            <a:r>
              <a:rPr lang="cs-CZ" dirty="0" smtClean="0"/>
              <a:t>DUNOVSKÝ, J. Sociální pediatrie, </a:t>
            </a:r>
            <a:r>
              <a:rPr lang="cs-CZ" dirty="0" err="1" smtClean="0"/>
              <a:t>Grada</a:t>
            </a:r>
            <a:r>
              <a:rPr lang="cs-CZ" dirty="0" smtClean="0"/>
              <a:t> 1999, str.159-178</a:t>
            </a:r>
          </a:p>
        </p:txBody>
      </p:sp>
    </p:spTree>
    <p:extLst>
      <p:ext uri="{BB962C8B-B14F-4D97-AF65-F5344CB8AC3E}">
        <p14:creationId xmlns:p14="http://schemas.microsoft.com/office/powerpoint/2010/main" val="330166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Sociální důsledky nemocí u dětí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cs-CZ" b="1" dirty="0" smtClean="0"/>
              <a:t>Rodina</a:t>
            </a:r>
            <a:endParaRPr lang="cs-CZ" dirty="0" smtClean="0"/>
          </a:p>
          <a:p>
            <a:r>
              <a:rPr lang="cs-CZ" dirty="0" smtClean="0"/>
              <a:t>Vždy má vliv na léčení</a:t>
            </a:r>
          </a:p>
          <a:p>
            <a:r>
              <a:rPr lang="cs-CZ" dirty="0" smtClean="0"/>
              <a:t>Nemoc vždy ovlivní chod rodiny</a:t>
            </a:r>
          </a:p>
          <a:p>
            <a:r>
              <a:rPr lang="cs-CZ" dirty="0" smtClean="0"/>
              <a:t>Nemoc může narušit vztahy v rodině</a:t>
            </a:r>
          </a:p>
          <a:p>
            <a:r>
              <a:rPr lang="cs-CZ" dirty="0" smtClean="0"/>
              <a:t>Onemocnění dítěte rodiče vždy špatně snáší</a:t>
            </a:r>
          </a:p>
          <a:p>
            <a:r>
              <a:rPr lang="cs-CZ" dirty="0" smtClean="0"/>
              <a:t>Mění se způsob trávení volného času</a:t>
            </a:r>
          </a:p>
          <a:p>
            <a:r>
              <a:rPr lang="cs-CZ" dirty="0" smtClean="0"/>
              <a:t>Někdy je nutná úprava prostředí (bezbariérovost, nekuřácké prostředí, atd.)</a:t>
            </a:r>
          </a:p>
          <a:p>
            <a:r>
              <a:rPr lang="cs-CZ" dirty="0" smtClean="0"/>
              <a:t>Finanční náklady na léčení</a:t>
            </a:r>
          </a:p>
          <a:p>
            <a:endParaRPr lang="cs-CZ" dirty="0" smtClean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55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důsledky nemocí u dětí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b="1" dirty="0" smtClean="0"/>
              <a:t>Sociální kontakty</a:t>
            </a:r>
          </a:p>
          <a:p>
            <a:r>
              <a:rPr lang="cs-CZ" dirty="0" smtClean="0"/>
              <a:t>Sociální izolace</a:t>
            </a:r>
          </a:p>
          <a:p>
            <a:pPr lvl="1"/>
            <a:r>
              <a:rPr lang="cs-CZ" dirty="0" smtClean="0"/>
              <a:t>Dočasná</a:t>
            </a:r>
          </a:p>
          <a:p>
            <a:pPr lvl="1"/>
            <a:r>
              <a:rPr lang="cs-CZ" dirty="0" smtClean="0"/>
              <a:t>Trvalá</a:t>
            </a:r>
            <a:endParaRPr lang="cs-CZ" dirty="0"/>
          </a:p>
          <a:p>
            <a:r>
              <a:rPr lang="cs-CZ" dirty="0" smtClean="0"/>
              <a:t>Stigmatizace </a:t>
            </a:r>
          </a:p>
          <a:p>
            <a:pPr lvl="1"/>
            <a:r>
              <a:rPr lang="cs-CZ" dirty="0" smtClean="0"/>
              <a:t>Problém zejména u duševních onemocnění</a:t>
            </a:r>
          </a:p>
          <a:p>
            <a:pPr lvl="1"/>
            <a:r>
              <a:rPr lang="cs-CZ" dirty="0" smtClean="0"/>
              <a:t>Týká se ale i nemocí, které jsou výrazně viditelné</a:t>
            </a:r>
          </a:p>
          <a:p>
            <a:pPr lvl="1"/>
            <a:r>
              <a:rPr lang="cs-CZ" dirty="0" smtClean="0"/>
              <a:t>Může se týkat i genetických poruch a vrozených vad</a:t>
            </a:r>
          </a:p>
        </p:txBody>
      </p:sp>
    </p:spTree>
    <p:extLst>
      <p:ext uri="{BB962C8B-B14F-4D97-AF65-F5344CB8AC3E}">
        <p14:creationId xmlns:p14="http://schemas.microsoft.com/office/powerpoint/2010/main" val="217391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Psychické důsledky </a:t>
            </a:r>
            <a:r>
              <a:rPr lang="cs-CZ" dirty="0"/>
              <a:t>nemocí u dětí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99516" indent="-571500"/>
            <a:r>
              <a:rPr lang="cs-CZ" sz="3600" dirty="0" smtClean="0"/>
              <a:t>Ambivalentní prožívání nemoci</a:t>
            </a:r>
          </a:p>
          <a:p>
            <a:pPr marL="699516" indent="-571500"/>
            <a:r>
              <a:rPr lang="cs-CZ" sz="3600" dirty="0" smtClean="0"/>
              <a:t>Pocity nemocného dítěte</a:t>
            </a:r>
          </a:p>
          <a:p>
            <a:pPr marL="699516" indent="-571500"/>
            <a:r>
              <a:rPr lang="cs-CZ" sz="3600" dirty="0" smtClean="0"/>
              <a:t>Prožívání nemoci nejbližším okolím </a:t>
            </a:r>
          </a:p>
          <a:p>
            <a:pPr marL="699516" indent="-571500"/>
            <a:r>
              <a:rPr lang="cs-CZ" sz="3600" dirty="0" smtClean="0"/>
              <a:t>Strach a úzkost</a:t>
            </a:r>
          </a:p>
          <a:p>
            <a:pPr marL="699516" indent="-571500"/>
            <a:r>
              <a:rPr lang="cs-CZ" sz="3600" dirty="0" smtClean="0"/>
              <a:t>Hněv, agresivita</a:t>
            </a:r>
          </a:p>
          <a:p>
            <a:pPr marL="699516" indent="-571500"/>
            <a:r>
              <a:rPr lang="cs-CZ" sz="3600" dirty="0" smtClean="0"/>
              <a:t>Deprese</a:t>
            </a:r>
          </a:p>
          <a:p>
            <a:pPr marL="699516" indent="-571500"/>
            <a:r>
              <a:rPr lang="cs-CZ" sz="3600" dirty="0"/>
              <a:t>Hospitalismus – reakce na onemocnění v souvislosti s omezeními, které </a:t>
            </a:r>
            <a:r>
              <a:rPr lang="cs-CZ" sz="3600" dirty="0" smtClean="0"/>
              <a:t>přináší (separace, nucená nečinnost, málo podnětů, nutnost adaptace na </a:t>
            </a:r>
            <a:r>
              <a:rPr lang="cs-CZ" sz="3600" dirty="0" err="1" smtClean="0"/>
              <a:t>nem</a:t>
            </a:r>
            <a:r>
              <a:rPr lang="cs-CZ" sz="3600" dirty="0" smtClean="0"/>
              <a:t>. prostředí)</a:t>
            </a:r>
            <a:endParaRPr lang="cs-CZ" sz="3600" dirty="0"/>
          </a:p>
          <a:p>
            <a:pPr marL="699516" indent="-571500"/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403974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Akutní nemoci u </a:t>
            </a:r>
            <a:r>
              <a:rPr lang="cs-CZ" dirty="0"/>
              <a:t>dětí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Běžná horečnatá onemocnění</a:t>
            </a:r>
          </a:p>
          <a:p>
            <a:pPr lvl="1"/>
            <a:r>
              <a:rPr lang="cs-CZ" dirty="0" smtClean="0"/>
              <a:t>Problém je v tom, že jsou relativně časté</a:t>
            </a:r>
          </a:p>
          <a:p>
            <a:pPr lvl="1"/>
            <a:r>
              <a:rPr lang="cs-CZ" dirty="0" smtClean="0"/>
              <a:t>První příznaky se projevují v chování dítěte </a:t>
            </a:r>
          </a:p>
          <a:p>
            <a:pPr lvl="1"/>
            <a:r>
              <a:rPr lang="cs-CZ" dirty="0" smtClean="0"/>
              <a:t>Důležitá je rekonvalescence – pozvolný přechod k běžným povinnostem, školní děti chránit náhlého přetížení</a:t>
            </a:r>
          </a:p>
          <a:p>
            <a:pPr marL="585216" indent="-457200"/>
            <a:r>
              <a:rPr lang="cs-CZ" dirty="0" smtClean="0"/>
              <a:t>Nemoci provázené bolestmi (svěděním atd.)</a:t>
            </a:r>
          </a:p>
          <a:p>
            <a:pPr marL="859536" lvl="1" indent="-457200"/>
            <a:r>
              <a:rPr lang="cs-CZ" dirty="0" smtClean="0"/>
              <a:t>Potřeba tlumení bolesti (léky, úprava prostředí)</a:t>
            </a:r>
          </a:p>
          <a:p>
            <a:pPr marL="859536" lvl="1" indent="-457200"/>
            <a:r>
              <a:rPr lang="cs-CZ" dirty="0" smtClean="0"/>
              <a:t>Trpělivost, shovívavost k výkyvům nálad</a:t>
            </a:r>
          </a:p>
          <a:p>
            <a:pPr marL="859536" lvl="1" indent="-457200"/>
            <a:r>
              <a:rPr lang="cs-CZ" dirty="0" smtClean="0"/>
              <a:t>Dostatečné zaměstnání pro dítě</a:t>
            </a:r>
          </a:p>
          <a:p>
            <a:pPr marL="859536" lvl="1" indent="-457200"/>
            <a:r>
              <a:rPr lang="cs-CZ" dirty="0" smtClean="0"/>
              <a:t>Stálá přítomnost další osoby</a:t>
            </a:r>
          </a:p>
          <a:p>
            <a:pPr marL="859536" lvl="1" indent="-457200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9284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Akutní nemoci u dětí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Onemocnění provázená záchvaty</a:t>
            </a:r>
          </a:p>
          <a:p>
            <a:pPr lvl="1"/>
            <a:r>
              <a:rPr lang="cs-CZ" dirty="0" smtClean="0"/>
              <a:t>Epileptické, astmatické záchvaty, febrilní a afektivní křeče</a:t>
            </a:r>
          </a:p>
          <a:p>
            <a:pPr lvl="1"/>
            <a:r>
              <a:rPr lang="cs-CZ" dirty="0" smtClean="0"/>
              <a:t>Opakující se náhlé nahromadění příznaků nebo náhlá změna celkového stavu</a:t>
            </a:r>
          </a:p>
          <a:p>
            <a:pPr lvl="1"/>
            <a:r>
              <a:rPr lang="cs-CZ" dirty="0" smtClean="0"/>
              <a:t>Vždy jej provází tísnivé stavy, nejistota, úzkost nejen ve chvíli záchvatu, ale i v mezidobí</a:t>
            </a:r>
          </a:p>
          <a:p>
            <a:pPr lvl="1"/>
            <a:r>
              <a:rPr lang="cs-CZ" dirty="0" smtClean="0"/>
              <a:t>Zvýšená dráždivost, přecitlivělost, výkyvy nálad</a:t>
            </a:r>
          </a:p>
          <a:p>
            <a:pPr lvl="1"/>
            <a:r>
              <a:rPr lang="cs-CZ" dirty="0" smtClean="0"/>
              <a:t>Nebezpečí ve společenském postavení dítěte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38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Chronická onemocnění </a:t>
            </a:r>
            <a:r>
              <a:rPr lang="cs-CZ" dirty="0"/>
              <a:t>u dětí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Vleklé zažívací poruchy, revmatická onemocnění, imunitní a metabolické poruchy</a:t>
            </a:r>
          </a:p>
          <a:p>
            <a:pPr lvl="1"/>
            <a:r>
              <a:rPr lang="cs-CZ" dirty="0" smtClean="0"/>
              <a:t>Dítě často navštěvuje lékaře a je omezeno ve svých přirozených aktivitách a potřebách</a:t>
            </a:r>
          </a:p>
          <a:p>
            <a:pPr lvl="1"/>
            <a:r>
              <a:rPr lang="cs-CZ" dirty="0" smtClean="0"/>
              <a:t>Neklid, netrpělivost, náladovost, zlostné nebo úzkostné afekty</a:t>
            </a:r>
          </a:p>
          <a:p>
            <a:pPr lvl="1"/>
            <a:r>
              <a:rPr lang="cs-CZ" dirty="0" smtClean="0"/>
              <a:t>Uvést v soulad požadavky léčebného režimu a psychickou odolnost a potřeby dítěte</a:t>
            </a:r>
          </a:p>
          <a:p>
            <a:pPr lvl="1"/>
            <a:r>
              <a:rPr lang="cs-CZ" dirty="0" smtClean="0"/>
              <a:t>U malých dětí nepředpokládat samostatnost v dodržování léčebného režimu ani schopnost odolat „lákadlům“</a:t>
            </a:r>
          </a:p>
          <a:p>
            <a:pPr lvl="1"/>
            <a:r>
              <a:rPr lang="cs-CZ" dirty="0" smtClean="0"/>
              <a:t>Udržování pozitivní motivace ke spolupráci v léčbě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87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Dítě s postižením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556792"/>
            <a:ext cx="7498080" cy="4691608"/>
          </a:xfrm>
        </p:spPr>
        <p:txBody>
          <a:bodyPr/>
          <a:lstStyle/>
          <a:p>
            <a:r>
              <a:rPr lang="cs-CZ" dirty="0" smtClean="0"/>
              <a:t>Vrozené</a:t>
            </a:r>
          </a:p>
          <a:p>
            <a:r>
              <a:rPr lang="cs-CZ" dirty="0" smtClean="0"/>
              <a:t>Získané</a:t>
            </a:r>
          </a:p>
          <a:p>
            <a:r>
              <a:rPr lang="cs-CZ" dirty="0" smtClean="0"/>
              <a:t>Nutná práce s celou rodinou</a:t>
            </a:r>
          </a:p>
          <a:p>
            <a:r>
              <a:rPr lang="cs-CZ" dirty="0" smtClean="0"/>
              <a:t>Nabídka široké podpory – finanční, psychologická, poradenská)</a:t>
            </a:r>
          </a:p>
          <a:p>
            <a:r>
              <a:rPr lang="cs-CZ" dirty="0" err="1" smtClean="0"/>
              <a:t>Respitní</a:t>
            </a:r>
            <a:r>
              <a:rPr lang="cs-CZ" dirty="0" smtClean="0"/>
              <a:t> péče</a:t>
            </a:r>
          </a:p>
          <a:p>
            <a:r>
              <a:rPr lang="cs-CZ" dirty="0" smtClean="0"/>
              <a:t>Denní stacionáře, ústavní péče</a:t>
            </a:r>
          </a:p>
        </p:txBody>
      </p:sp>
    </p:spTree>
    <p:extLst>
      <p:ext uri="{BB962C8B-B14F-4D97-AF65-F5344CB8AC3E}">
        <p14:creationId xmlns:p14="http://schemas.microsoft.com/office/powerpoint/2010/main" val="161621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5783</TotalTime>
  <Words>1035</Words>
  <Application>Microsoft Office PowerPoint</Application>
  <PresentationFormat>Předvádění na obrazovce (4:3)</PresentationFormat>
  <Paragraphs>150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Slunovrat</vt:lpstr>
      <vt:lpstr>Sociální důsledky nemocí u dětí</vt:lpstr>
      <vt:lpstr>Sociální důsledky nemocí u dětí</vt:lpstr>
      <vt:lpstr>Sociální důsledky nemocí u dětí</vt:lpstr>
      <vt:lpstr>Sociální důsledky nemocí u dětí</vt:lpstr>
      <vt:lpstr>Psychické důsledky nemocí u dětí</vt:lpstr>
      <vt:lpstr>Akutní nemoci u dětí</vt:lpstr>
      <vt:lpstr>Akutní nemoci u dětí</vt:lpstr>
      <vt:lpstr>Chronická onemocnění u dětí</vt:lpstr>
      <vt:lpstr>Dítě s postižením</vt:lpstr>
      <vt:lpstr>Syndrom CAN</vt:lpstr>
      <vt:lpstr>Syndrom CAN</vt:lpstr>
      <vt:lpstr>Syndrom CAN</vt:lpstr>
      <vt:lpstr>Úrazy dětí</vt:lpstr>
      <vt:lpstr>Úrazy dětí</vt:lpstr>
      <vt:lpstr>Úrazy dětí</vt:lpstr>
      <vt:lpstr>Úrazy dětí</vt:lpstr>
      <vt:lpstr>Úrazy dětí</vt:lpstr>
      <vt:lpstr>Nemoci s nepříznivou prognózou</vt:lpstr>
      <vt:lpstr>Nemoci s nepříznivou prognózou</vt:lpstr>
      <vt:lpstr>Úmrtí dítěte</vt:lpstr>
      <vt:lpstr>Úmrtí dítěte</vt:lpstr>
      <vt:lpstr>LITERATURA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ZDRAVÍ A NEMOC</dc:title>
  <dc:creator>machulova</dc:creator>
  <cp:lastModifiedBy>machulova</cp:lastModifiedBy>
  <cp:revision>191</cp:revision>
  <dcterms:created xsi:type="dcterms:W3CDTF">2014-09-10T08:37:37Z</dcterms:created>
  <dcterms:modified xsi:type="dcterms:W3CDTF">2016-12-06T07:44:32Z</dcterms:modified>
</cp:coreProperties>
</file>