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4" r:id="rId25"/>
    <p:sldId id="285" r:id="rId26"/>
    <p:sldId id="286" r:id="rId27"/>
    <p:sldId id="287" r:id="rId2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bicka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1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86564-3596-48FA-A782-943B242E4172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829FB2-312A-4087-B3C3-84A8431A91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49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B26C69D-F8E3-439D-A463-031CD071ECCD}" type="slidenum">
              <a:rPr lang="cs-CZ" altLang="en-US" smtClean="0"/>
              <a:pPr>
                <a:spcBef>
                  <a:spcPct val="0"/>
                </a:spcBef>
              </a:pPr>
              <a:t>1</a:t>
            </a:fld>
            <a:endParaRPr lang="cs-CZ" altLang="en-US" smtClean="0"/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60642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5B50962-2EE6-4E7C-89FD-5B2C8FF1A749}" type="slidenum">
              <a:rPr lang="cs-CZ" altLang="en-US" smtClean="0"/>
              <a:pPr>
                <a:spcBef>
                  <a:spcPct val="0"/>
                </a:spcBef>
              </a:pPr>
              <a:t>2</a:t>
            </a:fld>
            <a:endParaRPr lang="cs-CZ" altLang="en-US" smtClean="0"/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89427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F00C0C7-5DE0-4847-8012-58808FD477E7}" type="slidenum">
              <a:rPr lang="cs-CZ" altLang="en-US" smtClean="0"/>
              <a:pPr>
                <a:spcBef>
                  <a:spcPct val="0"/>
                </a:spcBef>
              </a:pPr>
              <a:t>5</a:t>
            </a:fld>
            <a:endParaRPr lang="cs-CZ" altLang="en-US" smtClean="0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92395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8508CA8-1BAD-4B14-8800-F59A3A6E75CB}" type="slidenum">
              <a:rPr lang="cs-CZ" altLang="en-US" smtClean="0"/>
              <a:pPr>
                <a:spcBef>
                  <a:spcPct val="0"/>
                </a:spcBef>
              </a:pPr>
              <a:t>6</a:t>
            </a:fld>
            <a:endParaRPr lang="cs-CZ" altLang="en-US" smtClean="0"/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42853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04CB683-635E-4197-9A2E-FA8C0655281F}" type="slidenum">
              <a:rPr lang="cs-CZ" altLang="en-US" smtClean="0"/>
              <a:pPr>
                <a:spcBef>
                  <a:spcPct val="0"/>
                </a:spcBef>
              </a:pPr>
              <a:t>7</a:t>
            </a:fld>
            <a:endParaRPr lang="cs-CZ" altLang="en-US" smtClean="0"/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24634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E5D4C06-4898-4D35-9172-BC96910B9B6C}" type="slidenum">
              <a:rPr lang="cs-CZ" altLang="en-US" smtClean="0"/>
              <a:pPr>
                <a:spcBef>
                  <a:spcPct val="0"/>
                </a:spcBef>
              </a:pPr>
              <a:t>8</a:t>
            </a:fld>
            <a:endParaRPr lang="cs-CZ" altLang="en-US" smtClean="0"/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90421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E0F4C50-1671-4179-BFBA-93DF4B7D7745}" type="slidenum">
              <a:rPr lang="cs-CZ" altLang="en-US" smtClean="0"/>
              <a:pPr>
                <a:spcBef>
                  <a:spcPct val="0"/>
                </a:spcBef>
              </a:pPr>
              <a:t>9</a:t>
            </a:fld>
            <a:endParaRPr lang="cs-CZ" altLang="en-US" smtClean="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90057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1A13333-7B45-4D29-BD11-AB2ED3D21A68}" type="slidenum">
              <a:rPr lang="cs-CZ" altLang="en-US" smtClean="0"/>
              <a:pPr>
                <a:spcBef>
                  <a:spcPct val="0"/>
                </a:spcBef>
              </a:pPr>
              <a:t>10</a:t>
            </a:fld>
            <a:endParaRPr lang="cs-CZ" altLang="en-US" smtClean="0"/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87154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4F35041-4C19-412E-8034-72C1C945A78C}" type="slidenum">
              <a:rPr lang="cs-CZ" altLang="en-US" smtClean="0"/>
              <a:pPr>
                <a:spcBef>
                  <a:spcPct val="0"/>
                </a:spcBef>
              </a:pPr>
              <a:t>11</a:t>
            </a:fld>
            <a:endParaRPr lang="cs-CZ" altLang="en-US" smtClean="0"/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225202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83743DA-AD74-417E-B7D7-DBBDC62E568E}" type="slidenum">
              <a:rPr lang="cs-CZ" altLang="en-US" smtClean="0"/>
              <a:pPr>
                <a:spcBef>
                  <a:spcPct val="0"/>
                </a:spcBef>
              </a:pPr>
              <a:t>12</a:t>
            </a:fld>
            <a:endParaRPr lang="cs-CZ" altLang="en-US" smtClean="0"/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774962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F0ADA9B-4C91-4568-96F3-1904CB6EAF17}" type="slidenum">
              <a:rPr lang="cs-CZ" altLang="en-US" smtClean="0"/>
              <a:pPr>
                <a:spcBef>
                  <a:spcPct val="0"/>
                </a:spcBef>
              </a:pPr>
              <a:t>13</a:t>
            </a:fld>
            <a:endParaRPr lang="cs-CZ" altLang="en-US" smtClean="0"/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507498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D371E35-64E9-45BE-9C0E-A2EE5FB10923}" type="slidenum">
              <a:rPr lang="cs-CZ" altLang="en-US" smtClean="0"/>
              <a:pPr>
                <a:spcBef>
                  <a:spcPct val="0"/>
                </a:spcBef>
              </a:pPr>
              <a:t>14</a:t>
            </a:fld>
            <a:endParaRPr lang="cs-CZ" altLang="en-US" smtClean="0"/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26978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CF6ED44-B12B-4FA6-842D-DC2BDC45D4E3}" type="slidenum">
              <a:rPr lang="cs-CZ" altLang="en-US" smtClean="0"/>
              <a:pPr>
                <a:spcBef>
                  <a:spcPct val="0"/>
                </a:spcBef>
              </a:pPr>
              <a:t>15</a:t>
            </a:fld>
            <a:endParaRPr lang="cs-CZ" altLang="en-US" smtClean="0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79725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A027DFB-549B-4562-93A7-D23D5DF19F76}" type="slidenum">
              <a:rPr lang="cs-CZ" altLang="en-US" smtClean="0"/>
              <a:pPr>
                <a:spcBef>
                  <a:spcPct val="0"/>
                </a:spcBef>
              </a:pPr>
              <a:t>16</a:t>
            </a:fld>
            <a:endParaRPr lang="cs-CZ" altLang="en-US" smtClean="0"/>
          </a:p>
        </p:txBody>
      </p:sp>
      <p:sp>
        <p:nvSpPr>
          <p:cNvPr id="233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51261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FC31CC7-FE2E-4F7A-938A-3F41C8D185A8}" type="slidenum">
              <a:rPr lang="cs-CZ" altLang="en-US" smtClean="0"/>
              <a:pPr>
                <a:spcBef>
                  <a:spcPct val="0"/>
                </a:spcBef>
              </a:pPr>
              <a:t>17</a:t>
            </a:fld>
            <a:endParaRPr lang="cs-CZ" altLang="en-US" smtClean="0"/>
          </a:p>
        </p:txBody>
      </p:sp>
      <p:sp>
        <p:nvSpPr>
          <p:cNvPr id="235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18325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AF6E145-FA47-40F8-80BC-F6849B6D7B7A}" type="slidenum">
              <a:rPr lang="cs-CZ" altLang="en-US" smtClean="0"/>
              <a:pPr>
                <a:spcBef>
                  <a:spcPct val="0"/>
                </a:spcBef>
              </a:pPr>
              <a:t>18</a:t>
            </a:fld>
            <a:endParaRPr lang="cs-CZ" altLang="en-US" smtClean="0"/>
          </a:p>
        </p:txBody>
      </p:sp>
      <p:sp>
        <p:nvSpPr>
          <p:cNvPr id="237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547109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5B12B6E-84DA-4817-9B73-0D671761426F}" type="slidenum">
              <a:rPr lang="cs-CZ" altLang="en-US" smtClean="0"/>
              <a:pPr>
                <a:spcBef>
                  <a:spcPct val="0"/>
                </a:spcBef>
              </a:pPr>
              <a:t>19</a:t>
            </a:fld>
            <a:endParaRPr lang="cs-CZ" altLang="en-US" smtClean="0"/>
          </a:p>
        </p:txBody>
      </p:sp>
      <p:sp>
        <p:nvSpPr>
          <p:cNvPr id="239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327119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A592E0E-7B00-4A76-99AD-2679FEF6B614}" type="slidenum">
              <a:rPr lang="cs-CZ" altLang="en-US" smtClean="0"/>
              <a:pPr>
                <a:spcBef>
                  <a:spcPct val="0"/>
                </a:spcBef>
              </a:pPr>
              <a:t>20</a:t>
            </a:fld>
            <a:endParaRPr lang="cs-CZ" altLang="en-US" smtClean="0"/>
          </a:p>
        </p:txBody>
      </p:sp>
      <p:sp>
        <p:nvSpPr>
          <p:cNvPr id="241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360034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3047F29-0DD9-455F-9C42-16A0BB57009A}" type="slidenum">
              <a:rPr lang="cs-CZ" altLang="en-US" smtClean="0"/>
              <a:pPr>
                <a:spcBef>
                  <a:spcPct val="0"/>
                </a:spcBef>
              </a:pPr>
              <a:t>21</a:t>
            </a:fld>
            <a:endParaRPr lang="cs-CZ" altLang="en-US" smtClean="0"/>
          </a:p>
        </p:txBody>
      </p:sp>
      <p:sp>
        <p:nvSpPr>
          <p:cNvPr id="243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61610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0D87126-8E56-4E09-9139-16621C4568F4}" type="slidenum">
              <a:rPr lang="cs-CZ" altLang="en-US" smtClean="0"/>
              <a:pPr>
                <a:spcBef>
                  <a:spcPct val="0"/>
                </a:spcBef>
              </a:pPr>
              <a:t>22</a:t>
            </a:fld>
            <a:endParaRPr lang="cs-CZ" altLang="en-US" smtClean="0"/>
          </a:p>
        </p:txBody>
      </p:sp>
      <p:sp>
        <p:nvSpPr>
          <p:cNvPr id="245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556417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1E6379C-BEF0-48EC-A652-DF4FFF0C2D08}" type="slidenum">
              <a:rPr lang="cs-CZ" altLang="en-US" smtClean="0"/>
              <a:pPr>
                <a:spcBef>
                  <a:spcPct val="0"/>
                </a:spcBef>
              </a:pPr>
              <a:t>23</a:t>
            </a:fld>
            <a:endParaRPr lang="cs-CZ" altLang="en-US" smtClean="0"/>
          </a:p>
        </p:txBody>
      </p:sp>
      <p:sp>
        <p:nvSpPr>
          <p:cNvPr id="247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292745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7A38084-999A-4B7B-B9D2-AD0A1EAA1E14}" type="slidenum">
              <a:rPr lang="cs-CZ" altLang="en-US" smtClean="0"/>
              <a:pPr>
                <a:spcBef>
                  <a:spcPct val="0"/>
                </a:spcBef>
              </a:pPr>
              <a:t>24</a:t>
            </a:fld>
            <a:endParaRPr lang="cs-CZ" altLang="en-US" smtClean="0"/>
          </a:p>
        </p:txBody>
      </p:sp>
      <p:sp>
        <p:nvSpPr>
          <p:cNvPr id="258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478355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C0A4194-66C6-49FE-AFEC-018BCAF689E3}" type="slidenum">
              <a:rPr lang="cs-CZ" altLang="en-US" smtClean="0"/>
              <a:pPr>
                <a:spcBef>
                  <a:spcPct val="0"/>
                </a:spcBef>
              </a:pPr>
              <a:t>25</a:t>
            </a:fld>
            <a:endParaRPr lang="cs-CZ" altLang="en-US" smtClean="0"/>
          </a:p>
        </p:txBody>
      </p:sp>
      <p:sp>
        <p:nvSpPr>
          <p:cNvPr id="260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397172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971C4C2-8D08-4FD7-B867-61486ED243D3}" type="slidenum">
              <a:rPr lang="cs-CZ" altLang="en-US" smtClean="0"/>
              <a:pPr>
                <a:spcBef>
                  <a:spcPct val="0"/>
                </a:spcBef>
              </a:pPr>
              <a:t>26</a:t>
            </a:fld>
            <a:endParaRPr lang="cs-CZ" altLang="en-US" smtClean="0"/>
          </a:p>
        </p:txBody>
      </p:sp>
      <p:sp>
        <p:nvSpPr>
          <p:cNvPr id="262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771668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27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06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99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277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1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07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22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9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22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1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089FA-759C-4B6E-AE63-E29134A2833D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5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6089FA-759C-4B6E-AE63-E29134A2833D}" type="datetimeFigureOut">
              <a:rPr lang="en-US" smtClean="0"/>
              <a:t>8/3/2019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2C84D-D596-4832-B9C7-BEAEA1F3B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0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Text Box 2"/>
          <p:cNvSpPr txBox="1">
            <a:spLocks noChangeArrowheads="1"/>
          </p:cNvSpPr>
          <p:nvPr/>
        </p:nvSpPr>
        <p:spPr bwMode="auto">
          <a:xfrm>
            <a:off x="365125" y="193675"/>
            <a:ext cx="5097463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Tranzistory </a:t>
            </a:r>
            <a:r>
              <a:rPr lang="cs-CZ" altLang="en-US" sz="2400" b="1"/>
              <a:t>řízené elektrickým polem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en-US" sz="24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J-FET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MOSFET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MESFET</a:t>
            </a:r>
          </a:p>
        </p:txBody>
      </p:sp>
      <p:pic>
        <p:nvPicPr>
          <p:cNvPr id="201731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933700"/>
            <a:ext cx="28194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1732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048000"/>
            <a:ext cx="20955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1733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095625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31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2" descr="D:\notebook2\hubicka\lock-in\2006-11-05\tran18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"/>
            <a:ext cx="8401050" cy="565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367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extovéPole 1"/>
          <p:cNvSpPr txBox="1">
            <a:spLocks noChangeArrowheads="1"/>
          </p:cNvSpPr>
          <p:nvPr/>
        </p:nvSpPr>
        <p:spPr bwMode="auto">
          <a:xfrm>
            <a:off x="509588" y="457200"/>
            <a:ext cx="3298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b="1"/>
              <a:t>J-FET tranzistor   s kanálem  N</a:t>
            </a:r>
          </a:p>
        </p:txBody>
      </p:sp>
      <p:pic>
        <p:nvPicPr>
          <p:cNvPr id="205827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3482975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28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828800"/>
            <a:ext cx="4076700" cy="387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29" name="TextovéPole 5"/>
          <p:cNvSpPr txBox="1">
            <a:spLocks noChangeArrowheads="1"/>
          </p:cNvSpPr>
          <p:nvPr/>
        </p:nvSpPr>
        <p:spPr bwMode="auto">
          <a:xfrm>
            <a:off x="663575" y="1382713"/>
            <a:ext cx="3114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převodní charakteristika  J-FET</a:t>
            </a:r>
          </a:p>
        </p:txBody>
      </p:sp>
      <p:sp>
        <p:nvSpPr>
          <p:cNvPr id="205830" name="TextovéPole 6"/>
          <p:cNvSpPr txBox="1">
            <a:spLocks noChangeArrowheads="1"/>
          </p:cNvSpPr>
          <p:nvPr/>
        </p:nvSpPr>
        <p:spPr bwMode="auto">
          <a:xfrm>
            <a:off x="4724400" y="1395413"/>
            <a:ext cx="3044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výstupní charakteristiky J-FET</a:t>
            </a:r>
          </a:p>
        </p:txBody>
      </p:sp>
    </p:spTree>
    <p:extLst>
      <p:ext uri="{BB962C8B-B14F-4D97-AF65-F5344CB8AC3E}">
        <p14:creationId xmlns:p14="http://schemas.microsoft.com/office/powerpoint/2010/main" val="150135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0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4637088"/>
            <a:ext cx="33528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51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003800"/>
            <a:ext cx="2363788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52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231775"/>
            <a:ext cx="2536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853" name="TextovéPole 7"/>
          <p:cNvSpPr txBox="1">
            <a:spLocks noChangeArrowheads="1"/>
          </p:cNvSpPr>
          <p:nvPr/>
        </p:nvSpPr>
        <p:spPr bwMode="auto">
          <a:xfrm>
            <a:off x="322263" y="1074738"/>
            <a:ext cx="1968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J-FET s kanálem N</a:t>
            </a:r>
          </a:p>
        </p:txBody>
      </p:sp>
      <p:sp>
        <p:nvSpPr>
          <p:cNvPr id="206854" name="TextovéPole 8"/>
          <p:cNvSpPr txBox="1">
            <a:spLocks noChangeArrowheads="1"/>
          </p:cNvSpPr>
          <p:nvPr/>
        </p:nvSpPr>
        <p:spPr bwMode="auto">
          <a:xfrm>
            <a:off x="398463" y="3960813"/>
            <a:ext cx="1930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J-FET s kanálem P</a:t>
            </a:r>
          </a:p>
        </p:txBody>
      </p:sp>
      <p:pic>
        <p:nvPicPr>
          <p:cNvPr id="206855" name="Obráze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411288"/>
            <a:ext cx="4619625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56" name="Obráze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75" y="1557338"/>
            <a:ext cx="4160838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57" name="Obrázek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275138"/>
            <a:ext cx="4535488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13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4" name="Picture 2" descr="D:\notebook2\hubicka\lock-in\2006-11-05\tran16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438400"/>
            <a:ext cx="657225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875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77089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2) Tranzistory  MOSFET  v ochuzovacím modu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Při nulovém napětí na řídící elektrodě G jsou vodivé mezi DS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Negativní napětí na G snižuje vodivost mezi DS</a:t>
            </a:r>
          </a:p>
        </p:txBody>
      </p:sp>
    </p:spTree>
    <p:extLst>
      <p:ext uri="{BB962C8B-B14F-4D97-AF65-F5344CB8AC3E}">
        <p14:creationId xmlns:p14="http://schemas.microsoft.com/office/powerpoint/2010/main" val="180465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Picture 2" descr="D:\notebook2\hubicka\lock-in\2006-11-05\tran15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90800"/>
            <a:ext cx="5713413" cy="370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923" name="Text Box 3"/>
          <p:cNvSpPr txBox="1">
            <a:spLocks noChangeArrowheads="1"/>
          </p:cNvSpPr>
          <p:nvPr/>
        </p:nvSpPr>
        <p:spPr bwMode="auto">
          <a:xfrm>
            <a:off x="457200" y="381000"/>
            <a:ext cx="7996238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Tranzistory  MOSFET  v obohacovacím modu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Při nulovém napětí na řídící elektrodě G jsou nevodivé mezi DS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Pozitivní napětí na G  zvyšuje vodivost mezi DS</a:t>
            </a:r>
          </a:p>
        </p:txBody>
      </p:sp>
    </p:spTree>
    <p:extLst>
      <p:ext uri="{BB962C8B-B14F-4D97-AF65-F5344CB8AC3E}">
        <p14:creationId xmlns:p14="http://schemas.microsoft.com/office/powerpoint/2010/main" val="407978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9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"/>
            <a:ext cx="7875588" cy="458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9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7038975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9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255587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500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66" name="Picture 6" descr="D:\hubicka\lock-in\transistory\fetobr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22638"/>
            <a:ext cx="6956425" cy="353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06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0"/>
            <a:ext cx="6927850" cy="308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606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0"/>
            <a:ext cx="250190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310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314325"/>
            <a:ext cx="8054975" cy="622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81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971800"/>
            <a:ext cx="1778000" cy="157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597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41538"/>
            <a:ext cx="7983538" cy="471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01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"/>
            <a:ext cx="6092825" cy="215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01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286000"/>
            <a:ext cx="2690813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881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5462588" cy="516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2211" name="Text Box 3"/>
          <p:cNvSpPr txBox="1">
            <a:spLocks noChangeArrowheads="1"/>
          </p:cNvSpPr>
          <p:nvPr/>
        </p:nvSpPr>
        <p:spPr bwMode="auto">
          <a:xfrm>
            <a:off x="1219200" y="228600"/>
            <a:ext cx="69500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Příklad nastavení pracovniho bodu pro ochuzovací mod tranzistoru MOSFET s difundovaným kanálem N</a:t>
            </a:r>
          </a:p>
        </p:txBody>
      </p:sp>
    </p:spTree>
    <p:extLst>
      <p:ext uri="{BB962C8B-B14F-4D97-AF65-F5344CB8AC3E}">
        <p14:creationId xmlns:p14="http://schemas.microsoft.com/office/powerpoint/2010/main" val="800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371600"/>
            <a:ext cx="4238625" cy="499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4259" name="Rectangle 3"/>
          <p:cNvSpPr>
            <a:spLocks noChangeArrowheads="1"/>
          </p:cNvSpPr>
          <p:nvPr/>
        </p:nvSpPr>
        <p:spPr bwMode="auto">
          <a:xfrm>
            <a:off x="1143000" y="228600"/>
            <a:ext cx="6934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Příklad nastavení pracovního bodu pro obohacovací mod tranzistoru MOSFET s indukovaným kanálem N</a:t>
            </a:r>
          </a:p>
        </p:txBody>
      </p:sp>
    </p:spTree>
    <p:extLst>
      <p:ext uri="{BB962C8B-B14F-4D97-AF65-F5344CB8AC3E}">
        <p14:creationId xmlns:p14="http://schemas.microsoft.com/office/powerpoint/2010/main" val="289422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7910513" cy="529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797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400050"/>
            <a:ext cx="7623175" cy="605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874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Picture 2"/>
          <p:cNvSpPr>
            <a:spLocks noChangeAspect="1" noChangeArrowheads="1"/>
          </p:cNvSpPr>
          <p:nvPr/>
        </p:nvSpPr>
        <p:spPr bwMode="auto">
          <a:xfrm>
            <a:off x="2209800" y="1524000"/>
            <a:ext cx="4743450" cy="519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30403" name="Text Box 3"/>
          <p:cNvSpPr txBox="1">
            <a:spLocks noChangeArrowheads="1"/>
          </p:cNvSpPr>
          <p:nvPr/>
        </p:nvSpPr>
        <p:spPr bwMode="auto">
          <a:xfrm>
            <a:off x="1066800" y="228600"/>
            <a:ext cx="69500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Příklad nastavení pracovniho bodu pro obohacovací mod tranzistoru MOSFET s difundovaným kanálem P</a:t>
            </a:r>
          </a:p>
        </p:txBody>
      </p:sp>
      <p:sp>
        <p:nvSpPr>
          <p:cNvPr id="230404" name="Text Box 4"/>
          <p:cNvSpPr txBox="1">
            <a:spLocks noChangeArrowheads="1"/>
          </p:cNvSpPr>
          <p:nvPr/>
        </p:nvSpPr>
        <p:spPr bwMode="auto">
          <a:xfrm>
            <a:off x="1066800" y="1066800"/>
            <a:ext cx="46847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p</a:t>
            </a:r>
            <a:r>
              <a:rPr lang="cs-CZ" altLang="en-US" sz="1800"/>
              <a:t>racovní bod leží v obohacovacím režimu V</a:t>
            </a:r>
            <a:r>
              <a:rPr lang="cs-CZ" altLang="en-US" sz="1800" baseline="-25000"/>
              <a:t>GS</a:t>
            </a:r>
            <a:r>
              <a:rPr lang="en-US" altLang="en-US" sz="1800"/>
              <a:t>&lt;0</a:t>
            </a:r>
            <a:endParaRPr lang="cs-CZ" altLang="en-US" sz="1800"/>
          </a:p>
        </p:txBody>
      </p:sp>
    </p:spTree>
    <p:extLst>
      <p:ext uri="{BB962C8B-B14F-4D97-AF65-F5344CB8AC3E}">
        <p14:creationId xmlns:p14="http://schemas.microsoft.com/office/powerpoint/2010/main" val="340381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8600"/>
            <a:ext cx="4397375" cy="41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24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048000"/>
            <a:ext cx="5289550" cy="28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24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2417763" cy="383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24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0"/>
            <a:ext cx="4214813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24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762000"/>
            <a:ext cx="5459413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29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Text Box 2"/>
          <p:cNvSpPr txBox="1">
            <a:spLocks noChangeArrowheads="1"/>
          </p:cNvSpPr>
          <p:nvPr/>
        </p:nvSpPr>
        <p:spPr bwMode="auto">
          <a:xfrm>
            <a:off x="822325" y="8794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234499" name="Picture 4" descr="D:\notebook2\hubicka\lock-in\2005-11-02\bipo15x.tif"/>
          <p:cNvPicPr>
            <a:picLocks noChangeAspect="1" noChangeArrowheads="1"/>
          </p:cNvPicPr>
          <p:nvPr/>
        </p:nvPicPr>
        <p:blipFill>
          <a:blip r:embed="rId3" cstate="print">
            <a:lum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600"/>
            <a:ext cx="4972050" cy="491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4500" name="Text Box 5"/>
          <p:cNvSpPr txBox="1">
            <a:spLocks noChangeArrowheads="1"/>
          </p:cNvSpPr>
          <p:nvPr/>
        </p:nvSpPr>
        <p:spPr bwMode="auto">
          <a:xfrm>
            <a:off x="822325" y="5375275"/>
            <a:ext cx="4559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Přehled druhů tranzistorů MOSFET</a:t>
            </a:r>
          </a:p>
        </p:txBody>
      </p:sp>
    </p:spTree>
    <p:extLst>
      <p:ext uri="{BB962C8B-B14F-4D97-AF65-F5344CB8AC3E}">
        <p14:creationId xmlns:p14="http://schemas.microsoft.com/office/powerpoint/2010/main" val="383696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D:\notebook2\hubicka\lock-in\2006-11-05\tran20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47688"/>
            <a:ext cx="7669213" cy="631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6547" name="Text Box 3"/>
          <p:cNvSpPr txBox="1">
            <a:spLocks noChangeArrowheads="1"/>
          </p:cNvSpPr>
          <p:nvPr/>
        </p:nvSpPr>
        <p:spPr bwMode="auto">
          <a:xfrm>
            <a:off x="990600" y="0"/>
            <a:ext cx="5843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Výstupní charakteristiky tranzistoru MOSFET</a:t>
            </a:r>
          </a:p>
        </p:txBody>
      </p:sp>
    </p:spTree>
    <p:extLst>
      <p:ext uri="{BB962C8B-B14F-4D97-AF65-F5344CB8AC3E}">
        <p14:creationId xmlns:p14="http://schemas.microsoft.com/office/powerpoint/2010/main" val="312110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4" name="Picture 2" descr="D:\notebook2\hubicka\lock-in\2006-11-05\tran21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828800"/>
            <a:ext cx="4543425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8595" name="Text Box 3"/>
          <p:cNvSpPr txBox="1">
            <a:spLocks noChangeArrowheads="1"/>
          </p:cNvSpPr>
          <p:nvPr/>
        </p:nvSpPr>
        <p:spPr bwMode="auto">
          <a:xfrm>
            <a:off x="669925" y="346075"/>
            <a:ext cx="4430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Převodní charakteristika MOSFET</a:t>
            </a:r>
          </a:p>
        </p:txBody>
      </p:sp>
    </p:spTree>
    <p:extLst>
      <p:ext uri="{BB962C8B-B14F-4D97-AF65-F5344CB8AC3E}">
        <p14:creationId xmlns:p14="http://schemas.microsoft.com/office/powerpoint/2010/main" val="289913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ext Box 2"/>
          <p:cNvSpPr txBox="1">
            <a:spLocks noChangeArrowheads="1"/>
          </p:cNvSpPr>
          <p:nvPr/>
        </p:nvSpPr>
        <p:spPr bwMode="auto">
          <a:xfrm>
            <a:off x="517525" y="346075"/>
            <a:ext cx="4430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Zesilovače s tranzistor</a:t>
            </a:r>
            <a:r>
              <a:rPr lang="en-US" altLang="en-US" sz="2400"/>
              <a:t>y </a:t>
            </a:r>
            <a:r>
              <a:rPr lang="cs-CZ" altLang="en-US" sz="2400"/>
              <a:t> MOSFET</a:t>
            </a:r>
          </a:p>
        </p:txBody>
      </p:sp>
      <p:pic>
        <p:nvPicPr>
          <p:cNvPr id="240643" name="Picture 3" descr="D:\notebook2\hubicka\lock-in\2006-11-05\tran22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066800"/>
            <a:ext cx="463867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29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0" name="Picture 2" descr="D:\notebook2\hubicka\lock-in\2006-11-05\tran23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"/>
            <a:ext cx="7916863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63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8" name="Picture 2" descr="D:\notebook2\hubicka\lock-in\2006-11-05\tran24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85800"/>
            <a:ext cx="6635750" cy="53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06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Text Box 2"/>
          <p:cNvSpPr txBox="1">
            <a:spLocks noChangeArrowheads="1"/>
          </p:cNvSpPr>
          <p:nvPr/>
        </p:nvSpPr>
        <p:spPr bwMode="auto">
          <a:xfrm>
            <a:off x="1050925" y="727075"/>
            <a:ext cx="43894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 b="1"/>
              <a:t>Tranzistory POWER MOSFET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 b="1"/>
              <a:t>(V-MOS POWER FET)</a:t>
            </a:r>
            <a:r>
              <a:rPr lang="cs-CZ" altLang="en-US" sz="2400"/>
              <a:t> </a:t>
            </a:r>
          </a:p>
        </p:txBody>
      </p:sp>
      <p:pic>
        <p:nvPicPr>
          <p:cNvPr id="246787" name="Picture 5" descr="D:\notebook2\hubicka\lock-in\2005-11-02\bipo11.TIF"/>
          <p:cNvPicPr>
            <a:picLocks noChangeAspect="1" noChangeArrowheads="1"/>
          </p:cNvPicPr>
          <p:nvPr/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819400"/>
            <a:ext cx="2468563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788" name="Picture 7" descr="D:\notebook2\hubicka\lock-in\2005-11-02\bipo10.TIF"/>
          <p:cNvPicPr>
            <a:picLocks noChangeAspect="1" noChangeArrowheads="1"/>
          </p:cNvPicPr>
          <p:nvPr/>
        </p:nvPicPr>
        <p:blipFill>
          <a:blip r:embed="rId4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8800"/>
            <a:ext cx="6248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633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Text Box 2"/>
          <p:cNvSpPr txBox="1">
            <a:spLocks noChangeArrowheads="1"/>
          </p:cNvSpPr>
          <p:nvPr/>
        </p:nvSpPr>
        <p:spPr bwMode="auto">
          <a:xfrm>
            <a:off x="609600" y="4343400"/>
            <a:ext cx="8018463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V-MOS -  možné větší proudové zatížení, výhoda pro výkonové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aplikace, větší plocha ´drainu´ tzn. lepší chlazení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-jeden metalický gate reguluje dvě vertikální proudové dráhy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-je možné dávat na drain větší napětí díky epitaxní n</a:t>
            </a:r>
            <a:r>
              <a:rPr lang="cs-CZ" altLang="en-US" sz="2400" baseline="30000"/>
              <a:t>-</a:t>
            </a:r>
            <a:r>
              <a:rPr lang="cs-CZ" altLang="en-US" sz="2400"/>
              <a:t> vrstvě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-je menší kapacita mezi GD, to je výhoda pro RF aplikace</a:t>
            </a:r>
          </a:p>
        </p:txBody>
      </p:sp>
      <p:pic>
        <p:nvPicPr>
          <p:cNvPr id="257027" name="Picture 4" descr="D:\notebook2\hubicka\lock-in\2005-11-02\bipo10.TIF"/>
          <p:cNvPicPr>
            <a:picLocks noChangeAspect="1" noChangeArrowheads="1"/>
          </p:cNvPicPr>
          <p:nvPr/>
        </p:nvPicPr>
        <p:blipFill>
          <a:blip r:embed="rId3">
            <a:lum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4800"/>
            <a:ext cx="5922963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85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Text Box 2"/>
          <p:cNvSpPr txBox="1">
            <a:spLocks noChangeArrowheads="1"/>
          </p:cNvSpPr>
          <p:nvPr/>
        </p:nvSpPr>
        <p:spPr bwMode="auto">
          <a:xfrm>
            <a:off x="974725" y="422275"/>
            <a:ext cx="6905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 b="1"/>
              <a:t>Výhody POWER MOSFET v RF aplikacích (nejen)</a:t>
            </a:r>
          </a:p>
        </p:txBody>
      </p:sp>
      <p:sp>
        <p:nvSpPr>
          <p:cNvPr id="259075" name="Text Box 3"/>
          <p:cNvSpPr txBox="1">
            <a:spLocks noChangeArrowheads="1"/>
          </p:cNvSpPr>
          <p:nvPr/>
        </p:nvSpPr>
        <p:spPr bwMode="auto">
          <a:xfrm>
            <a:off x="441325" y="1108075"/>
            <a:ext cx="807085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cs-CZ" altLang="en-US" sz="2400"/>
              <a:t>netrpí sekundárním průrazem jako BJT, neprojevuje se efekt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´hot spotting´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-není potřeba tepelná stabilizace pracovního bodu, odpor kanálu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roste s proudem, s rostoucí teplotou klesá proud drainu I</a:t>
            </a:r>
            <a:r>
              <a:rPr lang="cs-CZ" altLang="en-US" sz="2400" baseline="-25000"/>
              <a:t>D</a:t>
            </a:r>
            <a:r>
              <a:rPr lang="cs-CZ" altLang="en-US" sz="2400"/>
              <a:t> to je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výhoda proti BJT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-je možné je přímo spojovat paralelně bez stabilizačních odporů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-frekvenční přenos je dán rozptylovýma kapacitama, tzn. velká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šířka pásma se zachovává i pro velké výkony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-velká vstupní impedance umožňuje snadné buzení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-nepřispůsobení zátěže méně ohrozí prvek než v případě BJT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-dobrá linearita mezi vstupním napětím a výstupním proudem-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lineární širokopásmové RF aplikace (lepší než u BJT)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- je možné rychlé spínání </a:t>
            </a:r>
            <a:r>
              <a:rPr lang="en-US" altLang="en-US" sz="2400"/>
              <a:t>=&gt; dosa</a:t>
            </a:r>
            <a:r>
              <a:rPr lang="cs-CZ" altLang="en-US" sz="2400"/>
              <a:t>žitelná velká efektivita</a:t>
            </a:r>
          </a:p>
        </p:txBody>
      </p:sp>
    </p:spTree>
    <p:extLst>
      <p:ext uri="{BB962C8B-B14F-4D97-AF65-F5344CB8AC3E}">
        <p14:creationId xmlns:p14="http://schemas.microsoft.com/office/powerpoint/2010/main" val="360940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Text Box 2"/>
          <p:cNvSpPr txBox="1">
            <a:spLocks noChangeArrowheads="1"/>
          </p:cNvSpPr>
          <p:nvPr/>
        </p:nvSpPr>
        <p:spPr bwMode="auto">
          <a:xfrm>
            <a:off x="441325" y="498475"/>
            <a:ext cx="52578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 b="1"/>
              <a:t>Nevýhody POWER MOSFET: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en-US" sz="2400" b="1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cs-CZ" altLang="en-US" sz="2400"/>
              <a:t>větší saturační napětí  V</a:t>
            </a:r>
            <a:r>
              <a:rPr lang="cs-CZ" altLang="en-US" sz="2400" baseline="-25000"/>
              <a:t>DSsat</a:t>
            </a:r>
            <a:endParaRPr lang="cs-CZ" altLang="en-US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-velká vstupní kapacita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-možnost proražení tenké hradlové vrstvy</a:t>
            </a:r>
          </a:p>
        </p:txBody>
      </p:sp>
      <p:sp>
        <p:nvSpPr>
          <p:cNvPr id="261123" name="Text Box 3"/>
          <p:cNvSpPr txBox="1">
            <a:spLocks noChangeArrowheads="1"/>
          </p:cNvSpPr>
          <p:nvPr/>
        </p:nvSpPr>
        <p:spPr bwMode="auto">
          <a:xfrm>
            <a:off x="441325" y="3317875"/>
            <a:ext cx="8207375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 b="1"/>
              <a:t>Výkonové aplikace POWER MOSFET s využitím paralelního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 b="1"/>
              <a:t>spojování: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en-US" sz="24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 b="1"/>
              <a:t>-</a:t>
            </a:r>
            <a:r>
              <a:rPr lang="cs-CZ" altLang="en-US" sz="2400"/>
              <a:t>televizní vysílače s výkonem 50 kW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en-US" sz="2400"/>
              <a:t>(firma Harris vyrábí středovlnné vysílače až do 500 kW) </a:t>
            </a:r>
            <a:endParaRPr lang="cs-CZ" altLang="en-US" sz="2400" b="1"/>
          </a:p>
        </p:txBody>
      </p:sp>
    </p:spTree>
    <p:extLst>
      <p:ext uri="{BB962C8B-B14F-4D97-AF65-F5344CB8AC3E}">
        <p14:creationId xmlns:p14="http://schemas.microsoft.com/office/powerpoint/2010/main" val="209035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65826" y="465826"/>
            <a:ext cx="8422883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Literatura:</a:t>
            </a:r>
          </a:p>
          <a:p>
            <a:endParaRPr lang="cs-CZ" b="1" dirty="0"/>
          </a:p>
          <a:p>
            <a:endParaRPr lang="en-US" dirty="0"/>
          </a:p>
          <a:p>
            <a:r>
              <a:rPr lang="en-US" dirty="0" err="1"/>
              <a:t>A.Frohn</a:t>
            </a:r>
            <a:r>
              <a:rPr lang="en-US" dirty="0"/>
              <a:t>, W. </a:t>
            </a:r>
            <a:r>
              <a:rPr lang="en-US" dirty="0" err="1"/>
              <a:t>Oberthur</a:t>
            </a:r>
            <a:r>
              <a:rPr lang="en-US" dirty="0"/>
              <a:t>, H. </a:t>
            </a:r>
            <a:r>
              <a:rPr lang="en-US" dirty="0" err="1"/>
              <a:t>Siedler</a:t>
            </a:r>
            <a:r>
              <a:rPr lang="en-US" dirty="0"/>
              <a:t>, M. </a:t>
            </a:r>
            <a:r>
              <a:rPr lang="en-US" dirty="0" err="1"/>
              <a:t>Wiemer</a:t>
            </a:r>
            <a:r>
              <a:rPr lang="en-US" dirty="0"/>
              <a:t>, P. </a:t>
            </a:r>
            <a:r>
              <a:rPr lang="en-US" dirty="0" err="1"/>
              <a:t>Zastrow</a:t>
            </a:r>
            <a:r>
              <a:rPr lang="en-US" dirty="0"/>
              <a:t>, </a:t>
            </a:r>
            <a:r>
              <a:rPr lang="en-US" dirty="0" err="1"/>
              <a:t>Elektronika</a:t>
            </a:r>
            <a:r>
              <a:rPr lang="en-US" dirty="0"/>
              <a:t>-</a:t>
            </a:r>
          </a:p>
          <a:p>
            <a:r>
              <a:rPr lang="en-US" dirty="0" err="1"/>
              <a:t>Polovodičové</a:t>
            </a:r>
            <a:r>
              <a:rPr lang="en-US" dirty="0"/>
              <a:t> </a:t>
            </a:r>
            <a:r>
              <a:rPr lang="en-US" dirty="0" err="1"/>
              <a:t>součástky</a:t>
            </a:r>
            <a:r>
              <a:rPr lang="en-US" dirty="0"/>
              <a:t> a </a:t>
            </a:r>
            <a:r>
              <a:rPr lang="en-US" dirty="0" err="1"/>
              <a:t>základní</a:t>
            </a:r>
            <a:r>
              <a:rPr lang="en-US" dirty="0"/>
              <a:t> </a:t>
            </a:r>
            <a:r>
              <a:rPr lang="en-US" dirty="0" err="1"/>
              <a:t>zapojení</a:t>
            </a:r>
            <a:r>
              <a:rPr lang="en-US" dirty="0"/>
              <a:t>, BEN Praha 2006</a:t>
            </a:r>
            <a:r>
              <a:rPr lang="en-US" dirty="0" smtClean="0"/>
              <a:t>.</a:t>
            </a:r>
            <a:endParaRPr lang="cs-CZ" dirty="0" smtClean="0"/>
          </a:p>
          <a:p>
            <a:r>
              <a:rPr lang="nb-NO" dirty="0"/>
              <a:t>Jens Peer Slengl, Jeno </a:t>
            </a:r>
            <a:r>
              <a:rPr lang="nb-NO" dirty="0" smtClean="0"/>
              <a:t>Tihanyi</a:t>
            </a:r>
            <a:r>
              <a:rPr lang="cs-CZ" dirty="0" smtClean="0"/>
              <a:t>, Výkonové tranzistory MOSFET</a:t>
            </a:r>
            <a:r>
              <a:rPr lang="cs-CZ" dirty="0"/>
              <a:t>, BEN - </a:t>
            </a:r>
            <a:r>
              <a:rPr lang="cs-CZ" dirty="0" err="1"/>
              <a:t>technicka</a:t>
            </a:r>
            <a:r>
              <a:rPr lang="cs-CZ" dirty="0"/>
              <a:t> literatura, </a:t>
            </a:r>
            <a:endParaRPr lang="cs-CZ" dirty="0" smtClean="0"/>
          </a:p>
          <a:p>
            <a:r>
              <a:rPr lang="cs-CZ" dirty="0" smtClean="0"/>
              <a:t>Praha 1999.</a:t>
            </a:r>
            <a:endParaRPr lang="en-US" dirty="0"/>
          </a:p>
          <a:p>
            <a:r>
              <a:rPr lang="en-US" dirty="0"/>
              <a:t>P. Neumann, J. </a:t>
            </a:r>
            <a:r>
              <a:rPr lang="en-US" dirty="0" err="1"/>
              <a:t>Uhlíř</a:t>
            </a:r>
            <a:r>
              <a:rPr lang="en-US" dirty="0"/>
              <a:t>, </a:t>
            </a:r>
            <a:r>
              <a:rPr lang="en-US" dirty="0" err="1"/>
              <a:t>Elektronickéobvodya</a:t>
            </a:r>
            <a:r>
              <a:rPr lang="en-US" dirty="0"/>
              <a:t> </a:t>
            </a:r>
            <a:r>
              <a:rPr lang="en-US" dirty="0" err="1" smtClean="0"/>
              <a:t>funkčníbloky</a:t>
            </a:r>
            <a:r>
              <a:rPr lang="cs-CZ" dirty="0" smtClean="0"/>
              <a:t> </a:t>
            </a:r>
            <a:r>
              <a:rPr lang="en-US" dirty="0" smtClean="0"/>
              <a:t>1</a:t>
            </a:r>
            <a:r>
              <a:rPr lang="en-US" dirty="0"/>
              <a:t>, </a:t>
            </a:r>
            <a:r>
              <a:rPr lang="en-US" dirty="0" err="1"/>
              <a:t>skriptumČVUT</a:t>
            </a:r>
            <a:r>
              <a:rPr lang="en-US" dirty="0"/>
              <a:t> (2005).</a:t>
            </a:r>
          </a:p>
          <a:p>
            <a:r>
              <a:rPr lang="en-US" dirty="0"/>
              <a:t>H. FRISCH, </a:t>
            </a:r>
            <a:r>
              <a:rPr lang="en-US" dirty="0" err="1"/>
              <a:t>Základy</a:t>
            </a:r>
            <a:r>
              <a:rPr lang="en-US" dirty="0"/>
              <a:t> </a:t>
            </a:r>
            <a:r>
              <a:rPr lang="en-US" dirty="0" err="1"/>
              <a:t>elektroniky</a:t>
            </a:r>
            <a:r>
              <a:rPr lang="en-US" dirty="0"/>
              <a:t> a </a:t>
            </a:r>
            <a:r>
              <a:rPr lang="en-US" dirty="0" err="1"/>
              <a:t>elektronických</a:t>
            </a:r>
            <a:r>
              <a:rPr lang="en-US" dirty="0"/>
              <a:t> </a:t>
            </a:r>
            <a:r>
              <a:rPr lang="en-US" dirty="0" err="1"/>
              <a:t>obvodů</a:t>
            </a:r>
            <a:r>
              <a:rPr lang="en-US" dirty="0"/>
              <a:t>, SNTL Praha 1987.</a:t>
            </a:r>
          </a:p>
          <a:p>
            <a:r>
              <a:rPr lang="en-US" dirty="0"/>
              <a:t>P. Horowitz, W. Hill, The art of Electronics, Third edition, Cambridge University </a:t>
            </a:r>
          </a:p>
          <a:p>
            <a:r>
              <a:rPr lang="en-US" dirty="0"/>
              <a:t>Press, 1980, 1989, 2015.</a:t>
            </a:r>
          </a:p>
          <a:p>
            <a:r>
              <a:rPr lang="en-US" dirty="0"/>
              <a:t>Richard. C. Dorf, et. al., The electrical engineering handbook, Electronics, </a:t>
            </a:r>
          </a:p>
          <a:p>
            <a:r>
              <a:rPr lang="en-US" dirty="0"/>
              <a:t>Power </a:t>
            </a:r>
            <a:r>
              <a:rPr lang="en-US" dirty="0" err="1"/>
              <a:t>Electronics,Optoelectronics</a:t>
            </a:r>
            <a:r>
              <a:rPr lang="en-US" dirty="0"/>
              <a:t>, Microwaves, Electromagnetics, and Radar </a:t>
            </a:r>
          </a:p>
          <a:p>
            <a:r>
              <a:rPr lang="en-US" dirty="0"/>
              <a:t>Third edition, Taylor &amp; Francis (2006).</a:t>
            </a:r>
          </a:p>
          <a:p>
            <a:r>
              <a:rPr lang="en-US" dirty="0"/>
              <a:t>Donald A. </a:t>
            </a:r>
            <a:r>
              <a:rPr lang="en-US" dirty="0" err="1"/>
              <a:t>Neamen</a:t>
            </a:r>
            <a:r>
              <a:rPr lang="en-US" dirty="0"/>
              <a:t>, Microelectronics Circuit Analysis and Design, Published by</a:t>
            </a:r>
          </a:p>
          <a:p>
            <a:r>
              <a:rPr lang="en-US" dirty="0"/>
              <a:t>McGraw-Hill</a:t>
            </a:r>
          </a:p>
          <a:p>
            <a:r>
              <a:rPr lang="en-US" dirty="0"/>
              <a:t>(2010).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5475817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553</Words>
  <Application>Microsoft Office PowerPoint</Application>
  <PresentationFormat>Předvádění na obrazovce (4:3)</PresentationFormat>
  <Paragraphs>98</Paragraphs>
  <Slides>27</Slides>
  <Notes>24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hubicka</dc:creator>
  <cp:lastModifiedBy>hubicka</cp:lastModifiedBy>
  <cp:revision>10</cp:revision>
  <dcterms:created xsi:type="dcterms:W3CDTF">2019-07-16T06:27:36Z</dcterms:created>
  <dcterms:modified xsi:type="dcterms:W3CDTF">2019-08-03T16:38:26Z</dcterms:modified>
</cp:coreProperties>
</file>