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7"/>
  </p:notesMasterIdLst>
  <p:sldIdLst>
    <p:sldId id="256" r:id="rId2"/>
    <p:sldId id="257" r:id="rId3"/>
    <p:sldId id="267" r:id="rId4"/>
    <p:sldId id="268" r:id="rId5"/>
    <p:sldId id="269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70" r:id="rId14"/>
    <p:sldId id="265" r:id="rId15"/>
    <p:sldId id="266" r:id="rId16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68" y="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22.06.2021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22.06.2021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22.06.2021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22.06.2021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Contracting process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50D0CF-CA48-4B10-A52F-9A02675C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 conclusion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F153EF-E414-4FA1-BB65-59F619E70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contract is concluded at the moment when acceptance of the offer takes effect</a:t>
            </a:r>
            <a:endParaRPr lang="cs-CZ" dirty="0"/>
          </a:p>
          <a:p>
            <a:pPr lvl="1"/>
            <a:r>
              <a:rPr lang="en-US" dirty="0"/>
              <a:t>i.e., upon acceptance reaching the disposition sphere of the offeror</a:t>
            </a:r>
            <a:endParaRPr lang="cs-CZ" dirty="0"/>
          </a:p>
          <a:p>
            <a:r>
              <a:rPr lang="en-US" dirty="0"/>
              <a:t>the form of the contract itself does not need to be concluded in writing</a:t>
            </a:r>
            <a:endParaRPr lang="cs-CZ" dirty="0"/>
          </a:p>
          <a:p>
            <a:pPr lvl="1"/>
            <a:r>
              <a:rPr lang="en-US" dirty="0"/>
              <a:t>although this form is required by the Civil Code for a few types of contracts </a:t>
            </a:r>
            <a:endParaRPr lang="cs-CZ" dirty="0"/>
          </a:p>
          <a:p>
            <a:pPr lvl="2"/>
            <a:r>
              <a:rPr lang="en-US" dirty="0"/>
              <a:t>(e.g., a contract on the sale of real estate)</a:t>
            </a:r>
            <a:endParaRPr lang="cs-CZ" dirty="0"/>
          </a:p>
          <a:p>
            <a:pPr lvl="1"/>
            <a:r>
              <a:rPr lang="en-US" dirty="0"/>
              <a:t>either party may express its will</a:t>
            </a:r>
            <a:r>
              <a:rPr lang="cs-CZ" dirty="0"/>
              <a:t> to</a:t>
            </a:r>
            <a:r>
              <a:rPr lang="en-US" dirty="0"/>
              <a:t> enter into the contract in writing and it shall then be granted</a:t>
            </a: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B443B0-1712-41DD-A022-10844CE68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9B1FCB-CA9B-4574-BEAB-F376648A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79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0AA5F-4049-49CC-81A6-96C8CD7A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Derogations from the typical method of contract conclusion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AAA8C-50E3-4136-8182-AD917026D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76338" cy="5567281"/>
          </a:xfrm>
        </p:spPr>
        <p:txBody>
          <a:bodyPr/>
          <a:lstStyle/>
          <a:p>
            <a:r>
              <a:rPr lang="en-US" sz="2400" dirty="0"/>
              <a:t>regulation of business to business contracts and consumer contracts</a:t>
            </a:r>
          </a:p>
          <a:p>
            <a:pPr lvl="1"/>
            <a:r>
              <a:rPr lang="en-US" sz="2000" dirty="0"/>
              <a:t>if two entrepreneurs act as professionals between them, there is no need for such protection as in the case of a consumer</a:t>
            </a:r>
          </a:p>
          <a:p>
            <a:pPr lvl="1"/>
            <a:r>
              <a:rPr lang="en-US" sz="2000" dirty="0"/>
              <a:t>a consumer is the weaker party that must be protected extraordinarily</a:t>
            </a:r>
          </a:p>
          <a:p>
            <a:r>
              <a:rPr lang="en-US" sz="2400" dirty="0"/>
              <a:t>business terms and conditions</a:t>
            </a:r>
          </a:p>
          <a:p>
            <a:pPr lvl="1"/>
            <a:r>
              <a:rPr lang="en-US" sz="2000" dirty="0"/>
              <a:t>a part of the contract can be determined by reference to the business terms and conditions</a:t>
            </a:r>
          </a:p>
          <a:p>
            <a:pPr lvl="1"/>
            <a:r>
              <a:rPr lang="en-US" sz="2000" dirty="0"/>
              <a:t>the derogating provisions in the contract shall prevail over the business terms and conditions</a:t>
            </a:r>
          </a:p>
          <a:p>
            <a:pPr lvl="1"/>
            <a:r>
              <a:rPr lang="en-US" sz="2000" dirty="0"/>
              <a:t>must be attached to the contract</a:t>
            </a:r>
          </a:p>
          <a:p>
            <a:pPr lvl="1"/>
            <a:r>
              <a:rPr lang="en-US" sz="2000" dirty="0"/>
              <a:t>shall become part of the contract when both parties have given their consent thereto</a:t>
            </a:r>
          </a:p>
          <a:p>
            <a:pPr lvl="1"/>
            <a:r>
              <a:rPr lang="en-US" sz="2000" dirty="0"/>
              <a:t>the arrangements that the other party could not reasonably expect are ineffective</a:t>
            </a:r>
          </a:p>
          <a:p>
            <a:r>
              <a:rPr lang="en-US" sz="2400" dirty="0"/>
              <a:t>adhesion (standard form) contracts</a:t>
            </a:r>
          </a:p>
          <a:p>
            <a:pPr lvl="1"/>
            <a:r>
              <a:rPr lang="en-US" sz="2000" dirty="0"/>
              <a:t>the terms and conditions of which were determined only by one of the contracting parties </a:t>
            </a:r>
          </a:p>
          <a:p>
            <a:pPr lvl="1"/>
            <a:r>
              <a:rPr lang="en-US" sz="2000" dirty="0"/>
              <a:t>these agreements are not the result of negotiations between both parties on the contract content</a:t>
            </a:r>
          </a:p>
          <a:p>
            <a:pPr lvl="1"/>
            <a:endParaRPr lang="cs-CZ" dirty="0"/>
          </a:p>
          <a:p>
            <a:pPr lvl="1"/>
            <a:endParaRPr lang="en-US" sz="3200" dirty="0"/>
          </a:p>
          <a:p>
            <a:endParaRPr lang="en-US" dirty="0"/>
          </a:p>
          <a:p>
            <a:endParaRPr lang="en-US" dirty="0"/>
          </a:p>
          <a:p>
            <a:endParaRPr lang="de-DE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A52318-09D5-4D4F-B83C-E31EB579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349BB52-73AB-4391-8C53-530FC38F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393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B27D6-C619-40EA-B210-598671BA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contracting methods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5A5E2-6420-42E4-9880-F6E6987D3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are different from the general regulation of the contracting process</a:t>
            </a:r>
          </a:p>
          <a:p>
            <a:r>
              <a:rPr lang="en-US" sz="2400" dirty="0"/>
              <a:t>the most frequent derogations from the normal contracting process include </a:t>
            </a:r>
          </a:p>
          <a:p>
            <a:pPr lvl="1"/>
            <a:r>
              <a:rPr lang="en-US" sz="2000" dirty="0"/>
              <a:t>the participation of a third party, which is not a contracting party</a:t>
            </a:r>
          </a:p>
          <a:p>
            <a:pPr lvl="1"/>
            <a:r>
              <a:rPr lang="en-US" sz="2000" dirty="0"/>
              <a:t>changes in the manner of submission of the bid </a:t>
            </a:r>
          </a:p>
          <a:p>
            <a:pPr lvl="1"/>
            <a:r>
              <a:rPr lang="en-US" sz="2000" dirty="0"/>
              <a:t>the impact of the chosen form of the bid on the conclusion of the contract</a:t>
            </a:r>
          </a:p>
          <a:p>
            <a:r>
              <a:rPr lang="en-US" sz="2400" dirty="0"/>
              <a:t>the special methods </a:t>
            </a:r>
          </a:p>
          <a:p>
            <a:pPr lvl="1"/>
            <a:r>
              <a:rPr lang="en-US" sz="2000" dirty="0"/>
              <a:t>the auction </a:t>
            </a:r>
          </a:p>
          <a:p>
            <a:pPr lvl="1"/>
            <a:r>
              <a:rPr lang="en-US" sz="2000" dirty="0"/>
              <a:t>the public tender for the best bid</a:t>
            </a:r>
          </a:p>
          <a:p>
            <a:pPr lvl="1"/>
            <a:r>
              <a:rPr lang="en-US" sz="2000" dirty="0"/>
              <a:t>the public offer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EEA9C4-0563-4587-BD8A-7CC89768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3E781A-1EAD-4527-A911-30D767DA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63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E9A86E-A5C3-46AD-905B-2977CE585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contracting methods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FF1CB1-78DD-4714-90A2-499033184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auction</a:t>
            </a:r>
          </a:p>
          <a:p>
            <a:pPr lvl="1"/>
            <a:r>
              <a:rPr lang="en-US" sz="2400" dirty="0"/>
              <a:t>is a sale in which the sold item is offered to the auctioneers who propose the price they are willing to pay for the thing</a:t>
            </a:r>
          </a:p>
          <a:p>
            <a:pPr lvl="1"/>
            <a:r>
              <a:rPr lang="en-US" sz="2400" dirty="0"/>
              <a:t>a tender already submitted shall be cancelled by submitting a higher bid</a:t>
            </a:r>
          </a:p>
          <a:p>
            <a:pPr lvl="1"/>
            <a:r>
              <a:rPr lang="en-US" sz="2400" dirty="0"/>
              <a:t>a contract is concluded by bid-off</a:t>
            </a:r>
          </a:p>
          <a:p>
            <a:pPr lvl="2"/>
            <a:endParaRPr lang="cs-CZ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066983-1A4C-4FF4-AC03-C114D8F1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F7B45EA-5CCE-47EA-8165-3B8B0BBB7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526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416C7-6819-41B5-85EA-93A23FA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contracting methods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195382-035B-479B-ACEC-EA3C0E5C7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782719" cy="5567281"/>
          </a:xfrm>
        </p:spPr>
        <p:txBody>
          <a:bodyPr/>
          <a:lstStyle/>
          <a:p>
            <a:r>
              <a:rPr lang="en-US" sz="2400" dirty="0"/>
              <a:t>public tender for the best bid</a:t>
            </a:r>
            <a:endParaRPr lang="cs-CZ" sz="2400" dirty="0"/>
          </a:p>
          <a:p>
            <a:pPr lvl="1"/>
            <a:r>
              <a:rPr lang="en-US" sz="2000" dirty="0"/>
              <a:t>the contracting authority makes a call for tenders by posting the tender for the best bid to certain persons</a:t>
            </a:r>
            <a:endParaRPr lang="cs-CZ" sz="2000" dirty="0"/>
          </a:p>
          <a:p>
            <a:pPr lvl="1"/>
            <a:r>
              <a:rPr lang="en-US" sz="2000" dirty="0"/>
              <a:t>the contracting authority shall define</a:t>
            </a:r>
            <a:endParaRPr lang="cs-CZ" sz="2000" dirty="0"/>
          </a:p>
          <a:p>
            <a:pPr lvl="2"/>
            <a:r>
              <a:rPr lang="en-US" sz="1800" dirty="0"/>
              <a:t>the subject of the contract in writing at least in general</a:t>
            </a:r>
            <a:endParaRPr lang="cs-CZ" sz="1800" dirty="0"/>
          </a:p>
          <a:p>
            <a:pPr lvl="2"/>
            <a:r>
              <a:rPr lang="en-US" sz="1800" dirty="0"/>
              <a:t>the manner in which tenders are to be submitted</a:t>
            </a:r>
            <a:endParaRPr lang="cs-CZ" sz="1800" dirty="0"/>
          </a:p>
          <a:p>
            <a:pPr lvl="2"/>
            <a:r>
              <a:rPr lang="en-US" sz="1800" dirty="0"/>
              <a:t>the term for submitting the tenders</a:t>
            </a:r>
            <a:endParaRPr lang="cs-CZ" sz="1800" dirty="0"/>
          </a:p>
          <a:p>
            <a:pPr lvl="2"/>
            <a:r>
              <a:rPr lang="en-US" sz="1800" dirty="0"/>
              <a:t>the term for announcing the winning tender</a:t>
            </a:r>
            <a:endParaRPr lang="cs-CZ" sz="1800" dirty="0"/>
          </a:p>
          <a:p>
            <a:pPr lvl="1"/>
            <a:r>
              <a:rPr lang="en-US" sz="2000" dirty="0"/>
              <a:t>the contracting authority shall</a:t>
            </a:r>
            <a:r>
              <a:rPr lang="cs-CZ" sz="2000" dirty="0"/>
              <a:t> </a:t>
            </a:r>
            <a:r>
              <a:rPr lang="en-US" sz="2000" dirty="0"/>
              <a:t>then publish the invitation in an appropriate manner (e.g.</a:t>
            </a:r>
            <a:r>
              <a:rPr lang="cs-CZ" sz="2000" dirty="0"/>
              <a:t>,</a:t>
            </a:r>
            <a:r>
              <a:rPr lang="en-US" sz="2000" dirty="0"/>
              <a:t> on the Internet)</a:t>
            </a:r>
            <a:endParaRPr lang="cs-CZ" sz="2000" dirty="0"/>
          </a:p>
          <a:p>
            <a:pPr lvl="1"/>
            <a:r>
              <a:rPr lang="en-US" sz="2000" dirty="0"/>
              <a:t>after expiry of the term for submission of tenders, the contracting authority shall select the best bid</a:t>
            </a:r>
            <a:endParaRPr lang="cs-CZ" sz="2000" dirty="0"/>
          </a:p>
          <a:p>
            <a:pPr lvl="2"/>
            <a:r>
              <a:rPr lang="en-US" sz="1800" dirty="0"/>
              <a:t>the method of selecting a bid may or may not be determined</a:t>
            </a:r>
            <a:endParaRPr lang="cs-CZ" sz="1800" dirty="0"/>
          </a:p>
          <a:p>
            <a:pPr lvl="1"/>
            <a:r>
              <a:rPr lang="en-US" sz="2000" dirty="0"/>
              <a:t>acceptance of the most suitable tender shall be notified by the applicant</a:t>
            </a:r>
            <a:endParaRPr lang="cs-CZ" sz="2000" dirty="0"/>
          </a:p>
          <a:p>
            <a:pPr lvl="1"/>
            <a:r>
              <a:rPr lang="en-US" sz="2000" dirty="0"/>
              <a:t>the contracting authority must also</a:t>
            </a:r>
            <a:r>
              <a:rPr lang="cs-CZ" sz="2000" dirty="0"/>
              <a:t> </a:t>
            </a:r>
            <a:r>
              <a:rPr lang="en-US" sz="2000" dirty="0"/>
              <a:t>inform bidders who did not succeed in the tender</a:t>
            </a:r>
            <a:endParaRPr lang="cs-CZ" sz="1100" dirty="0"/>
          </a:p>
          <a:p>
            <a:pPr lvl="1"/>
            <a:r>
              <a:rPr lang="en-US" sz="2000" dirty="0"/>
              <a:t>the contracting authority shall also have the right to reject all enclosed bids</a:t>
            </a:r>
            <a:endParaRPr lang="cs-CZ" sz="2000" dirty="0"/>
          </a:p>
          <a:p>
            <a:pPr lvl="2"/>
            <a:r>
              <a:rPr lang="en-US" sz="1800" dirty="0"/>
              <a:t>but only if so specified by the contracting authority</a:t>
            </a:r>
            <a:endParaRPr lang="cs-CZ" sz="1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C6377-4B78-4ECD-8AC4-6F633680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6E69F6-4179-4F74-A853-C89A1AA9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5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E0B02-62A7-49A1-AC9D-122B7494E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Specific contracting methods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5D1BD4-B14E-44B1-92A1-0CF9AB479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public offer</a:t>
            </a:r>
          </a:p>
          <a:p>
            <a:pPr lvl="1"/>
            <a:r>
              <a:rPr lang="en-US" sz="2000" dirty="0"/>
              <a:t>is a manifestation of the will of the proposer</a:t>
            </a:r>
          </a:p>
          <a:p>
            <a:pPr lvl="2"/>
            <a:r>
              <a:rPr lang="en-US" sz="1800" dirty="0"/>
              <a:t>it addresses unspecified persons</a:t>
            </a:r>
          </a:p>
          <a:p>
            <a:pPr lvl="2"/>
            <a:r>
              <a:rPr lang="en-US" sz="1800" dirty="0"/>
              <a:t>with a certain proposal to conclude a contract</a:t>
            </a:r>
          </a:p>
          <a:p>
            <a:pPr lvl="1"/>
            <a:r>
              <a:rPr lang="en-US" sz="2000" dirty="0"/>
              <a:t>the public offer differs from the typical bid </a:t>
            </a:r>
          </a:p>
          <a:p>
            <a:pPr lvl="2"/>
            <a:r>
              <a:rPr lang="en-US" sz="1800" dirty="0"/>
              <a:t>as it is not addressed to a particular person</a:t>
            </a:r>
          </a:p>
          <a:p>
            <a:pPr lvl="1"/>
            <a:r>
              <a:rPr lang="en-US" sz="2000" dirty="0"/>
              <a:t>this method of entering into a contract is suitable in a situation where </a:t>
            </a:r>
          </a:p>
          <a:p>
            <a:pPr lvl="2"/>
            <a:r>
              <a:rPr lang="en-US" sz="1800" dirty="0"/>
              <a:t>the proposer has a clear idea of the content of the contract</a:t>
            </a:r>
          </a:p>
          <a:p>
            <a:pPr lvl="2"/>
            <a:r>
              <a:rPr lang="en-US" sz="1800" dirty="0"/>
              <a:t>but does not have the other contracting party</a:t>
            </a:r>
          </a:p>
          <a:p>
            <a:pPr lvl="1"/>
            <a:r>
              <a:rPr lang="en-US" sz="2000" dirty="0"/>
              <a:t>publication of a public offer is not expressly required by the Civil Code</a:t>
            </a:r>
          </a:p>
          <a:p>
            <a:pPr lvl="1"/>
            <a:r>
              <a:rPr lang="en-US" sz="2000" dirty="0"/>
              <a:t>the contract is then concluded with the first person who accepts the public offer</a:t>
            </a:r>
          </a:p>
          <a:p>
            <a:pPr lvl="2"/>
            <a:r>
              <a:rPr lang="en-US" sz="1800" dirty="0"/>
              <a:t>if the offer is accepted by several persons at the same time, the proposer may choose</a:t>
            </a:r>
          </a:p>
          <a:p>
            <a:pPr lvl="1"/>
            <a:r>
              <a:rPr lang="en-US" sz="2000" dirty="0"/>
              <a:t>the proposer shall have the notification obligation towards </a:t>
            </a:r>
          </a:p>
          <a:p>
            <a:pPr lvl="2"/>
            <a:r>
              <a:rPr lang="en-US" sz="1800" dirty="0"/>
              <a:t>the successful party that the contract was concluded with</a:t>
            </a:r>
          </a:p>
          <a:p>
            <a:pPr lvl="2"/>
            <a:r>
              <a:rPr lang="en-US" sz="1800" dirty="0"/>
              <a:t>the unsuccessful bidders</a:t>
            </a:r>
          </a:p>
          <a:p>
            <a:pPr lvl="1"/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65D6F5-FE37-4F4B-98C1-788D21C38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854C0A-8583-4BA2-AAC6-F305693A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34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Contracting process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91376"/>
            <a:ext cx="9623425" cy="5567281"/>
          </a:xfrm>
        </p:spPr>
        <p:txBody>
          <a:bodyPr/>
          <a:lstStyle/>
          <a:p>
            <a:r>
              <a:rPr lang="en-US" sz="2800" dirty="0"/>
              <a:t>is included in the substantive civil law</a:t>
            </a:r>
          </a:p>
          <a:p>
            <a:pPr lvl="1"/>
            <a:r>
              <a:rPr lang="en-US" sz="2400" dirty="0"/>
              <a:t>governs the rights and obligations of the parties</a:t>
            </a:r>
          </a:p>
          <a:p>
            <a:r>
              <a:rPr lang="en-US" sz="2800" dirty="0"/>
              <a:t>the contract is the most typical legal act in civil and private law</a:t>
            </a:r>
            <a:r>
              <a:rPr lang="cs-CZ" sz="2800" dirty="0"/>
              <a:t> in </a:t>
            </a:r>
            <a:r>
              <a:rPr lang="en-US" sz="2800" dirty="0"/>
              <a:t>general</a:t>
            </a:r>
          </a:p>
          <a:p>
            <a:r>
              <a:rPr lang="en-US" sz="2800" dirty="0"/>
              <a:t>is regulated mainly in the Civil Code, which contains</a:t>
            </a:r>
          </a:p>
          <a:p>
            <a:pPr lvl="1"/>
            <a:r>
              <a:rPr lang="en-US" sz="2400" dirty="0"/>
              <a:t>general rules for the contractual process </a:t>
            </a:r>
          </a:p>
          <a:p>
            <a:pPr lvl="1"/>
            <a:r>
              <a:rPr lang="en-US" sz="2400" dirty="0"/>
              <a:t>special methods of contract conclusion</a:t>
            </a:r>
          </a:p>
          <a:p>
            <a:r>
              <a:rPr lang="en-US" sz="2800" dirty="0"/>
              <a:t>the Public Procurement Act covers</a:t>
            </a:r>
          </a:p>
          <a:p>
            <a:pPr lvl="1"/>
            <a:r>
              <a:rPr lang="en-US" sz="2400" dirty="0"/>
              <a:t>the conclusion of contracts for the disposal of public funds</a:t>
            </a:r>
          </a:p>
          <a:p>
            <a:r>
              <a:rPr lang="en-US" sz="2800" dirty="0"/>
              <a:t>the Vienna Convention on the International Sale of Goods includes</a:t>
            </a:r>
          </a:p>
          <a:p>
            <a:pPr lvl="1"/>
            <a:r>
              <a:rPr lang="en-US" sz="2400" dirty="0"/>
              <a:t>modification of the contracting process with an international element</a:t>
            </a:r>
          </a:p>
          <a:p>
            <a:pPr lvl="1"/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38EE4F-8FEB-4EEB-A0C2-114D4CB59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Contracting process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DDAED8-3F4B-4D05-9618-AA278C1C7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61342" cy="5567281"/>
          </a:xfrm>
        </p:spPr>
        <p:txBody>
          <a:bodyPr/>
          <a:lstStyle/>
          <a:p>
            <a:r>
              <a:rPr lang="en-US" sz="2800" dirty="0"/>
              <a:t>the contract</a:t>
            </a:r>
          </a:p>
          <a:p>
            <a:pPr lvl="1"/>
            <a:r>
              <a:rPr lang="en-US" sz="2400" dirty="0"/>
              <a:t>is a bilateral or multilateral legal act</a:t>
            </a:r>
          </a:p>
          <a:p>
            <a:pPr lvl="1"/>
            <a:r>
              <a:rPr lang="en-US" sz="2400" dirty="0"/>
              <a:t>the establishment requires the same expression of the will of two or more contracting parties regarding the entire content of the contract</a:t>
            </a:r>
          </a:p>
          <a:p>
            <a:r>
              <a:rPr lang="en-US" sz="2800" dirty="0"/>
              <a:t>the contracting process </a:t>
            </a:r>
          </a:p>
          <a:p>
            <a:pPr lvl="1"/>
            <a:r>
              <a:rPr lang="en-US" sz="2400" dirty="0"/>
              <a:t>is the procedure and sequence of certain steps leading to the conclusion of </a:t>
            </a:r>
            <a:r>
              <a:rPr lang="cs-CZ" sz="2400" dirty="0"/>
              <a:t>a</a:t>
            </a:r>
            <a:r>
              <a:rPr lang="en-US" sz="2400" dirty="0"/>
              <a:t> contract</a:t>
            </a:r>
          </a:p>
          <a:p>
            <a:pPr lvl="2"/>
            <a:r>
              <a:rPr lang="en-US" sz="2000" dirty="0"/>
              <a:t>begins with the proposal to conclude a contract</a:t>
            </a:r>
          </a:p>
          <a:p>
            <a:pPr lvl="2"/>
            <a:r>
              <a:rPr lang="en-US" sz="2000" dirty="0"/>
              <a:t>continues with its acceptance </a:t>
            </a:r>
          </a:p>
          <a:p>
            <a:pPr lvl="2"/>
            <a:r>
              <a:rPr lang="en-US" sz="2000" dirty="0"/>
              <a:t>ends with the delivery of acceptance to the person who made the proposal</a:t>
            </a:r>
          </a:p>
          <a:p>
            <a:r>
              <a:rPr lang="en-US" sz="2800" dirty="0"/>
              <a:t>the contractual obligation</a:t>
            </a:r>
          </a:p>
          <a:p>
            <a:pPr lvl="1"/>
            <a:r>
              <a:rPr lang="en-US" sz="2400" dirty="0"/>
              <a:t>special institute in the field of contracting </a:t>
            </a:r>
          </a:p>
          <a:p>
            <a:pPr lvl="1"/>
            <a:r>
              <a:rPr lang="en-US" sz="2400" dirty="0"/>
              <a:t>may be established only in certain cases, directly by law</a:t>
            </a:r>
          </a:p>
          <a:p>
            <a:pPr lvl="2"/>
            <a:r>
              <a:rPr lang="en-US" sz="2000" dirty="0"/>
              <a:t>e.g., contracting obligation</a:t>
            </a:r>
            <a:r>
              <a:rPr lang="cs-CZ" sz="2000" dirty="0"/>
              <a:t> </a:t>
            </a:r>
            <a:r>
              <a:rPr lang="en-US" sz="2000" dirty="0"/>
              <a:t>in the field of insurance</a:t>
            </a:r>
          </a:p>
          <a:p>
            <a:pPr lvl="1"/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E2AB8C-1936-4A79-9D04-2F8A70FD2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830BED2-8CDB-4CBB-A9DB-D7183C58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97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61DFF5-C85F-4F03-818D-E98EDA8A8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50813"/>
            <a:ext cx="7427088" cy="662917"/>
          </a:xfrm>
        </p:spPr>
        <p:txBody>
          <a:bodyPr/>
          <a:lstStyle/>
          <a:p>
            <a:r>
              <a:rPr lang="en-US" dirty="0"/>
              <a:t>General rules for the contracting process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0EA6D5-1CFB-430A-8A7E-98DAA65C6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/>
              <a:t>pre-contractual negotiations</a:t>
            </a:r>
          </a:p>
          <a:p>
            <a:pPr lvl="1"/>
            <a:r>
              <a:rPr lang="en-US" dirty="0"/>
              <a:t>pre-contractual liability</a:t>
            </a:r>
          </a:p>
          <a:p>
            <a:r>
              <a:rPr lang="en-US" sz="3600" dirty="0"/>
              <a:t>proposal for contract conclusion</a:t>
            </a:r>
          </a:p>
          <a:p>
            <a:r>
              <a:rPr lang="en-US" sz="3600" dirty="0"/>
              <a:t>offer acceptance</a:t>
            </a:r>
            <a:endParaRPr lang="en-US" sz="2800" dirty="0"/>
          </a:p>
          <a:p>
            <a:pPr lvl="1"/>
            <a:r>
              <a:rPr lang="en-US" dirty="0"/>
              <a:t>term for accepting the offer</a:t>
            </a:r>
          </a:p>
          <a:p>
            <a:pPr lvl="1"/>
            <a:r>
              <a:rPr lang="en-US" dirty="0"/>
              <a:t>offer cancellation</a:t>
            </a:r>
          </a:p>
          <a:p>
            <a:pPr lvl="1"/>
            <a:r>
              <a:rPr lang="en-US" dirty="0"/>
              <a:t>offer withdrawal</a:t>
            </a:r>
          </a:p>
          <a:p>
            <a:pPr lvl="1"/>
            <a:r>
              <a:rPr lang="en-US" dirty="0"/>
              <a:t>offer expiry</a:t>
            </a:r>
          </a:p>
          <a:p>
            <a:r>
              <a:rPr lang="en-US" sz="3600" dirty="0"/>
              <a:t>contract conclusion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A3B2D2-7182-4780-BA36-BD864993E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B369522-0B5F-407D-AA2D-A9F5A3608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83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08027-81E3-4959-9FD2-3A3578397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Pre-contractual negotiations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4B49E6-32CE-4AC0-AD14-6C28150F2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negotiating of the future parties to the contract on the content thereof</a:t>
            </a:r>
          </a:p>
          <a:p>
            <a:pPr lvl="1"/>
            <a:r>
              <a:rPr lang="en-US" sz="2400" dirty="0"/>
              <a:t>the rights and obligations to which they intend to commit</a:t>
            </a:r>
          </a:p>
          <a:p>
            <a:r>
              <a:rPr lang="en-US" sz="2800" dirty="0"/>
              <a:t>each party is allowed to express the will</a:t>
            </a:r>
          </a:p>
          <a:p>
            <a:pPr lvl="1"/>
            <a:r>
              <a:rPr lang="en-US" sz="2400" dirty="0"/>
              <a:t>with exceptions, the liability does not take effect if the contract is not concluded afterwards</a:t>
            </a:r>
          </a:p>
          <a:p>
            <a:r>
              <a:rPr lang="en-US" sz="2800" dirty="0"/>
              <a:t>pre-contractual liability (the exceptions)</a:t>
            </a:r>
          </a:p>
          <a:p>
            <a:pPr lvl="1"/>
            <a:r>
              <a:rPr lang="cs-CZ" sz="2400" dirty="0"/>
              <a:t>a</a:t>
            </a:r>
            <a:r>
              <a:rPr lang="en-US" sz="2400" dirty="0"/>
              <a:t> party starts and continues the negotiations as if it wanted to conclude the contract, but there is no intention of concluding it</a:t>
            </a:r>
          </a:p>
          <a:p>
            <a:pPr lvl="1"/>
            <a:r>
              <a:rPr lang="en-US" sz="2400" dirty="0"/>
              <a:t>a party, despite the progress made in the negotiations on the basis of which it is likely that a contract may be concluded, refuses it without any reason </a:t>
            </a:r>
          </a:p>
          <a:p>
            <a:pPr lvl="1"/>
            <a:r>
              <a:rPr lang="en-US" sz="2400" dirty="0"/>
              <a:t>in such a cases, it shall be liable for any damage</a:t>
            </a:r>
          </a:p>
          <a:p>
            <a:pPr lvl="1"/>
            <a:endParaRPr lang="cs-CZ" sz="3200" dirty="0"/>
          </a:p>
          <a:p>
            <a:pPr lvl="1"/>
            <a:endParaRPr lang="en-US" sz="32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7525CF-5859-44BC-A022-BE73E1474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A044386-2A3F-41AB-AF98-0F88A09C5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18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EB0B2E-AD56-4E3F-8345-55015300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Proposal for contract conclusion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D0985-3B49-4F27-B052-88133B9F6C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 proposal to conclude a contract is referred to as an offer</a:t>
            </a:r>
            <a:endParaRPr lang="en-US" sz="2400" dirty="0"/>
          </a:p>
          <a:p>
            <a:r>
              <a:rPr lang="en-US" sz="2800" dirty="0"/>
              <a:t>the necessary particulars of an offer</a:t>
            </a:r>
            <a:r>
              <a:rPr lang="cs-CZ" sz="2800" dirty="0"/>
              <a:t> are</a:t>
            </a:r>
            <a:endParaRPr lang="en-US" sz="2800" dirty="0"/>
          </a:p>
          <a:p>
            <a:pPr lvl="1"/>
            <a:r>
              <a:rPr lang="en-US" sz="2400" dirty="0"/>
              <a:t>proposer identification</a:t>
            </a:r>
          </a:p>
          <a:p>
            <a:pPr lvl="2"/>
            <a:r>
              <a:rPr lang="en-US" sz="2000" dirty="0"/>
              <a:t>i.e., the offer</a:t>
            </a:r>
            <a:r>
              <a:rPr lang="cs-CZ" sz="2000" dirty="0"/>
              <a:t>o</a:t>
            </a:r>
            <a:r>
              <a:rPr lang="en-US" sz="2000" dirty="0"/>
              <a:t>r</a:t>
            </a:r>
          </a:p>
          <a:p>
            <a:pPr lvl="1"/>
            <a:r>
              <a:rPr lang="en-US" sz="2400" dirty="0"/>
              <a:t>indication of who the offer is addressed to</a:t>
            </a:r>
          </a:p>
          <a:p>
            <a:pPr lvl="2"/>
            <a:r>
              <a:rPr lang="en-US" sz="2000" dirty="0"/>
              <a:t>i.e., the addressee (offeree)</a:t>
            </a:r>
          </a:p>
          <a:p>
            <a:pPr lvl="1"/>
            <a:r>
              <a:rPr lang="en-US" sz="2400" dirty="0"/>
              <a:t>essential content</a:t>
            </a:r>
          </a:p>
          <a:p>
            <a:pPr lvl="2"/>
            <a:r>
              <a:rPr lang="en-US" sz="2000" dirty="0"/>
              <a:t>i.e., what the contract is to be about </a:t>
            </a:r>
          </a:p>
          <a:p>
            <a:pPr lvl="1"/>
            <a:r>
              <a:rPr lang="en-US" sz="2400" dirty="0"/>
              <a:t>contractual will</a:t>
            </a:r>
          </a:p>
          <a:p>
            <a:pPr lvl="2"/>
            <a:r>
              <a:rPr lang="en-US" sz="2000" dirty="0"/>
              <a:t> i.e., the will to be bound by the contract if the offer is accepted</a:t>
            </a:r>
          </a:p>
          <a:p>
            <a:r>
              <a:rPr lang="en-US" sz="2800" dirty="0"/>
              <a:t>a manifestation of the will of the entrepreneur, who is not addressed to a person or persons, but who is intended for the public (offer by advertising)</a:t>
            </a:r>
          </a:p>
          <a:p>
            <a:pPr lvl="1"/>
            <a:r>
              <a:rPr lang="en-US" sz="2400" dirty="0"/>
              <a:t>is also considered as an offer</a:t>
            </a:r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3801C4-0941-43E9-9DA6-0FBA5292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1D12C4-5CAC-4CFD-B211-EC1DA17F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2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25E70-5B7F-461A-BEE5-0413983EA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Offer acceptance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EDD89-3025-4062-91B3-540910B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81221" cy="5567281"/>
          </a:xfrm>
        </p:spPr>
        <p:txBody>
          <a:bodyPr/>
          <a:lstStyle/>
          <a:p>
            <a:r>
              <a:rPr lang="en-US" sz="2800" dirty="0"/>
              <a:t>for the successful conclusion of the contract, it is necessary to accept the offer</a:t>
            </a:r>
          </a:p>
          <a:p>
            <a:r>
              <a:rPr lang="en-US" sz="2800" dirty="0"/>
              <a:t>if an offer is accepted subject to a substantial reservation</a:t>
            </a:r>
            <a:endParaRPr lang="en-US" sz="2400" dirty="0"/>
          </a:p>
          <a:p>
            <a:pPr lvl="2"/>
            <a:r>
              <a:rPr lang="en-US" sz="2000" dirty="0"/>
              <a:t>a new offer must be made</a:t>
            </a:r>
            <a:endParaRPr lang="cs-CZ" sz="2000" dirty="0"/>
          </a:p>
          <a:p>
            <a:r>
              <a:rPr lang="en-US" sz="2800" dirty="0"/>
              <a:t>if an offer is accepted in the event of minor changes</a:t>
            </a:r>
          </a:p>
          <a:p>
            <a:pPr lvl="2"/>
            <a:r>
              <a:rPr lang="en-US" sz="2000" dirty="0"/>
              <a:t>the offer can be deemed accepted subject to the condition that the offeror does not reject such acceptance without undue delay</a:t>
            </a:r>
          </a:p>
          <a:p>
            <a:r>
              <a:rPr lang="en-US" sz="2800" dirty="0"/>
              <a:t>a bid is accepted if the offeree gives its consent in a timely manner or even after deadline, if</a:t>
            </a:r>
          </a:p>
          <a:p>
            <a:pPr lvl="1"/>
            <a:r>
              <a:rPr lang="en-US" sz="2400" dirty="0"/>
              <a:t>the offeree orally notifies the other party of the acceptance</a:t>
            </a:r>
          </a:p>
          <a:p>
            <a:pPr lvl="1"/>
            <a:r>
              <a:rPr lang="en-US" sz="2400" dirty="0"/>
              <a:t>or starts to behave in accordance with the offer</a:t>
            </a:r>
          </a:p>
          <a:p>
            <a:r>
              <a:rPr lang="en-US" sz="2800" dirty="0"/>
              <a:t>silence or failure to act as such is not the acceptance of an offer  </a:t>
            </a:r>
          </a:p>
          <a:p>
            <a:pPr lvl="1"/>
            <a:r>
              <a:rPr lang="en-US" sz="2400" dirty="0"/>
              <a:t>exception are, for example, telephone operators or banks </a:t>
            </a:r>
          </a:p>
          <a:p>
            <a:pPr lvl="2"/>
            <a:r>
              <a:rPr lang="en-US" sz="2000" dirty="0"/>
              <a:t>that offer must be explicitly rejected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405692-F4B9-4B06-A6A6-944F071F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951B9D-25A2-48F6-8874-F04E6B5D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9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6CEAA-41A1-44AE-B3D5-B3C3B0A5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834" y="180231"/>
            <a:ext cx="7355579" cy="662917"/>
          </a:xfrm>
        </p:spPr>
        <p:txBody>
          <a:bodyPr/>
          <a:lstStyle/>
          <a:p>
            <a:r>
              <a:rPr lang="en-US" dirty="0"/>
              <a:t>Offer acceptance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18100-DED8-42F0-8EA1-FA0E2936F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9" y="1187532"/>
            <a:ext cx="9543290" cy="5567281"/>
          </a:xfrm>
        </p:spPr>
        <p:txBody>
          <a:bodyPr/>
          <a:lstStyle/>
          <a:p>
            <a:r>
              <a:rPr lang="en-US" sz="2800" dirty="0"/>
              <a:t>term for accepting the offer</a:t>
            </a:r>
          </a:p>
          <a:p>
            <a:pPr lvl="1"/>
            <a:r>
              <a:rPr lang="en-US" dirty="0"/>
              <a:t>the acceptance period is normally determined by the offeror in the offer</a:t>
            </a:r>
          </a:p>
          <a:p>
            <a:pPr lvl="2"/>
            <a:r>
              <a:rPr lang="en-US" dirty="0"/>
              <a:t>commences upon the proposal for conclusion of the contract reaching the sphere of an</a:t>
            </a:r>
            <a:r>
              <a:rPr lang="cs-CZ" dirty="0"/>
              <a:t> </a:t>
            </a:r>
            <a:r>
              <a:rPr lang="en-US" dirty="0"/>
              <a:t>addressee, e.g., mailbox</a:t>
            </a:r>
          </a:p>
          <a:p>
            <a:pPr lvl="1"/>
            <a:r>
              <a:rPr lang="en-US" dirty="0"/>
              <a:t>if the term is not specified in the offer, the Civil Code specifies the supporting terms for offer acceptance</a:t>
            </a:r>
          </a:p>
          <a:p>
            <a:pPr lvl="2"/>
            <a:r>
              <a:rPr lang="en-US" dirty="0"/>
              <a:t>an offer made orally, offer submitted to the present person in person, by telephone or, via an on-line communication platform in a written form</a:t>
            </a:r>
          </a:p>
          <a:p>
            <a:pPr lvl="3"/>
            <a:r>
              <a:rPr lang="en-US" dirty="0"/>
              <a:t>must be accepted without undue delay</a:t>
            </a:r>
          </a:p>
          <a:p>
            <a:pPr lvl="2"/>
            <a:r>
              <a:rPr lang="en-US" dirty="0"/>
              <a:t>an offer made in writing to an absent person </a:t>
            </a:r>
          </a:p>
          <a:p>
            <a:pPr lvl="3"/>
            <a:r>
              <a:rPr lang="en-US" dirty="0"/>
              <a:t>may be accepted within a period adequate to the nature of the proposed contract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3C62FF-1DC3-46D1-9187-22F92FC6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DD0053-79F9-4608-AAFF-AE082BDD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3481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AEE27-3C1A-44C6-9E5A-B300EA19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Offer acceptance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AB20F-0C2E-4D37-8FAB-A766AC01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/>
              <a:t>offer cancellation</a:t>
            </a:r>
          </a:p>
          <a:p>
            <a:pPr lvl="1"/>
            <a:r>
              <a:rPr lang="en-US" sz="2000" dirty="0"/>
              <a:t>if the offeror withdraws its manifestation of will, which has not yet become an offer</a:t>
            </a:r>
          </a:p>
          <a:p>
            <a:pPr lvl="2"/>
            <a:r>
              <a:rPr lang="en-US" sz="1600" dirty="0"/>
              <a:t>i.e., has not yet reached the disposition sphere of the addressee</a:t>
            </a:r>
          </a:p>
          <a:p>
            <a:r>
              <a:rPr lang="en-US" sz="2400" dirty="0"/>
              <a:t>offer withdrawal</a:t>
            </a:r>
          </a:p>
          <a:p>
            <a:pPr lvl="1"/>
            <a:r>
              <a:rPr lang="en-US" sz="2000" dirty="0"/>
              <a:t>if the offeror withdraws its manifestation of will, which has become an offer</a:t>
            </a:r>
          </a:p>
          <a:p>
            <a:pPr lvl="2"/>
            <a:r>
              <a:rPr lang="en-US" sz="1600" dirty="0"/>
              <a:t>i.e., has reached the disposition sphere of the addressee</a:t>
            </a:r>
          </a:p>
          <a:p>
            <a:pPr lvl="1"/>
            <a:r>
              <a:rPr lang="en-US" sz="2000" dirty="0"/>
              <a:t>the offer is irrevocable, if </a:t>
            </a:r>
          </a:p>
          <a:p>
            <a:pPr lvl="2"/>
            <a:r>
              <a:rPr lang="en-US" sz="1600" dirty="0"/>
              <a:t>expressly stated therein</a:t>
            </a:r>
          </a:p>
          <a:p>
            <a:pPr lvl="2"/>
            <a:r>
              <a:rPr lang="en-US" sz="1600" dirty="0"/>
              <a:t>if the parties so agree or if it results from negotiations between the parties to enter into a contract</a:t>
            </a:r>
          </a:p>
          <a:p>
            <a:pPr lvl="1"/>
            <a:r>
              <a:rPr lang="en-US" sz="2000" dirty="0"/>
              <a:t>an irrevocable offer may be withdrawn only</a:t>
            </a:r>
          </a:p>
          <a:p>
            <a:pPr lvl="2"/>
            <a:r>
              <a:rPr lang="en-US" sz="1600" dirty="0"/>
              <a:t>if the withdrawal is brought to the attention of the other party before the latter has sent an acceptance of the offer</a:t>
            </a:r>
          </a:p>
          <a:p>
            <a:r>
              <a:rPr lang="en-US" sz="2400" dirty="0"/>
              <a:t>offer expiry</a:t>
            </a:r>
          </a:p>
          <a:p>
            <a:pPr lvl="1"/>
            <a:r>
              <a:rPr lang="en-US" sz="2000" dirty="0"/>
              <a:t>the offer shall expire</a:t>
            </a:r>
          </a:p>
          <a:p>
            <a:pPr lvl="2"/>
            <a:r>
              <a:rPr lang="en-US" sz="1600" dirty="0"/>
              <a:t>upon refusal</a:t>
            </a:r>
          </a:p>
          <a:p>
            <a:pPr lvl="2"/>
            <a:r>
              <a:rPr lang="en-US" sz="1600" dirty="0"/>
              <a:t>by  expiry in vain of the term for receipt of the offer</a:t>
            </a:r>
          </a:p>
          <a:p>
            <a:pPr lvl="2"/>
            <a:r>
              <a:rPr lang="en-US" sz="1600" dirty="0"/>
              <a:t>upon cancellation by the offeror or</a:t>
            </a:r>
          </a:p>
          <a:p>
            <a:pPr lvl="2"/>
            <a:r>
              <a:rPr lang="en-US" sz="1600" dirty="0"/>
              <a:t>in certain circumstances, death or loss of the legal capacity of either party</a:t>
            </a:r>
          </a:p>
          <a:p>
            <a:pPr lvl="2"/>
            <a:r>
              <a:rPr lang="en-US" sz="1600" dirty="0"/>
              <a:t>upon acceptance when it becomes a part of the contract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1835B0-3A4B-4E15-90C7-80F740D0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22.06.2021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8228CD6-41A3-45D8-9000-8EDAC79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3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2334</TotalTime>
  <Words>1586</Words>
  <Application>Microsoft Office PowerPoint</Application>
  <PresentationFormat>Vlastní</PresentationFormat>
  <Paragraphs>195</Paragraphs>
  <Slides>15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Arial</vt:lpstr>
      <vt:lpstr>Calibri</vt:lpstr>
      <vt:lpstr>Clara Sans</vt:lpstr>
      <vt:lpstr>JU_OPVVV</vt:lpstr>
      <vt:lpstr>Contracting process</vt:lpstr>
      <vt:lpstr>Contracting process</vt:lpstr>
      <vt:lpstr>Contracting process</vt:lpstr>
      <vt:lpstr>General rules for the contracting process</vt:lpstr>
      <vt:lpstr>Pre-contractual negotiations</vt:lpstr>
      <vt:lpstr>Proposal for contract conclusion</vt:lpstr>
      <vt:lpstr>Offer acceptance</vt:lpstr>
      <vt:lpstr>Offer acceptance</vt:lpstr>
      <vt:lpstr>Offer acceptance</vt:lpstr>
      <vt:lpstr>Contract conclusion</vt:lpstr>
      <vt:lpstr>Derogations from the typical method of contract conclusion</vt:lpstr>
      <vt:lpstr>Specific contracting methods</vt:lpstr>
      <vt:lpstr>Specific contracting methods</vt:lpstr>
      <vt:lpstr>Specific contracting methods</vt:lpstr>
      <vt:lpstr>Specific contracting methods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Cech, Josef</cp:lastModifiedBy>
  <cp:revision>53</cp:revision>
  <dcterms:created xsi:type="dcterms:W3CDTF">2017-07-17T18:52:59Z</dcterms:created>
  <dcterms:modified xsi:type="dcterms:W3CDTF">2021-06-22T17:58:31Z</dcterms:modified>
</cp:coreProperties>
</file>