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89" r:id="rId2"/>
    <p:sldId id="270" r:id="rId3"/>
    <p:sldId id="298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90" r:id="rId15"/>
    <p:sldId id="291" r:id="rId16"/>
    <p:sldId id="292" r:id="rId17"/>
    <p:sldId id="294" r:id="rId18"/>
    <p:sldId id="282" r:id="rId19"/>
    <p:sldId id="283" r:id="rId20"/>
    <p:sldId id="281" r:id="rId21"/>
    <p:sldId id="293" r:id="rId22"/>
    <p:sldId id="284" r:id="rId23"/>
    <p:sldId id="285" r:id="rId24"/>
    <p:sldId id="286" r:id="rId25"/>
    <p:sldId id="295" r:id="rId26"/>
    <p:sldId id="296" r:id="rId27"/>
    <p:sldId id="297" r:id="rId28"/>
    <p:sldId id="288" r:id="rId2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bicka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8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86564-3596-48FA-A782-943B242E4172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829FB2-312A-4087-B3C3-84A8431A9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49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79AD775-4C53-4A0A-8854-4FC935D44DDC}" type="slidenum">
              <a:rPr lang="cs-CZ" altLang="en-US" smtClean="0"/>
              <a:pPr>
                <a:spcBef>
                  <a:spcPct val="0"/>
                </a:spcBef>
              </a:pPr>
              <a:t>2</a:t>
            </a:fld>
            <a:endParaRPr lang="cs-CZ" altLang="en-US" smtClean="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157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F712C3C-319B-4ED2-9622-9182F3DBBFD0}" type="slidenum">
              <a:rPr lang="cs-CZ" altLang="en-US" smtClean="0"/>
              <a:pPr>
                <a:spcBef>
                  <a:spcPct val="0"/>
                </a:spcBef>
              </a:pPr>
              <a:t>4</a:t>
            </a:fld>
            <a:endParaRPr lang="cs-CZ" altLang="en-US" smtClean="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51642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5408B40-63B5-4052-B782-D74F7A31CEE2}" type="slidenum">
              <a:rPr lang="cs-CZ" altLang="en-US" smtClean="0"/>
              <a:pPr>
                <a:spcBef>
                  <a:spcPct val="0"/>
                </a:spcBef>
              </a:pPr>
              <a:t>5</a:t>
            </a:fld>
            <a:endParaRPr lang="cs-CZ" altLang="en-US" smtClean="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2189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299B86B-0F68-4CAA-B11B-B2ABB2DADAB5}" type="slidenum">
              <a:rPr lang="cs-CZ" altLang="en-US" smtClean="0"/>
              <a:pPr>
                <a:spcBef>
                  <a:spcPct val="0"/>
                </a:spcBef>
              </a:pPr>
              <a:t>6</a:t>
            </a:fld>
            <a:endParaRPr lang="cs-CZ" altLang="en-US" smtClean="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94857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1C89807-2E1F-42F5-ABC0-EC1CB231EE3A}" type="slidenum">
              <a:rPr lang="cs-CZ" altLang="en-US" smtClean="0"/>
              <a:pPr>
                <a:spcBef>
                  <a:spcPct val="0"/>
                </a:spcBef>
              </a:pPr>
              <a:t>7</a:t>
            </a:fld>
            <a:endParaRPr lang="cs-CZ" altLang="en-US" smtClean="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15500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946C6D7-0494-4F27-9E71-B00D071FD0DB}" type="slidenum">
              <a:rPr lang="cs-CZ" altLang="en-US" smtClean="0"/>
              <a:pPr>
                <a:spcBef>
                  <a:spcPct val="0"/>
                </a:spcBef>
              </a:pPr>
              <a:t>9</a:t>
            </a:fld>
            <a:endParaRPr lang="cs-CZ" altLang="en-US" smtClean="0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87760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47F5192-8FA2-4DED-B508-6B9CCF979635}" type="slidenum">
              <a:rPr lang="cs-CZ" altLang="en-US" smtClean="0"/>
              <a:pPr>
                <a:spcBef>
                  <a:spcPct val="0"/>
                </a:spcBef>
              </a:pPr>
              <a:t>10</a:t>
            </a:fld>
            <a:endParaRPr lang="cs-CZ" altLang="en-US" smtClean="0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06503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FC45433-9391-4632-BCBA-8BCF00D35EF9}" type="slidenum">
              <a:rPr lang="cs-CZ" altLang="en-US" smtClean="0"/>
              <a:pPr>
                <a:spcBef>
                  <a:spcPct val="0"/>
                </a:spcBef>
              </a:pPr>
              <a:t>11</a:t>
            </a:fld>
            <a:endParaRPr lang="cs-CZ" altLang="en-US" smtClean="0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67986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9271B6B-EBEF-4044-961A-3ABE0DC908B1}" type="slidenum">
              <a:rPr lang="cs-CZ" altLang="en-US" smtClean="0"/>
              <a:pPr>
                <a:spcBef>
                  <a:spcPct val="0"/>
                </a:spcBef>
              </a:pPr>
              <a:t>13</a:t>
            </a:fld>
            <a:endParaRPr lang="cs-CZ" altLang="en-US" smtClean="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93316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9271B6B-EBEF-4044-961A-3ABE0DC908B1}" type="slidenum">
              <a:rPr lang="cs-CZ" altLang="en-US" smtClean="0"/>
              <a:pPr>
                <a:spcBef>
                  <a:spcPct val="0"/>
                </a:spcBef>
              </a:pPr>
              <a:t>14</a:t>
            </a:fld>
            <a:endParaRPr lang="cs-CZ" altLang="en-US" smtClean="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45638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9271B6B-EBEF-4044-961A-3ABE0DC908B1}" type="slidenum">
              <a:rPr lang="cs-CZ" altLang="en-US" smtClean="0"/>
              <a:pPr>
                <a:spcBef>
                  <a:spcPct val="0"/>
                </a:spcBef>
              </a:pPr>
              <a:t>15</a:t>
            </a:fld>
            <a:endParaRPr lang="cs-CZ" altLang="en-US" smtClean="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322185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9271B6B-EBEF-4044-961A-3ABE0DC908B1}" type="slidenum">
              <a:rPr lang="cs-CZ" altLang="en-US" smtClean="0"/>
              <a:pPr>
                <a:spcBef>
                  <a:spcPct val="0"/>
                </a:spcBef>
              </a:pPr>
              <a:t>16</a:t>
            </a:fld>
            <a:endParaRPr lang="cs-CZ" altLang="en-US" smtClean="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156710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0350473-16BA-4CE5-BC64-33A30A090315}" type="slidenum">
              <a:rPr lang="cs-CZ" altLang="en-US" smtClean="0"/>
              <a:pPr>
                <a:spcBef>
                  <a:spcPct val="0"/>
                </a:spcBef>
              </a:pPr>
              <a:t>17</a:t>
            </a:fld>
            <a:endParaRPr lang="cs-CZ" altLang="en-US" smtClean="0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60402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0350473-16BA-4CE5-BC64-33A30A090315}" type="slidenum">
              <a:rPr lang="cs-CZ" altLang="en-US" smtClean="0"/>
              <a:pPr>
                <a:spcBef>
                  <a:spcPct val="0"/>
                </a:spcBef>
              </a:pPr>
              <a:t>18</a:t>
            </a:fld>
            <a:endParaRPr lang="cs-CZ" altLang="en-US" smtClean="0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703453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6ADA76B-AB03-439F-899B-45C8201CA195}" type="slidenum">
              <a:rPr lang="cs-CZ" altLang="en-US" smtClean="0"/>
              <a:pPr>
                <a:spcBef>
                  <a:spcPct val="0"/>
                </a:spcBef>
              </a:pPr>
              <a:t>20</a:t>
            </a:fld>
            <a:endParaRPr lang="cs-CZ" altLang="en-US" smtClean="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329802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6ADA76B-AB03-439F-899B-45C8201CA195}" type="slidenum">
              <a:rPr lang="cs-CZ" altLang="en-US" smtClean="0"/>
              <a:pPr>
                <a:spcBef>
                  <a:spcPct val="0"/>
                </a:spcBef>
              </a:pPr>
              <a:t>21</a:t>
            </a:fld>
            <a:endParaRPr lang="cs-CZ" altLang="en-US" smtClean="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24263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A30B186-8C03-4786-A2D8-FB38B3D5EB0C}" type="slidenum">
              <a:rPr lang="cs-CZ" altLang="en-US" smtClean="0"/>
              <a:pPr>
                <a:spcBef>
                  <a:spcPct val="0"/>
                </a:spcBef>
              </a:pPr>
              <a:t>22</a:t>
            </a:fld>
            <a:endParaRPr lang="cs-CZ" altLang="en-US" smtClean="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909836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B594C78-7C1D-4345-B90E-B92F6B86A7ED}" type="slidenum">
              <a:rPr lang="cs-CZ" altLang="en-US" smtClean="0"/>
              <a:pPr>
                <a:spcBef>
                  <a:spcPct val="0"/>
                </a:spcBef>
              </a:pPr>
              <a:t>23</a:t>
            </a:fld>
            <a:endParaRPr lang="cs-CZ" altLang="en-US" smtClean="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577556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3740C8D-85B7-4565-8D50-4C7801235105}" type="slidenum">
              <a:rPr lang="cs-CZ" altLang="en-US" smtClean="0"/>
              <a:pPr>
                <a:spcBef>
                  <a:spcPct val="0"/>
                </a:spcBef>
              </a:pPr>
              <a:t>24</a:t>
            </a:fld>
            <a:endParaRPr lang="cs-CZ" altLang="en-US" smtClean="0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45830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27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06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99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277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07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22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9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22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1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5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089FA-759C-4B6E-AE63-E29134A2833D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0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>
            <a:spLocks noChangeArrowheads="1"/>
          </p:cNvSpPr>
          <p:nvPr/>
        </p:nvSpPr>
        <p:spPr bwMode="auto">
          <a:xfrm>
            <a:off x="392502" y="320614"/>
            <a:ext cx="64411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b="1" dirty="0" smtClean="0"/>
              <a:t>Zapojení s bipolárními </a:t>
            </a:r>
            <a:r>
              <a:rPr lang="cs-CZ" altLang="en-US" b="1" dirty="0"/>
              <a:t>tranzistory  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42" y="1147083"/>
            <a:ext cx="4269385" cy="280467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242" y="3052302"/>
            <a:ext cx="4425696" cy="2947112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4459857" y="6176513"/>
            <a:ext cx="2471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výkonový </a:t>
            </a:r>
            <a:r>
              <a:rPr lang="cs-CZ" dirty="0" err="1" smtClean="0"/>
              <a:t>audiozesilovač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8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7" name="Picture 3" descr="D:\notebook2\hubicka\lock-in\2005-11-02\bipo4.TIF"/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981200"/>
            <a:ext cx="26670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890" y="687956"/>
            <a:ext cx="6165492" cy="5892290"/>
          </a:xfrm>
          <a:prstGeom prst="rect">
            <a:avLst/>
          </a:prstGeom>
        </p:spPr>
      </p:pic>
      <p:sp>
        <p:nvSpPr>
          <p:cNvPr id="5" name="Obdélník 4"/>
          <p:cNvSpPr>
            <a:spLocks noChangeArrowheads="1"/>
          </p:cNvSpPr>
          <p:nvPr/>
        </p:nvSpPr>
        <p:spPr bwMode="auto">
          <a:xfrm>
            <a:off x="556404" y="165339"/>
            <a:ext cx="64411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b="1" dirty="0" smtClean="0"/>
              <a:t>Zapojení s bipolárními </a:t>
            </a:r>
            <a:r>
              <a:rPr lang="cs-CZ" altLang="en-US" b="1" dirty="0"/>
              <a:t>tranzistory  </a:t>
            </a:r>
          </a:p>
        </p:txBody>
      </p:sp>
    </p:spTree>
    <p:extLst>
      <p:ext uri="{BB962C8B-B14F-4D97-AF65-F5344CB8AC3E}">
        <p14:creationId xmlns:p14="http://schemas.microsoft.com/office/powerpoint/2010/main" val="150317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923" y="2072522"/>
            <a:ext cx="2664183" cy="2712955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02" y="1594678"/>
            <a:ext cx="6159944" cy="4337611"/>
          </a:xfrm>
          <a:prstGeom prst="rect">
            <a:avLst/>
          </a:prstGeom>
        </p:spPr>
      </p:pic>
      <p:sp>
        <p:nvSpPr>
          <p:cNvPr id="4" name="Obdélník 3"/>
          <p:cNvSpPr>
            <a:spLocks noChangeArrowheads="1"/>
          </p:cNvSpPr>
          <p:nvPr/>
        </p:nvSpPr>
        <p:spPr bwMode="auto">
          <a:xfrm>
            <a:off x="332117" y="199845"/>
            <a:ext cx="64411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b="1" dirty="0" smtClean="0"/>
              <a:t>Zapojení s bipolárními </a:t>
            </a:r>
            <a:r>
              <a:rPr lang="cs-CZ" altLang="en-US" b="1" dirty="0"/>
              <a:t>tranzistory  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32117" y="874573"/>
            <a:ext cx="5121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/>
              <a:t>Bipolární tranzistor pracující jako spínač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7908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D:\notebook2\hubicka\lock-in\2006-11-05\tran1.TIF"/>
          <p:cNvPicPr>
            <a:picLocks noChangeAspect="1" noChangeArrowheads="1"/>
          </p:cNvPicPr>
          <p:nvPr/>
        </p:nvPicPr>
        <p:blipFill>
          <a:blip r:embed="rId3">
            <a:lum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7129463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675" name="Text Box 4"/>
          <p:cNvSpPr txBox="1">
            <a:spLocks noChangeArrowheads="1"/>
          </p:cNvSpPr>
          <p:nvPr/>
        </p:nvSpPr>
        <p:spPr bwMode="auto">
          <a:xfrm>
            <a:off x="609600" y="3657600"/>
            <a:ext cx="80629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Závislost kolektorového proudu na napětí BE a) lineární měřítko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I</a:t>
            </a:r>
            <a:r>
              <a:rPr lang="cs-CZ" altLang="en-US" sz="2400" baseline="-25000"/>
              <a:t>C</a:t>
            </a:r>
            <a:r>
              <a:rPr lang="cs-CZ" altLang="en-US" sz="2400"/>
              <a:t> b) logaritmické měřítko I</a:t>
            </a:r>
            <a:r>
              <a:rPr lang="cs-CZ" altLang="en-US" sz="2400" baseline="-25000"/>
              <a:t>C</a:t>
            </a:r>
            <a:endParaRPr lang="cs-CZ" altLang="en-US" sz="2400"/>
          </a:p>
        </p:txBody>
      </p:sp>
      <p:pic>
        <p:nvPicPr>
          <p:cNvPr id="156676" name="Picture 5" descr="D:\notebook2\hubicka\lock-in\2006-11-05\tran2.TIF"/>
          <p:cNvPicPr>
            <a:picLocks noChangeAspect="1" noChangeArrowheads="1"/>
          </p:cNvPicPr>
          <p:nvPr/>
        </p:nvPicPr>
        <p:blipFill>
          <a:blip r:embed="rId4">
            <a:lum bright="-16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724400"/>
            <a:ext cx="4643438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677" name="Text Box 6"/>
          <p:cNvSpPr txBox="1">
            <a:spLocks noChangeArrowheads="1"/>
          </p:cNvSpPr>
          <p:nvPr/>
        </p:nvSpPr>
        <p:spPr bwMode="auto">
          <a:xfrm>
            <a:off x="5699125" y="4841875"/>
            <a:ext cx="1616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kT</a:t>
            </a:r>
            <a:r>
              <a:rPr lang="en-US" altLang="en-US" sz="2400"/>
              <a:t>/q = V</a:t>
            </a:r>
            <a:r>
              <a:rPr lang="en-US" altLang="en-US" sz="2400" baseline="-25000"/>
              <a:t>T</a:t>
            </a:r>
            <a:endParaRPr lang="cs-CZ" altLang="en-US" sz="2400"/>
          </a:p>
        </p:txBody>
      </p:sp>
    </p:spTree>
    <p:extLst>
      <p:ext uri="{BB962C8B-B14F-4D97-AF65-F5344CB8AC3E}">
        <p14:creationId xmlns:p14="http://schemas.microsoft.com/office/powerpoint/2010/main" val="132418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95" y="338974"/>
            <a:ext cx="7503028" cy="6519026"/>
          </a:xfrm>
          <a:prstGeom prst="rect">
            <a:avLst/>
          </a:prstGeom>
        </p:spPr>
      </p:pic>
      <p:sp>
        <p:nvSpPr>
          <p:cNvPr id="158723" name="Text Box 4"/>
          <p:cNvSpPr txBox="1">
            <a:spLocks noChangeArrowheads="1"/>
          </p:cNvSpPr>
          <p:nvPr/>
        </p:nvSpPr>
        <p:spPr bwMode="auto">
          <a:xfrm>
            <a:off x="5334000" y="5181600"/>
            <a:ext cx="1336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/>
              <a:t>h</a:t>
            </a:r>
            <a:r>
              <a:rPr lang="en-US" altLang="en-US" sz="2400" i="1" baseline="-25000" dirty="0" err="1"/>
              <a:t>FE</a:t>
            </a:r>
            <a:r>
              <a:rPr lang="en-US" altLang="en-US" sz="2400" i="1" dirty="0"/>
              <a:t>=I</a:t>
            </a:r>
            <a:r>
              <a:rPr lang="en-US" altLang="en-US" sz="2400" i="1" baseline="-25000" dirty="0"/>
              <a:t>C</a:t>
            </a:r>
            <a:r>
              <a:rPr lang="en-US" altLang="en-US" sz="2400" i="1" dirty="0"/>
              <a:t>/I</a:t>
            </a:r>
            <a:r>
              <a:rPr lang="en-US" altLang="en-US" sz="2400" i="1" baseline="-25000" dirty="0"/>
              <a:t>B</a:t>
            </a:r>
            <a:endParaRPr lang="cs-CZ" alt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95172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3" descr="D:\notebook2\hubicka\lock-in\2006-11-05\tran5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343650" cy="659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38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D:\notebook2\hubicka\lock-in\2006-11-05\tran6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27100"/>
            <a:ext cx="6170613" cy="593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19" name="Text Box 3"/>
          <p:cNvSpPr txBox="1">
            <a:spLocks noChangeArrowheads="1"/>
          </p:cNvSpPr>
          <p:nvPr/>
        </p:nvSpPr>
        <p:spPr bwMode="auto">
          <a:xfrm>
            <a:off x="4724400" y="1676400"/>
            <a:ext cx="29114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</a:t>
            </a:r>
            <a:r>
              <a:rPr lang="en-US" altLang="en-US" sz="2400" baseline="-25000"/>
              <a:t>E </a:t>
            </a:r>
            <a:r>
              <a:rPr lang="en-US" altLang="en-US" sz="2400"/>
              <a:t>je zkrat pro </a:t>
            </a:r>
            <a:r>
              <a:rPr lang="cs-CZ" altLang="en-US" sz="2400"/>
              <a:t>střídavý signál</a:t>
            </a:r>
          </a:p>
        </p:txBody>
      </p:sp>
      <p:sp>
        <p:nvSpPr>
          <p:cNvPr id="162820" name="Text Box 4"/>
          <p:cNvSpPr txBox="1">
            <a:spLocks noChangeArrowheads="1"/>
          </p:cNvSpPr>
          <p:nvPr/>
        </p:nvSpPr>
        <p:spPr bwMode="auto">
          <a:xfrm>
            <a:off x="365125" y="117475"/>
            <a:ext cx="72596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Zapojení se společným emitorem pro malý střídavý signál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(lineární model pro malý signál) </a:t>
            </a:r>
          </a:p>
        </p:txBody>
      </p:sp>
    </p:spTree>
    <p:extLst>
      <p:ext uri="{BB962C8B-B14F-4D97-AF65-F5344CB8AC3E}">
        <p14:creationId xmlns:p14="http://schemas.microsoft.com/office/powerpoint/2010/main" val="208457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extovéPole 1"/>
          <p:cNvSpPr txBox="1">
            <a:spLocks noChangeArrowheads="1"/>
          </p:cNvSpPr>
          <p:nvPr/>
        </p:nvSpPr>
        <p:spPr bwMode="auto">
          <a:xfrm>
            <a:off x="755650" y="609600"/>
            <a:ext cx="77136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Linearizovan</a:t>
            </a:r>
            <a:r>
              <a:rPr lang="cs-CZ" altLang="en-US" sz="1800"/>
              <a:t>ý model tranzistoru v zesilovacím stupni se společným emitorem pro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1800"/>
              <a:t>nízké frekvence</a:t>
            </a:r>
            <a:endParaRPr lang="en-US" altLang="en-US" sz="1800"/>
          </a:p>
        </p:txBody>
      </p:sp>
      <p:pic>
        <p:nvPicPr>
          <p:cNvPr id="1648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19600"/>
            <a:ext cx="1943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868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1600200"/>
            <a:ext cx="8418513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115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7" descr="D:\notebook2\hubicka\lock-in\2006-11-05\tran7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805738" cy="641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70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 descr="D:\notebook2\hubicka\lock-in\2006-11-05\tran8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228600"/>
            <a:ext cx="8812212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7939" name="TextovéPole 1"/>
          <p:cNvSpPr txBox="1">
            <a:spLocks noChangeArrowheads="1"/>
          </p:cNvSpPr>
          <p:nvPr/>
        </p:nvSpPr>
        <p:spPr bwMode="auto">
          <a:xfrm>
            <a:off x="5449888" y="3886200"/>
            <a:ext cx="17986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 b="1"/>
              <a:t>, ale  ne moc</a:t>
            </a:r>
            <a:endParaRPr lang="en-US" altLang="en-US" sz="2400" b="1"/>
          </a:p>
        </p:txBody>
      </p:sp>
      <p:sp>
        <p:nvSpPr>
          <p:cNvPr id="167940" name="TextovéPole 2"/>
          <p:cNvSpPr txBox="1">
            <a:spLocks noChangeArrowheads="1"/>
          </p:cNvSpPr>
          <p:nvPr/>
        </p:nvSpPr>
        <p:spPr bwMode="auto">
          <a:xfrm>
            <a:off x="6096000" y="2622550"/>
            <a:ext cx="21812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nezávisí na typu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 </a:t>
            </a:r>
            <a:endParaRPr lang="en-US" altLang="en-US" sz="2400"/>
          </a:p>
        </p:txBody>
      </p:sp>
      <p:sp>
        <p:nvSpPr>
          <p:cNvPr id="167941" name="Obdélník 3"/>
          <p:cNvSpPr>
            <a:spLocks noChangeArrowheads="1"/>
          </p:cNvSpPr>
          <p:nvPr/>
        </p:nvSpPr>
        <p:spPr bwMode="auto">
          <a:xfrm>
            <a:off x="457200" y="2990850"/>
            <a:ext cx="149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tranzistoru</a:t>
            </a:r>
          </a:p>
        </p:txBody>
      </p:sp>
    </p:spTree>
    <p:extLst>
      <p:ext uri="{BB962C8B-B14F-4D97-AF65-F5344CB8AC3E}">
        <p14:creationId xmlns:p14="http://schemas.microsoft.com/office/powerpoint/2010/main" val="409323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ext Box 2"/>
          <p:cNvSpPr txBox="1">
            <a:spLocks noChangeArrowheads="1"/>
          </p:cNvSpPr>
          <p:nvPr/>
        </p:nvSpPr>
        <p:spPr bwMode="auto">
          <a:xfrm>
            <a:off x="669925" y="422275"/>
            <a:ext cx="539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Line</a:t>
            </a:r>
            <a:r>
              <a:rPr lang="cs-CZ" altLang="en-US" sz="2400"/>
              <a:t>ární model tranzistoru pro malý signál</a:t>
            </a:r>
          </a:p>
        </p:txBody>
      </p:sp>
      <p:pic>
        <p:nvPicPr>
          <p:cNvPr id="169987" name="Picture 3" descr="D:\notebook2\hubicka\lock-in\2006-11-05\tran9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7861300" cy="572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1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extovéPole 1"/>
          <p:cNvSpPr txBox="1">
            <a:spLocks noChangeArrowheads="1"/>
          </p:cNvSpPr>
          <p:nvPr/>
        </p:nvSpPr>
        <p:spPr bwMode="auto">
          <a:xfrm>
            <a:off x="381000" y="381000"/>
            <a:ext cx="74056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000" b="1"/>
              <a:t>Mezní frekvence tranzistoru pro zapojení se společným emitorem: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1800"/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Proudový zesilovací činitel   ß(ꞷ) závisí na frekvenci:</a:t>
            </a:r>
          </a:p>
        </p:txBody>
      </p:sp>
      <p:pic>
        <p:nvPicPr>
          <p:cNvPr id="172035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" y="1335088"/>
            <a:ext cx="2786063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036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" y="4051564"/>
            <a:ext cx="3773488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37" name="TextovéPole 2"/>
          <p:cNvSpPr txBox="1">
            <a:spLocks noChangeArrowheads="1"/>
          </p:cNvSpPr>
          <p:nvPr/>
        </p:nvSpPr>
        <p:spPr bwMode="auto">
          <a:xfrm>
            <a:off x="4648200" y="1638300"/>
            <a:ext cx="33909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Tranzitní kmitočet tranzistoru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v zapojení se společným emitorem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b="1" i="1"/>
              <a:t>f</a:t>
            </a:r>
            <a:r>
              <a:rPr lang="cs-CZ" altLang="cs-CZ" sz="2000" b="1" i="1" baseline="-25000"/>
              <a:t>T</a:t>
            </a:r>
            <a:r>
              <a:rPr lang="cs-CZ" altLang="cs-CZ" sz="1800"/>
              <a:t>   pro který  je  ß(f</a:t>
            </a:r>
            <a:r>
              <a:rPr lang="cs-CZ" altLang="cs-CZ" sz="1800" baseline="-25000"/>
              <a:t>T</a:t>
            </a:r>
            <a:r>
              <a:rPr lang="cs-CZ" altLang="cs-CZ" sz="1800"/>
              <a:t>) = 1</a:t>
            </a:r>
          </a:p>
        </p:txBody>
      </p:sp>
      <p:pic>
        <p:nvPicPr>
          <p:cNvPr id="172038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819400"/>
            <a:ext cx="3270250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39" name="TextovéPole 4"/>
          <p:cNvSpPr txBox="1">
            <a:spLocks noChangeArrowheads="1"/>
          </p:cNvSpPr>
          <p:nvPr/>
        </p:nvSpPr>
        <p:spPr bwMode="auto">
          <a:xfrm>
            <a:off x="4999038" y="5410200"/>
            <a:ext cx="2209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cs-CZ" sz="1800" dirty="0"/>
              <a:t>p</a:t>
            </a:r>
            <a:r>
              <a:rPr lang="cs-CZ" altLang="cs-CZ" sz="1800" dirty="0"/>
              <a:t>ro    f</a:t>
            </a:r>
            <a:r>
              <a:rPr lang="en-US" altLang="cs-CZ" sz="1800" dirty="0"/>
              <a:t> &gt;&gt; </a:t>
            </a:r>
            <a:r>
              <a:rPr lang="en-US" altLang="cs-CZ" sz="1800" dirty="0" err="1"/>
              <a:t>f</a:t>
            </a:r>
            <a:r>
              <a:rPr lang="en-US" altLang="cs-CZ" sz="1800" baseline="-25000" dirty="0" err="1"/>
              <a:t>ß</a:t>
            </a:r>
            <a:endParaRPr lang="cs-CZ" altLang="cs-CZ" sz="1800" baseline="-25000" dirty="0"/>
          </a:p>
        </p:txBody>
      </p:sp>
      <p:sp>
        <p:nvSpPr>
          <p:cNvPr id="172040" name="TextovéPole 5"/>
          <p:cNvSpPr txBox="1">
            <a:spLocks noChangeArrowheads="1"/>
          </p:cNvSpPr>
          <p:nvPr/>
        </p:nvSpPr>
        <p:spPr bwMode="auto">
          <a:xfrm>
            <a:off x="4999038" y="5881688"/>
            <a:ext cx="14246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 err="1"/>
              <a:t>ǀßǀ</a:t>
            </a:r>
            <a:r>
              <a:rPr lang="en-US" altLang="cs-CZ" sz="2400" b="1" dirty="0"/>
              <a:t> ≈ </a:t>
            </a:r>
            <a:r>
              <a:rPr lang="cs-CZ" altLang="cs-CZ" sz="2400" b="1" i="1" dirty="0" err="1"/>
              <a:t>f</a:t>
            </a:r>
            <a:r>
              <a:rPr lang="cs-CZ" altLang="cs-CZ" sz="2400" b="1" i="1" baseline="-25000" dirty="0" err="1"/>
              <a:t>T</a:t>
            </a:r>
            <a:r>
              <a:rPr lang="en-US" altLang="cs-CZ" sz="2400" b="1" i="1" baseline="-25000" dirty="0"/>
              <a:t> </a:t>
            </a:r>
            <a:r>
              <a:rPr lang="en-US" altLang="cs-CZ" sz="2400" b="1" i="1" dirty="0"/>
              <a:t>/</a:t>
            </a:r>
            <a:r>
              <a:rPr lang="en-US" altLang="cs-CZ" sz="2400" b="1" dirty="0"/>
              <a:t> </a:t>
            </a:r>
            <a:r>
              <a:rPr lang="en-US" altLang="cs-CZ" sz="2400" b="1" dirty="0" smtClean="0"/>
              <a:t>f</a:t>
            </a:r>
            <a:endParaRPr lang="cs-CZ" altLang="cs-CZ" sz="2400" b="1" dirty="0"/>
          </a:p>
        </p:txBody>
      </p:sp>
      <p:sp>
        <p:nvSpPr>
          <p:cNvPr id="172041" name="TextovéPole 1"/>
          <p:cNvSpPr txBox="1">
            <a:spLocks noChangeArrowheads="1"/>
          </p:cNvSpPr>
          <p:nvPr/>
        </p:nvSpPr>
        <p:spPr bwMode="auto">
          <a:xfrm>
            <a:off x="4999038" y="4773613"/>
            <a:ext cx="2209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 i="1"/>
              <a:t>f</a:t>
            </a:r>
            <a:r>
              <a:rPr lang="en-US" altLang="cs-CZ" sz="1800" b="1" i="1" baseline="-25000"/>
              <a:t>ß</a:t>
            </a:r>
            <a:r>
              <a:rPr lang="en-US" altLang="cs-CZ" sz="1800"/>
              <a:t> – frekvence p</a:t>
            </a:r>
            <a:r>
              <a:rPr lang="cs-CZ" altLang="cs-CZ" sz="1800"/>
              <a:t>ři které klesne |ß| o 3dB</a:t>
            </a:r>
            <a:endParaRPr lang="cs-CZ" altLang="cs-CZ" sz="1800" baseline="-25000"/>
          </a:p>
        </p:txBody>
      </p:sp>
      <p:cxnSp>
        <p:nvCxnSpPr>
          <p:cNvPr id="3" name="Přímá spojnice se šipkou 2"/>
          <p:cNvCxnSpPr/>
          <p:nvPr/>
        </p:nvCxnSpPr>
        <p:spPr>
          <a:xfrm>
            <a:off x="3512820" y="2384426"/>
            <a:ext cx="1211580" cy="5873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632" y="2872097"/>
            <a:ext cx="1952802" cy="93283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20" y="2420460"/>
            <a:ext cx="2261812" cy="493819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934051" y="2436255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</a:t>
            </a:r>
            <a:r>
              <a:rPr lang="cs-CZ" dirty="0" smtClean="0"/>
              <a:t>latí</a:t>
            </a:r>
            <a:r>
              <a:rPr lang="en-US" dirty="0" smtClean="0"/>
              <a:t>:</a:t>
            </a:r>
            <a:endParaRPr lang="en-US" dirty="0"/>
          </a:p>
        </p:txBody>
      </p:sp>
      <p:cxnSp>
        <p:nvCxnSpPr>
          <p:cNvPr id="10" name="Přímá spojnice se šipkou 9"/>
          <p:cNvCxnSpPr/>
          <p:nvPr/>
        </p:nvCxnSpPr>
        <p:spPr>
          <a:xfrm flipH="1" flipV="1">
            <a:off x="2651760" y="3695700"/>
            <a:ext cx="3573780" cy="495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áze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6219" y="3084983"/>
            <a:ext cx="1530229" cy="646232"/>
          </a:xfrm>
          <a:prstGeom prst="rect">
            <a:avLst/>
          </a:prstGeom>
        </p:spPr>
      </p:pic>
      <p:cxnSp>
        <p:nvCxnSpPr>
          <p:cNvPr id="13" name="Přímá spojnice se šipkou 12"/>
          <p:cNvCxnSpPr>
            <a:endCxn id="11" idx="1"/>
          </p:cNvCxnSpPr>
          <p:nvPr/>
        </p:nvCxnSpPr>
        <p:spPr>
          <a:xfrm>
            <a:off x="2651760" y="3338514"/>
            <a:ext cx="414459" cy="69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84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ext Box 2"/>
          <p:cNvSpPr txBox="1">
            <a:spLocks noChangeArrowheads="1"/>
          </p:cNvSpPr>
          <p:nvPr/>
        </p:nvSpPr>
        <p:spPr bwMode="auto">
          <a:xfrm>
            <a:off x="762000" y="228600"/>
            <a:ext cx="6726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Zapojen</a:t>
            </a:r>
            <a:r>
              <a:rPr lang="cs-CZ" altLang="en-US" sz="2400"/>
              <a:t>í se společným emitorem pro nízké frekvence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096" y="813445"/>
            <a:ext cx="6823585" cy="591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1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ext Box 2"/>
          <p:cNvSpPr txBox="1">
            <a:spLocks noChangeArrowheads="1"/>
          </p:cNvSpPr>
          <p:nvPr/>
        </p:nvSpPr>
        <p:spPr bwMode="auto">
          <a:xfrm>
            <a:off x="762000" y="228600"/>
            <a:ext cx="6726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Zapojen</a:t>
            </a:r>
            <a:r>
              <a:rPr lang="cs-CZ" altLang="en-US" sz="2400"/>
              <a:t>í se společným emitorem pro nízké frekvence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379561" y="845389"/>
            <a:ext cx="3967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Linearita jednostupňového zesilovače 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ovéPole 4"/>
              <p:cNvSpPr txBox="1"/>
              <p:nvPr/>
            </p:nvSpPr>
            <p:spPr>
              <a:xfrm>
                <a:off x="517584" y="4616502"/>
                <a:ext cx="2586221" cy="3888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cs-CZ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=−39</m:t>
                      </m:r>
                      <m:sSub>
                        <m:sSubPr>
                          <m:ctrlPr>
                            <a:rPr lang="cs-CZ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sSub>
                        <m:sSubPr>
                          <m:ctrlPr>
                            <a:rPr lang="cs-CZ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ovéPo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84" y="4616502"/>
                <a:ext cx="2586221" cy="388889"/>
              </a:xfrm>
              <a:prstGeom prst="rect">
                <a:avLst/>
              </a:prstGeom>
              <a:blipFill rotWithShape="0">
                <a:blip r:embed="rId3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ovéPole 6"/>
          <p:cNvSpPr txBox="1"/>
          <p:nvPr/>
        </p:nvSpPr>
        <p:spPr>
          <a:xfrm>
            <a:off x="386242" y="5261272"/>
            <a:ext cx="35101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S velkou změnou vstupního signálu </a:t>
            </a:r>
          </a:p>
          <a:p>
            <a:r>
              <a:rPr lang="cs-CZ" dirty="0" smtClean="0"/>
              <a:t>se mění               napěťový zisk   A</a:t>
            </a:r>
          </a:p>
          <a:p>
            <a:r>
              <a:rPr lang="cs-CZ" dirty="0" smtClean="0"/>
              <a:t>nelinearita zesilovače</a:t>
            </a:r>
            <a:endParaRPr lang="en-US" dirty="0"/>
          </a:p>
        </p:txBody>
      </p:sp>
      <p:cxnSp>
        <p:nvCxnSpPr>
          <p:cNvPr id="9" name="Přímá spojnice se šipkou 8"/>
          <p:cNvCxnSpPr/>
          <p:nvPr/>
        </p:nvCxnSpPr>
        <p:spPr>
          <a:xfrm>
            <a:off x="1353494" y="5740189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934" y="1663742"/>
            <a:ext cx="4956181" cy="2608395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678" y="1605263"/>
            <a:ext cx="3436174" cy="2624415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2729053" y="2007997"/>
            <a:ext cx="1232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V</a:t>
            </a:r>
            <a:r>
              <a:rPr lang="cs-CZ" baseline="-25000" dirty="0" smtClean="0"/>
              <a:t>CC</a:t>
            </a:r>
            <a:r>
              <a:rPr lang="cs-CZ" dirty="0" smtClean="0"/>
              <a:t> = +20 V</a:t>
            </a:r>
            <a:endParaRPr lang="en-US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4125119" y="4418094"/>
            <a:ext cx="46569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Nelineární napěťový výstup stupně SE bez</a:t>
            </a:r>
          </a:p>
          <a:p>
            <a:r>
              <a:rPr lang="cs-CZ" dirty="0" smtClean="0"/>
              <a:t>Emitorového rezistoru (vstupní trojúhelníkovité</a:t>
            </a:r>
          </a:p>
          <a:p>
            <a:r>
              <a:rPr lang="cs-CZ" dirty="0" smtClean="0"/>
              <a:t>napětí)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65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ext Box 2"/>
          <p:cNvSpPr txBox="1">
            <a:spLocks noChangeArrowheads="1"/>
          </p:cNvSpPr>
          <p:nvPr/>
        </p:nvSpPr>
        <p:spPr bwMode="auto">
          <a:xfrm>
            <a:off x="839638" y="99204"/>
            <a:ext cx="6726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/>
              <a:t>Zapojen</a:t>
            </a:r>
            <a:r>
              <a:rPr lang="cs-CZ" altLang="en-US" sz="2400" dirty="0"/>
              <a:t>í se společným emitorem pro nízké frekvence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77" y="556404"/>
            <a:ext cx="3416050" cy="2519037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6463" y="2014621"/>
            <a:ext cx="5895817" cy="34850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ovéPole 7"/>
              <p:cNvSpPr txBox="1"/>
              <p:nvPr/>
            </p:nvSpPr>
            <p:spPr>
              <a:xfrm>
                <a:off x="4390845" y="1233577"/>
                <a:ext cx="3416000" cy="3888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dirty="0" smtClean="0"/>
                  <a:t>G (</a:t>
                </a:r>
                <a:r>
                  <a:rPr lang="cs-CZ" dirty="0" err="1" smtClean="0"/>
                  <a:t>gain</a:t>
                </a:r>
                <a:r>
                  <a:rPr lang="cs-CZ" dirty="0" smtClean="0"/>
                  <a:t>)=A 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cs-CZ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cs-CZ" i="1">
                        <a:latin typeface="Cambria Math" panose="02040503050406030204" pitchFamily="18" charset="0"/>
                      </a:rPr>
                      <m:t>=−39</m:t>
                    </m:r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ovéPol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845" y="1233577"/>
                <a:ext cx="3416000" cy="388889"/>
              </a:xfrm>
              <a:prstGeom prst="rect">
                <a:avLst/>
              </a:prstGeom>
              <a:blipFill rotWithShape="0">
                <a:blip r:embed="rId5"/>
                <a:stretch>
                  <a:fillRect l="-1426" t="-6250" b="-20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ovéPole 10"/>
          <p:cNvSpPr txBox="1"/>
          <p:nvPr/>
        </p:nvSpPr>
        <p:spPr>
          <a:xfrm>
            <a:off x="3407434" y="5891842"/>
            <a:ext cx="53760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Příklad zesílení trojúhelníkového signálu SE zesilovačem</a:t>
            </a:r>
          </a:p>
          <a:p>
            <a:r>
              <a:rPr lang="cs-CZ" dirty="0" smtClean="0"/>
              <a:t>pro frekvenci 1 kHz</a:t>
            </a:r>
            <a:endParaRPr lang="en-US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242877" y="3463056"/>
            <a:ext cx="28035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400" dirty="0" smtClean="0"/>
              <a:t>Velký napěťový zisk</a:t>
            </a:r>
          </a:p>
          <a:p>
            <a:pPr algn="just"/>
            <a:r>
              <a:rPr lang="cs-CZ" sz="2400" dirty="0" smtClean="0"/>
              <a:t>a velká nelinearita</a:t>
            </a:r>
          </a:p>
          <a:p>
            <a:pPr algn="just"/>
            <a:r>
              <a:rPr lang="cs-CZ" sz="2400" dirty="0" smtClean="0"/>
              <a:t>pro větší vstupní</a:t>
            </a:r>
          </a:p>
          <a:p>
            <a:pPr algn="just"/>
            <a:r>
              <a:rPr lang="cs-CZ" sz="2400" dirty="0" smtClean="0"/>
              <a:t>signál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6351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ext Box 2"/>
          <p:cNvSpPr txBox="1">
            <a:spLocks noChangeArrowheads="1"/>
          </p:cNvSpPr>
          <p:nvPr/>
        </p:nvSpPr>
        <p:spPr bwMode="auto">
          <a:xfrm>
            <a:off x="839638" y="99204"/>
            <a:ext cx="6726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/>
              <a:t>Zapojen</a:t>
            </a:r>
            <a:r>
              <a:rPr lang="cs-CZ" altLang="en-US" sz="2400" dirty="0"/>
              <a:t>í se společným emitorem pro nízké frekvence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ovéPole 7"/>
              <p:cNvSpPr txBox="1"/>
              <p:nvPr/>
            </p:nvSpPr>
            <p:spPr>
              <a:xfrm>
                <a:off x="4416725" y="871786"/>
                <a:ext cx="2483244" cy="7552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sz="2800" dirty="0" smtClean="0"/>
                  <a:t>G (</a:t>
                </a:r>
                <a:r>
                  <a:rPr lang="cs-CZ" sz="2800" dirty="0" err="1" smtClean="0"/>
                  <a:t>gain</a:t>
                </a:r>
                <a:r>
                  <a:rPr lang="cs-CZ" sz="2800" dirty="0" smtClean="0"/>
                  <a:t>)=A </a:t>
                </a:r>
                <a14:m>
                  <m:oMath xmlns:m="http://schemas.openxmlformats.org/officeDocument/2006/math">
                    <m:r>
                      <a:rPr lang="cs-CZ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cs-CZ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cs-CZ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cs-CZ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cs-CZ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cs-CZ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sub>
                        </m:sSub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ovéPol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6725" y="871786"/>
                <a:ext cx="2483244" cy="755271"/>
              </a:xfrm>
              <a:prstGeom prst="rect">
                <a:avLst/>
              </a:prstGeom>
              <a:blipFill rotWithShape="0">
                <a:blip r:embed="rId3"/>
                <a:stretch>
                  <a:fillRect l="-5160" b="-4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ovéPole 10"/>
          <p:cNvSpPr txBox="1"/>
          <p:nvPr/>
        </p:nvSpPr>
        <p:spPr>
          <a:xfrm>
            <a:off x="3407434" y="5891842"/>
            <a:ext cx="53760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Příklad zesílení trojúhelníkového signálu SE zesilovačem</a:t>
            </a:r>
          </a:p>
          <a:p>
            <a:r>
              <a:rPr lang="cs-CZ" dirty="0" smtClean="0"/>
              <a:t>s R</a:t>
            </a:r>
            <a:r>
              <a:rPr lang="cs-CZ" baseline="-25000" dirty="0" smtClean="0"/>
              <a:t>E</a:t>
            </a:r>
            <a:r>
              <a:rPr lang="cs-CZ" dirty="0" smtClean="0"/>
              <a:t> = 225 </a:t>
            </a:r>
            <a:r>
              <a:rPr lang="el-GR" dirty="0" smtClean="0"/>
              <a:t>Ω</a:t>
            </a:r>
            <a:r>
              <a:rPr lang="cs-CZ" dirty="0" smtClean="0"/>
              <a:t>  pro frekvenci 1 kHz</a:t>
            </a:r>
            <a:endParaRPr lang="en-US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158060" y="4322182"/>
            <a:ext cx="28035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400" dirty="0" smtClean="0"/>
              <a:t>Menší napěťový zisk,</a:t>
            </a:r>
          </a:p>
          <a:p>
            <a:pPr algn="just"/>
            <a:r>
              <a:rPr lang="cs-CZ" sz="2400" dirty="0" smtClean="0"/>
              <a:t>ale dobrá linearita</a:t>
            </a:r>
          </a:p>
          <a:p>
            <a:pPr algn="just"/>
            <a:r>
              <a:rPr lang="cs-CZ" sz="2400" dirty="0" smtClean="0"/>
              <a:t>pro větší vstupní</a:t>
            </a:r>
          </a:p>
          <a:p>
            <a:pPr algn="just"/>
            <a:r>
              <a:rPr lang="cs-CZ" sz="2400" dirty="0" smtClean="0"/>
              <a:t>signál</a:t>
            </a:r>
            <a:endParaRPr lang="en-US" sz="24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1646" y="1942439"/>
            <a:ext cx="5898526" cy="355390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227" y="556404"/>
            <a:ext cx="3281825" cy="278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82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609600" y="0"/>
            <a:ext cx="69310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 dirty="0"/>
              <a:t>Zapojení se společným emitorem pro vysoké frekvence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 dirty="0"/>
              <a:t>Millerova kapacita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en-US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8" y="924497"/>
            <a:ext cx="5698254" cy="5933503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845" y="924497"/>
            <a:ext cx="3057300" cy="479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33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609600" y="0"/>
            <a:ext cx="69310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Zapojení se společným emitorem pro vysoké frekvence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Millerova kapacita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en-US" sz="240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02" y="920911"/>
            <a:ext cx="5698254" cy="5933503"/>
          </a:xfrm>
          <a:prstGeom prst="rect">
            <a:avLst/>
          </a:prstGeom>
        </p:spPr>
      </p:pic>
      <p:pic>
        <p:nvPicPr>
          <p:cNvPr id="177159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442" y="737394"/>
            <a:ext cx="3873500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156" name="TextovéPole 1"/>
          <p:cNvSpPr txBox="1">
            <a:spLocks noChangeArrowheads="1"/>
          </p:cNvSpPr>
          <p:nvPr/>
        </p:nvSpPr>
        <p:spPr bwMode="auto">
          <a:xfrm>
            <a:off x="5712069" y="3221038"/>
            <a:ext cx="2755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Model </a:t>
            </a:r>
            <a:r>
              <a:rPr lang="en-US" altLang="en-US" sz="1800" dirty="0" err="1"/>
              <a:t>obvodu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vstupn</a:t>
            </a:r>
            <a:r>
              <a:rPr lang="cs-CZ" altLang="en-US" sz="1800" dirty="0"/>
              <a:t>í části</a:t>
            </a:r>
            <a:endParaRPr lang="en-US" altLang="en-US" sz="1800" dirty="0"/>
          </a:p>
        </p:txBody>
      </p:sp>
      <p:pic>
        <p:nvPicPr>
          <p:cNvPr id="1771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156" y="3887663"/>
            <a:ext cx="23717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158" name="TextovéPole 2"/>
          <p:cNvSpPr txBox="1">
            <a:spLocks noChangeArrowheads="1"/>
          </p:cNvSpPr>
          <p:nvPr/>
        </p:nvSpPr>
        <p:spPr bwMode="auto">
          <a:xfrm>
            <a:off x="5743819" y="4615840"/>
            <a:ext cx="272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1800" dirty="0" err="1"/>
              <a:t>f</a:t>
            </a:r>
            <a:r>
              <a:rPr lang="cs-CZ" altLang="en-US" sz="1800" baseline="-25000" dirty="0" err="1"/>
              <a:t>h</a:t>
            </a:r>
            <a:r>
              <a:rPr lang="cs-CZ" altLang="en-US" sz="1800" dirty="0"/>
              <a:t> -  přenos A klesne o 3 dB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8425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981075"/>
            <a:ext cx="657225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9203" name="TextovéPole 1"/>
          <p:cNvSpPr txBox="1">
            <a:spLocks noChangeArrowheads="1"/>
          </p:cNvSpPr>
          <p:nvPr/>
        </p:nvSpPr>
        <p:spPr bwMode="auto">
          <a:xfrm>
            <a:off x="1500188" y="379413"/>
            <a:ext cx="5859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1800"/>
              <a:t>kompletní frekvenční přenos stupně se společným emitorem </a:t>
            </a:r>
            <a:endParaRPr lang="en-US" altLang="en-US" sz="1800"/>
          </a:p>
        </p:txBody>
      </p:sp>
      <p:sp>
        <p:nvSpPr>
          <p:cNvPr id="179204" name="TextovéPole 2"/>
          <p:cNvSpPr txBox="1">
            <a:spLocks noChangeArrowheads="1"/>
          </p:cNvSpPr>
          <p:nvPr/>
        </p:nvSpPr>
        <p:spPr bwMode="auto">
          <a:xfrm>
            <a:off x="1371600" y="5267325"/>
            <a:ext cx="4064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1800"/>
              <a:t>A</a:t>
            </a:r>
            <a:r>
              <a:rPr lang="cs-CZ" altLang="en-US" sz="1800" baseline="-25000"/>
              <a:t>vd</a:t>
            </a:r>
            <a:r>
              <a:rPr lang="cs-CZ" altLang="en-US" sz="1800"/>
              <a:t> =   20 log A</a:t>
            </a:r>
            <a:r>
              <a:rPr lang="cs-CZ" altLang="en-US" sz="1800" baseline="-25000"/>
              <a:t>u</a:t>
            </a:r>
            <a:r>
              <a:rPr lang="cs-CZ" altLang="en-US" sz="1800"/>
              <a:t>    napěťový přenos  v dB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1800"/>
              <a:t> A</a:t>
            </a:r>
            <a:r>
              <a:rPr lang="cs-CZ" altLang="en-US" sz="1800" baseline="-25000"/>
              <a:t>pd </a:t>
            </a:r>
            <a:r>
              <a:rPr lang="cs-CZ" altLang="en-US" sz="1800"/>
              <a:t>=  10 log A</a:t>
            </a:r>
            <a:r>
              <a:rPr lang="cs-CZ" altLang="en-US" sz="1800" baseline="-25000"/>
              <a:t>p      </a:t>
            </a:r>
            <a:r>
              <a:rPr lang="cs-CZ" altLang="en-US" sz="1800"/>
              <a:t>výkonový přenos v dB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43270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06" y="964223"/>
            <a:ext cx="6251448" cy="5654040"/>
          </a:xfrm>
          <a:prstGeom prst="rect">
            <a:avLst/>
          </a:prstGeom>
        </p:spPr>
      </p:pic>
      <p:sp>
        <p:nvSpPr>
          <p:cNvPr id="175107" name="Text Box 4"/>
          <p:cNvSpPr txBox="1">
            <a:spLocks noChangeArrowheads="1"/>
          </p:cNvSpPr>
          <p:nvPr/>
        </p:nvSpPr>
        <p:spPr bwMode="auto">
          <a:xfrm>
            <a:off x="5551243" y="902677"/>
            <a:ext cx="26066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 dirty="0"/>
              <a:t>Má velký vstupní odpor a malý výstupní odpor </a:t>
            </a:r>
          </a:p>
        </p:txBody>
      </p:sp>
      <p:sp>
        <p:nvSpPr>
          <p:cNvPr id="175108" name="Text Box 2"/>
          <p:cNvSpPr txBox="1">
            <a:spLocks noChangeArrowheads="1"/>
          </p:cNvSpPr>
          <p:nvPr/>
        </p:nvSpPr>
        <p:spPr bwMode="auto">
          <a:xfrm>
            <a:off x="457200" y="0"/>
            <a:ext cx="71024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 dirty="0"/>
              <a:t>Zapojení se společným kolektorem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p</a:t>
            </a:r>
            <a:r>
              <a:rPr lang="cs-CZ" altLang="en-US" sz="2400" dirty="0" err="1"/>
              <a:t>řípad</a:t>
            </a:r>
            <a:r>
              <a:rPr lang="cs-CZ" altLang="en-US" sz="2400" dirty="0"/>
              <a:t> malého signálu a nízkých frekvencí</a:t>
            </a:r>
          </a:p>
        </p:txBody>
      </p:sp>
    </p:spTree>
    <p:extLst>
      <p:ext uri="{BB962C8B-B14F-4D97-AF65-F5344CB8AC3E}">
        <p14:creationId xmlns:p14="http://schemas.microsoft.com/office/powerpoint/2010/main" val="84310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8" name="Text Box 2"/>
          <p:cNvSpPr txBox="1">
            <a:spLocks noChangeArrowheads="1"/>
          </p:cNvSpPr>
          <p:nvPr/>
        </p:nvSpPr>
        <p:spPr bwMode="auto">
          <a:xfrm>
            <a:off x="457200" y="0"/>
            <a:ext cx="71024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 dirty="0"/>
              <a:t>Zapojení se společným kolektorem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p</a:t>
            </a:r>
            <a:r>
              <a:rPr lang="cs-CZ" altLang="en-US" sz="2400" dirty="0" err="1"/>
              <a:t>řípad</a:t>
            </a:r>
            <a:r>
              <a:rPr lang="cs-CZ" altLang="en-US" sz="2400" dirty="0"/>
              <a:t> malého signálu a nízkých frekvencí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57199" y="1069675"/>
            <a:ext cx="77982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Problém vstupního U</a:t>
            </a:r>
            <a:r>
              <a:rPr lang="cs-CZ" baseline="-25000" dirty="0" smtClean="0"/>
              <a:t>BE</a:t>
            </a:r>
            <a:r>
              <a:rPr lang="cs-CZ" dirty="0" smtClean="0"/>
              <a:t> ≈ </a:t>
            </a:r>
            <a:r>
              <a:rPr lang="en-US" dirty="0" smtClean="0"/>
              <a:t>0,6 V</a:t>
            </a:r>
            <a:r>
              <a:rPr lang="cs-CZ" dirty="0" smtClean="0"/>
              <a:t> napětí mezi B-E</a:t>
            </a:r>
            <a:r>
              <a:rPr lang="en-US" dirty="0" smtClean="0"/>
              <a:t> </a:t>
            </a:r>
            <a:r>
              <a:rPr lang="en-US" dirty="0" err="1" smtClean="0"/>
              <a:t>tranzistoru</a:t>
            </a:r>
            <a:endParaRPr lang="en-US" dirty="0" smtClean="0"/>
          </a:p>
          <a:p>
            <a:endParaRPr lang="en-US" dirty="0"/>
          </a:p>
          <a:p>
            <a:r>
              <a:rPr lang="cs-CZ" dirty="0" smtClean="0"/>
              <a:t>Řešení je dvojstupňový  PNP a NPN stupeň SK-SK, kde se přibližně vyruší U</a:t>
            </a:r>
            <a:r>
              <a:rPr lang="cs-CZ" baseline="-25000" dirty="0" smtClean="0"/>
              <a:t>BE</a:t>
            </a:r>
            <a:r>
              <a:rPr lang="cs-CZ" dirty="0" smtClean="0"/>
              <a:t> PNP</a:t>
            </a:r>
          </a:p>
          <a:p>
            <a:r>
              <a:rPr lang="cs-CZ" dirty="0" smtClean="0"/>
              <a:t>tranzistoru a NPN tranzistoru  </a:t>
            </a:r>
            <a:endParaRPr lang="en-US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07" y="2240355"/>
            <a:ext cx="8230201" cy="431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0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7" name="Text Box 2"/>
          <p:cNvSpPr txBox="1">
            <a:spLocks noChangeArrowheads="1"/>
          </p:cNvSpPr>
          <p:nvPr/>
        </p:nvSpPr>
        <p:spPr bwMode="auto">
          <a:xfrm>
            <a:off x="609600" y="152400"/>
            <a:ext cx="3565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Zapojení se společnou bází </a:t>
            </a:r>
          </a:p>
        </p:txBody>
      </p:sp>
      <p:sp>
        <p:nvSpPr>
          <p:cNvPr id="180229" name="Text Box 5"/>
          <p:cNvSpPr txBox="1">
            <a:spLocks noChangeArrowheads="1"/>
          </p:cNvSpPr>
          <p:nvPr/>
        </p:nvSpPr>
        <p:spPr bwMode="auto">
          <a:xfrm>
            <a:off x="5699125" y="269875"/>
            <a:ext cx="1920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0230" name="Text Box 6"/>
          <p:cNvSpPr txBox="1">
            <a:spLocks noChangeArrowheads="1"/>
          </p:cNvSpPr>
          <p:nvPr/>
        </p:nvSpPr>
        <p:spPr bwMode="auto">
          <a:xfrm>
            <a:off x="6156325" y="-349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241" y="685800"/>
            <a:ext cx="7402666" cy="6103625"/>
          </a:xfrm>
          <a:prstGeom prst="rect">
            <a:avLst/>
          </a:prstGeom>
        </p:spPr>
      </p:pic>
      <p:sp>
        <p:nvSpPr>
          <p:cNvPr id="180228" name="Text Box 4"/>
          <p:cNvSpPr txBox="1">
            <a:spLocks noChangeArrowheads="1"/>
          </p:cNvSpPr>
          <p:nvPr/>
        </p:nvSpPr>
        <p:spPr bwMode="auto">
          <a:xfrm>
            <a:off x="381000" y="2286000"/>
            <a:ext cx="3140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/>
              <a:t>G</a:t>
            </a:r>
            <a:r>
              <a:rPr lang="en-US" altLang="en-US" sz="2400" i="1" baseline="-25000" dirty="0" err="1"/>
              <a:t>aB</a:t>
            </a:r>
            <a:r>
              <a:rPr lang="en-US" altLang="en-US" sz="2400" dirty="0"/>
              <a:t>- </a:t>
            </a:r>
            <a:r>
              <a:rPr lang="en-US" altLang="en-US" sz="2400" dirty="0" err="1"/>
              <a:t>vstupn</a:t>
            </a:r>
            <a:r>
              <a:rPr lang="cs-CZ" altLang="en-US" sz="2400" dirty="0"/>
              <a:t>í  vodivost</a:t>
            </a:r>
          </a:p>
        </p:txBody>
      </p:sp>
      <p:sp>
        <p:nvSpPr>
          <p:cNvPr id="180231" name="Text Box 7"/>
          <p:cNvSpPr txBox="1">
            <a:spLocks noChangeArrowheads="1"/>
          </p:cNvSpPr>
          <p:nvPr/>
        </p:nvSpPr>
        <p:spPr bwMode="auto">
          <a:xfrm>
            <a:off x="5867400" y="457200"/>
            <a:ext cx="1577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R</a:t>
            </a:r>
            <a:r>
              <a:rPr lang="en-US" altLang="en-US" sz="2400" baseline="-25000" dirty="0"/>
              <a:t>z,0</a:t>
            </a:r>
            <a:r>
              <a:rPr lang="en-US" altLang="en-US" sz="2400" dirty="0"/>
              <a:t> =1/G</a:t>
            </a:r>
            <a:r>
              <a:rPr lang="en-US" altLang="en-US" sz="2400" baseline="-25000" dirty="0"/>
              <a:t>z,0</a:t>
            </a:r>
            <a:endParaRPr lang="cs-CZ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7305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Picture 2" descr="D:\notebook2\hubicka\lock-in\2006-11-05\tran14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31275" cy="653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73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D:\notebook2\hubicka\lock-in\2005-11-02\bipo5.TIF"/>
          <p:cNvPicPr>
            <a:picLocks noChangeAspect="1" noChangeArrowheads="1"/>
          </p:cNvPicPr>
          <p:nvPr/>
        </p:nvPicPr>
        <p:blipFill>
          <a:blip r:embed="rId3">
            <a:lum contras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"/>
            <a:ext cx="33623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3" name="Picture 3" descr="D:\notebook2\hubicka\lock-in\2005-11-02\bipo7.TIF"/>
          <p:cNvPicPr>
            <a:picLocks noChangeAspect="1" noChangeArrowheads="1"/>
          </p:cNvPicPr>
          <p:nvPr/>
        </p:nvPicPr>
        <p:blipFill>
          <a:blip r:embed="rId4">
            <a:lum contras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352800"/>
            <a:ext cx="419100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4" name="Picture 4" descr="D:\notebook2\hubicka\lock-in\2005-11-02\bipo8.TIF"/>
          <p:cNvPicPr>
            <a:picLocks noChangeAspect="1" noChangeArrowheads="1"/>
          </p:cNvPicPr>
          <p:nvPr/>
        </p:nvPicPr>
        <p:blipFill>
          <a:blip r:embed="rId5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28600"/>
            <a:ext cx="301942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25" name="Text Box 5"/>
          <p:cNvSpPr txBox="1">
            <a:spLocks noChangeArrowheads="1"/>
          </p:cNvSpPr>
          <p:nvPr/>
        </p:nvSpPr>
        <p:spPr bwMode="auto">
          <a:xfrm>
            <a:off x="381000" y="2743200"/>
            <a:ext cx="30162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zapojení se společným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emitorem</a:t>
            </a:r>
          </a:p>
        </p:txBody>
      </p:sp>
      <p:sp>
        <p:nvSpPr>
          <p:cNvPr id="184326" name="Text Box 6"/>
          <p:cNvSpPr txBox="1">
            <a:spLocks noChangeArrowheads="1"/>
          </p:cNvSpPr>
          <p:nvPr/>
        </p:nvSpPr>
        <p:spPr bwMode="auto">
          <a:xfrm>
            <a:off x="5013325" y="2632075"/>
            <a:ext cx="29400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zapojení se společným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kolektorem</a:t>
            </a:r>
          </a:p>
        </p:txBody>
      </p:sp>
      <p:sp>
        <p:nvSpPr>
          <p:cNvPr id="184327" name="Text Box 7"/>
          <p:cNvSpPr txBox="1">
            <a:spLocks noChangeArrowheads="1"/>
          </p:cNvSpPr>
          <p:nvPr/>
        </p:nvSpPr>
        <p:spPr bwMode="auto">
          <a:xfrm>
            <a:off x="2286000" y="5867400"/>
            <a:ext cx="3438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zapojení se společnou bází</a:t>
            </a:r>
          </a:p>
        </p:txBody>
      </p:sp>
    </p:spTree>
    <p:extLst>
      <p:ext uri="{BB962C8B-B14F-4D97-AF65-F5344CB8AC3E}">
        <p14:creationId xmlns:p14="http://schemas.microsoft.com/office/powerpoint/2010/main" val="18112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31321" y="224287"/>
            <a:ext cx="5253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Příklady parametrů reálných tranzistorů</a:t>
            </a:r>
            <a:endParaRPr lang="en-US" sz="24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59" y="1444765"/>
            <a:ext cx="2167200" cy="2225933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189" y="945613"/>
            <a:ext cx="619200" cy="36026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21" y="4429510"/>
            <a:ext cx="8514001" cy="209887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3894" y="839259"/>
            <a:ext cx="4458240" cy="343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6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20770" y="47903"/>
            <a:ext cx="5253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Příklady parametrů reálných tranzistorů</a:t>
            </a:r>
            <a:endParaRPr lang="en-US" sz="24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3616"/>
            <a:ext cx="2167200" cy="2225933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70" y="725332"/>
            <a:ext cx="619200" cy="36026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781" y="5101700"/>
            <a:ext cx="6811201" cy="175630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8188" y="636799"/>
            <a:ext cx="6837001" cy="2920734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6436" y="3593605"/>
            <a:ext cx="6538753" cy="164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2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27615" y="94890"/>
            <a:ext cx="5253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Příklady parametrů reálných tranzistorů</a:t>
            </a:r>
            <a:endParaRPr lang="en-US" sz="24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15" y="1151466"/>
            <a:ext cx="2167200" cy="2225933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16" y="705090"/>
            <a:ext cx="619200" cy="36026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211" y="462069"/>
            <a:ext cx="4350912" cy="360472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722" y="3902884"/>
            <a:ext cx="7671889" cy="284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4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39947" y="577969"/>
            <a:ext cx="813471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Literatura:</a:t>
            </a:r>
          </a:p>
          <a:p>
            <a:endParaRPr lang="cs-CZ" dirty="0"/>
          </a:p>
          <a:p>
            <a:pPr marL="342900" indent="-342900">
              <a:buAutoNum type="alphaUcPeriod"/>
            </a:pPr>
            <a:r>
              <a:rPr lang="cs-CZ" dirty="0" err="1" smtClean="0"/>
              <a:t>Frohn</a:t>
            </a:r>
            <a:r>
              <a:rPr lang="cs-CZ" dirty="0" smtClean="0"/>
              <a:t>, W. </a:t>
            </a:r>
            <a:r>
              <a:rPr lang="cs-CZ" dirty="0" err="1" smtClean="0"/>
              <a:t>Oberthur</a:t>
            </a:r>
            <a:r>
              <a:rPr lang="cs-CZ" dirty="0" smtClean="0"/>
              <a:t>, H. </a:t>
            </a:r>
            <a:r>
              <a:rPr lang="cs-CZ" dirty="0" err="1" smtClean="0"/>
              <a:t>Siedler</a:t>
            </a:r>
            <a:r>
              <a:rPr lang="cs-CZ" dirty="0" smtClean="0"/>
              <a:t>, M. </a:t>
            </a:r>
            <a:r>
              <a:rPr lang="cs-CZ" dirty="0" err="1" smtClean="0"/>
              <a:t>Wiemer</a:t>
            </a:r>
            <a:r>
              <a:rPr lang="cs-CZ" dirty="0" smtClean="0"/>
              <a:t>, P. </a:t>
            </a:r>
            <a:r>
              <a:rPr lang="cs-CZ" dirty="0" err="1" smtClean="0"/>
              <a:t>Zastrow</a:t>
            </a:r>
            <a:r>
              <a:rPr lang="cs-CZ" dirty="0" smtClean="0"/>
              <a:t>, Elektronika-</a:t>
            </a:r>
          </a:p>
          <a:p>
            <a:r>
              <a:rPr lang="cs-CZ" dirty="0" smtClean="0"/>
              <a:t>Polovodičové součástky a základní zapojení, BEN Praha 2006 kapitola 2, </a:t>
            </a:r>
            <a:r>
              <a:rPr lang="cs-CZ" dirty="0" err="1" smtClean="0"/>
              <a:t>str</a:t>
            </a:r>
            <a:r>
              <a:rPr lang="cs-CZ" dirty="0" smtClean="0"/>
              <a:t> 112-184.</a:t>
            </a:r>
          </a:p>
          <a:p>
            <a:r>
              <a:rPr lang="en-US" dirty="0" smtClean="0"/>
              <a:t>P</a:t>
            </a:r>
            <a:r>
              <a:rPr lang="en-US" dirty="0"/>
              <a:t>. Neumann, J. </a:t>
            </a:r>
            <a:r>
              <a:rPr lang="en-US" dirty="0" err="1"/>
              <a:t>Uhlíř</a:t>
            </a:r>
            <a:r>
              <a:rPr lang="en-US" dirty="0"/>
              <a:t>, </a:t>
            </a:r>
            <a:r>
              <a:rPr lang="en-US" dirty="0" err="1"/>
              <a:t>Elektronické</a:t>
            </a:r>
            <a:r>
              <a:rPr lang="en-US" dirty="0"/>
              <a:t> </a:t>
            </a:r>
            <a:r>
              <a:rPr lang="en-US" dirty="0" err="1"/>
              <a:t>obvody</a:t>
            </a:r>
            <a:r>
              <a:rPr lang="en-US" dirty="0"/>
              <a:t> a </a:t>
            </a:r>
            <a:r>
              <a:rPr lang="en-US" dirty="0" err="1"/>
              <a:t>funkční</a:t>
            </a:r>
            <a:r>
              <a:rPr lang="en-US" dirty="0"/>
              <a:t> </a:t>
            </a:r>
            <a:r>
              <a:rPr lang="en-US" dirty="0" err="1"/>
              <a:t>bloky</a:t>
            </a:r>
            <a:r>
              <a:rPr lang="en-US" dirty="0"/>
              <a:t>  1, </a:t>
            </a:r>
            <a:r>
              <a:rPr lang="en-US" dirty="0" err="1"/>
              <a:t>skriptum</a:t>
            </a:r>
            <a:r>
              <a:rPr lang="en-US" dirty="0"/>
              <a:t> ČVUT (2005</a:t>
            </a:r>
            <a:r>
              <a:rPr lang="en-US" dirty="0" smtClean="0"/>
              <a:t>)</a:t>
            </a:r>
            <a:r>
              <a:rPr lang="cs-CZ" dirty="0" smtClean="0"/>
              <a:t>.</a:t>
            </a:r>
          </a:p>
          <a:p>
            <a:r>
              <a:rPr lang="en-US" dirty="0"/>
              <a:t>P. Horowitz, W. Hill, The art of Electronics, Third edition, Cambridge University </a:t>
            </a:r>
            <a:endParaRPr lang="cs-CZ" dirty="0" smtClean="0"/>
          </a:p>
          <a:p>
            <a:r>
              <a:rPr lang="en-US" dirty="0" smtClean="0"/>
              <a:t>Press</a:t>
            </a:r>
            <a:r>
              <a:rPr lang="en-US" dirty="0"/>
              <a:t>, 1980, 1989, </a:t>
            </a:r>
            <a:r>
              <a:rPr lang="en-US" dirty="0" smtClean="0"/>
              <a:t>2015</a:t>
            </a:r>
            <a:r>
              <a:rPr lang="cs-CZ" dirty="0" smtClean="0"/>
              <a:t>.</a:t>
            </a:r>
          </a:p>
          <a:p>
            <a:r>
              <a:rPr lang="en-US" dirty="0"/>
              <a:t>Richard. C. Dorf, et. al., The electrical engineering handbook, Electronics, Power Electronics</a:t>
            </a:r>
            <a:r>
              <a:rPr lang="en-US" dirty="0" smtClean="0"/>
              <a:t>,</a:t>
            </a:r>
            <a:r>
              <a:rPr lang="cs-CZ" dirty="0" smtClean="0"/>
              <a:t> </a:t>
            </a:r>
            <a:r>
              <a:rPr lang="en-US" dirty="0" smtClean="0"/>
              <a:t>Optoelectronics</a:t>
            </a:r>
            <a:r>
              <a:rPr lang="en-US" dirty="0"/>
              <a:t>, Microwaves, Electromagnetics, and Radar Third edition, Taylor &amp; Francis (2006).</a:t>
            </a:r>
          </a:p>
          <a:p>
            <a:r>
              <a:rPr lang="en-US" dirty="0"/>
              <a:t>Donald A. </a:t>
            </a:r>
            <a:r>
              <a:rPr lang="en-US" dirty="0" err="1"/>
              <a:t>Neamen</a:t>
            </a:r>
            <a:r>
              <a:rPr lang="en-US" dirty="0"/>
              <a:t>, Microelectronics Circuit Analysis and Design, Published by McGraw-Hill</a:t>
            </a:r>
          </a:p>
          <a:p>
            <a:r>
              <a:rPr lang="en-US" dirty="0"/>
              <a:t>(2010).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46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730</TotalTime>
  <Words>591</Words>
  <Application>Microsoft Office PowerPoint</Application>
  <PresentationFormat>Předvádění na obrazovce (4:3)</PresentationFormat>
  <Paragraphs>114</Paragraphs>
  <Slides>28</Slides>
  <Notes>19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Times New Roman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hubicka</dc:creator>
  <cp:lastModifiedBy>hubicka</cp:lastModifiedBy>
  <cp:revision>59</cp:revision>
  <dcterms:created xsi:type="dcterms:W3CDTF">2019-07-16T06:27:36Z</dcterms:created>
  <dcterms:modified xsi:type="dcterms:W3CDTF">2020-10-20T11:46:27Z</dcterms:modified>
</cp:coreProperties>
</file>