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0" r:id="rId5"/>
    <p:sldId id="261" r:id="rId6"/>
    <p:sldId id="262" r:id="rId7"/>
    <p:sldId id="263" r:id="rId8"/>
    <p:sldId id="265" r:id="rId9"/>
    <p:sldId id="268" r:id="rId10"/>
    <p:sldId id="258" r:id="rId11"/>
    <p:sldId id="264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29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43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88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1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5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8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46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72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578E-603F-430C-A8A2-270D64A0BAE3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0C0C-624C-4171-9442-2CB70D91B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4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2005" t="16159" r="40137" b="19313"/>
          <a:stretch/>
        </p:blipFill>
        <p:spPr bwMode="auto">
          <a:xfrm>
            <a:off x="469022" y="363893"/>
            <a:ext cx="4280259" cy="6046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43804" y="867747"/>
            <a:ext cx="62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50498" y="727788"/>
            <a:ext cx="6204857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Třináctá komnata vévodkyně </a:t>
            </a:r>
            <a:r>
              <a:rPr lang="cs-C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Krumlova</a:t>
            </a:r>
          </a:p>
          <a:p>
            <a:pPr algn="ctr"/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 Arnoštka z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Eggenberku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1649-1719)</a:t>
            </a:r>
          </a:p>
          <a:p>
            <a:pPr algn="ctr"/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04154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8" y="575130"/>
            <a:ext cx="3317589" cy="5797678"/>
          </a:xfrm>
        </p:spPr>
      </p:pic>
      <p:sp>
        <p:nvSpPr>
          <p:cNvPr id="5" name="TextovéPole 4"/>
          <p:cNvSpPr txBox="1"/>
          <p:nvPr/>
        </p:nvSpPr>
        <p:spPr>
          <a:xfrm>
            <a:off x="4276919" y="1117341"/>
            <a:ext cx="6204858" cy="636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Haimb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Johann Heinrich,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Schwartzenberga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gloriosa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sive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Epitome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ortu et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gestis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serenissimae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gentis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Schwartzenbergicae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Ratisbonne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1708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disertaci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obhájenou na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právnické fakultě university ve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Würzburku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Autor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pocházel ze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Seßlachu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(poblíž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Coburgu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Jak univerzita, tak jeho rodiště jsou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poblíž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původních schwarzenberských panství v Horních Frankách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Johann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Haimb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měl patrně možnost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čerpat ze schwarzenberských materiálů, snad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vystudoval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jejich náklady,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se dá zjistit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předmluvy nebo dedikace. </a:t>
            </a:r>
            <a:endParaRPr 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Jiné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prameny asi o něm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nejsou,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jižních Čech s prvními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Schwarzenberky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zřejmě nepřišel,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zdá se, že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zůstal v rodném kraji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působil jako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soudní úředník.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34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Ahnen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Saal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poloviny 19. století – rodová paměť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12938" r="13450" b="5793"/>
          <a:stretch/>
        </p:blipFill>
        <p:spPr>
          <a:xfrm>
            <a:off x="1175657" y="1483568"/>
            <a:ext cx="3743275" cy="5215812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9937" r="14070" b="3218"/>
          <a:stretch/>
        </p:blipFill>
        <p:spPr>
          <a:xfrm>
            <a:off x="7091266" y="1465829"/>
            <a:ext cx="3321042" cy="5233551"/>
          </a:xfrm>
        </p:spPr>
      </p:pic>
    </p:spTree>
    <p:extLst>
      <p:ext uri="{BB962C8B-B14F-4D97-AF65-F5344CB8AC3E}">
        <p14:creationId xmlns:p14="http://schemas.microsoft.com/office/powerpoint/2010/main" val="358550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Jaká vlastně byla vévodkyně z Krumlova?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Urozená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bohatá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Vzdělaná a sečtělá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Zbožná a dobročinná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Poslušná dcera a manželka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Pragmatická a praktická v hospodaření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Panovačná a svéhlavá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Šťastná nebo nešťastná 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Nenaplněné mateřství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Hledání identity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Manželství a nový domov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Knihovna 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–místo,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jsem svobodná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 jako poslání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Vědomí pomíjivosti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Pomoci druhým i sobě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Nezpronevěřit se mravním zásadám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33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Vyznamenání a řády pro šlechtičny </a:t>
            </a:r>
            <a:b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rakouské monarchii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288659"/>
            <a:ext cx="5157787" cy="82391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Řád Otrokyně ctnosti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8" t="9295" r="8066" b="19358"/>
          <a:stretch/>
        </p:blipFill>
        <p:spPr>
          <a:xfrm rot="5400000">
            <a:off x="1046550" y="2687876"/>
            <a:ext cx="4603465" cy="3735321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097588" y="1357682"/>
            <a:ext cx="5183188" cy="82391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Řád hvězdového kříže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8" t="3023" r="18806" b="3034"/>
          <a:stretch/>
        </p:blipFill>
        <p:spPr>
          <a:xfrm>
            <a:off x="7031865" y="2253803"/>
            <a:ext cx="3567842" cy="4603466"/>
          </a:xfrm>
        </p:spPr>
      </p:pic>
    </p:spTree>
    <p:extLst>
      <p:ext uri="{BB962C8B-B14F-4D97-AF65-F5344CB8AC3E}">
        <p14:creationId xmlns:p14="http://schemas.microsoft.com/office/powerpoint/2010/main" val="83851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Místa z našeho okolí a dobročinnost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Arnoštov</a:t>
            </a:r>
            <a:r>
              <a:rPr lang="cs-CZ" dirty="0" smtClean="0"/>
              <a:t> a Křišťanov</a:t>
            </a:r>
          </a:p>
          <a:p>
            <a:r>
              <a:rPr lang="cs-CZ" dirty="0" smtClean="0"/>
              <a:t>Dobrá Voda u Prachatic</a:t>
            </a:r>
          </a:p>
          <a:p>
            <a:r>
              <a:rPr lang="cs-CZ" dirty="0"/>
              <a:t>Kratochvíle u Netolic</a:t>
            </a:r>
          </a:p>
          <a:p>
            <a:r>
              <a:rPr lang="cs-CZ" dirty="0"/>
              <a:t>Červený dvůr u Chvalšin</a:t>
            </a:r>
          </a:p>
          <a:p>
            <a:r>
              <a:rPr lang="cs-CZ" dirty="0"/>
              <a:t>Poutní místo </a:t>
            </a:r>
            <a:r>
              <a:rPr lang="cs-CZ" dirty="0" smtClean="0"/>
              <a:t>Kájov</a:t>
            </a:r>
          </a:p>
          <a:p>
            <a:r>
              <a:rPr lang="cs-CZ" dirty="0" smtClean="0"/>
              <a:t>Chýnov a Klokoty u Tábora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Zámecký špitál</a:t>
            </a:r>
          </a:p>
          <a:p>
            <a:r>
              <a:rPr lang="cs-CZ" dirty="0" smtClean="0"/>
              <a:t>Podpora krumlovské jezuitské koleje</a:t>
            </a:r>
          </a:p>
          <a:p>
            <a:r>
              <a:rPr lang="cs-CZ" dirty="0" smtClean="0"/>
              <a:t>Minorité a klarisky</a:t>
            </a:r>
          </a:p>
          <a:p>
            <a:r>
              <a:rPr lang="cs-CZ" dirty="0" smtClean="0"/>
              <a:t>Zlatá Koruna a Vyšší Brod – </a:t>
            </a:r>
            <a:r>
              <a:rPr lang="cs-CZ" dirty="0" err="1" smtClean="0"/>
              <a:t>ciscterciáci</a:t>
            </a:r>
            <a:endParaRPr lang="cs-CZ" dirty="0" smtClean="0"/>
          </a:p>
          <a:p>
            <a:r>
              <a:rPr lang="cs-CZ" dirty="0" smtClean="0"/>
              <a:t>Spory s krumlovským písařem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1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Zdraví a léčení nemocí – zahrada a lékárna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62512"/>
            <a:ext cx="3270161" cy="5333114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58" y="1542687"/>
            <a:ext cx="3481619" cy="5315313"/>
          </a:xfrm>
        </p:spPr>
      </p:pic>
    </p:spTree>
    <p:extLst>
      <p:ext uri="{BB962C8B-B14F-4D97-AF65-F5344CB8AC3E}">
        <p14:creationId xmlns:p14="http://schemas.microsoft.com/office/powerpoint/2010/main" val="384933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Čtení knih a rukopisné vpisky 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76" y="1690688"/>
            <a:ext cx="3284318" cy="5319754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21" y="1689649"/>
            <a:ext cx="3311896" cy="5321833"/>
          </a:xfrm>
        </p:spPr>
      </p:pic>
    </p:spTree>
    <p:extLst>
      <p:ext uri="{BB962C8B-B14F-4D97-AF65-F5344CB8AC3E}">
        <p14:creationId xmlns:p14="http://schemas.microsoft.com/office/powerpoint/2010/main" val="338798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vita che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gioua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con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rapace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a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penar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fugace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la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gioia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fugace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Minato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633)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0" y="1825625"/>
            <a:ext cx="3121160" cy="4351338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42" y="1825625"/>
            <a:ext cx="2881515" cy="4351338"/>
          </a:xfrm>
        </p:spPr>
      </p:pic>
    </p:spTree>
    <p:extLst>
      <p:ext uri="{BB962C8B-B14F-4D97-AF65-F5344CB8AC3E}">
        <p14:creationId xmlns:p14="http://schemas.microsoft.com/office/powerpoint/2010/main" val="20502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Italsko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německý a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německo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italský slovník </a:t>
            </a:r>
            <a:b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pol. 17. století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HULSIUS,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Levinus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1550-1606                                                                           </a:t>
            </a:r>
            <a:r>
              <a:rPr lang="cs-C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(VZH: 1252) </a:t>
            </a:r>
            <a:endParaRPr lang="cs-C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Dictionarium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Levini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Hulsii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Teutsch-Italiänisch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Italiänisch-Teutsch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Jetzo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angelegenem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Fleiß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vbersehen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dardurch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heuffich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Verbessert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Vermehrt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beygefügtem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gründlichen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Bericht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waß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weiß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Teutscher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Italianische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ohne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besondere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Aussprechen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Lernen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May.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Freyheit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 nach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zutrucken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Getruckt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Chur-Fürstl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Residentz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Mäyntz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Nicolaum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Heyll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Typ.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daselbst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Impensis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Haeredum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Joannis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Godofredi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Schönwetteri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Anno 1657. -- [8], 286, [2], 470 s.; 8° (19 cm)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Vazba pergamenová, na obou deskách zlacené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supralibros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ME. Na hřbetu 3 štítky se zlacenými texty, na horním štítku HVLSII DICTIONARI, na prostředním A 9, na dolním 4. Na předním přídeští dole tužkou A 9 4 a v levém dolním rohu tužkou škrtnuté 48, které bylo napsáno červenou pastelkou. Na zadním přídeští v pravém horním rohu nalepen papírový štítek, na něm perem 899, pod ním tužkou 6 a něco škrtnutého, dole razítkem signatura 21 E 4393.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-straně přední předsádky perem: Maria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Ernestina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Principesse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Eggenberg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vita che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goioua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non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VD 17 12:130258Y a VD 17 23:241238V jsou blízké krumlovskému exempláři, ale obě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varinaty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liší, mají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ahngelegenem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02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Rukopisný komentář přečteného textu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sejmout002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437" b="3524"/>
          <a:stretch/>
        </p:blipFill>
        <p:spPr>
          <a:xfrm>
            <a:off x="1657350" y="1565909"/>
            <a:ext cx="7463790" cy="5363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1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Překlad komentovaného textu a komentáře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jde o spiknutí, je třeba, aby ti, kterým bylo sděleno, je dovedli udržet v tajnosti.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Nejhorší je, když se takové události sdělí ženám, pohlaví tak křehkému, že není schopno udržet nic v tajnosti.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velký počet mužů, kteří jsou v tomto ohledu ženami a nemají-li slabost  říci své tajemství ženám, ženy mohou velmi dobře mlčet, což nevědí.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jak chceme zavázat jiného, aby uchoval naše tajemství, když jsme ho neuměli udržet my sami?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85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573</Words>
  <Application>Microsoft Office PowerPoint</Application>
  <PresentationFormat>Širokoúhlá obrazovka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Vyznamenání a řády pro šlechtičny  v rakouské monarchii</vt:lpstr>
      <vt:lpstr>Místa z našeho okolí a dobročinnost</vt:lpstr>
      <vt:lpstr>Zdraví a léčení nemocí – zahrada a lékárna</vt:lpstr>
      <vt:lpstr>Čtení knih a rukopisné vpisky </vt:lpstr>
      <vt:lpstr>La vita che gioua                     con volo rapace  se non a penar fugace              la gioia fugace     (Minato 633)</vt:lpstr>
      <vt:lpstr>Italsko – německý a německo – italský slovník  z pol. 17. století</vt:lpstr>
      <vt:lpstr>Rukopisný komentář přečteného textu</vt:lpstr>
      <vt:lpstr>Překlad komentovaného textu a komentáře</vt:lpstr>
      <vt:lpstr>Prezentace aplikace PowerPoint</vt:lpstr>
      <vt:lpstr>Ahnen Saal z poloviny 19. století – rodová paměť</vt:lpstr>
      <vt:lpstr>Jaká vlastně byla vévodkyně z Krumlova?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Třináctá komnata vévodkyně z Krumlova</dc:title>
  <dc:creator>Radimská Jitka prof. PhDr. Dr.</dc:creator>
  <cp:lastModifiedBy>Acer</cp:lastModifiedBy>
  <cp:revision>35</cp:revision>
  <dcterms:created xsi:type="dcterms:W3CDTF">2016-11-21T11:00:45Z</dcterms:created>
  <dcterms:modified xsi:type="dcterms:W3CDTF">2016-11-25T14:58:16Z</dcterms:modified>
</cp:coreProperties>
</file>