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9" r:id="rId24"/>
    <p:sldId id="280" r:id="rId25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254" y="-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e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e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18. 9. 2020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18. 9. 2020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18. 9. 2020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18. 9. 2020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18. 9. 2020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18. 9. 2020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18. 9. 2020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18. 9. 2020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11" Type="http://schemas.openxmlformats.org/officeDocument/2006/relationships/oleObject" Target="../embeddings/Microsoft_Word_97_-_2003_Document5.doc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emf"/><Relationship Id="rId5" Type="http://schemas.openxmlformats.org/officeDocument/2006/relationships/oleObject" Target="../embeddings/Microsoft_Word_97_-_2003_Document6.doc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7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8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9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3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0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5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6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8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30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3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Microsoft_Word_97_-_2003_Document2.doc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BREAK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EVEN 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POINT ANALYSIS 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Financial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analysis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planning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Unit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496257"/>
              </p:ext>
            </p:extLst>
          </p:nvPr>
        </p:nvGraphicFramePr>
        <p:xfrm>
          <a:off x="2415149" y="1342652"/>
          <a:ext cx="31527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3" imgW="3149280" imgH="291960" progId="Equation.DSMT4">
                  <p:embed/>
                </p:oleObj>
              </mc:Choice>
              <mc:Fallback>
                <p:oleObj name="Equation" r:id="rId3" imgW="3149280" imgH="291960" progId="Equation.DSMT4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5149" y="1342652"/>
                        <a:ext cx="31527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991222"/>
              </p:ext>
            </p:extLst>
          </p:nvPr>
        </p:nvGraphicFramePr>
        <p:xfrm>
          <a:off x="3926449" y="1918915"/>
          <a:ext cx="15589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5" imgW="1562040" imgH="647640" progId="Equation.DSMT4">
                  <p:embed/>
                </p:oleObj>
              </mc:Choice>
              <mc:Fallback>
                <p:oleObj name="Equation" r:id="rId5" imgW="1562040" imgH="64764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449" y="1918915"/>
                        <a:ext cx="1558925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996690"/>
              </p:ext>
            </p:extLst>
          </p:nvPr>
        </p:nvGraphicFramePr>
        <p:xfrm>
          <a:off x="4686861" y="2855540"/>
          <a:ext cx="15970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7" imgW="1600200" imgH="431640" progId="Equation.DSMT4">
                  <p:embed/>
                </p:oleObj>
              </mc:Choice>
              <mc:Fallback>
                <p:oleObj name="Equation" r:id="rId7" imgW="1600200" imgH="431640" progId="Equation.DSMT4">
                  <p:embed/>
                  <p:pic>
                    <p:nvPicPr>
                      <p:cNvPr id="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861" y="2855540"/>
                        <a:ext cx="15970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397241"/>
              </p:ext>
            </p:extLst>
          </p:nvPr>
        </p:nvGraphicFramePr>
        <p:xfrm>
          <a:off x="2389749" y="2880940"/>
          <a:ext cx="1957387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9" imgW="1955520" imgH="253800" progId="Equation.DSMT4">
                  <p:embed/>
                </p:oleObj>
              </mc:Choice>
              <mc:Fallback>
                <p:oleObj name="Equation" r:id="rId9" imgW="1955520" imgH="253800" progId="Equation.DSMT4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749" y="2880940"/>
                        <a:ext cx="1957387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056162"/>
              </p:ext>
            </p:extLst>
          </p:nvPr>
        </p:nvGraphicFramePr>
        <p:xfrm>
          <a:off x="2342124" y="3358777"/>
          <a:ext cx="6465887" cy="260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Document" r:id="rId11" imgW="6480491" imgH="2613557" progId="Word.Document.8">
                  <p:embed/>
                </p:oleObj>
              </mc:Choice>
              <mc:Fallback>
                <p:oleObj name="Document" r:id="rId11" imgW="6480491" imgH="2613557" progId="Word.Document.8">
                  <p:embed/>
                  <p:pic>
                    <p:nvPicPr>
                      <p:cNvPr id="0" name="Objek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2124" y="3358777"/>
                        <a:ext cx="6465887" cy="2605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901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Break-even point for zero profit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break-even point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is defined as a point where the enterprise generates zero profit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break-even point is defined by the volume of production of in-kind units where the volume of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revenues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is equal to the volume of costs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500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Break-even point for zero profit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66283"/>
              </p:ext>
            </p:extLst>
          </p:nvPr>
        </p:nvGraphicFramePr>
        <p:xfrm>
          <a:off x="1193427" y="1306046"/>
          <a:ext cx="3622675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3" imgW="3619440" imgH="1828800" progId="Equation.DSMT4">
                  <p:embed/>
                </p:oleObj>
              </mc:Choice>
              <mc:Fallback>
                <p:oleObj name="Equation" r:id="rId3" imgW="3619440" imgH="1828800" progId="Equation.DSMT4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427" y="1306046"/>
                        <a:ext cx="3622675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614773"/>
              </p:ext>
            </p:extLst>
          </p:nvPr>
        </p:nvGraphicFramePr>
        <p:xfrm>
          <a:off x="2539626" y="3168557"/>
          <a:ext cx="6419850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Document" r:id="rId5" imgW="6555368" imgH="3973413" progId="Word.Document.8">
                  <p:embed/>
                </p:oleObj>
              </mc:Choice>
              <mc:Fallback>
                <p:oleObj name="Document" r:id="rId5" imgW="6555368" imgH="3973413" progId="Word.Document.8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9626" y="3168557"/>
                        <a:ext cx="6419850" cy="388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30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Break-even point for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required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profitabilit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UP</a:t>
            </a:r>
            <a:r>
              <a:rPr lang="en-GB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min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= profit from an in-kind unit of production ensuring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minimal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required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profitability of production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369965"/>
              </p:ext>
            </p:extLst>
          </p:nvPr>
        </p:nvGraphicFramePr>
        <p:xfrm>
          <a:off x="1476375" y="3068638"/>
          <a:ext cx="5651500" cy="188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5651280" imgH="1879560" progId="Equation.DSMT4">
                  <p:embed/>
                </p:oleObj>
              </mc:Choice>
              <mc:Fallback>
                <p:oleObj name="Equation" r:id="rId3" imgW="5651280" imgH="187956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068638"/>
                        <a:ext cx="5651500" cy="188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9868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Break-even point for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required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profitabilit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graphicFrame>
        <p:nvGraphicFramePr>
          <p:cNvPr id="7" name="Zástupný symbol pro obsah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2780941"/>
              </p:ext>
            </p:extLst>
          </p:nvPr>
        </p:nvGraphicFramePr>
        <p:xfrm>
          <a:off x="1874044" y="2487612"/>
          <a:ext cx="6945313" cy="296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Document" r:id="rId3" imgW="6945234" imgH="2966566" progId="Word.Document.8">
                  <p:embed/>
                </p:oleObj>
              </mc:Choice>
              <mc:Fallback>
                <p:oleObj name="Document" r:id="rId3" imgW="6945234" imgH="2966566" progId="Word.Document.8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044" y="2487612"/>
                        <a:ext cx="6945313" cy="296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30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Break-even point for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required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profit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GB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min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required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minimal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profit from production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943271"/>
              </p:ext>
            </p:extLst>
          </p:nvPr>
        </p:nvGraphicFramePr>
        <p:xfrm>
          <a:off x="2051050" y="2852738"/>
          <a:ext cx="4000500" cy="226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4000320" imgH="2260440" progId="Equation.DSMT4">
                  <p:embed/>
                </p:oleObj>
              </mc:Choice>
              <mc:Fallback>
                <p:oleObj name="Equation" r:id="rId3" imgW="4000320" imgH="226044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852738"/>
                        <a:ext cx="4000500" cy="2262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114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Break-even point for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required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profit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  <p:graphicFrame>
        <p:nvGraphicFramePr>
          <p:cNvPr id="7" name="Zástupný symbol pro obsah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952727"/>
              </p:ext>
            </p:extLst>
          </p:nvPr>
        </p:nvGraphicFramePr>
        <p:xfrm>
          <a:off x="1654969" y="2487612"/>
          <a:ext cx="7383463" cy="296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Document" r:id="rId3" imgW="7384059" imgH="2966566" progId="Word.Document.8">
                  <p:embed/>
                </p:oleObj>
              </mc:Choice>
              <mc:Fallback>
                <p:oleObj name="Document" r:id="rId3" imgW="7384059" imgH="2966566" progId="Word.Document.8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969" y="2487612"/>
                        <a:ext cx="7383463" cy="296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014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Cash flow break-even point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/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Fi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xed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costs can be divided into two groups: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0" hangingPunct="0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Depreciation representing a non-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expen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diture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(non-cash)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component of fixed costs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0" hangingPunct="0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Cash fixed costs representing the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expen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diture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component of fixed costs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0" hangingPunct="0"/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 allows businesses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mak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a loss for a certain period of time to cover their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expen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diture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181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Cash flow break-even point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  <p:graphicFrame>
        <p:nvGraphicFramePr>
          <p:cNvPr id="6" name="Zástupný symbol pro obsah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4607283"/>
              </p:ext>
            </p:extLst>
          </p:nvPr>
        </p:nvGraphicFramePr>
        <p:xfrm>
          <a:off x="1745456" y="2487612"/>
          <a:ext cx="7202488" cy="296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Document" r:id="rId3" imgW="7202625" imgH="2967285" progId="Word.Document.8">
                  <p:embed/>
                </p:oleObj>
              </mc:Choice>
              <mc:Fallback>
                <p:oleObj name="Document" r:id="rId3" imgW="7202625" imgH="2967285" progId="Word.Document.8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5456" y="2487612"/>
                        <a:ext cx="7202488" cy="296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925132"/>
              </p:ext>
            </p:extLst>
          </p:nvPr>
        </p:nvGraphicFramePr>
        <p:xfrm>
          <a:off x="3520048" y="5973763"/>
          <a:ext cx="16795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5" imgW="1676160" imgH="660240" progId="Equation.DSMT4">
                  <p:embed/>
                </p:oleObj>
              </mc:Choice>
              <mc:Fallback>
                <p:oleObj name="Equation" r:id="rId5" imgW="1676160" imgH="66024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0048" y="5973763"/>
                        <a:ext cx="1679575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169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Break-even point for non-linear functions of costs and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revenues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he supplier can provide bulk discounts that increase the volume of production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maximum volume of profit need not necessarily to be connected with maximum production. 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optimal level of production where profit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maximized can be reached with a lower than maximum production level. 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329717"/>
              </p:ext>
            </p:extLst>
          </p:nvPr>
        </p:nvGraphicFramePr>
        <p:xfrm>
          <a:off x="5782234" y="4498365"/>
          <a:ext cx="4013107" cy="2319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Document" r:id="rId3" imgW="5817754" imgH="3365634" progId="Word.Document.8">
                  <p:embed/>
                </p:oleObj>
              </mc:Choice>
              <mc:Fallback>
                <p:oleObj name="Document" r:id="rId3" imgW="5817754" imgH="3365634" progId="Word.Document.8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2234" y="4498365"/>
                        <a:ext cx="4013107" cy="23198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123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Planning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production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/>
            <a:r>
              <a:rPr lang="cs-CZ" sz="2800" dirty="0">
                <a:latin typeface="+mn-lt"/>
              </a:rPr>
              <a:t>A</a:t>
            </a:r>
            <a:r>
              <a:rPr lang="en-GB" sz="2800" dirty="0" err="1">
                <a:latin typeface="+mn-lt"/>
              </a:rPr>
              <a:t>ims</a:t>
            </a:r>
            <a:endParaRPr lang="cs-CZ" sz="2800" dirty="0">
              <a:latin typeface="+mn-lt"/>
            </a:endParaRPr>
          </a:p>
          <a:p>
            <a:pPr lvl="1" eaLnBrk="0" hangingPunct="0"/>
            <a:r>
              <a:rPr lang="en-GB" sz="2400" dirty="0">
                <a:latin typeface="+mn-lt"/>
              </a:rPr>
              <a:t>determine a minimum volume of production which could secure covering of costs through sales and </a:t>
            </a:r>
            <a:r>
              <a:rPr lang="en-GB" sz="2400" dirty="0" err="1">
                <a:latin typeface="+mn-lt"/>
              </a:rPr>
              <a:t>generatin</a:t>
            </a:r>
            <a:r>
              <a:rPr lang="cs-CZ" sz="2400" dirty="0">
                <a:latin typeface="+mn-lt"/>
              </a:rPr>
              <a:t>g</a:t>
            </a:r>
            <a:r>
              <a:rPr lang="en-GB" sz="2400" dirty="0">
                <a:latin typeface="+mn-lt"/>
              </a:rPr>
              <a:t> of adequate profit for the enterprise.</a:t>
            </a:r>
            <a:endParaRPr lang="cs-CZ" sz="2400" dirty="0">
              <a:latin typeface="+mn-lt"/>
            </a:endParaRPr>
          </a:p>
          <a:p>
            <a:pPr lvl="1" eaLnBrk="0" hangingPunct="0"/>
            <a:r>
              <a:rPr lang="en-GB" sz="2400" dirty="0">
                <a:latin typeface="+mn-lt"/>
              </a:rPr>
              <a:t>assess the </a:t>
            </a:r>
            <a:r>
              <a:rPr lang="cs-CZ" sz="2400" dirty="0">
                <a:latin typeface="+mn-lt"/>
              </a:rPr>
              <a:t>profit/</a:t>
            </a:r>
            <a:r>
              <a:rPr lang="cs-CZ" sz="2400" dirty="0" err="1">
                <a:latin typeface="+mn-lt"/>
              </a:rPr>
              <a:t>loss</a:t>
            </a:r>
            <a:r>
              <a:rPr lang="cs-CZ" sz="2400" dirty="0">
                <a:latin typeface="+mn-lt"/>
              </a:rPr>
              <a:t> </a:t>
            </a:r>
            <a:r>
              <a:rPr lang="cs-CZ" sz="2400" dirty="0" err="1">
                <a:latin typeface="+mn-lt"/>
              </a:rPr>
              <a:t>of</a:t>
            </a:r>
            <a:r>
              <a:rPr lang="en-GB" sz="2400" dirty="0">
                <a:latin typeface="+mn-lt"/>
              </a:rPr>
              <a:t> the enterprise according to the development of sales and costs.</a:t>
            </a:r>
            <a:endParaRPr lang="cs-CZ" sz="2400" dirty="0">
              <a:latin typeface="+mn-lt"/>
            </a:endParaRPr>
          </a:p>
          <a:p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18. 9. 2020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Break-even point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cost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revenues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ratio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break-even point can also be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analy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ed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at the aggregate level of the whole company. 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Variable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revenues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ratio</a:t>
            </a:r>
          </a:p>
          <a:p>
            <a:pPr lvl="1"/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vc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-r = VC / 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R 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we assume it is constant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Fixed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revenues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ratio</a:t>
            </a:r>
          </a:p>
          <a:p>
            <a:pPr lvl="1"/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fc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-r = FC / R	lim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fc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-r (R →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) = 0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revenues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ratio</a:t>
            </a:r>
          </a:p>
          <a:p>
            <a:pPr lvl="1"/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c-r = (FC + VC) / Q =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fc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-r +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vc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-r	 lim c-r (R →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) =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vc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-r 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51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Break-even point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cost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revenues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ratio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  <p:graphicFrame>
        <p:nvGraphicFramePr>
          <p:cNvPr id="6" name="Zástupný symbol pro obsah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4092450"/>
              </p:ext>
            </p:extLst>
          </p:nvPr>
        </p:nvGraphicFramePr>
        <p:xfrm>
          <a:off x="2137569" y="2559050"/>
          <a:ext cx="6418263" cy="282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Document" r:id="rId3" imgW="6418933" imgH="2824427" progId="Word.Document.8">
                  <p:embed/>
                </p:oleObj>
              </mc:Choice>
              <mc:Fallback>
                <p:oleObj name="Document" r:id="rId3" imgW="6418933" imgH="2824427" progId="Word.Document.8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7569" y="2559050"/>
                        <a:ext cx="6418263" cy="282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386331"/>
              </p:ext>
            </p:extLst>
          </p:nvPr>
        </p:nvGraphicFramePr>
        <p:xfrm>
          <a:off x="3503706" y="5604529"/>
          <a:ext cx="354647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5" imgW="3543120" imgH="1371600" progId="Equation.DSMT4">
                  <p:embed/>
                </p:oleObj>
              </mc:Choice>
              <mc:Fallback>
                <p:oleObj name="Equation" r:id="rId5" imgW="3543120" imgH="13716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706" y="5604529"/>
                        <a:ext cx="3546475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28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Break-even point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cost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/revenue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ratio for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required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profit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margin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  <p:graphicFrame>
        <p:nvGraphicFramePr>
          <p:cNvPr id="6" name="Zástupný symbol pro obsah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250210"/>
              </p:ext>
            </p:extLst>
          </p:nvPr>
        </p:nvGraphicFramePr>
        <p:xfrm>
          <a:off x="1437949" y="1600621"/>
          <a:ext cx="7853363" cy="282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Document" r:id="rId3" imgW="7852762" imgH="2822987" progId="Word.Document.8">
                  <p:embed/>
                </p:oleObj>
              </mc:Choice>
              <mc:Fallback>
                <p:oleObj name="Document" r:id="rId3" imgW="7852762" imgH="2822987" progId="Word.Document.8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7949" y="1600621"/>
                        <a:ext cx="7853363" cy="282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268916"/>
              </p:ext>
            </p:extLst>
          </p:nvPr>
        </p:nvGraphicFramePr>
        <p:xfrm>
          <a:off x="3285192" y="4955802"/>
          <a:ext cx="3082925" cy="144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5" imgW="3085920" imgH="1447560" progId="Equation.DSMT4">
                  <p:embed/>
                </p:oleObj>
              </mc:Choice>
              <mc:Fallback>
                <p:oleObj name="Equation" r:id="rId5" imgW="3085920" imgH="144756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192" y="4955802"/>
                        <a:ext cx="3082925" cy="1449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394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  <a:cs typeface="Calibri" panose="020F0502020204030204" pitchFamily="34" charset="0"/>
              </a:rPr>
              <a:t>Break-even point </a:t>
            </a:r>
            <a:r>
              <a:rPr lang="cs-CZ" dirty="0" err="1">
                <a:latin typeface="+mn-lt"/>
                <a:cs typeface="Calibri" panose="020F0502020204030204" pitchFamily="34" charset="0"/>
              </a:rPr>
              <a:t>with</a:t>
            </a:r>
            <a:r>
              <a:rPr lang="en-GB" dirty="0">
                <a:latin typeface="+mn-lt"/>
                <a:cs typeface="Calibri" panose="020F0502020204030204" pitchFamily="34" charset="0"/>
              </a:rPr>
              <a:t> cost</a:t>
            </a:r>
            <a:r>
              <a:rPr lang="cs-CZ" dirty="0">
                <a:latin typeface="+mn-lt"/>
                <a:cs typeface="Calibri" panose="020F0502020204030204" pitchFamily="34" charset="0"/>
              </a:rPr>
              <a:t>s</a:t>
            </a:r>
            <a:r>
              <a:rPr lang="en-GB" dirty="0">
                <a:latin typeface="+mn-lt"/>
                <a:cs typeface="Calibri" panose="020F0502020204030204" pitchFamily="34" charset="0"/>
              </a:rPr>
              <a:t>/revenue</a:t>
            </a:r>
            <a:r>
              <a:rPr lang="cs-CZ" dirty="0">
                <a:latin typeface="+mn-lt"/>
                <a:cs typeface="Calibri" panose="020F0502020204030204" pitchFamily="34" charset="0"/>
              </a:rPr>
              <a:t>s</a:t>
            </a:r>
            <a:r>
              <a:rPr lang="en-GB" dirty="0">
                <a:latin typeface="+mn-lt"/>
                <a:cs typeface="Calibri" panose="020F0502020204030204" pitchFamily="34" charset="0"/>
              </a:rPr>
              <a:t> ratio for </a:t>
            </a:r>
            <a:r>
              <a:rPr lang="cs-CZ" dirty="0" err="1" smtClean="0">
                <a:latin typeface="+mn-lt"/>
                <a:cs typeface="Calibri" panose="020F0502020204030204" pitchFamily="34" charset="0"/>
              </a:rPr>
              <a:t>required</a:t>
            </a:r>
            <a:r>
              <a:rPr lang="en-GB" dirty="0" smtClean="0">
                <a:latin typeface="+mn-lt"/>
                <a:cs typeface="Calibri" panose="020F0502020204030204" pitchFamily="34" charset="0"/>
              </a:rPr>
              <a:t> profit</a:t>
            </a:r>
            <a:endParaRPr lang="cs-CZ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>
                <a:latin typeface="+mn-lt"/>
              </a:rPr>
              <a:t>18. 9. 2020</a:t>
            </a:fld>
            <a:endParaRPr lang="cs-CZ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>
                <a:latin typeface="+mn-lt"/>
              </a:rPr>
              <a:pPr>
                <a:defRPr/>
              </a:pPr>
              <a:t>23</a:t>
            </a:fld>
            <a:endParaRPr lang="cs-CZ">
              <a:latin typeface="+mn-lt"/>
            </a:endParaRP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913306"/>
              </p:ext>
            </p:extLst>
          </p:nvPr>
        </p:nvGraphicFramePr>
        <p:xfrm>
          <a:off x="3549650" y="4987925"/>
          <a:ext cx="2551113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3" imgW="2552400" imgH="1384200" progId="Equation.DSMT4">
                  <p:embed/>
                </p:oleObj>
              </mc:Choice>
              <mc:Fallback>
                <p:oleObj name="Equation" r:id="rId3" imgW="2552400" imgH="1384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50" y="4987925"/>
                        <a:ext cx="2551113" cy="1385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Plátno 399"/>
          <p:cNvGrpSpPr/>
          <p:nvPr/>
        </p:nvGrpSpPr>
        <p:grpSpPr>
          <a:xfrm>
            <a:off x="1025377" y="1410808"/>
            <a:ext cx="8811899" cy="3761831"/>
            <a:chOff x="0" y="0"/>
            <a:chExt cx="5666565" cy="2507652"/>
          </a:xfrm>
        </p:grpSpPr>
        <p:sp>
          <p:nvSpPr>
            <p:cNvPr id="9" name="Obdélník 8"/>
            <p:cNvSpPr/>
            <p:nvPr/>
          </p:nvSpPr>
          <p:spPr>
            <a:xfrm>
              <a:off x="0" y="0"/>
              <a:ext cx="5520055" cy="2477770"/>
            </a:xfrm>
            <a:prstGeom prst="rect">
              <a:avLst/>
            </a:prstGeom>
          </p:spPr>
        </p:sp>
        <p:sp>
          <p:nvSpPr>
            <p:cNvPr id="10" name="Textové pole 740"/>
            <p:cNvSpPr txBox="1"/>
            <p:nvPr/>
          </p:nvSpPr>
          <p:spPr>
            <a:xfrm>
              <a:off x="4856728" y="1623928"/>
              <a:ext cx="305615" cy="21924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vcrr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11" name="Přímá spojnice 10"/>
            <p:cNvCxnSpPr/>
            <p:nvPr/>
          </p:nvCxnSpPr>
          <p:spPr>
            <a:xfrm>
              <a:off x="431800" y="107948"/>
              <a:ext cx="0" cy="197998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Přímá spojnice 11"/>
            <p:cNvCxnSpPr/>
            <p:nvPr/>
          </p:nvCxnSpPr>
          <p:spPr>
            <a:xfrm>
              <a:off x="425450" y="2087950"/>
              <a:ext cx="1980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ové pole 743"/>
            <p:cNvSpPr txBox="1"/>
            <p:nvPr/>
          </p:nvSpPr>
          <p:spPr>
            <a:xfrm>
              <a:off x="174022" y="6746"/>
              <a:ext cx="432000" cy="4140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S, C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14" name="Přímá spojnice 13"/>
            <p:cNvCxnSpPr/>
            <p:nvPr/>
          </p:nvCxnSpPr>
          <p:spPr>
            <a:xfrm>
              <a:off x="3079750" y="107956"/>
              <a:ext cx="0" cy="198569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Přímá spojnice 14"/>
            <p:cNvCxnSpPr/>
            <p:nvPr/>
          </p:nvCxnSpPr>
          <p:spPr>
            <a:xfrm>
              <a:off x="3073400" y="2087958"/>
              <a:ext cx="1980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ové pole 746"/>
            <p:cNvSpPr txBox="1"/>
            <p:nvPr/>
          </p:nvSpPr>
          <p:spPr>
            <a:xfrm>
              <a:off x="2732349" y="9486"/>
              <a:ext cx="432000" cy="57293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p, UC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17" name="Textové pole 747"/>
            <p:cNvSpPr txBox="1"/>
            <p:nvPr/>
          </p:nvSpPr>
          <p:spPr>
            <a:xfrm>
              <a:off x="2322010" y="2093652"/>
              <a:ext cx="253357" cy="27251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18" name="Textové pole 748"/>
            <p:cNvSpPr txBox="1"/>
            <p:nvPr/>
          </p:nvSpPr>
          <p:spPr>
            <a:xfrm>
              <a:off x="4883150" y="2093652"/>
              <a:ext cx="432000" cy="4140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19" name="Textové pole 749"/>
            <p:cNvSpPr txBox="1"/>
            <p:nvPr/>
          </p:nvSpPr>
          <p:spPr>
            <a:xfrm>
              <a:off x="2262785" y="1460024"/>
              <a:ext cx="289045" cy="309642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FC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20" name="Volný tvar 19"/>
            <p:cNvSpPr/>
            <p:nvPr/>
          </p:nvSpPr>
          <p:spPr>
            <a:xfrm>
              <a:off x="3232151" y="361726"/>
              <a:ext cx="1581150" cy="1213029"/>
            </a:xfrm>
            <a:custGeom>
              <a:avLst/>
              <a:gdLst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76200 w 552450"/>
                <a:gd name="connsiteY3" fmla="*/ 431800 h 914400"/>
                <a:gd name="connsiteX4" fmla="*/ 82550 w 552450"/>
                <a:gd name="connsiteY4" fmla="*/ 482600 h 914400"/>
                <a:gd name="connsiteX5" fmla="*/ 95250 w 552450"/>
                <a:gd name="connsiteY5" fmla="*/ 527050 h 914400"/>
                <a:gd name="connsiteX6" fmla="*/ 101600 w 552450"/>
                <a:gd name="connsiteY6" fmla="*/ 552450 h 914400"/>
                <a:gd name="connsiteX7" fmla="*/ 177800 w 552450"/>
                <a:gd name="connsiteY7" fmla="*/ 698500 h 914400"/>
                <a:gd name="connsiteX8" fmla="*/ 228600 w 552450"/>
                <a:gd name="connsiteY8" fmla="*/ 774700 h 914400"/>
                <a:gd name="connsiteX9" fmla="*/ 292100 w 552450"/>
                <a:gd name="connsiteY9" fmla="*/ 819150 h 914400"/>
                <a:gd name="connsiteX10" fmla="*/ 463550 w 552450"/>
                <a:gd name="connsiteY10" fmla="*/ 850900 h 914400"/>
                <a:gd name="connsiteX11" fmla="*/ 495300 w 552450"/>
                <a:gd name="connsiteY11" fmla="*/ 876300 h 914400"/>
                <a:gd name="connsiteX12" fmla="*/ 546100 w 552450"/>
                <a:gd name="connsiteY12" fmla="*/ 901700 h 914400"/>
                <a:gd name="connsiteX13" fmla="*/ 552450 w 552450"/>
                <a:gd name="connsiteY13" fmla="*/ 914400 h 914400"/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82550 w 552450"/>
                <a:gd name="connsiteY3" fmla="*/ 482600 h 914400"/>
                <a:gd name="connsiteX4" fmla="*/ 95250 w 552450"/>
                <a:gd name="connsiteY4" fmla="*/ 527050 h 914400"/>
                <a:gd name="connsiteX5" fmla="*/ 101600 w 552450"/>
                <a:gd name="connsiteY5" fmla="*/ 552450 h 914400"/>
                <a:gd name="connsiteX6" fmla="*/ 177800 w 552450"/>
                <a:gd name="connsiteY6" fmla="*/ 698500 h 914400"/>
                <a:gd name="connsiteX7" fmla="*/ 228600 w 552450"/>
                <a:gd name="connsiteY7" fmla="*/ 774700 h 914400"/>
                <a:gd name="connsiteX8" fmla="*/ 292100 w 552450"/>
                <a:gd name="connsiteY8" fmla="*/ 819150 h 914400"/>
                <a:gd name="connsiteX9" fmla="*/ 463550 w 552450"/>
                <a:gd name="connsiteY9" fmla="*/ 850900 h 914400"/>
                <a:gd name="connsiteX10" fmla="*/ 495300 w 552450"/>
                <a:gd name="connsiteY10" fmla="*/ 876300 h 914400"/>
                <a:gd name="connsiteX11" fmla="*/ 546100 w 552450"/>
                <a:gd name="connsiteY11" fmla="*/ 901700 h 914400"/>
                <a:gd name="connsiteX12" fmla="*/ 552450 w 552450"/>
                <a:gd name="connsiteY12" fmla="*/ 914400 h 914400"/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82550 w 552450"/>
                <a:gd name="connsiteY3" fmla="*/ 482600 h 914400"/>
                <a:gd name="connsiteX4" fmla="*/ 101600 w 552450"/>
                <a:gd name="connsiteY4" fmla="*/ 552450 h 914400"/>
                <a:gd name="connsiteX5" fmla="*/ 177800 w 552450"/>
                <a:gd name="connsiteY5" fmla="*/ 698500 h 914400"/>
                <a:gd name="connsiteX6" fmla="*/ 228600 w 552450"/>
                <a:gd name="connsiteY6" fmla="*/ 774700 h 914400"/>
                <a:gd name="connsiteX7" fmla="*/ 292100 w 552450"/>
                <a:gd name="connsiteY7" fmla="*/ 819150 h 914400"/>
                <a:gd name="connsiteX8" fmla="*/ 463550 w 552450"/>
                <a:gd name="connsiteY8" fmla="*/ 850900 h 914400"/>
                <a:gd name="connsiteX9" fmla="*/ 495300 w 552450"/>
                <a:gd name="connsiteY9" fmla="*/ 876300 h 914400"/>
                <a:gd name="connsiteX10" fmla="*/ 546100 w 552450"/>
                <a:gd name="connsiteY10" fmla="*/ 901700 h 914400"/>
                <a:gd name="connsiteX11" fmla="*/ 552450 w 552450"/>
                <a:gd name="connsiteY11" fmla="*/ 914400 h 914400"/>
                <a:gd name="connsiteX0" fmla="*/ 0 w 554153"/>
                <a:gd name="connsiteY0" fmla="*/ 0 h 914400"/>
                <a:gd name="connsiteX1" fmla="*/ 38100 w 554153"/>
                <a:gd name="connsiteY1" fmla="*/ 279400 h 914400"/>
                <a:gd name="connsiteX2" fmla="*/ 50800 w 554153"/>
                <a:gd name="connsiteY2" fmla="*/ 355600 h 914400"/>
                <a:gd name="connsiteX3" fmla="*/ 82550 w 554153"/>
                <a:gd name="connsiteY3" fmla="*/ 482600 h 914400"/>
                <a:gd name="connsiteX4" fmla="*/ 101600 w 554153"/>
                <a:gd name="connsiteY4" fmla="*/ 552450 h 914400"/>
                <a:gd name="connsiteX5" fmla="*/ 177800 w 554153"/>
                <a:gd name="connsiteY5" fmla="*/ 698500 h 914400"/>
                <a:gd name="connsiteX6" fmla="*/ 228600 w 554153"/>
                <a:gd name="connsiteY6" fmla="*/ 774700 h 914400"/>
                <a:gd name="connsiteX7" fmla="*/ 292100 w 554153"/>
                <a:gd name="connsiteY7" fmla="*/ 819150 h 914400"/>
                <a:gd name="connsiteX8" fmla="*/ 463550 w 554153"/>
                <a:gd name="connsiteY8" fmla="*/ 850900 h 914400"/>
                <a:gd name="connsiteX9" fmla="*/ 546100 w 554153"/>
                <a:gd name="connsiteY9" fmla="*/ 901700 h 914400"/>
                <a:gd name="connsiteX10" fmla="*/ 552450 w 554153"/>
                <a:gd name="connsiteY10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50800 w 566644"/>
                <a:gd name="connsiteY2" fmla="*/ 355600 h 914400"/>
                <a:gd name="connsiteX3" fmla="*/ 82550 w 566644"/>
                <a:gd name="connsiteY3" fmla="*/ 482600 h 914400"/>
                <a:gd name="connsiteX4" fmla="*/ 101600 w 566644"/>
                <a:gd name="connsiteY4" fmla="*/ 552450 h 914400"/>
                <a:gd name="connsiteX5" fmla="*/ 177800 w 566644"/>
                <a:gd name="connsiteY5" fmla="*/ 698500 h 914400"/>
                <a:gd name="connsiteX6" fmla="*/ 228600 w 566644"/>
                <a:gd name="connsiteY6" fmla="*/ 774700 h 914400"/>
                <a:gd name="connsiteX7" fmla="*/ 292100 w 566644"/>
                <a:gd name="connsiteY7" fmla="*/ 819150 h 914400"/>
                <a:gd name="connsiteX8" fmla="*/ 546100 w 566644"/>
                <a:gd name="connsiteY8" fmla="*/ 901700 h 914400"/>
                <a:gd name="connsiteX9" fmla="*/ 552450 w 566644"/>
                <a:gd name="connsiteY9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50800 w 566644"/>
                <a:gd name="connsiteY2" fmla="*/ 355600 h 914400"/>
                <a:gd name="connsiteX3" fmla="*/ 82550 w 566644"/>
                <a:gd name="connsiteY3" fmla="*/ 482600 h 914400"/>
                <a:gd name="connsiteX4" fmla="*/ 101600 w 566644"/>
                <a:gd name="connsiteY4" fmla="*/ 552450 h 914400"/>
                <a:gd name="connsiteX5" fmla="*/ 177800 w 566644"/>
                <a:gd name="connsiteY5" fmla="*/ 698500 h 914400"/>
                <a:gd name="connsiteX6" fmla="*/ 292100 w 566644"/>
                <a:gd name="connsiteY6" fmla="*/ 819150 h 914400"/>
                <a:gd name="connsiteX7" fmla="*/ 546100 w 566644"/>
                <a:gd name="connsiteY7" fmla="*/ 901700 h 914400"/>
                <a:gd name="connsiteX8" fmla="*/ 552450 w 566644"/>
                <a:gd name="connsiteY8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82550 w 566644"/>
                <a:gd name="connsiteY2" fmla="*/ 482600 h 914400"/>
                <a:gd name="connsiteX3" fmla="*/ 101600 w 566644"/>
                <a:gd name="connsiteY3" fmla="*/ 552450 h 914400"/>
                <a:gd name="connsiteX4" fmla="*/ 177800 w 566644"/>
                <a:gd name="connsiteY4" fmla="*/ 698500 h 914400"/>
                <a:gd name="connsiteX5" fmla="*/ 292100 w 566644"/>
                <a:gd name="connsiteY5" fmla="*/ 819150 h 914400"/>
                <a:gd name="connsiteX6" fmla="*/ 546100 w 566644"/>
                <a:gd name="connsiteY6" fmla="*/ 901700 h 914400"/>
                <a:gd name="connsiteX7" fmla="*/ 552450 w 566644"/>
                <a:gd name="connsiteY7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82550 w 566644"/>
                <a:gd name="connsiteY2" fmla="*/ 482600 h 914400"/>
                <a:gd name="connsiteX3" fmla="*/ 177800 w 566644"/>
                <a:gd name="connsiteY3" fmla="*/ 698500 h 914400"/>
                <a:gd name="connsiteX4" fmla="*/ 292100 w 566644"/>
                <a:gd name="connsiteY4" fmla="*/ 819150 h 914400"/>
                <a:gd name="connsiteX5" fmla="*/ 546100 w 566644"/>
                <a:gd name="connsiteY5" fmla="*/ 901700 h 914400"/>
                <a:gd name="connsiteX6" fmla="*/ 552450 w 566644"/>
                <a:gd name="connsiteY6" fmla="*/ 914400 h 914400"/>
                <a:gd name="connsiteX0" fmla="*/ 0 w 566644"/>
                <a:gd name="connsiteY0" fmla="*/ 0 h 914400"/>
                <a:gd name="connsiteX1" fmla="*/ 82550 w 566644"/>
                <a:gd name="connsiteY1" fmla="*/ 482600 h 914400"/>
                <a:gd name="connsiteX2" fmla="*/ 177800 w 566644"/>
                <a:gd name="connsiteY2" fmla="*/ 698500 h 914400"/>
                <a:gd name="connsiteX3" fmla="*/ 292100 w 566644"/>
                <a:gd name="connsiteY3" fmla="*/ 819150 h 914400"/>
                <a:gd name="connsiteX4" fmla="*/ 546100 w 566644"/>
                <a:gd name="connsiteY4" fmla="*/ 901700 h 914400"/>
                <a:gd name="connsiteX5" fmla="*/ 552450 w 566644"/>
                <a:gd name="connsiteY5" fmla="*/ 914400 h 914400"/>
                <a:gd name="connsiteX0" fmla="*/ 0 w 575084"/>
                <a:gd name="connsiteY0" fmla="*/ 0 h 920501"/>
                <a:gd name="connsiteX1" fmla="*/ 82550 w 575084"/>
                <a:gd name="connsiteY1" fmla="*/ 482600 h 920501"/>
                <a:gd name="connsiteX2" fmla="*/ 177800 w 575084"/>
                <a:gd name="connsiteY2" fmla="*/ 698500 h 920501"/>
                <a:gd name="connsiteX3" fmla="*/ 546100 w 575084"/>
                <a:gd name="connsiteY3" fmla="*/ 901700 h 920501"/>
                <a:gd name="connsiteX4" fmla="*/ 552450 w 575084"/>
                <a:gd name="connsiteY4" fmla="*/ 914400 h 920501"/>
                <a:gd name="connsiteX0" fmla="*/ 0 w 582128"/>
                <a:gd name="connsiteY0" fmla="*/ 0 h 936242"/>
                <a:gd name="connsiteX1" fmla="*/ 82550 w 582128"/>
                <a:gd name="connsiteY1" fmla="*/ 482600 h 936242"/>
                <a:gd name="connsiteX2" fmla="*/ 546100 w 582128"/>
                <a:gd name="connsiteY2" fmla="*/ 901700 h 936242"/>
                <a:gd name="connsiteX3" fmla="*/ 552450 w 582128"/>
                <a:gd name="connsiteY3" fmla="*/ 914400 h 936242"/>
                <a:gd name="connsiteX0" fmla="*/ 0 w 577901"/>
                <a:gd name="connsiteY0" fmla="*/ 0 h 926468"/>
                <a:gd name="connsiteX1" fmla="*/ 139700 w 577901"/>
                <a:gd name="connsiteY1" fmla="*/ 615967 h 926468"/>
                <a:gd name="connsiteX2" fmla="*/ 546100 w 577901"/>
                <a:gd name="connsiteY2" fmla="*/ 901700 h 926468"/>
                <a:gd name="connsiteX3" fmla="*/ 552450 w 577901"/>
                <a:gd name="connsiteY3" fmla="*/ 914400 h 926468"/>
                <a:gd name="connsiteX0" fmla="*/ 0 w 965200"/>
                <a:gd name="connsiteY0" fmla="*/ 0 h 935913"/>
                <a:gd name="connsiteX1" fmla="*/ 139700 w 965200"/>
                <a:gd name="connsiteY1" fmla="*/ 615967 h 935913"/>
                <a:gd name="connsiteX2" fmla="*/ 546100 w 965200"/>
                <a:gd name="connsiteY2" fmla="*/ 901700 h 935913"/>
                <a:gd name="connsiteX3" fmla="*/ 965200 w 965200"/>
                <a:gd name="connsiteY3" fmla="*/ 933453 h 935913"/>
                <a:gd name="connsiteX0" fmla="*/ 0 w 965200"/>
                <a:gd name="connsiteY0" fmla="*/ 0 h 933453"/>
                <a:gd name="connsiteX1" fmla="*/ 139700 w 965200"/>
                <a:gd name="connsiteY1" fmla="*/ 615967 h 933453"/>
                <a:gd name="connsiteX2" fmla="*/ 965200 w 965200"/>
                <a:gd name="connsiteY2" fmla="*/ 933453 h 933453"/>
                <a:gd name="connsiteX0" fmla="*/ 0 w 1060450"/>
                <a:gd name="connsiteY0" fmla="*/ 0 h 1022364"/>
                <a:gd name="connsiteX1" fmla="*/ 234950 w 1060450"/>
                <a:gd name="connsiteY1" fmla="*/ 704878 h 1022364"/>
                <a:gd name="connsiteX2" fmla="*/ 1060450 w 1060450"/>
                <a:gd name="connsiteY2" fmla="*/ 1022364 h 1022364"/>
                <a:gd name="connsiteX0" fmla="*/ 0 w 1060450"/>
                <a:gd name="connsiteY0" fmla="*/ 0 h 1022364"/>
                <a:gd name="connsiteX1" fmla="*/ 234950 w 1060450"/>
                <a:gd name="connsiteY1" fmla="*/ 857297 h 1022364"/>
                <a:gd name="connsiteX2" fmla="*/ 1060450 w 1060450"/>
                <a:gd name="connsiteY2" fmla="*/ 1022364 h 1022364"/>
                <a:gd name="connsiteX0" fmla="*/ 0 w 1060450"/>
                <a:gd name="connsiteY0" fmla="*/ 0 h 1032919"/>
                <a:gd name="connsiteX1" fmla="*/ 234950 w 1060450"/>
                <a:gd name="connsiteY1" fmla="*/ 857297 h 1032919"/>
                <a:gd name="connsiteX2" fmla="*/ 1060450 w 1060450"/>
                <a:gd name="connsiteY2" fmla="*/ 1022364 h 1032919"/>
                <a:gd name="connsiteX0" fmla="*/ 0 w 628650"/>
                <a:gd name="connsiteY0" fmla="*/ 0 h 1159684"/>
                <a:gd name="connsiteX1" fmla="*/ 234950 w 628650"/>
                <a:gd name="connsiteY1" fmla="*/ 857297 h 1159684"/>
                <a:gd name="connsiteX2" fmla="*/ 628650 w 628650"/>
                <a:gd name="connsiteY2" fmla="*/ 1155730 h 1159684"/>
                <a:gd name="connsiteX0" fmla="*/ 0 w 628650"/>
                <a:gd name="connsiteY0" fmla="*/ 0 h 1155730"/>
                <a:gd name="connsiteX1" fmla="*/ 234950 w 628650"/>
                <a:gd name="connsiteY1" fmla="*/ 857297 h 1155730"/>
                <a:gd name="connsiteX2" fmla="*/ 628650 w 628650"/>
                <a:gd name="connsiteY2" fmla="*/ 1155730 h 1155730"/>
                <a:gd name="connsiteX0" fmla="*/ 0 w 628650"/>
                <a:gd name="connsiteY0" fmla="*/ 0 h 1155730"/>
                <a:gd name="connsiteX1" fmla="*/ 177800 w 628650"/>
                <a:gd name="connsiteY1" fmla="*/ 857297 h 1155730"/>
                <a:gd name="connsiteX2" fmla="*/ 628650 w 628650"/>
                <a:gd name="connsiteY2" fmla="*/ 1155730 h 1155730"/>
                <a:gd name="connsiteX0" fmla="*/ 0 w 628650"/>
                <a:gd name="connsiteY0" fmla="*/ 0 h 1155730"/>
                <a:gd name="connsiteX1" fmla="*/ 165100 w 628650"/>
                <a:gd name="connsiteY1" fmla="*/ 692177 h 1155730"/>
                <a:gd name="connsiteX2" fmla="*/ 628650 w 628650"/>
                <a:gd name="connsiteY2" fmla="*/ 1155730 h 1155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650" h="1155730">
                  <a:moveTo>
                    <a:pt x="0" y="0"/>
                  </a:moveTo>
                  <a:cubicBezTo>
                    <a:pt x="17198" y="100542"/>
                    <a:pt x="60325" y="499555"/>
                    <a:pt x="165100" y="692177"/>
                  </a:cubicBezTo>
                  <a:cubicBezTo>
                    <a:pt x="269875" y="884799"/>
                    <a:pt x="412221" y="1076886"/>
                    <a:pt x="628650" y="115573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1" name="Textové pole 751"/>
            <p:cNvSpPr txBox="1"/>
            <p:nvPr/>
          </p:nvSpPr>
          <p:spPr>
            <a:xfrm>
              <a:off x="2245811" y="483224"/>
              <a:ext cx="265896" cy="309641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C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22" name="Textové pole 752"/>
            <p:cNvSpPr txBox="1"/>
            <p:nvPr/>
          </p:nvSpPr>
          <p:spPr>
            <a:xfrm>
              <a:off x="4883150" y="1516128"/>
              <a:ext cx="305615" cy="19743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crr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23" name="Přímá spojnice 22"/>
            <p:cNvCxnSpPr/>
            <p:nvPr/>
          </p:nvCxnSpPr>
          <p:spPr>
            <a:xfrm>
              <a:off x="431800" y="1562100"/>
              <a:ext cx="1758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Přímá spojnice 23"/>
            <p:cNvCxnSpPr/>
            <p:nvPr/>
          </p:nvCxnSpPr>
          <p:spPr>
            <a:xfrm flipV="1">
              <a:off x="431800" y="647700"/>
              <a:ext cx="1752600" cy="9142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Přímá spojnice 24"/>
            <p:cNvCxnSpPr/>
            <p:nvPr/>
          </p:nvCxnSpPr>
          <p:spPr>
            <a:xfrm>
              <a:off x="3079750" y="1733550"/>
              <a:ext cx="1758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Přímá spojnice 25"/>
            <p:cNvCxnSpPr/>
            <p:nvPr/>
          </p:nvCxnSpPr>
          <p:spPr>
            <a:xfrm flipH="1">
              <a:off x="431800" y="295154"/>
              <a:ext cx="1752600" cy="179228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ové pole 757"/>
            <p:cNvSpPr txBox="1"/>
            <p:nvPr/>
          </p:nvSpPr>
          <p:spPr>
            <a:xfrm>
              <a:off x="2259314" y="137913"/>
              <a:ext cx="265896" cy="309641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28" name="Přímá spojnice 27"/>
            <p:cNvCxnSpPr/>
            <p:nvPr/>
          </p:nvCxnSpPr>
          <p:spPr>
            <a:xfrm>
              <a:off x="1487347" y="1006997"/>
              <a:ext cx="0" cy="107065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ové pole 386"/>
            <p:cNvSpPr txBox="1"/>
            <p:nvPr/>
          </p:nvSpPr>
          <p:spPr>
            <a:xfrm>
              <a:off x="1455838" y="2111862"/>
              <a:ext cx="253357" cy="27251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r>
                <a:rPr lang="cs-CZ" i="1" baseline="-25000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0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30" name="Přímá spojnice 29"/>
            <p:cNvCxnSpPr/>
            <p:nvPr/>
          </p:nvCxnSpPr>
          <p:spPr>
            <a:xfrm>
              <a:off x="4110942" y="1369818"/>
              <a:ext cx="0" cy="707816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Přímá spojnice 30"/>
            <p:cNvCxnSpPr/>
            <p:nvPr/>
          </p:nvCxnSpPr>
          <p:spPr>
            <a:xfrm>
              <a:off x="3079750" y="1369833"/>
              <a:ext cx="1758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ové pole 389"/>
            <p:cNvSpPr txBox="1"/>
            <p:nvPr/>
          </p:nvSpPr>
          <p:spPr>
            <a:xfrm>
              <a:off x="4893365" y="1276418"/>
              <a:ext cx="320071" cy="18360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1</a:t>
              </a:r>
            </a:p>
          </p:txBody>
        </p:sp>
        <p:sp>
          <p:nvSpPr>
            <p:cNvPr id="33" name="Textové pole 390"/>
            <p:cNvSpPr txBox="1"/>
            <p:nvPr/>
          </p:nvSpPr>
          <p:spPr>
            <a:xfrm>
              <a:off x="4057483" y="2102201"/>
              <a:ext cx="253357" cy="27251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r>
                <a:rPr lang="cs-CZ" i="1" baseline="-25000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0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34" name="Textové pole 392"/>
            <p:cNvSpPr txBox="1"/>
            <p:nvPr/>
          </p:nvSpPr>
          <p:spPr>
            <a:xfrm>
              <a:off x="2253772" y="345183"/>
              <a:ext cx="563123" cy="309641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C</a:t>
              </a:r>
              <a:r>
                <a:rPr lang="cs-CZ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 + </a:t>
              </a:r>
              <a:r>
                <a:rPr lang="cs-CZ" i="1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P</a:t>
              </a:r>
              <a:r>
                <a:rPr lang="cs-CZ" i="1" baseline="-25000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min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35" name="Přímá spojnice 34"/>
            <p:cNvCxnSpPr/>
            <p:nvPr/>
          </p:nvCxnSpPr>
          <p:spPr>
            <a:xfrm flipH="1">
              <a:off x="1804729" y="704009"/>
              <a:ext cx="0" cy="13680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ové pole 394"/>
            <p:cNvSpPr txBox="1"/>
            <p:nvPr/>
          </p:nvSpPr>
          <p:spPr>
            <a:xfrm>
              <a:off x="1709051" y="2108624"/>
              <a:ext cx="385880" cy="21400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r>
                <a:rPr lang="cs-CZ" i="1" baseline="-25000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Pmin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37" name="Textové pole 396"/>
            <p:cNvSpPr txBox="1"/>
            <p:nvPr/>
          </p:nvSpPr>
          <p:spPr>
            <a:xfrm>
              <a:off x="4838700" y="1397454"/>
              <a:ext cx="827865" cy="198979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crr</a:t>
              </a: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 + </a:t>
              </a:r>
              <a:r>
                <a:rPr lang="cs-CZ" i="1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P</a:t>
              </a:r>
              <a:r>
                <a:rPr lang="cs-CZ" i="1" baseline="-25000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min</a:t>
              </a:r>
              <a:r>
                <a:rPr lang="cs-CZ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 / </a:t>
              </a: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38" name="Přímá spojnice 37"/>
            <p:cNvCxnSpPr/>
            <p:nvPr/>
          </p:nvCxnSpPr>
          <p:spPr>
            <a:xfrm>
              <a:off x="4336647" y="1386388"/>
              <a:ext cx="0" cy="6840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ové pole 398"/>
            <p:cNvSpPr txBox="1"/>
            <p:nvPr/>
          </p:nvSpPr>
          <p:spPr>
            <a:xfrm>
              <a:off x="4272689" y="2093652"/>
              <a:ext cx="397467" cy="33965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r>
                <a:rPr lang="cs-CZ" i="1" baseline="-25000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Pmin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40" name="Přímá spojnice 39"/>
            <p:cNvCxnSpPr/>
            <p:nvPr/>
          </p:nvCxnSpPr>
          <p:spPr>
            <a:xfrm>
              <a:off x="425463" y="1403979"/>
              <a:ext cx="1758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ové pole 449"/>
            <p:cNvSpPr txBox="1"/>
            <p:nvPr/>
          </p:nvSpPr>
          <p:spPr>
            <a:xfrm>
              <a:off x="2250069" y="1277405"/>
              <a:ext cx="593134" cy="309642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FC</a:t>
              </a:r>
              <a:r>
                <a:rPr lang="cs-CZ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 +</a:t>
              </a:r>
              <a:r>
                <a:rPr lang="cs-CZ" i="1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P</a:t>
              </a:r>
              <a:r>
                <a:rPr lang="cs-CZ" i="1" baseline="-25000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min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42" name="Přímá spojnice 41"/>
            <p:cNvCxnSpPr/>
            <p:nvPr/>
          </p:nvCxnSpPr>
          <p:spPr>
            <a:xfrm flipV="1">
              <a:off x="438738" y="483246"/>
              <a:ext cx="1752600" cy="9142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Volný tvar 42"/>
            <p:cNvSpPr/>
            <p:nvPr/>
          </p:nvSpPr>
          <p:spPr>
            <a:xfrm>
              <a:off x="3357348" y="286687"/>
              <a:ext cx="1455155" cy="1213029"/>
            </a:xfrm>
            <a:custGeom>
              <a:avLst/>
              <a:gdLst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76200 w 552450"/>
                <a:gd name="connsiteY3" fmla="*/ 431800 h 914400"/>
                <a:gd name="connsiteX4" fmla="*/ 82550 w 552450"/>
                <a:gd name="connsiteY4" fmla="*/ 482600 h 914400"/>
                <a:gd name="connsiteX5" fmla="*/ 95250 w 552450"/>
                <a:gd name="connsiteY5" fmla="*/ 527050 h 914400"/>
                <a:gd name="connsiteX6" fmla="*/ 101600 w 552450"/>
                <a:gd name="connsiteY6" fmla="*/ 552450 h 914400"/>
                <a:gd name="connsiteX7" fmla="*/ 177800 w 552450"/>
                <a:gd name="connsiteY7" fmla="*/ 698500 h 914400"/>
                <a:gd name="connsiteX8" fmla="*/ 228600 w 552450"/>
                <a:gd name="connsiteY8" fmla="*/ 774700 h 914400"/>
                <a:gd name="connsiteX9" fmla="*/ 292100 w 552450"/>
                <a:gd name="connsiteY9" fmla="*/ 819150 h 914400"/>
                <a:gd name="connsiteX10" fmla="*/ 463550 w 552450"/>
                <a:gd name="connsiteY10" fmla="*/ 850900 h 914400"/>
                <a:gd name="connsiteX11" fmla="*/ 495300 w 552450"/>
                <a:gd name="connsiteY11" fmla="*/ 876300 h 914400"/>
                <a:gd name="connsiteX12" fmla="*/ 546100 w 552450"/>
                <a:gd name="connsiteY12" fmla="*/ 901700 h 914400"/>
                <a:gd name="connsiteX13" fmla="*/ 552450 w 552450"/>
                <a:gd name="connsiteY13" fmla="*/ 914400 h 914400"/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82550 w 552450"/>
                <a:gd name="connsiteY3" fmla="*/ 482600 h 914400"/>
                <a:gd name="connsiteX4" fmla="*/ 95250 w 552450"/>
                <a:gd name="connsiteY4" fmla="*/ 527050 h 914400"/>
                <a:gd name="connsiteX5" fmla="*/ 101600 w 552450"/>
                <a:gd name="connsiteY5" fmla="*/ 552450 h 914400"/>
                <a:gd name="connsiteX6" fmla="*/ 177800 w 552450"/>
                <a:gd name="connsiteY6" fmla="*/ 698500 h 914400"/>
                <a:gd name="connsiteX7" fmla="*/ 228600 w 552450"/>
                <a:gd name="connsiteY7" fmla="*/ 774700 h 914400"/>
                <a:gd name="connsiteX8" fmla="*/ 292100 w 552450"/>
                <a:gd name="connsiteY8" fmla="*/ 819150 h 914400"/>
                <a:gd name="connsiteX9" fmla="*/ 463550 w 552450"/>
                <a:gd name="connsiteY9" fmla="*/ 850900 h 914400"/>
                <a:gd name="connsiteX10" fmla="*/ 495300 w 552450"/>
                <a:gd name="connsiteY10" fmla="*/ 876300 h 914400"/>
                <a:gd name="connsiteX11" fmla="*/ 546100 w 552450"/>
                <a:gd name="connsiteY11" fmla="*/ 901700 h 914400"/>
                <a:gd name="connsiteX12" fmla="*/ 552450 w 552450"/>
                <a:gd name="connsiteY12" fmla="*/ 914400 h 914400"/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82550 w 552450"/>
                <a:gd name="connsiteY3" fmla="*/ 482600 h 914400"/>
                <a:gd name="connsiteX4" fmla="*/ 101600 w 552450"/>
                <a:gd name="connsiteY4" fmla="*/ 552450 h 914400"/>
                <a:gd name="connsiteX5" fmla="*/ 177800 w 552450"/>
                <a:gd name="connsiteY5" fmla="*/ 698500 h 914400"/>
                <a:gd name="connsiteX6" fmla="*/ 228600 w 552450"/>
                <a:gd name="connsiteY6" fmla="*/ 774700 h 914400"/>
                <a:gd name="connsiteX7" fmla="*/ 292100 w 552450"/>
                <a:gd name="connsiteY7" fmla="*/ 819150 h 914400"/>
                <a:gd name="connsiteX8" fmla="*/ 463550 w 552450"/>
                <a:gd name="connsiteY8" fmla="*/ 850900 h 914400"/>
                <a:gd name="connsiteX9" fmla="*/ 495300 w 552450"/>
                <a:gd name="connsiteY9" fmla="*/ 876300 h 914400"/>
                <a:gd name="connsiteX10" fmla="*/ 546100 w 552450"/>
                <a:gd name="connsiteY10" fmla="*/ 901700 h 914400"/>
                <a:gd name="connsiteX11" fmla="*/ 552450 w 552450"/>
                <a:gd name="connsiteY11" fmla="*/ 914400 h 914400"/>
                <a:gd name="connsiteX0" fmla="*/ 0 w 554153"/>
                <a:gd name="connsiteY0" fmla="*/ 0 h 914400"/>
                <a:gd name="connsiteX1" fmla="*/ 38100 w 554153"/>
                <a:gd name="connsiteY1" fmla="*/ 279400 h 914400"/>
                <a:gd name="connsiteX2" fmla="*/ 50800 w 554153"/>
                <a:gd name="connsiteY2" fmla="*/ 355600 h 914400"/>
                <a:gd name="connsiteX3" fmla="*/ 82550 w 554153"/>
                <a:gd name="connsiteY3" fmla="*/ 482600 h 914400"/>
                <a:gd name="connsiteX4" fmla="*/ 101600 w 554153"/>
                <a:gd name="connsiteY4" fmla="*/ 552450 h 914400"/>
                <a:gd name="connsiteX5" fmla="*/ 177800 w 554153"/>
                <a:gd name="connsiteY5" fmla="*/ 698500 h 914400"/>
                <a:gd name="connsiteX6" fmla="*/ 228600 w 554153"/>
                <a:gd name="connsiteY6" fmla="*/ 774700 h 914400"/>
                <a:gd name="connsiteX7" fmla="*/ 292100 w 554153"/>
                <a:gd name="connsiteY7" fmla="*/ 819150 h 914400"/>
                <a:gd name="connsiteX8" fmla="*/ 463550 w 554153"/>
                <a:gd name="connsiteY8" fmla="*/ 850900 h 914400"/>
                <a:gd name="connsiteX9" fmla="*/ 546100 w 554153"/>
                <a:gd name="connsiteY9" fmla="*/ 901700 h 914400"/>
                <a:gd name="connsiteX10" fmla="*/ 552450 w 554153"/>
                <a:gd name="connsiteY10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50800 w 566644"/>
                <a:gd name="connsiteY2" fmla="*/ 355600 h 914400"/>
                <a:gd name="connsiteX3" fmla="*/ 82550 w 566644"/>
                <a:gd name="connsiteY3" fmla="*/ 482600 h 914400"/>
                <a:gd name="connsiteX4" fmla="*/ 101600 w 566644"/>
                <a:gd name="connsiteY4" fmla="*/ 552450 h 914400"/>
                <a:gd name="connsiteX5" fmla="*/ 177800 w 566644"/>
                <a:gd name="connsiteY5" fmla="*/ 698500 h 914400"/>
                <a:gd name="connsiteX6" fmla="*/ 228600 w 566644"/>
                <a:gd name="connsiteY6" fmla="*/ 774700 h 914400"/>
                <a:gd name="connsiteX7" fmla="*/ 292100 w 566644"/>
                <a:gd name="connsiteY7" fmla="*/ 819150 h 914400"/>
                <a:gd name="connsiteX8" fmla="*/ 546100 w 566644"/>
                <a:gd name="connsiteY8" fmla="*/ 901700 h 914400"/>
                <a:gd name="connsiteX9" fmla="*/ 552450 w 566644"/>
                <a:gd name="connsiteY9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50800 w 566644"/>
                <a:gd name="connsiteY2" fmla="*/ 355600 h 914400"/>
                <a:gd name="connsiteX3" fmla="*/ 82550 w 566644"/>
                <a:gd name="connsiteY3" fmla="*/ 482600 h 914400"/>
                <a:gd name="connsiteX4" fmla="*/ 101600 w 566644"/>
                <a:gd name="connsiteY4" fmla="*/ 552450 h 914400"/>
                <a:gd name="connsiteX5" fmla="*/ 177800 w 566644"/>
                <a:gd name="connsiteY5" fmla="*/ 698500 h 914400"/>
                <a:gd name="connsiteX6" fmla="*/ 292100 w 566644"/>
                <a:gd name="connsiteY6" fmla="*/ 819150 h 914400"/>
                <a:gd name="connsiteX7" fmla="*/ 546100 w 566644"/>
                <a:gd name="connsiteY7" fmla="*/ 901700 h 914400"/>
                <a:gd name="connsiteX8" fmla="*/ 552450 w 566644"/>
                <a:gd name="connsiteY8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82550 w 566644"/>
                <a:gd name="connsiteY2" fmla="*/ 482600 h 914400"/>
                <a:gd name="connsiteX3" fmla="*/ 101600 w 566644"/>
                <a:gd name="connsiteY3" fmla="*/ 552450 h 914400"/>
                <a:gd name="connsiteX4" fmla="*/ 177800 w 566644"/>
                <a:gd name="connsiteY4" fmla="*/ 698500 h 914400"/>
                <a:gd name="connsiteX5" fmla="*/ 292100 w 566644"/>
                <a:gd name="connsiteY5" fmla="*/ 819150 h 914400"/>
                <a:gd name="connsiteX6" fmla="*/ 546100 w 566644"/>
                <a:gd name="connsiteY6" fmla="*/ 901700 h 914400"/>
                <a:gd name="connsiteX7" fmla="*/ 552450 w 566644"/>
                <a:gd name="connsiteY7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82550 w 566644"/>
                <a:gd name="connsiteY2" fmla="*/ 482600 h 914400"/>
                <a:gd name="connsiteX3" fmla="*/ 177800 w 566644"/>
                <a:gd name="connsiteY3" fmla="*/ 698500 h 914400"/>
                <a:gd name="connsiteX4" fmla="*/ 292100 w 566644"/>
                <a:gd name="connsiteY4" fmla="*/ 819150 h 914400"/>
                <a:gd name="connsiteX5" fmla="*/ 546100 w 566644"/>
                <a:gd name="connsiteY5" fmla="*/ 901700 h 914400"/>
                <a:gd name="connsiteX6" fmla="*/ 552450 w 566644"/>
                <a:gd name="connsiteY6" fmla="*/ 914400 h 914400"/>
                <a:gd name="connsiteX0" fmla="*/ 0 w 566644"/>
                <a:gd name="connsiteY0" fmla="*/ 0 h 914400"/>
                <a:gd name="connsiteX1" fmla="*/ 82550 w 566644"/>
                <a:gd name="connsiteY1" fmla="*/ 482600 h 914400"/>
                <a:gd name="connsiteX2" fmla="*/ 177800 w 566644"/>
                <a:gd name="connsiteY2" fmla="*/ 698500 h 914400"/>
                <a:gd name="connsiteX3" fmla="*/ 292100 w 566644"/>
                <a:gd name="connsiteY3" fmla="*/ 819150 h 914400"/>
                <a:gd name="connsiteX4" fmla="*/ 546100 w 566644"/>
                <a:gd name="connsiteY4" fmla="*/ 901700 h 914400"/>
                <a:gd name="connsiteX5" fmla="*/ 552450 w 566644"/>
                <a:gd name="connsiteY5" fmla="*/ 914400 h 914400"/>
                <a:gd name="connsiteX0" fmla="*/ 0 w 575084"/>
                <a:gd name="connsiteY0" fmla="*/ 0 h 920501"/>
                <a:gd name="connsiteX1" fmla="*/ 82550 w 575084"/>
                <a:gd name="connsiteY1" fmla="*/ 482600 h 920501"/>
                <a:gd name="connsiteX2" fmla="*/ 177800 w 575084"/>
                <a:gd name="connsiteY2" fmla="*/ 698500 h 920501"/>
                <a:gd name="connsiteX3" fmla="*/ 546100 w 575084"/>
                <a:gd name="connsiteY3" fmla="*/ 901700 h 920501"/>
                <a:gd name="connsiteX4" fmla="*/ 552450 w 575084"/>
                <a:gd name="connsiteY4" fmla="*/ 914400 h 920501"/>
                <a:gd name="connsiteX0" fmla="*/ 0 w 582128"/>
                <a:gd name="connsiteY0" fmla="*/ 0 h 936242"/>
                <a:gd name="connsiteX1" fmla="*/ 82550 w 582128"/>
                <a:gd name="connsiteY1" fmla="*/ 482600 h 936242"/>
                <a:gd name="connsiteX2" fmla="*/ 546100 w 582128"/>
                <a:gd name="connsiteY2" fmla="*/ 901700 h 936242"/>
                <a:gd name="connsiteX3" fmla="*/ 552450 w 582128"/>
                <a:gd name="connsiteY3" fmla="*/ 914400 h 936242"/>
                <a:gd name="connsiteX0" fmla="*/ 0 w 577901"/>
                <a:gd name="connsiteY0" fmla="*/ 0 h 926468"/>
                <a:gd name="connsiteX1" fmla="*/ 139700 w 577901"/>
                <a:gd name="connsiteY1" fmla="*/ 615967 h 926468"/>
                <a:gd name="connsiteX2" fmla="*/ 546100 w 577901"/>
                <a:gd name="connsiteY2" fmla="*/ 901700 h 926468"/>
                <a:gd name="connsiteX3" fmla="*/ 552450 w 577901"/>
                <a:gd name="connsiteY3" fmla="*/ 914400 h 926468"/>
                <a:gd name="connsiteX0" fmla="*/ 0 w 965200"/>
                <a:gd name="connsiteY0" fmla="*/ 0 h 935913"/>
                <a:gd name="connsiteX1" fmla="*/ 139700 w 965200"/>
                <a:gd name="connsiteY1" fmla="*/ 615967 h 935913"/>
                <a:gd name="connsiteX2" fmla="*/ 546100 w 965200"/>
                <a:gd name="connsiteY2" fmla="*/ 901700 h 935913"/>
                <a:gd name="connsiteX3" fmla="*/ 965200 w 965200"/>
                <a:gd name="connsiteY3" fmla="*/ 933453 h 935913"/>
                <a:gd name="connsiteX0" fmla="*/ 0 w 965200"/>
                <a:gd name="connsiteY0" fmla="*/ 0 h 933453"/>
                <a:gd name="connsiteX1" fmla="*/ 139700 w 965200"/>
                <a:gd name="connsiteY1" fmla="*/ 615967 h 933453"/>
                <a:gd name="connsiteX2" fmla="*/ 965200 w 965200"/>
                <a:gd name="connsiteY2" fmla="*/ 933453 h 933453"/>
                <a:gd name="connsiteX0" fmla="*/ 0 w 1060450"/>
                <a:gd name="connsiteY0" fmla="*/ 0 h 1022364"/>
                <a:gd name="connsiteX1" fmla="*/ 234950 w 1060450"/>
                <a:gd name="connsiteY1" fmla="*/ 704878 h 1022364"/>
                <a:gd name="connsiteX2" fmla="*/ 1060450 w 1060450"/>
                <a:gd name="connsiteY2" fmla="*/ 1022364 h 1022364"/>
                <a:gd name="connsiteX0" fmla="*/ 0 w 1060450"/>
                <a:gd name="connsiteY0" fmla="*/ 0 h 1022364"/>
                <a:gd name="connsiteX1" fmla="*/ 234950 w 1060450"/>
                <a:gd name="connsiteY1" fmla="*/ 857297 h 1022364"/>
                <a:gd name="connsiteX2" fmla="*/ 1060450 w 1060450"/>
                <a:gd name="connsiteY2" fmla="*/ 1022364 h 1022364"/>
                <a:gd name="connsiteX0" fmla="*/ 0 w 1060450"/>
                <a:gd name="connsiteY0" fmla="*/ 0 h 1032919"/>
                <a:gd name="connsiteX1" fmla="*/ 234950 w 1060450"/>
                <a:gd name="connsiteY1" fmla="*/ 857297 h 1032919"/>
                <a:gd name="connsiteX2" fmla="*/ 1060450 w 1060450"/>
                <a:gd name="connsiteY2" fmla="*/ 1022364 h 1032919"/>
                <a:gd name="connsiteX0" fmla="*/ 0 w 628650"/>
                <a:gd name="connsiteY0" fmla="*/ 0 h 1159684"/>
                <a:gd name="connsiteX1" fmla="*/ 234950 w 628650"/>
                <a:gd name="connsiteY1" fmla="*/ 857297 h 1159684"/>
                <a:gd name="connsiteX2" fmla="*/ 628650 w 628650"/>
                <a:gd name="connsiteY2" fmla="*/ 1155730 h 1159684"/>
                <a:gd name="connsiteX0" fmla="*/ 0 w 628650"/>
                <a:gd name="connsiteY0" fmla="*/ 0 h 1155730"/>
                <a:gd name="connsiteX1" fmla="*/ 234950 w 628650"/>
                <a:gd name="connsiteY1" fmla="*/ 857297 h 1155730"/>
                <a:gd name="connsiteX2" fmla="*/ 628650 w 628650"/>
                <a:gd name="connsiteY2" fmla="*/ 1155730 h 1155730"/>
                <a:gd name="connsiteX0" fmla="*/ 0 w 628650"/>
                <a:gd name="connsiteY0" fmla="*/ 0 h 1155730"/>
                <a:gd name="connsiteX1" fmla="*/ 177800 w 628650"/>
                <a:gd name="connsiteY1" fmla="*/ 857297 h 1155730"/>
                <a:gd name="connsiteX2" fmla="*/ 628650 w 628650"/>
                <a:gd name="connsiteY2" fmla="*/ 1155730 h 1155730"/>
                <a:gd name="connsiteX0" fmla="*/ 0 w 628650"/>
                <a:gd name="connsiteY0" fmla="*/ 0 h 1155730"/>
                <a:gd name="connsiteX1" fmla="*/ 165100 w 628650"/>
                <a:gd name="connsiteY1" fmla="*/ 692177 h 1155730"/>
                <a:gd name="connsiteX2" fmla="*/ 628650 w 628650"/>
                <a:gd name="connsiteY2" fmla="*/ 1155730 h 1155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650" h="1155730">
                  <a:moveTo>
                    <a:pt x="0" y="0"/>
                  </a:moveTo>
                  <a:cubicBezTo>
                    <a:pt x="17198" y="100542"/>
                    <a:pt x="60325" y="499555"/>
                    <a:pt x="165100" y="692177"/>
                  </a:cubicBezTo>
                  <a:cubicBezTo>
                    <a:pt x="269875" y="884799"/>
                    <a:pt x="412221" y="1076886"/>
                    <a:pt x="628650" y="115573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08888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Break-even point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cost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/revenue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ratio for 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cash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flow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196273"/>
              </p:ext>
            </p:extLst>
          </p:nvPr>
        </p:nvGraphicFramePr>
        <p:xfrm>
          <a:off x="3663950" y="4994275"/>
          <a:ext cx="2322513" cy="137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3" imgW="2323800" imgH="1371600" progId="Equation.DSMT4">
                  <p:embed/>
                </p:oleObj>
              </mc:Choice>
              <mc:Fallback>
                <p:oleObj name="Equation" r:id="rId3" imgW="23238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994275"/>
                        <a:ext cx="2322513" cy="137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" name="Plátno 399"/>
          <p:cNvGrpSpPr/>
          <p:nvPr/>
        </p:nvGrpSpPr>
        <p:grpSpPr>
          <a:xfrm>
            <a:off x="1025377" y="1365981"/>
            <a:ext cx="8637028" cy="3761831"/>
            <a:chOff x="0" y="0"/>
            <a:chExt cx="5554113" cy="2507652"/>
          </a:xfrm>
        </p:grpSpPr>
        <p:sp>
          <p:nvSpPr>
            <p:cNvPr id="45" name="Obdélník 44"/>
            <p:cNvSpPr/>
            <p:nvPr/>
          </p:nvSpPr>
          <p:spPr>
            <a:xfrm>
              <a:off x="0" y="0"/>
              <a:ext cx="5520055" cy="2477770"/>
            </a:xfrm>
            <a:prstGeom prst="rect">
              <a:avLst/>
            </a:prstGeom>
          </p:spPr>
        </p:sp>
        <p:sp>
          <p:nvSpPr>
            <p:cNvPr id="46" name="Textové pole 740"/>
            <p:cNvSpPr txBox="1"/>
            <p:nvPr/>
          </p:nvSpPr>
          <p:spPr>
            <a:xfrm>
              <a:off x="4883150" y="1669095"/>
              <a:ext cx="305615" cy="14573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vcrr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47" name="Přímá spojnice 46"/>
            <p:cNvCxnSpPr/>
            <p:nvPr/>
          </p:nvCxnSpPr>
          <p:spPr>
            <a:xfrm>
              <a:off x="431800" y="107948"/>
              <a:ext cx="0" cy="197998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Přímá spojnice 47"/>
            <p:cNvCxnSpPr/>
            <p:nvPr/>
          </p:nvCxnSpPr>
          <p:spPr>
            <a:xfrm>
              <a:off x="425450" y="2087950"/>
              <a:ext cx="1980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ové pole 743"/>
            <p:cNvSpPr txBox="1"/>
            <p:nvPr/>
          </p:nvSpPr>
          <p:spPr>
            <a:xfrm>
              <a:off x="174022" y="6746"/>
              <a:ext cx="432000" cy="4140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S, C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50" name="Přímá spojnice 49"/>
            <p:cNvCxnSpPr/>
            <p:nvPr/>
          </p:nvCxnSpPr>
          <p:spPr>
            <a:xfrm>
              <a:off x="3079750" y="107956"/>
              <a:ext cx="0" cy="198569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Přímá spojnice 50"/>
            <p:cNvCxnSpPr/>
            <p:nvPr/>
          </p:nvCxnSpPr>
          <p:spPr>
            <a:xfrm>
              <a:off x="3073400" y="2087958"/>
              <a:ext cx="1980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Textové pole 746"/>
            <p:cNvSpPr txBox="1"/>
            <p:nvPr/>
          </p:nvSpPr>
          <p:spPr>
            <a:xfrm>
              <a:off x="2732349" y="9486"/>
              <a:ext cx="432000" cy="57293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p, UC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53" name="Textové pole 747"/>
            <p:cNvSpPr txBox="1"/>
            <p:nvPr/>
          </p:nvSpPr>
          <p:spPr>
            <a:xfrm>
              <a:off x="2322010" y="2093652"/>
              <a:ext cx="253357" cy="27251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54" name="Textové pole 748"/>
            <p:cNvSpPr txBox="1"/>
            <p:nvPr/>
          </p:nvSpPr>
          <p:spPr>
            <a:xfrm>
              <a:off x="4883150" y="2093652"/>
              <a:ext cx="432000" cy="4140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55" name="Textové pole 749"/>
            <p:cNvSpPr txBox="1"/>
            <p:nvPr/>
          </p:nvSpPr>
          <p:spPr>
            <a:xfrm>
              <a:off x="2262785" y="1460024"/>
              <a:ext cx="289045" cy="309642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FC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56" name="Volný tvar 55"/>
            <p:cNvSpPr/>
            <p:nvPr/>
          </p:nvSpPr>
          <p:spPr>
            <a:xfrm>
              <a:off x="3232151" y="361726"/>
              <a:ext cx="1581150" cy="1213029"/>
            </a:xfrm>
            <a:custGeom>
              <a:avLst/>
              <a:gdLst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76200 w 552450"/>
                <a:gd name="connsiteY3" fmla="*/ 431800 h 914400"/>
                <a:gd name="connsiteX4" fmla="*/ 82550 w 552450"/>
                <a:gd name="connsiteY4" fmla="*/ 482600 h 914400"/>
                <a:gd name="connsiteX5" fmla="*/ 95250 w 552450"/>
                <a:gd name="connsiteY5" fmla="*/ 527050 h 914400"/>
                <a:gd name="connsiteX6" fmla="*/ 101600 w 552450"/>
                <a:gd name="connsiteY6" fmla="*/ 552450 h 914400"/>
                <a:gd name="connsiteX7" fmla="*/ 177800 w 552450"/>
                <a:gd name="connsiteY7" fmla="*/ 698500 h 914400"/>
                <a:gd name="connsiteX8" fmla="*/ 228600 w 552450"/>
                <a:gd name="connsiteY8" fmla="*/ 774700 h 914400"/>
                <a:gd name="connsiteX9" fmla="*/ 292100 w 552450"/>
                <a:gd name="connsiteY9" fmla="*/ 819150 h 914400"/>
                <a:gd name="connsiteX10" fmla="*/ 463550 w 552450"/>
                <a:gd name="connsiteY10" fmla="*/ 850900 h 914400"/>
                <a:gd name="connsiteX11" fmla="*/ 495300 w 552450"/>
                <a:gd name="connsiteY11" fmla="*/ 876300 h 914400"/>
                <a:gd name="connsiteX12" fmla="*/ 546100 w 552450"/>
                <a:gd name="connsiteY12" fmla="*/ 901700 h 914400"/>
                <a:gd name="connsiteX13" fmla="*/ 552450 w 552450"/>
                <a:gd name="connsiteY13" fmla="*/ 914400 h 914400"/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82550 w 552450"/>
                <a:gd name="connsiteY3" fmla="*/ 482600 h 914400"/>
                <a:gd name="connsiteX4" fmla="*/ 95250 w 552450"/>
                <a:gd name="connsiteY4" fmla="*/ 527050 h 914400"/>
                <a:gd name="connsiteX5" fmla="*/ 101600 w 552450"/>
                <a:gd name="connsiteY5" fmla="*/ 552450 h 914400"/>
                <a:gd name="connsiteX6" fmla="*/ 177800 w 552450"/>
                <a:gd name="connsiteY6" fmla="*/ 698500 h 914400"/>
                <a:gd name="connsiteX7" fmla="*/ 228600 w 552450"/>
                <a:gd name="connsiteY7" fmla="*/ 774700 h 914400"/>
                <a:gd name="connsiteX8" fmla="*/ 292100 w 552450"/>
                <a:gd name="connsiteY8" fmla="*/ 819150 h 914400"/>
                <a:gd name="connsiteX9" fmla="*/ 463550 w 552450"/>
                <a:gd name="connsiteY9" fmla="*/ 850900 h 914400"/>
                <a:gd name="connsiteX10" fmla="*/ 495300 w 552450"/>
                <a:gd name="connsiteY10" fmla="*/ 876300 h 914400"/>
                <a:gd name="connsiteX11" fmla="*/ 546100 w 552450"/>
                <a:gd name="connsiteY11" fmla="*/ 901700 h 914400"/>
                <a:gd name="connsiteX12" fmla="*/ 552450 w 552450"/>
                <a:gd name="connsiteY12" fmla="*/ 914400 h 914400"/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82550 w 552450"/>
                <a:gd name="connsiteY3" fmla="*/ 482600 h 914400"/>
                <a:gd name="connsiteX4" fmla="*/ 101600 w 552450"/>
                <a:gd name="connsiteY4" fmla="*/ 552450 h 914400"/>
                <a:gd name="connsiteX5" fmla="*/ 177800 w 552450"/>
                <a:gd name="connsiteY5" fmla="*/ 698500 h 914400"/>
                <a:gd name="connsiteX6" fmla="*/ 228600 w 552450"/>
                <a:gd name="connsiteY6" fmla="*/ 774700 h 914400"/>
                <a:gd name="connsiteX7" fmla="*/ 292100 w 552450"/>
                <a:gd name="connsiteY7" fmla="*/ 819150 h 914400"/>
                <a:gd name="connsiteX8" fmla="*/ 463550 w 552450"/>
                <a:gd name="connsiteY8" fmla="*/ 850900 h 914400"/>
                <a:gd name="connsiteX9" fmla="*/ 495300 w 552450"/>
                <a:gd name="connsiteY9" fmla="*/ 876300 h 914400"/>
                <a:gd name="connsiteX10" fmla="*/ 546100 w 552450"/>
                <a:gd name="connsiteY10" fmla="*/ 901700 h 914400"/>
                <a:gd name="connsiteX11" fmla="*/ 552450 w 552450"/>
                <a:gd name="connsiteY11" fmla="*/ 914400 h 914400"/>
                <a:gd name="connsiteX0" fmla="*/ 0 w 554153"/>
                <a:gd name="connsiteY0" fmla="*/ 0 h 914400"/>
                <a:gd name="connsiteX1" fmla="*/ 38100 w 554153"/>
                <a:gd name="connsiteY1" fmla="*/ 279400 h 914400"/>
                <a:gd name="connsiteX2" fmla="*/ 50800 w 554153"/>
                <a:gd name="connsiteY2" fmla="*/ 355600 h 914400"/>
                <a:gd name="connsiteX3" fmla="*/ 82550 w 554153"/>
                <a:gd name="connsiteY3" fmla="*/ 482600 h 914400"/>
                <a:gd name="connsiteX4" fmla="*/ 101600 w 554153"/>
                <a:gd name="connsiteY4" fmla="*/ 552450 h 914400"/>
                <a:gd name="connsiteX5" fmla="*/ 177800 w 554153"/>
                <a:gd name="connsiteY5" fmla="*/ 698500 h 914400"/>
                <a:gd name="connsiteX6" fmla="*/ 228600 w 554153"/>
                <a:gd name="connsiteY6" fmla="*/ 774700 h 914400"/>
                <a:gd name="connsiteX7" fmla="*/ 292100 w 554153"/>
                <a:gd name="connsiteY7" fmla="*/ 819150 h 914400"/>
                <a:gd name="connsiteX8" fmla="*/ 463550 w 554153"/>
                <a:gd name="connsiteY8" fmla="*/ 850900 h 914400"/>
                <a:gd name="connsiteX9" fmla="*/ 546100 w 554153"/>
                <a:gd name="connsiteY9" fmla="*/ 901700 h 914400"/>
                <a:gd name="connsiteX10" fmla="*/ 552450 w 554153"/>
                <a:gd name="connsiteY10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50800 w 566644"/>
                <a:gd name="connsiteY2" fmla="*/ 355600 h 914400"/>
                <a:gd name="connsiteX3" fmla="*/ 82550 w 566644"/>
                <a:gd name="connsiteY3" fmla="*/ 482600 h 914400"/>
                <a:gd name="connsiteX4" fmla="*/ 101600 w 566644"/>
                <a:gd name="connsiteY4" fmla="*/ 552450 h 914400"/>
                <a:gd name="connsiteX5" fmla="*/ 177800 w 566644"/>
                <a:gd name="connsiteY5" fmla="*/ 698500 h 914400"/>
                <a:gd name="connsiteX6" fmla="*/ 228600 w 566644"/>
                <a:gd name="connsiteY6" fmla="*/ 774700 h 914400"/>
                <a:gd name="connsiteX7" fmla="*/ 292100 w 566644"/>
                <a:gd name="connsiteY7" fmla="*/ 819150 h 914400"/>
                <a:gd name="connsiteX8" fmla="*/ 546100 w 566644"/>
                <a:gd name="connsiteY8" fmla="*/ 901700 h 914400"/>
                <a:gd name="connsiteX9" fmla="*/ 552450 w 566644"/>
                <a:gd name="connsiteY9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50800 w 566644"/>
                <a:gd name="connsiteY2" fmla="*/ 355600 h 914400"/>
                <a:gd name="connsiteX3" fmla="*/ 82550 w 566644"/>
                <a:gd name="connsiteY3" fmla="*/ 482600 h 914400"/>
                <a:gd name="connsiteX4" fmla="*/ 101600 w 566644"/>
                <a:gd name="connsiteY4" fmla="*/ 552450 h 914400"/>
                <a:gd name="connsiteX5" fmla="*/ 177800 w 566644"/>
                <a:gd name="connsiteY5" fmla="*/ 698500 h 914400"/>
                <a:gd name="connsiteX6" fmla="*/ 292100 w 566644"/>
                <a:gd name="connsiteY6" fmla="*/ 819150 h 914400"/>
                <a:gd name="connsiteX7" fmla="*/ 546100 w 566644"/>
                <a:gd name="connsiteY7" fmla="*/ 901700 h 914400"/>
                <a:gd name="connsiteX8" fmla="*/ 552450 w 566644"/>
                <a:gd name="connsiteY8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82550 w 566644"/>
                <a:gd name="connsiteY2" fmla="*/ 482600 h 914400"/>
                <a:gd name="connsiteX3" fmla="*/ 101600 w 566644"/>
                <a:gd name="connsiteY3" fmla="*/ 552450 h 914400"/>
                <a:gd name="connsiteX4" fmla="*/ 177800 w 566644"/>
                <a:gd name="connsiteY4" fmla="*/ 698500 h 914400"/>
                <a:gd name="connsiteX5" fmla="*/ 292100 w 566644"/>
                <a:gd name="connsiteY5" fmla="*/ 819150 h 914400"/>
                <a:gd name="connsiteX6" fmla="*/ 546100 w 566644"/>
                <a:gd name="connsiteY6" fmla="*/ 901700 h 914400"/>
                <a:gd name="connsiteX7" fmla="*/ 552450 w 566644"/>
                <a:gd name="connsiteY7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82550 w 566644"/>
                <a:gd name="connsiteY2" fmla="*/ 482600 h 914400"/>
                <a:gd name="connsiteX3" fmla="*/ 177800 w 566644"/>
                <a:gd name="connsiteY3" fmla="*/ 698500 h 914400"/>
                <a:gd name="connsiteX4" fmla="*/ 292100 w 566644"/>
                <a:gd name="connsiteY4" fmla="*/ 819150 h 914400"/>
                <a:gd name="connsiteX5" fmla="*/ 546100 w 566644"/>
                <a:gd name="connsiteY5" fmla="*/ 901700 h 914400"/>
                <a:gd name="connsiteX6" fmla="*/ 552450 w 566644"/>
                <a:gd name="connsiteY6" fmla="*/ 914400 h 914400"/>
                <a:gd name="connsiteX0" fmla="*/ 0 w 566644"/>
                <a:gd name="connsiteY0" fmla="*/ 0 h 914400"/>
                <a:gd name="connsiteX1" fmla="*/ 82550 w 566644"/>
                <a:gd name="connsiteY1" fmla="*/ 482600 h 914400"/>
                <a:gd name="connsiteX2" fmla="*/ 177800 w 566644"/>
                <a:gd name="connsiteY2" fmla="*/ 698500 h 914400"/>
                <a:gd name="connsiteX3" fmla="*/ 292100 w 566644"/>
                <a:gd name="connsiteY3" fmla="*/ 819150 h 914400"/>
                <a:gd name="connsiteX4" fmla="*/ 546100 w 566644"/>
                <a:gd name="connsiteY4" fmla="*/ 901700 h 914400"/>
                <a:gd name="connsiteX5" fmla="*/ 552450 w 566644"/>
                <a:gd name="connsiteY5" fmla="*/ 914400 h 914400"/>
                <a:gd name="connsiteX0" fmla="*/ 0 w 575084"/>
                <a:gd name="connsiteY0" fmla="*/ 0 h 920501"/>
                <a:gd name="connsiteX1" fmla="*/ 82550 w 575084"/>
                <a:gd name="connsiteY1" fmla="*/ 482600 h 920501"/>
                <a:gd name="connsiteX2" fmla="*/ 177800 w 575084"/>
                <a:gd name="connsiteY2" fmla="*/ 698500 h 920501"/>
                <a:gd name="connsiteX3" fmla="*/ 546100 w 575084"/>
                <a:gd name="connsiteY3" fmla="*/ 901700 h 920501"/>
                <a:gd name="connsiteX4" fmla="*/ 552450 w 575084"/>
                <a:gd name="connsiteY4" fmla="*/ 914400 h 920501"/>
                <a:gd name="connsiteX0" fmla="*/ 0 w 582128"/>
                <a:gd name="connsiteY0" fmla="*/ 0 h 936242"/>
                <a:gd name="connsiteX1" fmla="*/ 82550 w 582128"/>
                <a:gd name="connsiteY1" fmla="*/ 482600 h 936242"/>
                <a:gd name="connsiteX2" fmla="*/ 546100 w 582128"/>
                <a:gd name="connsiteY2" fmla="*/ 901700 h 936242"/>
                <a:gd name="connsiteX3" fmla="*/ 552450 w 582128"/>
                <a:gd name="connsiteY3" fmla="*/ 914400 h 936242"/>
                <a:gd name="connsiteX0" fmla="*/ 0 w 577901"/>
                <a:gd name="connsiteY0" fmla="*/ 0 h 926468"/>
                <a:gd name="connsiteX1" fmla="*/ 139700 w 577901"/>
                <a:gd name="connsiteY1" fmla="*/ 615967 h 926468"/>
                <a:gd name="connsiteX2" fmla="*/ 546100 w 577901"/>
                <a:gd name="connsiteY2" fmla="*/ 901700 h 926468"/>
                <a:gd name="connsiteX3" fmla="*/ 552450 w 577901"/>
                <a:gd name="connsiteY3" fmla="*/ 914400 h 926468"/>
                <a:gd name="connsiteX0" fmla="*/ 0 w 965200"/>
                <a:gd name="connsiteY0" fmla="*/ 0 h 935913"/>
                <a:gd name="connsiteX1" fmla="*/ 139700 w 965200"/>
                <a:gd name="connsiteY1" fmla="*/ 615967 h 935913"/>
                <a:gd name="connsiteX2" fmla="*/ 546100 w 965200"/>
                <a:gd name="connsiteY2" fmla="*/ 901700 h 935913"/>
                <a:gd name="connsiteX3" fmla="*/ 965200 w 965200"/>
                <a:gd name="connsiteY3" fmla="*/ 933453 h 935913"/>
                <a:gd name="connsiteX0" fmla="*/ 0 w 965200"/>
                <a:gd name="connsiteY0" fmla="*/ 0 h 933453"/>
                <a:gd name="connsiteX1" fmla="*/ 139700 w 965200"/>
                <a:gd name="connsiteY1" fmla="*/ 615967 h 933453"/>
                <a:gd name="connsiteX2" fmla="*/ 965200 w 965200"/>
                <a:gd name="connsiteY2" fmla="*/ 933453 h 933453"/>
                <a:gd name="connsiteX0" fmla="*/ 0 w 1060450"/>
                <a:gd name="connsiteY0" fmla="*/ 0 h 1022364"/>
                <a:gd name="connsiteX1" fmla="*/ 234950 w 1060450"/>
                <a:gd name="connsiteY1" fmla="*/ 704878 h 1022364"/>
                <a:gd name="connsiteX2" fmla="*/ 1060450 w 1060450"/>
                <a:gd name="connsiteY2" fmla="*/ 1022364 h 1022364"/>
                <a:gd name="connsiteX0" fmla="*/ 0 w 1060450"/>
                <a:gd name="connsiteY0" fmla="*/ 0 h 1022364"/>
                <a:gd name="connsiteX1" fmla="*/ 234950 w 1060450"/>
                <a:gd name="connsiteY1" fmla="*/ 857297 h 1022364"/>
                <a:gd name="connsiteX2" fmla="*/ 1060450 w 1060450"/>
                <a:gd name="connsiteY2" fmla="*/ 1022364 h 1022364"/>
                <a:gd name="connsiteX0" fmla="*/ 0 w 1060450"/>
                <a:gd name="connsiteY0" fmla="*/ 0 h 1032919"/>
                <a:gd name="connsiteX1" fmla="*/ 234950 w 1060450"/>
                <a:gd name="connsiteY1" fmla="*/ 857297 h 1032919"/>
                <a:gd name="connsiteX2" fmla="*/ 1060450 w 1060450"/>
                <a:gd name="connsiteY2" fmla="*/ 1022364 h 1032919"/>
                <a:gd name="connsiteX0" fmla="*/ 0 w 628650"/>
                <a:gd name="connsiteY0" fmla="*/ 0 h 1159684"/>
                <a:gd name="connsiteX1" fmla="*/ 234950 w 628650"/>
                <a:gd name="connsiteY1" fmla="*/ 857297 h 1159684"/>
                <a:gd name="connsiteX2" fmla="*/ 628650 w 628650"/>
                <a:gd name="connsiteY2" fmla="*/ 1155730 h 1159684"/>
                <a:gd name="connsiteX0" fmla="*/ 0 w 628650"/>
                <a:gd name="connsiteY0" fmla="*/ 0 h 1155730"/>
                <a:gd name="connsiteX1" fmla="*/ 234950 w 628650"/>
                <a:gd name="connsiteY1" fmla="*/ 857297 h 1155730"/>
                <a:gd name="connsiteX2" fmla="*/ 628650 w 628650"/>
                <a:gd name="connsiteY2" fmla="*/ 1155730 h 1155730"/>
                <a:gd name="connsiteX0" fmla="*/ 0 w 628650"/>
                <a:gd name="connsiteY0" fmla="*/ 0 h 1155730"/>
                <a:gd name="connsiteX1" fmla="*/ 177800 w 628650"/>
                <a:gd name="connsiteY1" fmla="*/ 857297 h 1155730"/>
                <a:gd name="connsiteX2" fmla="*/ 628650 w 628650"/>
                <a:gd name="connsiteY2" fmla="*/ 1155730 h 1155730"/>
                <a:gd name="connsiteX0" fmla="*/ 0 w 628650"/>
                <a:gd name="connsiteY0" fmla="*/ 0 h 1155730"/>
                <a:gd name="connsiteX1" fmla="*/ 165100 w 628650"/>
                <a:gd name="connsiteY1" fmla="*/ 692177 h 1155730"/>
                <a:gd name="connsiteX2" fmla="*/ 628650 w 628650"/>
                <a:gd name="connsiteY2" fmla="*/ 1155730 h 1155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650" h="1155730">
                  <a:moveTo>
                    <a:pt x="0" y="0"/>
                  </a:moveTo>
                  <a:cubicBezTo>
                    <a:pt x="17198" y="100542"/>
                    <a:pt x="60325" y="499555"/>
                    <a:pt x="165100" y="692177"/>
                  </a:cubicBezTo>
                  <a:cubicBezTo>
                    <a:pt x="269875" y="884799"/>
                    <a:pt x="412221" y="1076886"/>
                    <a:pt x="628650" y="115573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57" name="Textové pole 751"/>
            <p:cNvSpPr txBox="1"/>
            <p:nvPr/>
          </p:nvSpPr>
          <p:spPr>
            <a:xfrm>
              <a:off x="2245811" y="483224"/>
              <a:ext cx="265896" cy="309641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C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58" name="Textové pole 752"/>
            <p:cNvSpPr txBox="1"/>
            <p:nvPr/>
          </p:nvSpPr>
          <p:spPr>
            <a:xfrm>
              <a:off x="4883150" y="1426495"/>
              <a:ext cx="305615" cy="19743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crr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59" name="Přímá spojnice 58"/>
            <p:cNvCxnSpPr/>
            <p:nvPr/>
          </p:nvCxnSpPr>
          <p:spPr>
            <a:xfrm>
              <a:off x="431800" y="1562100"/>
              <a:ext cx="1758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 flipV="1">
              <a:off x="431800" y="647700"/>
              <a:ext cx="1752600" cy="9142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Přímá spojnice 60"/>
            <p:cNvCxnSpPr/>
            <p:nvPr/>
          </p:nvCxnSpPr>
          <p:spPr>
            <a:xfrm>
              <a:off x="3079750" y="1733550"/>
              <a:ext cx="1758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Přímá spojnice 61"/>
            <p:cNvCxnSpPr/>
            <p:nvPr/>
          </p:nvCxnSpPr>
          <p:spPr>
            <a:xfrm flipH="1">
              <a:off x="431800" y="295154"/>
              <a:ext cx="1752600" cy="179228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3" name="Textové pole 757"/>
            <p:cNvSpPr txBox="1"/>
            <p:nvPr/>
          </p:nvSpPr>
          <p:spPr>
            <a:xfrm>
              <a:off x="2259314" y="137913"/>
              <a:ext cx="265896" cy="309641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64" name="Přímá spojnice 63"/>
            <p:cNvCxnSpPr/>
            <p:nvPr/>
          </p:nvCxnSpPr>
          <p:spPr>
            <a:xfrm>
              <a:off x="1487347" y="1006997"/>
              <a:ext cx="0" cy="107065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ové pole 386"/>
            <p:cNvSpPr txBox="1"/>
            <p:nvPr/>
          </p:nvSpPr>
          <p:spPr>
            <a:xfrm>
              <a:off x="1455838" y="2111862"/>
              <a:ext cx="253357" cy="27251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r>
                <a:rPr lang="cs-CZ" i="1" baseline="-25000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0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66" name="Přímá spojnice 65"/>
            <p:cNvCxnSpPr/>
            <p:nvPr/>
          </p:nvCxnSpPr>
          <p:spPr>
            <a:xfrm>
              <a:off x="4110942" y="1369818"/>
              <a:ext cx="0" cy="707816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Přímá spojnice 66"/>
            <p:cNvCxnSpPr/>
            <p:nvPr/>
          </p:nvCxnSpPr>
          <p:spPr>
            <a:xfrm>
              <a:off x="3079750" y="1369833"/>
              <a:ext cx="1758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ové pole 389"/>
            <p:cNvSpPr txBox="1"/>
            <p:nvPr/>
          </p:nvSpPr>
          <p:spPr>
            <a:xfrm>
              <a:off x="4893365" y="1276418"/>
              <a:ext cx="320071" cy="18360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ové pole 390"/>
            <p:cNvSpPr txBox="1"/>
            <p:nvPr/>
          </p:nvSpPr>
          <p:spPr>
            <a:xfrm>
              <a:off x="4057483" y="2102201"/>
              <a:ext cx="253357" cy="27251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r>
                <a:rPr lang="cs-CZ" i="1" baseline="-25000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0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70" name="Textové pole 392"/>
            <p:cNvSpPr txBox="1"/>
            <p:nvPr/>
          </p:nvSpPr>
          <p:spPr>
            <a:xfrm>
              <a:off x="2247803" y="704009"/>
              <a:ext cx="563123" cy="237241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C</a:t>
              </a:r>
              <a:r>
                <a:rPr lang="cs-CZ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 </a:t>
              </a:r>
              <a:r>
                <a:rPr lang="cs-CZ" dirty="0">
                  <a:solidFill>
                    <a:srgbClr val="4F4F4F"/>
                  </a:solidFill>
                  <a:latin typeface="+mn-lt"/>
                  <a:ea typeface="Times New Roman"/>
                  <a:cs typeface="Times New Roman"/>
                </a:rPr>
                <a:t>− </a:t>
              </a:r>
              <a:r>
                <a:rPr lang="cs-CZ" i="1" dirty="0">
                  <a:solidFill>
                    <a:srgbClr val="4F4F4F"/>
                  </a:solidFill>
                  <a:latin typeface="+mn-lt"/>
                  <a:ea typeface="Times New Roman"/>
                  <a:cs typeface="Times New Roman"/>
                </a:rPr>
                <a:t>D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71" name="Přímá spojnice 70"/>
            <p:cNvCxnSpPr/>
            <p:nvPr/>
          </p:nvCxnSpPr>
          <p:spPr>
            <a:xfrm>
              <a:off x="1136009" y="1386388"/>
              <a:ext cx="0" cy="695066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" name="Textové pole 394"/>
            <p:cNvSpPr txBox="1"/>
            <p:nvPr/>
          </p:nvSpPr>
          <p:spPr>
            <a:xfrm>
              <a:off x="1029570" y="2111862"/>
              <a:ext cx="385880" cy="21400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 smtClean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r>
                <a:rPr lang="cs-CZ" i="1" baseline="-25000" dirty="0" smtClean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CF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sp>
          <p:nvSpPr>
            <p:cNvPr id="73" name="Textové pole 396"/>
            <p:cNvSpPr txBox="1"/>
            <p:nvPr/>
          </p:nvSpPr>
          <p:spPr>
            <a:xfrm>
              <a:off x="4872758" y="1569606"/>
              <a:ext cx="681355" cy="198979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 err="1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crr</a:t>
              </a: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 </a:t>
              </a:r>
              <a:r>
                <a:rPr lang="cs-CZ" dirty="0">
                  <a:solidFill>
                    <a:srgbClr val="4F4F4F"/>
                  </a:solidFill>
                  <a:latin typeface="+mn-lt"/>
                  <a:ea typeface="Times New Roman"/>
                  <a:cs typeface="Times New Roman"/>
                </a:rPr>
                <a:t>− </a:t>
              </a:r>
              <a:r>
                <a:rPr lang="cs-CZ" i="1" dirty="0">
                  <a:solidFill>
                    <a:srgbClr val="4F4F4F"/>
                  </a:solidFill>
                  <a:latin typeface="+mn-lt"/>
                  <a:ea typeface="Times New Roman"/>
                  <a:cs typeface="Times New Roman"/>
                </a:rPr>
                <a:t>D </a:t>
              </a:r>
              <a:r>
                <a:rPr lang="cs-CZ" dirty="0" smtClean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/ </a:t>
              </a: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74" name="Přímá spojnice 73"/>
            <p:cNvCxnSpPr/>
            <p:nvPr/>
          </p:nvCxnSpPr>
          <p:spPr>
            <a:xfrm>
              <a:off x="4336647" y="1386388"/>
              <a:ext cx="0" cy="6840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Přímá spojnice 75"/>
            <p:cNvCxnSpPr/>
            <p:nvPr/>
          </p:nvCxnSpPr>
          <p:spPr>
            <a:xfrm>
              <a:off x="438738" y="1728388"/>
              <a:ext cx="1758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7" name="Textové pole 449"/>
            <p:cNvSpPr txBox="1"/>
            <p:nvPr/>
          </p:nvSpPr>
          <p:spPr>
            <a:xfrm>
              <a:off x="2253772" y="1623928"/>
              <a:ext cx="593134" cy="21924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FC</a:t>
              </a:r>
              <a:r>
                <a:rPr lang="cs-CZ" dirty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 </a:t>
              </a:r>
              <a:r>
                <a:rPr lang="cs-CZ" dirty="0" smtClean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− </a:t>
              </a:r>
              <a:r>
                <a:rPr lang="cs-CZ" i="1" dirty="0" smtClean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D</a:t>
              </a:r>
              <a:endParaRPr lang="cs-CZ" i="1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  <p:cxnSp>
          <p:nvCxnSpPr>
            <p:cNvPr id="78" name="Přímá spojnice 77"/>
            <p:cNvCxnSpPr/>
            <p:nvPr/>
          </p:nvCxnSpPr>
          <p:spPr>
            <a:xfrm flipV="1">
              <a:off x="445088" y="819314"/>
              <a:ext cx="1752600" cy="9142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Volný tvar 78"/>
            <p:cNvSpPr/>
            <p:nvPr/>
          </p:nvSpPr>
          <p:spPr>
            <a:xfrm>
              <a:off x="3232151" y="792864"/>
              <a:ext cx="1598306" cy="896711"/>
            </a:xfrm>
            <a:custGeom>
              <a:avLst/>
              <a:gdLst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76200 w 552450"/>
                <a:gd name="connsiteY3" fmla="*/ 431800 h 914400"/>
                <a:gd name="connsiteX4" fmla="*/ 82550 w 552450"/>
                <a:gd name="connsiteY4" fmla="*/ 482600 h 914400"/>
                <a:gd name="connsiteX5" fmla="*/ 95250 w 552450"/>
                <a:gd name="connsiteY5" fmla="*/ 527050 h 914400"/>
                <a:gd name="connsiteX6" fmla="*/ 101600 w 552450"/>
                <a:gd name="connsiteY6" fmla="*/ 552450 h 914400"/>
                <a:gd name="connsiteX7" fmla="*/ 177800 w 552450"/>
                <a:gd name="connsiteY7" fmla="*/ 698500 h 914400"/>
                <a:gd name="connsiteX8" fmla="*/ 228600 w 552450"/>
                <a:gd name="connsiteY8" fmla="*/ 774700 h 914400"/>
                <a:gd name="connsiteX9" fmla="*/ 292100 w 552450"/>
                <a:gd name="connsiteY9" fmla="*/ 819150 h 914400"/>
                <a:gd name="connsiteX10" fmla="*/ 463550 w 552450"/>
                <a:gd name="connsiteY10" fmla="*/ 850900 h 914400"/>
                <a:gd name="connsiteX11" fmla="*/ 495300 w 552450"/>
                <a:gd name="connsiteY11" fmla="*/ 876300 h 914400"/>
                <a:gd name="connsiteX12" fmla="*/ 546100 w 552450"/>
                <a:gd name="connsiteY12" fmla="*/ 901700 h 914400"/>
                <a:gd name="connsiteX13" fmla="*/ 552450 w 552450"/>
                <a:gd name="connsiteY13" fmla="*/ 914400 h 914400"/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82550 w 552450"/>
                <a:gd name="connsiteY3" fmla="*/ 482600 h 914400"/>
                <a:gd name="connsiteX4" fmla="*/ 95250 w 552450"/>
                <a:gd name="connsiteY4" fmla="*/ 527050 h 914400"/>
                <a:gd name="connsiteX5" fmla="*/ 101600 w 552450"/>
                <a:gd name="connsiteY5" fmla="*/ 552450 h 914400"/>
                <a:gd name="connsiteX6" fmla="*/ 177800 w 552450"/>
                <a:gd name="connsiteY6" fmla="*/ 698500 h 914400"/>
                <a:gd name="connsiteX7" fmla="*/ 228600 w 552450"/>
                <a:gd name="connsiteY7" fmla="*/ 774700 h 914400"/>
                <a:gd name="connsiteX8" fmla="*/ 292100 w 552450"/>
                <a:gd name="connsiteY8" fmla="*/ 819150 h 914400"/>
                <a:gd name="connsiteX9" fmla="*/ 463550 w 552450"/>
                <a:gd name="connsiteY9" fmla="*/ 850900 h 914400"/>
                <a:gd name="connsiteX10" fmla="*/ 495300 w 552450"/>
                <a:gd name="connsiteY10" fmla="*/ 876300 h 914400"/>
                <a:gd name="connsiteX11" fmla="*/ 546100 w 552450"/>
                <a:gd name="connsiteY11" fmla="*/ 901700 h 914400"/>
                <a:gd name="connsiteX12" fmla="*/ 552450 w 552450"/>
                <a:gd name="connsiteY12" fmla="*/ 914400 h 914400"/>
                <a:gd name="connsiteX0" fmla="*/ 0 w 552450"/>
                <a:gd name="connsiteY0" fmla="*/ 0 h 914400"/>
                <a:gd name="connsiteX1" fmla="*/ 38100 w 552450"/>
                <a:gd name="connsiteY1" fmla="*/ 279400 h 914400"/>
                <a:gd name="connsiteX2" fmla="*/ 50800 w 552450"/>
                <a:gd name="connsiteY2" fmla="*/ 355600 h 914400"/>
                <a:gd name="connsiteX3" fmla="*/ 82550 w 552450"/>
                <a:gd name="connsiteY3" fmla="*/ 482600 h 914400"/>
                <a:gd name="connsiteX4" fmla="*/ 101600 w 552450"/>
                <a:gd name="connsiteY4" fmla="*/ 552450 h 914400"/>
                <a:gd name="connsiteX5" fmla="*/ 177800 w 552450"/>
                <a:gd name="connsiteY5" fmla="*/ 698500 h 914400"/>
                <a:gd name="connsiteX6" fmla="*/ 228600 w 552450"/>
                <a:gd name="connsiteY6" fmla="*/ 774700 h 914400"/>
                <a:gd name="connsiteX7" fmla="*/ 292100 w 552450"/>
                <a:gd name="connsiteY7" fmla="*/ 819150 h 914400"/>
                <a:gd name="connsiteX8" fmla="*/ 463550 w 552450"/>
                <a:gd name="connsiteY8" fmla="*/ 850900 h 914400"/>
                <a:gd name="connsiteX9" fmla="*/ 495300 w 552450"/>
                <a:gd name="connsiteY9" fmla="*/ 876300 h 914400"/>
                <a:gd name="connsiteX10" fmla="*/ 546100 w 552450"/>
                <a:gd name="connsiteY10" fmla="*/ 901700 h 914400"/>
                <a:gd name="connsiteX11" fmla="*/ 552450 w 552450"/>
                <a:gd name="connsiteY11" fmla="*/ 914400 h 914400"/>
                <a:gd name="connsiteX0" fmla="*/ 0 w 554153"/>
                <a:gd name="connsiteY0" fmla="*/ 0 h 914400"/>
                <a:gd name="connsiteX1" fmla="*/ 38100 w 554153"/>
                <a:gd name="connsiteY1" fmla="*/ 279400 h 914400"/>
                <a:gd name="connsiteX2" fmla="*/ 50800 w 554153"/>
                <a:gd name="connsiteY2" fmla="*/ 355600 h 914400"/>
                <a:gd name="connsiteX3" fmla="*/ 82550 w 554153"/>
                <a:gd name="connsiteY3" fmla="*/ 482600 h 914400"/>
                <a:gd name="connsiteX4" fmla="*/ 101600 w 554153"/>
                <a:gd name="connsiteY4" fmla="*/ 552450 h 914400"/>
                <a:gd name="connsiteX5" fmla="*/ 177800 w 554153"/>
                <a:gd name="connsiteY5" fmla="*/ 698500 h 914400"/>
                <a:gd name="connsiteX6" fmla="*/ 228600 w 554153"/>
                <a:gd name="connsiteY6" fmla="*/ 774700 h 914400"/>
                <a:gd name="connsiteX7" fmla="*/ 292100 w 554153"/>
                <a:gd name="connsiteY7" fmla="*/ 819150 h 914400"/>
                <a:gd name="connsiteX8" fmla="*/ 463550 w 554153"/>
                <a:gd name="connsiteY8" fmla="*/ 850900 h 914400"/>
                <a:gd name="connsiteX9" fmla="*/ 546100 w 554153"/>
                <a:gd name="connsiteY9" fmla="*/ 901700 h 914400"/>
                <a:gd name="connsiteX10" fmla="*/ 552450 w 554153"/>
                <a:gd name="connsiteY10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50800 w 566644"/>
                <a:gd name="connsiteY2" fmla="*/ 355600 h 914400"/>
                <a:gd name="connsiteX3" fmla="*/ 82550 w 566644"/>
                <a:gd name="connsiteY3" fmla="*/ 482600 h 914400"/>
                <a:gd name="connsiteX4" fmla="*/ 101600 w 566644"/>
                <a:gd name="connsiteY4" fmla="*/ 552450 h 914400"/>
                <a:gd name="connsiteX5" fmla="*/ 177800 w 566644"/>
                <a:gd name="connsiteY5" fmla="*/ 698500 h 914400"/>
                <a:gd name="connsiteX6" fmla="*/ 228600 w 566644"/>
                <a:gd name="connsiteY6" fmla="*/ 774700 h 914400"/>
                <a:gd name="connsiteX7" fmla="*/ 292100 w 566644"/>
                <a:gd name="connsiteY7" fmla="*/ 819150 h 914400"/>
                <a:gd name="connsiteX8" fmla="*/ 546100 w 566644"/>
                <a:gd name="connsiteY8" fmla="*/ 901700 h 914400"/>
                <a:gd name="connsiteX9" fmla="*/ 552450 w 566644"/>
                <a:gd name="connsiteY9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50800 w 566644"/>
                <a:gd name="connsiteY2" fmla="*/ 355600 h 914400"/>
                <a:gd name="connsiteX3" fmla="*/ 82550 w 566644"/>
                <a:gd name="connsiteY3" fmla="*/ 482600 h 914400"/>
                <a:gd name="connsiteX4" fmla="*/ 101600 w 566644"/>
                <a:gd name="connsiteY4" fmla="*/ 552450 h 914400"/>
                <a:gd name="connsiteX5" fmla="*/ 177800 w 566644"/>
                <a:gd name="connsiteY5" fmla="*/ 698500 h 914400"/>
                <a:gd name="connsiteX6" fmla="*/ 292100 w 566644"/>
                <a:gd name="connsiteY6" fmla="*/ 819150 h 914400"/>
                <a:gd name="connsiteX7" fmla="*/ 546100 w 566644"/>
                <a:gd name="connsiteY7" fmla="*/ 901700 h 914400"/>
                <a:gd name="connsiteX8" fmla="*/ 552450 w 566644"/>
                <a:gd name="connsiteY8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82550 w 566644"/>
                <a:gd name="connsiteY2" fmla="*/ 482600 h 914400"/>
                <a:gd name="connsiteX3" fmla="*/ 101600 w 566644"/>
                <a:gd name="connsiteY3" fmla="*/ 552450 h 914400"/>
                <a:gd name="connsiteX4" fmla="*/ 177800 w 566644"/>
                <a:gd name="connsiteY4" fmla="*/ 698500 h 914400"/>
                <a:gd name="connsiteX5" fmla="*/ 292100 w 566644"/>
                <a:gd name="connsiteY5" fmla="*/ 819150 h 914400"/>
                <a:gd name="connsiteX6" fmla="*/ 546100 w 566644"/>
                <a:gd name="connsiteY6" fmla="*/ 901700 h 914400"/>
                <a:gd name="connsiteX7" fmla="*/ 552450 w 566644"/>
                <a:gd name="connsiteY7" fmla="*/ 914400 h 914400"/>
                <a:gd name="connsiteX0" fmla="*/ 0 w 566644"/>
                <a:gd name="connsiteY0" fmla="*/ 0 h 914400"/>
                <a:gd name="connsiteX1" fmla="*/ 38100 w 566644"/>
                <a:gd name="connsiteY1" fmla="*/ 279400 h 914400"/>
                <a:gd name="connsiteX2" fmla="*/ 82550 w 566644"/>
                <a:gd name="connsiteY2" fmla="*/ 482600 h 914400"/>
                <a:gd name="connsiteX3" fmla="*/ 177800 w 566644"/>
                <a:gd name="connsiteY3" fmla="*/ 698500 h 914400"/>
                <a:gd name="connsiteX4" fmla="*/ 292100 w 566644"/>
                <a:gd name="connsiteY4" fmla="*/ 819150 h 914400"/>
                <a:gd name="connsiteX5" fmla="*/ 546100 w 566644"/>
                <a:gd name="connsiteY5" fmla="*/ 901700 h 914400"/>
                <a:gd name="connsiteX6" fmla="*/ 552450 w 566644"/>
                <a:gd name="connsiteY6" fmla="*/ 914400 h 914400"/>
                <a:gd name="connsiteX0" fmla="*/ 0 w 566644"/>
                <a:gd name="connsiteY0" fmla="*/ 0 h 914400"/>
                <a:gd name="connsiteX1" fmla="*/ 82550 w 566644"/>
                <a:gd name="connsiteY1" fmla="*/ 482600 h 914400"/>
                <a:gd name="connsiteX2" fmla="*/ 177800 w 566644"/>
                <a:gd name="connsiteY2" fmla="*/ 698500 h 914400"/>
                <a:gd name="connsiteX3" fmla="*/ 292100 w 566644"/>
                <a:gd name="connsiteY3" fmla="*/ 819150 h 914400"/>
                <a:gd name="connsiteX4" fmla="*/ 546100 w 566644"/>
                <a:gd name="connsiteY4" fmla="*/ 901700 h 914400"/>
                <a:gd name="connsiteX5" fmla="*/ 552450 w 566644"/>
                <a:gd name="connsiteY5" fmla="*/ 914400 h 914400"/>
                <a:gd name="connsiteX0" fmla="*/ 0 w 575084"/>
                <a:gd name="connsiteY0" fmla="*/ 0 h 920501"/>
                <a:gd name="connsiteX1" fmla="*/ 82550 w 575084"/>
                <a:gd name="connsiteY1" fmla="*/ 482600 h 920501"/>
                <a:gd name="connsiteX2" fmla="*/ 177800 w 575084"/>
                <a:gd name="connsiteY2" fmla="*/ 698500 h 920501"/>
                <a:gd name="connsiteX3" fmla="*/ 546100 w 575084"/>
                <a:gd name="connsiteY3" fmla="*/ 901700 h 920501"/>
                <a:gd name="connsiteX4" fmla="*/ 552450 w 575084"/>
                <a:gd name="connsiteY4" fmla="*/ 914400 h 920501"/>
                <a:gd name="connsiteX0" fmla="*/ 0 w 582128"/>
                <a:gd name="connsiteY0" fmla="*/ 0 h 936242"/>
                <a:gd name="connsiteX1" fmla="*/ 82550 w 582128"/>
                <a:gd name="connsiteY1" fmla="*/ 482600 h 936242"/>
                <a:gd name="connsiteX2" fmla="*/ 546100 w 582128"/>
                <a:gd name="connsiteY2" fmla="*/ 901700 h 936242"/>
                <a:gd name="connsiteX3" fmla="*/ 552450 w 582128"/>
                <a:gd name="connsiteY3" fmla="*/ 914400 h 936242"/>
                <a:gd name="connsiteX0" fmla="*/ 0 w 577901"/>
                <a:gd name="connsiteY0" fmla="*/ 0 h 926468"/>
                <a:gd name="connsiteX1" fmla="*/ 139700 w 577901"/>
                <a:gd name="connsiteY1" fmla="*/ 615967 h 926468"/>
                <a:gd name="connsiteX2" fmla="*/ 546100 w 577901"/>
                <a:gd name="connsiteY2" fmla="*/ 901700 h 926468"/>
                <a:gd name="connsiteX3" fmla="*/ 552450 w 577901"/>
                <a:gd name="connsiteY3" fmla="*/ 914400 h 926468"/>
                <a:gd name="connsiteX0" fmla="*/ 0 w 965200"/>
                <a:gd name="connsiteY0" fmla="*/ 0 h 935913"/>
                <a:gd name="connsiteX1" fmla="*/ 139700 w 965200"/>
                <a:gd name="connsiteY1" fmla="*/ 615967 h 935913"/>
                <a:gd name="connsiteX2" fmla="*/ 546100 w 965200"/>
                <a:gd name="connsiteY2" fmla="*/ 901700 h 935913"/>
                <a:gd name="connsiteX3" fmla="*/ 965200 w 965200"/>
                <a:gd name="connsiteY3" fmla="*/ 933453 h 935913"/>
                <a:gd name="connsiteX0" fmla="*/ 0 w 965200"/>
                <a:gd name="connsiteY0" fmla="*/ 0 h 933453"/>
                <a:gd name="connsiteX1" fmla="*/ 139700 w 965200"/>
                <a:gd name="connsiteY1" fmla="*/ 615967 h 933453"/>
                <a:gd name="connsiteX2" fmla="*/ 965200 w 965200"/>
                <a:gd name="connsiteY2" fmla="*/ 933453 h 933453"/>
                <a:gd name="connsiteX0" fmla="*/ 0 w 1060450"/>
                <a:gd name="connsiteY0" fmla="*/ 0 h 1022364"/>
                <a:gd name="connsiteX1" fmla="*/ 234950 w 1060450"/>
                <a:gd name="connsiteY1" fmla="*/ 704878 h 1022364"/>
                <a:gd name="connsiteX2" fmla="*/ 1060450 w 1060450"/>
                <a:gd name="connsiteY2" fmla="*/ 1022364 h 1022364"/>
                <a:gd name="connsiteX0" fmla="*/ 0 w 1060450"/>
                <a:gd name="connsiteY0" fmla="*/ 0 h 1022364"/>
                <a:gd name="connsiteX1" fmla="*/ 234950 w 1060450"/>
                <a:gd name="connsiteY1" fmla="*/ 857297 h 1022364"/>
                <a:gd name="connsiteX2" fmla="*/ 1060450 w 1060450"/>
                <a:gd name="connsiteY2" fmla="*/ 1022364 h 1022364"/>
                <a:gd name="connsiteX0" fmla="*/ 0 w 1060450"/>
                <a:gd name="connsiteY0" fmla="*/ 0 h 1032919"/>
                <a:gd name="connsiteX1" fmla="*/ 234950 w 1060450"/>
                <a:gd name="connsiteY1" fmla="*/ 857297 h 1032919"/>
                <a:gd name="connsiteX2" fmla="*/ 1060450 w 1060450"/>
                <a:gd name="connsiteY2" fmla="*/ 1022364 h 1032919"/>
                <a:gd name="connsiteX0" fmla="*/ 0 w 628650"/>
                <a:gd name="connsiteY0" fmla="*/ 0 h 1159684"/>
                <a:gd name="connsiteX1" fmla="*/ 234950 w 628650"/>
                <a:gd name="connsiteY1" fmla="*/ 857297 h 1159684"/>
                <a:gd name="connsiteX2" fmla="*/ 628650 w 628650"/>
                <a:gd name="connsiteY2" fmla="*/ 1155730 h 1159684"/>
                <a:gd name="connsiteX0" fmla="*/ 0 w 628650"/>
                <a:gd name="connsiteY0" fmla="*/ 0 h 1155730"/>
                <a:gd name="connsiteX1" fmla="*/ 234950 w 628650"/>
                <a:gd name="connsiteY1" fmla="*/ 857297 h 1155730"/>
                <a:gd name="connsiteX2" fmla="*/ 628650 w 628650"/>
                <a:gd name="connsiteY2" fmla="*/ 1155730 h 1155730"/>
                <a:gd name="connsiteX0" fmla="*/ 0 w 628650"/>
                <a:gd name="connsiteY0" fmla="*/ 0 h 1155730"/>
                <a:gd name="connsiteX1" fmla="*/ 177800 w 628650"/>
                <a:gd name="connsiteY1" fmla="*/ 857297 h 1155730"/>
                <a:gd name="connsiteX2" fmla="*/ 628650 w 628650"/>
                <a:gd name="connsiteY2" fmla="*/ 1155730 h 1155730"/>
                <a:gd name="connsiteX0" fmla="*/ 0 w 628650"/>
                <a:gd name="connsiteY0" fmla="*/ 0 h 1155730"/>
                <a:gd name="connsiteX1" fmla="*/ 165100 w 628650"/>
                <a:gd name="connsiteY1" fmla="*/ 692177 h 1155730"/>
                <a:gd name="connsiteX2" fmla="*/ 628650 w 628650"/>
                <a:gd name="connsiteY2" fmla="*/ 1155730 h 1155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650" h="1155730">
                  <a:moveTo>
                    <a:pt x="0" y="0"/>
                  </a:moveTo>
                  <a:cubicBezTo>
                    <a:pt x="17198" y="100542"/>
                    <a:pt x="60325" y="499555"/>
                    <a:pt x="165100" y="692177"/>
                  </a:cubicBezTo>
                  <a:cubicBezTo>
                    <a:pt x="269875" y="884799"/>
                    <a:pt x="412221" y="1076886"/>
                    <a:pt x="628650" y="115573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80" name="Textové pole 394"/>
            <p:cNvSpPr txBox="1"/>
            <p:nvPr/>
          </p:nvSpPr>
          <p:spPr>
            <a:xfrm>
              <a:off x="3519976" y="2122903"/>
              <a:ext cx="385880" cy="21400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cs-CZ" i="1" dirty="0" smtClean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S</a:t>
              </a:r>
              <a:r>
                <a:rPr lang="cs-CZ" i="1" baseline="-25000" dirty="0" smtClean="0">
                  <a:solidFill>
                    <a:srgbClr val="4F4F4F"/>
                  </a:solidFill>
                  <a:effectLst/>
                  <a:latin typeface="+mn-lt"/>
                  <a:ea typeface="Times New Roman"/>
                  <a:cs typeface="Times New Roman"/>
                </a:rPr>
                <a:t>CF</a:t>
              </a:r>
              <a:endParaRPr lang="cs-CZ" dirty="0">
                <a:solidFill>
                  <a:srgbClr val="4F4F4F"/>
                </a:solidFill>
                <a:effectLst/>
                <a:latin typeface="+mn-lt"/>
                <a:ea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542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Variable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We designate those costs that grow in direct proportion to the volume of production as </a:t>
            </a:r>
            <a:r>
              <a:rPr lang="cs-CZ" b="1" dirty="0" err="1">
                <a:latin typeface="Calibri" panose="020F0502020204030204" pitchFamily="34" charset="0"/>
                <a:cs typeface="Calibri" panose="020F0502020204030204" pitchFamily="34" charset="0"/>
              </a:rPr>
              <a:t>variable</a:t>
            </a:r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proportional</a:t>
            </a:r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costs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cost function of proportional costs is expressed by a straight-line passing the origin. 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We can derive from their character that unit proportional costs are constant and they equal the tangent of the proportional costs line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46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Variable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727823"/>
              </p:ext>
            </p:extLst>
          </p:nvPr>
        </p:nvGraphicFramePr>
        <p:xfrm>
          <a:off x="1013572" y="1819275"/>
          <a:ext cx="8091488" cy="339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Document" r:id="rId3" imgW="5100593" imgH="2140103" progId="Word.Document.8">
                  <p:embed/>
                </p:oleObj>
              </mc:Choice>
              <mc:Fallback>
                <p:oleObj name="Document" r:id="rId3" imgW="5100593" imgH="2140103" progId="Word.Document.8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572" y="1819275"/>
                        <a:ext cx="8091488" cy="339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245065"/>
              </p:ext>
            </p:extLst>
          </p:nvPr>
        </p:nvGraphicFramePr>
        <p:xfrm>
          <a:off x="1663234" y="5535240"/>
          <a:ext cx="12223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" imgW="1218960" imgH="647640" progId="Equation.DSMT4">
                  <p:embed/>
                </p:oleObj>
              </mc:Choice>
              <mc:Fallback>
                <p:oleObj name="Equation" r:id="rId5" imgW="1218960" imgH="64764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234" y="5535240"/>
                        <a:ext cx="12223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197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Fixed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ixed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costs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remain constant within a certain frame of production volume. 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cost function of the fixed costs is expressed by the line in parallel to the x-axis, which show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the level of the fixed costs. 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These costs change in leaps in accordance with the volume of production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467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Fixed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67732"/>
              </p:ext>
            </p:extLst>
          </p:nvPr>
        </p:nvGraphicFramePr>
        <p:xfrm>
          <a:off x="1050272" y="1960937"/>
          <a:ext cx="8334375" cy="302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Document" r:id="rId3" imgW="7299822" imgH="2647383" progId="Word.Document.8">
                  <p:embed/>
                </p:oleObj>
              </mc:Choice>
              <mc:Fallback>
                <p:oleObj name="Document" r:id="rId3" imgW="7299822" imgH="2647383" progId="Word.Document.8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272" y="1960937"/>
                        <a:ext cx="8334375" cy="302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958631"/>
              </p:ext>
            </p:extLst>
          </p:nvPr>
        </p:nvGraphicFramePr>
        <p:xfrm>
          <a:off x="1968781" y="5309627"/>
          <a:ext cx="1219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5" imgW="1218960" imgH="647640" progId="Equation.DSMT4">
                  <p:embed/>
                </p:oleObj>
              </mc:Choice>
              <mc:Fallback>
                <p:oleObj name="Equation" r:id="rId5" imgW="1218960" imgH="64764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781" y="5309627"/>
                        <a:ext cx="1219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252695"/>
              </p:ext>
            </p:extLst>
          </p:nvPr>
        </p:nvGraphicFramePr>
        <p:xfrm>
          <a:off x="4332568" y="5454089"/>
          <a:ext cx="13589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7" imgW="1358640" imgH="431640" progId="Equation.DSMT4">
                  <p:embed/>
                </p:oleObj>
              </mc:Choice>
              <mc:Fallback>
                <p:oleObj name="Equation" r:id="rId7" imgW="1358640" imgH="43164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568" y="5454089"/>
                        <a:ext cx="13589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327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Decrease in unit costs for different levels of production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52917" y="4446493"/>
            <a:ext cx="9623425" cy="2559331"/>
          </a:xfrm>
        </p:spPr>
        <p:txBody>
          <a:bodyPr/>
          <a:lstStyle/>
          <a:p>
            <a:pPr lvl="0" algn="just">
              <a:spcBef>
                <a:spcPct val="0"/>
              </a:spcBef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decrease in fixed unit costs, in correspondence with the constant increase in production, falls with increasing levels of production.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spcBef>
                <a:spcPct val="0"/>
              </a:spcBef>
            </a:pPr>
            <a:r>
              <a:rPr lang="cs-CZ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Q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2</a:t>
            </a:r>
            <a:r>
              <a:rPr lang="cs-CZ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− </a:t>
            </a:r>
            <a:r>
              <a:rPr lang="cs-CZ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Q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1</a:t>
            </a:r>
            <a:r>
              <a:rPr lang="cs-CZ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= </a:t>
            </a:r>
            <a:r>
              <a:rPr lang="cs-CZ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Q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4</a:t>
            </a:r>
            <a:r>
              <a:rPr lang="cs-CZ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− </a:t>
            </a:r>
            <a:r>
              <a:rPr lang="cs-CZ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Q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3</a:t>
            </a:r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 eaLnBrk="0" hangingPunct="0">
              <a:spcBef>
                <a:spcPct val="0"/>
              </a:spcBef>
              <a:buNone/>
            </a:pPr>
            <a:r>
              <a:rPr lang="cs-CZ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UFC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1</a:t>
            </a:r>
            <a:r>
              <a:rPr lang="cs-CZ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− </a:t>
            </a:r>
            <a:r>
              <a:rPr lang="cs-CZ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UFC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2</a:t>
            </a:r>
            <a:r>
              <a:rPr lang="cs-CZ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</a:t>
            </a:r>
            <a:r>
              <a:rPr lang="en-US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&gt; </a:t>
            </a:r>
            <a:r>
              <a:rPr lang="cs-CZ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UFC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3</a:t>
            </a:r>
            <a:r>
              <a:rPr lang="cs-CZ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− </a:t>
            </a:r>
            <a:r>
              <a:rPr lang="cs-CZ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UFC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4</a:t>
            </a:r>
            <a:endParaRPr lang="cs-CZ" alt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269612"/>
              </p:ext>
            </p:extLst>
          </p:nvPr>
        </p:nvGraphicFramePr>
        <p:xfrm>
          <a:off x="1700119" y="1320240"/>
          <a:ext cx="7232650" cy="310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Document" r:id="rId3" imgW="7252016" imgH="3114610" progId="Word.Document.8">
                  <p:embed/>
                </p:oleObj>
              </mc:Choice>
              <mc:Fallback>
                <p:oleObj name="Document" r:id="rId3" imgW="7252016" imgH="3114610" progId="Word.Document.8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119" y="1320240"/>
                        <a:ext cx="7232650" cy="310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927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Changes in fixed unit costs resulting from different fixed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osts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4876800"/>
            <a:ext cx="9623425" cy="1878013"/>
          </a:xfrm>
        </p:spPr>
        <p:txBody>
          <a:bodyPr/>
          <a:lstStyle/>
          <a:p>
            <a:pPr algn="just" eaLnBrk="0" hangingPunct="0">
              <a:spcBef>
                <a:spcPct val="0"/>
              </a:spcBef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For the same increase in the volume of production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Q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2</a:t>
            </a:r>
            <a:r>
              <a:rPr lang="cs-CZ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− </a:t>
            </a:r>
            <a:r>
              <a:rPr lang="cs-CZ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Q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1</a:t>
            </a:r>
            <a:r>
              <a:rPr lang="cs-CZ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</a:t>
            </a:r>
          </a:p>
          <a:p>
            <a:pPr marL="0" lvl="0" indent="0" algn="just" eaLnBrk="0" hangingPunct="0">
              <a:spcBef>
                <a:spcPct val="0"/>
              </a:spcBef>
              <a:buNone/>
            </a:pPr>
            <a:r>
              <a:rPr lang="cs-CZ" alt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cs-CZ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|Δ</a:t>
            </a:r>
            <a:r>
              <a:rPr lang="cs-CZ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UFC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2</a:t>
            </a:r>
            <a:r>
              <a:rPr lang="cs-CZ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| </a:t>
            </a:r>
            <a:r>
              <a:rPr lang="pl-PL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&gt; |</a:t>
            </a:r>
            <a:r>
              <a:rPr lang="de-DE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Δ</a:t>
            </a:r>
            <a:r>
              <a:rPr lang="pl-PL" altLang="cs-CZ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UFC</a:t>
            </a:r>
            <a:r>
              <a:rPr lang="cs-CZ" altLang="cs-CZ" baseline="-30000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1</a:t>
            </a:r>
            <a:r>
              <a:rPr lang="cs-CZ" altLang="cs-CZ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|</a:t>
            </a:r>
            <a:endParaRPr lang="cs-CZ" alt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195404"/>
              </p:ext>
            </p:extLst>
          </p:nvPr>
        </p:nvGraphicFramePr>
        <p:xfrm>
          <a:off x="2603594" y="1324721"/>
          <a:ext cx="4933950" cy="359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Document" r:id="rId3" imgW="4919809" imgH="3592714" progId="Word.Document.8">
                  <p:embed/>
                </p:oleObj>
              </mc:Choice>
              <mc:Fallback>
                <p:oleObj name="Document" r:id="rId3" imgW="4919809" imgH="3592714" progId="Word.Document.8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94" y="1324721"/>
                        <a:ext cx="4933950" cy="359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135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The utilization of production capacity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he principle of maximizing production capacity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xpensive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production equipment must produce at full capacity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e. g. e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xtending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operational hours is an important mean by which to decrease unit fixed costs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0" hangingPunct="0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If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i="1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 &gt; 1, then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Δ</a:t>
            </a:r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FC</a:t>
            </a:r>
            <a:r>
              <a:rPr lang="cs-CZ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&lt; 0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and there is a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relative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saving of fixed costs.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0" hangingPunct="0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If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i="1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 &lt; 1, then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Δ</a:t>
            </a:r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FC</a:t>
            </a:r>
            <a:r>
              <a:rPr lang="cs-CZ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&gt; 0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and there is a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relative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overrun of fixed costs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109378"/>
              </p:ext>
            </p:extLst>
          </p:nvPr>
        </p:nvGraphicFramePr>
        <p:xfrm>
          <a:off x="2247153" y="3986306"/>
          <a:ext cx="2197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2197080" imgH="406080" progId="Equation.DSMT4">
                  <p:embed/>
                </p:oleObj>
              </mc:Choice>
              <mc:Fallback>
                <p:oleObj name="Equation" r:id="rId3" imgW="2197080" imgH="406080" progId="Equation.DSMT4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153" y="3986306"/>
                        <a:ext cx="2197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0477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58</TotalTime>
  <Words>715</Words>
  <Application>Microsoft Office PowerPoint</Application>
  <PresentationFormat>Vlastní</PresentationFormat>
  <Paragraphs>149</Paragraphs>
  <Slides>24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JU_OPVVV</vt:lpstr>
      <vt:lpstr>Document</vt:lpstr>
      <vt:lpstr>Equation</vt:lpstr>
      <vt:lpstr>MathType 5.0 Equation</vt:lpstr>
      <vt:lpstr>BREAK EVEN POINT ANALYSIS </vt:lpstr>
      <vt:lpstr>Planning of production</vt:lpstr>
      <vt:lpstr>Variable costs</vt:lpstr>
      <vt:lpstr>Variable costs</vt:lpstr>
      <vt:lpstr>Fixed costs</vt:lpstr>
      <vt:lpstr>Fixed costs</vt:lpstr>
      <vt:lpstr>Decrease in unit costs for different levels of production</vt:lpstr>
      <vt:lpstr>Changes in fixed unit costs resulting from different fixed costs</vt:lpstr>
      <vt:lpstr>The utilization of production capacity</vt:lpstr>
      <vt:lpstr>Total costs</vt:lpstr>
      <vt:lpstr>Break-even point for zero profit</vt:lpstr>
      <vt:lpstr>Break-even point for zero profit</vt:lpstr>
      <vt:lpstr>Break-even point for required profitability</vt:lpstr>
      <vt:lpstr>Break-even point for required profitability</vt:lpstr>
      <vt:lpstr>Break-even point for required profit</vt:lpstr>
      <vt:lpstr>Break-even point for required profit</vt:lpstr>
      <vt:lpstr>Cash flow break-even point</vt:lpstr>
      <vt:lpstr>Cash flow break-even point</vt:lpstr>
      <vt:lpstr>Break-even point for non-linear functions of costs and revenues</vt:lpstr>
      <vt:lpstr>Break-even point with the costs/revenues ratio</vt:lpstr>
      <vt:lpstr>Break-even point with the costs/revenues ratio</vt:lpstr>
      <vt:lpstr>Break-even point with costs/revenues ratio for required profit margin</vt:lpstr>
      <vt:lpstr>Break-even point with costs/revenues ratio for required profit</vt:lpstr>
      <vt:lpstr>Break-even point with costs/revenues ratio for cash flow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r</cp:lastModifiedBy>
  <cp:revision>13</cp:revision>
  <dcterms:created xsi:type="dcterms:W3CDTF">2017-07-17T18:52:59Z</dcterms:created>
  <dcterms:modified xsi:type="dcterms:W3CDTF">2020-09-18T08:18:36Z</dcterms:modified>
</cp:coreProperties>
</file>