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8"/>
  </p:notesMasterIdLst>
  <p:sldIdLst>
    <p:sldId id="257" r:id="rId2"/>
    <p:sldId id="258" r:id="rId3"/>
    <p:sldId id="259" r:id="rId4"/>
    <p:sldId id="266" r:id="rId5"/>
    <p:sldId id="267" r:id="rId6"/>
    <p:sldId id="268" r:id="rId7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-1444" y="-2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14.06.2021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14.06.2021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</a:t>
            </a:r>
            <a:r>
              <a:rPr lang="cs-CZ" dirty="0" err="1" smtClean="0"/>
              <a:t>Exegesis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1452582"/>
          </a:xfrm>
        </p:spPr>
        <p:txBody>
          <a:bodyPr/>
          <a:lstStyle/>
          <a:p>
            <a:r>
              <a:rPr lang="cs-CZ" dirty="0" smtClean="0"/>
              <a:t>Step 6</a:t>
            </a:r>
          </a:p>
          <a:p>
            <a:r>
              <a:rPr lang="cs-CZ" dirty="0" err="1" smtClean="0"/>
              <a:t>Biblical</a:t>
            </a:r>
            <a:r>
              <a:rPr lang="cs-CZ" dirty="0" smtClean="0"/>
              <a:t> text as </a:t>
            </a:r>
            <a:r>
              <a:rPr lang="cs-CZ" dirty="0" err="1" smtClean="0"/>
              <a:t>theology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313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reason</a:t>
            </a:r>
            <a:r>
              <a:rPr lang="cs-CZ" sz="2400" dirty="0" smtClean="0"/>
              <a:t> </a:t>
            </a:r>
            <a:r>
              <a:rPr lang="cs-CZ" sz="2400" dirty="0" err="1" smtClean="0"/>
              <a:t>why</a:t>
            </a:r>
            <a:r>
              <a:rPr lang="cs-CZ" sz="2400" dirty="0" smtClean="0"/>
              <a:t> </a:t>
            </a:r>
            <a:r>
              <a:rPr lang="cs-CZ" sz="2400" dirty="0" err="1" smtClean="0"/>
              <a:t>biblical</a:t>
            </a:r>
            <a:r>
              <a:rPr lang="cs-CZ" sz="2400" dirty="0" smtClean="0"/>
              <a:t> </a:t>
            </a:r>
            <a:r>
              <a:rPr lang="cs-CZ" sz="2400" dirty="0" err="1" smtClean="0"/>
              <a:t>texts</a:t>
            </a:r>
            <a:r>
              <a:rPr lang="cs-CZ" sz="2400" dirty="0" smtClean="0"/>
              <a:t> </a:t>
            </a:r>
            <a:r>
              <a:rPr lang="cs-CZ" sz="2400" dirty="0" err="1" smtClean="0"/>
              <a:t>have</a:t>
            </a:r>
            <a:r>
              <a:rPr lang="cs-CZ" sz="2400" dirty="0" smtClean="0"/>
              <a:t> </a:t>
            </a:r>
            <a:r>
              <a:rPr lang="cs-CZ" sz="2400" dirty="0" err="1" smtClean="0"/>
              <a:t>been</a:t>
            </a:r>
            <a:r>
              <a:rPr lang="cs-CZ" sz="2400" dirty="0" smtClean="0"/>
              <a:t> </a:t>
            </a:r>
            <a:r>
              <a:rPr lang="cs-CZ" sz="2400" dirty="0" err="1" smtClean="0"/>
              <a:t>written</a:t>
            </a:r>
            <a:r>
              <a:rPr lang="cs-CZ" sz="2400" dirty="0" smtClean="0"/>
              <a:t>, </a:t>
            </a:r>
            <a:r>
              <a:rPr lang="cs-CZ" sz="2400" dirty="0" err="1" smtClean="0"/>
              <a:t>copied</a:t>
            </a:r>
            <a:r>
              <a:rPr lang="cs-CZ" sz="2400" dirty="0" smtClean="0"/>
              <a:t> and </a:t>
            </a:r>
            <a:r>
              <a:rPr lang="cs-CZ" sz="2400" dirty="0" err="1" smtClean="0"/>
              <a:t>recopied</a:t>
            </a:r>
            <a:r>
              <a:rPr lang="cs-CZ" sz="2400" dirty="0" smtClean="0"/>
              <a:t> </a:t>
            </a:r>
            <a:r>
              <a:rPr lang="cs-CZ" sz="2400" dirty="0" err="1" smtClean="0"/>
              <a:t>throughout</a:t>
            </a:r>
            <a:r>
              <a:rPr lang="cs-CZ" sz="2400" dirty="0" smtClean="0"/>
              <a:t> more </a:t>
            </a:r>
            <a:r>
              <a:rPr lang="cs-CZ" sz="2400" dirty="0" err="1" smtClean="0"/>
              <a:t>than</a:t>
            </a:r>
            <a:r>
              <a:rPr lang="cs-CZ" sz="2400" dirty="0" smtClean="0"/>
              <a:t> 2500 </a:t>
            </a:r>
            <a:r>
              <a:rPr lang="cs-CZ" sz="2400" dirty="0" err="1" smtClean="0"/>
              <a:t>years</a:t>
            </a:r>
            <a:r>
              <a:rPr lang="cs-CZ" sz="2400" dirty="0" smtClean="0"/>
              <a:t>,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their</a:t>
            </a:r>
            <a:r>
              <a:rPr lang="cs-CZ" sz="2400" dirty="0" smtClean="0"/>
              <a:t> </a:t>
            </a:r>
            <a:r>
              <a:rPr lang="cs-CZ" sz="2400" dirty="0" err="1" smtClean="0"/>
              <a:t>content</a:t>
            </a:r>
            <a:r>
              <a:rPr lang="cs-CZ" sz="2400" dirty="0" smtClean="0"/>
              <a:t>: </a:t>
            </a:r>
            <a:r>
              <a:rPr lang="cs-CZ" sz="2400" dirty="0" err="1" smtClean="0"/>
              <a:t>because</a:t>
            </a:r>
            <a:r>
              <a:rPr lang="cs-CZ" sz="2400" dirty="0" smtClean="0"/>
              <a:t> </a:t>
            </a:r>
            <a:r>
              <a:rPr lang="cs-CZ" sz="2400" dirty="0" err="1" smtClean="0"/>
              <a:t>they</a:t>
            </a:r>
            <a:r>
              <a:rPr lang="cs-CZ" sz="2400" dirty="0" smtClean="0"/>
              <a:t> talk </a:t>
            </a:r>
            <a:r>
              <a:rPr lang="cs-CZ" sz="2400" dirty="0" err="1" smtClean="0"/>
              <a:t>about</a:t>
            </a:r>
            <a:r>
              <a:rPr lang="cs-CZ" sz="2400" dirty="0" smtClean="0"/>
              <a:t> </a:t>
            </a:r>
            <a:r>
              <a:rPr lang="cs-CZ" sz="2400" dirty="0" err="1" smtClean="0"/>
              <a:t>God</a:t>
            </a:r>
            <a:r>
              <a:rPr lang="cs-CZ" sz="2400" dirty="0" smtClean="0"/>
              <a:t> (</a:t>
            </a:r>
            <a:r>
              <a:rPr lang="cs-CZ" sz="2400" dirty="0" err="1" smtClean="0"/>
              <a:t>or</a:t>
            </a:r>
            <a:r>
              <a:rPr lang="cs-CZ" sz="2400" dirty="0" smtClean="0"/>
              <a:t> </a:t>
            </a:r>
            <a:r>
              <a:rPr lang="cs-CZ" sz="2400" dirty="0" err="1" smtClean="0"/>
              <a:t>better</a:t>
            </a:r>
            <a:r>
              <a:rPr lang="cs-CZ" sz="2400" dirty="0" smtClean="0"/>
              <a:t>, </a:t>
            </a:r>
            <a:r>
              <a:rPr lang="cs-CZ" sz="2400" dirty="0" err="1" smtClean="0"/>
              <a:t>because</a:t>
            </a:r>
            <a:r>
              <a:rPr lang="cs-CZ" sz="2400" dirty="0" smtClean="0"/>
              <a:t> </a:t>
            </a:r>
            <a:r>
              <a:rPr lang="cs-CZ" sz="2400" dirty="0" err="1" smtClean="0"/>
              <a:t>God</a:t>
            </a:r>
            <a:r>
              <a:rPr lang="cs-CZ" sz="2400" dirty="0" smtClean="0"/>
              <a:t> </a:t>
            </a:r>
            <a:r>
              <a:rPr lang="cs-CZ" sz="2400" dirty="0" err="1" smtClean="0"/>
              <a:t>reveals</a:t>
            </a:r>
            <a:r>
              <a:rPr lang="cs-CZ" sz="2400" dirty="0" smtClean="0"/>
              <a:t> </a:t>
            </a:r>
            <a:r>
              <a:rPr lang="cs-CZ" sz="2400" dirty="0" err="1" smtClean="0"/>
              <a:t>Himself</a:t>
            </a:r>
            <a:r>
              <a:rPr lang="cs-CZ" sz="2400" dirty="0" smtClean="0"/>
              <a:t> in </a:t>
            </a:r>
            <a:r>
              <a:rPr lang="cs-CZ" sz="2400" dirty="0" err="1" smtClean="0"/>
              <a:t>it</a:t>
            </a:r>
            <a:r>
              <a:rPr lang="cs-CZ" sz="2400" dirty="0" smtClean="0"/>
              <a:t>). </a:t>
            </a:r>
          </a:p>
          <a:p>
            <a:endParaRPr lang="cs-CZ" sz="2400" dirty="0"/>
          </a:p>
          <a:p>
            <a:r>
              <a:rPr lang="cs-CZ" sz="2400" dirty="0" err="1" smtClean="0"/>
              <a:t>Thus</a:t>
            </a:r>
            <a:r>
              <a:rPr lang="cs-CZ" sz="2400" dirty="0" smtClean="0"/>
              <a:t>,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revelation</a:t>
            </a:r>
            <a:r>
              <a:rPr lang="cs-CZ" sz="2400" dirty="0" smtClean="0"/>
              <a:t> </a:t>
            </a:r>
            <a:r>
              <a:rPr lang="cs-CZ" sz="2400" dirty="0" err="1" smtClean="0"/>
              <a:t>within</a:t>
            </a:r>
            <a:r>
              <a:rPr lang="cs-CZ" sz="2400" dirty="0" smtClean="0"/>
              <a:t> </a:t>
            </a:r>
            <a:r>
              <a:rPr lang="cs-CZ" sz="2400" dirty="0" err="1" smtClean="0"/>
              <a:t>it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main</a:t>
            </a:r>
            <a:r>
              <a:rPr lang="cs-CZ" sz="2400" dirty="0" smtClean="0"/>
              <a:t> </a:t>
            </a:r>
            <a:r>
              <a:rPr lang="cs-CZ" sz="2400" dirty="0" err="1" smtClean="0"/>
              <a:t>reason</a:t>
            </a:r>
            <a:r>
              <a:rPr lang="cs-CZ" sz="2400" dirty="0" smtClean="0"/>
              <a:t> </a:t>
            </a:r>
            <a:r>
              <a:rPr lang="cs-CZ" sz="2400" dirty="0" err="1" smtClean="0"/>
              <a:t>why</a:t>
            </a:r>
            <a:r>
              <a:rPr lang="cs-CZ" sz="2400" dirty="0" smtClean="0"/>
              <a:t> </a:t>
            </a:r>
            <a:r>
              <a:rPr lang="cs-CZ" sz="2400" dirty="0" err="1" smtClean="0"/>
              <a:t>even</a:t>
            </a:r>
            <a:r>
              <a:rPr lang="cs-CZ" sz="2400" dirty="0" smtClean="0"/>
              <a:t> </a:t>
            </a:r>
            <a:r>
              <a:rPr lang="cs-CZ" sz="2400" dirty="0" err="1" smtClean="0"/>
              <a:t>we</a:t>
            </a:r>
            <a:r>
              <a:rPr lang="cs-CZ" sz="2400" dirty="0" smtClean="0"/>
              <a:t> </a:t>
            </a:r>
            <a:r>
              <a:rPr lang="cs-CZ" sz="2400" dirty="0" err="1" smtClean="0"/>
              <a:t>read</a:t>
            </a:r>
            <a:r>
              <a:rPr lang="cs-CZ" sz="2400" dirty="0" smtClean="0"/>
              <a:t> </a:t>
            </a:r>
            <a:r>
              <a:rPr lang="cs-CZ" sz="2400" dirty="0" err="1" smtClean="0"/>
              <a:t>it</a:t>
            </a:r>
            <a:r>
              <a:rPr lang="cs-CZ" sz="2400" dirty="0" smtClean="0"/>
              <a:t> (and </a:t>
            </a:r>
            <a:r>
              <a:rPr lang="cs-CZ" sz="2400" dirty="0" err="1" smtClean="0"/>
              <a:t>why</a:t>
            </a:r>
            <a:r>
              <a:rPr lang="cs-CZ" sz="2400" dirty="0" smtClean="0"/>
              <a:t> </a:t>
            </a:r>
            <a:r>
              <a:rPr lang="cs-CZ" sz="2400" dirty="0" err="1" smtClean="0"/>
              <a:t>we</a:t>
            </a:r>
            <a:r>
              <a:rPr lang="cs-CZ" sz="2400" dirty="0" smtClean="0"/>
              <a:t> are </a:t>
            </a:r>
            <a:r>
              <a:rPr lang="cs-CZ" sz="2400" dirty="0" err="1" smtClean="0"/>
              <a:t>doing</a:t>
            </a:r>
            <a:r>
              <a:rPr lang="cs-CZ" sz="2400" dirty="0" smtClean="0"/>
              <a:t> </a:t>
            </a:r>
            <a:r>
              <a:rPr lang="cs-CZ" sz="2400" dirty="0" err="1" smtClean="0"/>
              <a:t>exegesis</a:t>
            </a:r>
            <a:r>
              <a:rPr lang="cs-CZ" sz="2400" dirty="0" smtClean="0"/>
              <a:t>). </a:t>
            </a:r>
          </a:p>
          <a:p>
            <a:endParaRPr lang="cs-CZ" sz="2400" dirty="0"/>
          </a:p>
          <a:p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en-GB" sz="2400" dirty="0" smtClean="0"/>
              <a:t>“revelation” does not regard only </a:t>
            </a:r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said</a:t>
            </a:r>
            <a:r>
              <a:rPr lang="cs-CZ" sz="2400" dirty="0" smtClean="0"/>
              <a:t> </a:t>
            </a:r>
            <a:r>
              <a:rPr lang="en-GB" sz="2400" dirty="0" smtClean="0"/>
              <a:t>about God as such, but other aspects of our ex</a:t>
            </a:r>
            <a:r>
              <a:rPr lang="cs-CZ" sz="2400" dirty="0" smtClean="0"/>
              <a:t>i</a:t>
            </a:r>
            <a:r>
              <a:rPr lang="en-GB" sz="2400" dirty="0" err="1" smtClean="0"/>
              <a:t>stence</a:t>
            </a:r>
            <a:r>
              <a:rPr lang="en-GB" sz="2400" dirty="0" smtClean="0"/>
              <a:t> as well, like ethical, social and other questions. </a:t>
            </a:r>
            <a:endParaRPr lang="cs-CZ" sz="2400" dirty="0" smtClean="0"/>
          </a:p>
          <a:p>
            <a:endParaRPr lang="cs-CZ" sz="2400" dirty="0"/>
          </a:p>
          <a:p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4159615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Therefore, we </a:t>
            </a:r>
          </a:p>
          <a:p>
            <a:endParaRPr lang="en-GB" sz="2400" b="1" dirty="0"/>
          </a:p>
          <a:p>
            <a:pPr lvl="1"/>
            <a:r>
              <a:rPr lang="en-GB" sz="2400" dirty="0" smtClean="0"/>
              <a:t>can look for theological content or implications within the textual units we are analysing; </a:t>
            </a:r>
          </a:p>
          <a:p>
            <a:pPr lvl="1"/>
            <a:endParaRPr lang="en-GB" sz="2400" b="1" dirty="0"/>
          </a:p>
          <a:p>
            <a:pPr lvl="1"/>
            <a:r>
              <a:rPr lang="it-IT" sz="2400" dirty="0" smtClean="0"/>
              <a:t>can procede from the textual unit </a:t>
            </a:r>
            <a:r>
              <a:rPr lang="en-GB" sz="2400" dirty="0" smtClean="0"/>
              <a:t>“</a:t>
            </a:r>
            <a:r>
              <a:rPr lang="it-IT" sz="2400" dirty="0" smtClean="0"/>
              <a:t>upward</a:t>
            </a:r>
            <a:r>
              <a:rPr lang="en-GB" sz="2400" dirty="0" smtClean="0"/>
              <a:t>“, to the level of the book, group of books, the whole canon… (the “theological content” does not need to be </a:t>
            </a:r>
            <a:r>
              <a:rPr lang="en-GB" sz="2400" dirty="0" err="1" smtClean="0"/>
              <a:t>explicite</a:t>
            </a:r>
            <a:r>
              <a:rPr lang="en-GB" sz="2400" dirty="0" smtClean="0"/>
              <a:t>!)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 smtClean="0"/>
              <a:t>In this way we get close to biblical theology. 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 smtClean="0"/>
              <a:t>The dogmatic theology and biblical theology (based on exegetical work</a:t>
            </a:r>
            <a:r>
              <a:rPr lang="en-GB" sz="2400" dirty="0"/>
              <a:t>)</a:t>
            </a:r>
            <a:r>
              <a:rPr lang="en-GB" sz="2400" dirty="0" smtClean="0"/>
              <a:t> should be always in dialog. </a:t>
            </a: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43850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6373731"/>
          </a:xfrm>
        </p:spPr>
        <p:txBody>
          <a:bodyPr>
            <a:noAutofit/>
          </a:bodyPr>
          <a:lstStyle/>
          <a:p>
            <a:r>
              <a:rPr lang="cs-CZ" sz="2400" b="1" dirty="0" err="1" smtClean="0">
                <a:latin typeface="+mj-lt"/>
              </a:rPr>
              <a:t>Example</a:t>
            </a:r>
            <a:r>
              <a:rPr lang="cs-CZ" sz="2400" b="1" dirty="0" smtClean="0">
                <a:latin typeface="+mj-lt"/>
              </a:rPr>
              <a:t>: </a:t>
            </a:r>
            <a:r>
              <a:rPr lang="cs-CZ" sz="2400" b="1" dirty="0" err="1" smtClean="0">
                <a:latin typeface="+mj-lt"/>
              </a:rPr>
              <a:t>Psalm</a:t>
            </a:r>
            <a:r>
              <a:rPr lang="cs-CZ" sz="2400" b="1" dirty="0" smtClean="0">
                <a:latin typeface="+mj-lt"/>
              </a:rPr>
              <a:t> 8 </a:t>
            </a:r>
            <a:r>
              <a:rPr lang="cs-CZ" sz="2400" dirty="0" err="1" smtClean="0">
                <a:latin typeface="+mj-lt"/>
              </a:rPr>
              <a:t>according</a:t>
            </a:r>
            <a:r>
              <a:rPr lang="cs-CZ" sz="2400" dirty="0" smtClean="0">
                <a:latin typeface="+mj-lt"/>
              </a:rPr>
              <a:t> to B. </a:t>
            </a:r>
            <a:r>
              <a:rPr lang="cs-CZ" sz="2400" dirty="0" err="1" smtClean="0">
                <a:latin typeface="+mj-lt"/>
              </a:rPr>
              <a:t>Childs</a:t>
            </a:r>
            <a:r>
              <a:rPr lang="cs-CZ" sz="2400" dirty="0" smtClean="0">
                <a:latin typeface="+mj-lt"/>
              </a:rPr>
              <a:t> </a:t>
            </a:r>
          </a:p>
          <a:p>
            <a:pPr lvl="1"/>
            <a:endParaRPr lang="cs-CZ" sz="2400" dirty="0">
              <a:latin typeface="+mj-lt"/>
            </a:endParaRPr>
          </a:p>
          <a:p>
            <a:pPr lvl="1"/>
            <a:r>
              <a:rPr lang="en-GB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father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of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the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canonical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approach</a:t>
            </a:r>
            <a:r>
              <a:rPr lang="cs-CZ" sz="2400" dirty="0" smtClean="0">
                <a:latin typeface="+mj-lt"/>
              </a:rPr>
              <a:t> </a:t>
            </a:r>
            <a:br>
              <a:rPr lang="cs-CZ" sz="2400" dirty="0" smtClean="0">
                <a:latin typeface="+mj-lt"/>
              </a:rPr>
            </a:br>
            <a:r>
              <a:rPr lang="cs-CZ" sz="2400" dirty="0" smtClean="0">
                <a:latin typeface="+mj-lt"/>
              </a:rPr>
              <a:t>in </a:t>
            </a:r>
            <a:r>
              <a:rPr lang="cs-CZ" sz="2400" dirty="0" err="1" smtClean="0">
                <a:latin typeface="+mj-lt"/>
              </a:rPr>
              <a:t>exegesis</a:t>
            </a:r>
            <a:r>
              <a:rPr lang="cs-CZ" sz="2400" dirty="0" smtClean="0">
                <a:latin typeface="+mj-lt"/>
              </a:rPr>
              <a:t> and </a:t>
            </a:r>
            <a:r>
              <a:rPr lang="cs-CZ" sz="2400" dirty="0" err="1" smtClean="0">
                <a:latin typeface="+mj-lt"/>
              </a:rPr>
              <a:t>biblical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theology</a:t>
            </a:r>
            <a:r>
              <a:rPr lang="cs-CZ" sz="2400" dirty="0" smtClean="0">
                <a:latin typeface="+mj-lt"/>
              </a:rPr>
              <a:t> </a:t>
            </a:r>
          </a:p>
          <a:p>
            <a:pPr lvl="1"/>
            <a:endParaRPr lang="cs-CZ" sz="2400" dirty="0">
              <a:latin typeface="+mj-lt"/>
            </a:endParaRPr>
          </a:p>
          <a:p>
            <a:pPr lvl="1"/>
            <a:r>
              <a:rPr lang="cs-CZ" sz="2400" dirty="0" err="1" smtClean="0">
                <a:latin typeface="+mj-lt"/>
              </a:rPr>
              <a:t>Ps</a:t>
            </a:r>
            <a:r>
              <a:rPr lang="cs-CZ" sz="2400" dirty="0" smtClean="0">
                <a:latin typeface="+mj-lt"/>
              </a:rPr>
              <a:t> 8 </a:t>
            </a:r>
            <a:r>
              <a:rPr lang="cs-CZ" sz="2400" dirty="0" err="1" smtClean="0">
                <a:latin typeface="+mj-lt"/>
              </a:rPr>
              <a:t>within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the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Old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Testalent</a:t>
            </a:r>
            <a:r>
              <a:rPr lang="cs-CZ" sz="2400" dirty="0" smtClean="0">
                <a:latin typeface="+mj-lt"/>
              </a:rPr>
              <a:t> </a:t>
            </a:r>
          </a:p>
          <a:p>
            <a:pPr lvl="2"/>
            <a:r>
              <a:rPr lang="cs-CZ" dirty="0" smtClean="0">
                <a:latin typeface="+mj-lt"/>
              </a:rPr>
              <a:t>a </a:t>
            </a:r>
            <a:r>
              <a:rPr lang="cs-CZ" dirty="0" err="1" smtClean="0">
                <a:latin typeface="+mj-lt"/>
              </a:rPr>
              <a:t>hymn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about</a:t>
            </a:r>
            <a:r>
              <a:rPr lang="cs-CZ" dirty="0" smtClean="0">
                <a:latin typeface="+mj-lt"/>
              </a:rPr>
              <a:t> man, </a:t>
            </a:r>
            <a:r>
              <a:rPr lang="cs-CZ" dirty="0" err="1" smtClean="0">
                <a:latin typeface="+mj-lt"/>
              </a:rPr>
              <a:t>God</a:t>
            </a:r>
            <a:r>
              <a:rPr lang="cs-CZ" dirty="0" smtClean="0">
                <a:latin typeface="+mj-lt"/>
              </a:rPr>
              <a:t>, and </a:t>
            </a:r>
            <a:r>
              <a:rPr lang="cs-CZ" dirty="0" err="1" smtClean="0">
                <a:latin typeface="+mj-lt"/>
              </a:rPr>
              <a:t>creation</a:t>
            </a:r>
            <a:r>
              <a:rPr lang="cs-CZ" dirty="0" smtClean="0">
                <a:latin typeface="+mj-lt"/>
              </a:rPr>
              <a:t> </a:t>
            </a:r>
          </a:p>
          <a:p>
            <a:pPr lvl="2"/>
            <a:r>
              <a:rPr lang="cs-CZ" dirty="0" err="1">
                <a:latin typeface="+mj-lt"/>
              </a:rPr>
              <a:t>r</a:t>
            </a:r>
            <a:r>
              <a:rPr lang="cs-CZ" dirty="0" err="1" smtClean="0">
                <a:latin typeface="+mj-lt"/>
              </a:rPr>
              <a:t>elates</a:t>
            </a:r>
            <a:r>
              <a:rPr lang="cs-CZ" dirty="0" smtClean="0">
                <a:latin typeface="+mj-lt"/>
              </a:rPr>
              <a:t> to </a:t>
            </a:r>
            <a:r>
              <a:rPr lang="cs-CZ" dirty="0" err="1" smtClean="0">
                <a:latin typeface="+mj-lt"/>
              </a:rPr>
              <a:t>Gn</a:t>
            </a:r>
            <a:r>
              <a:rPr lang="cs-CZ" dirty="0" smtClean="0">
                <a:latin typeface="+mj-lt"/>
              </a:rPr>
              <a:t> 1 </a:t>
            </a:r>
          </a:p>
          <a:p>
            <a:pPr lvl="2"/>
            <a:r>
              <a:rPr lang="cs-CZ" dirty="0">
                <a:latin typeface="+mj-lt"/>
              </a:rPr>
              <a:t>m</a:t>
            </a:r>
            <a:r>
              <a:rPr lang="cs-CZ" dirty="0" smtClean="0">
                <a:latin typeface="+mj-lt"/>
              </a:rPr>
              <a:t>an as </a:t>
            </a:r>
            <a:r>
              <a:rPr lang="cs-CZ" dirty="0" err="1" smtClean="0">
                <a:latin typeface="+mj-lt"/>
              </a:rPr>
              <a:t>something</a:t>
            </a:r>
            <a:r>
              <a:rPr lang="cs-CZ" dirty="0" smtClean="0">
                <a:latin typeface="+mj-lt"/>
              </a:rPr>
              <a:t> just </a:t>
            </a:r>
            <a:r>
              <a:rPr lang="cs-CZ" dirty="0" err="1" smtClean="0">
                <a:latin typeface="+mj-lt"/>
              </a:rPr>
              <a:t>below</a:t>
            </a:r>
            <a:r>
              <a:rPr lang="cs-CZ" dirty="0" smtClean="0">
                <a:latin typeface="+mj-lt"/>
              </a:rPr>
              <a:t> „</a:t>
            </a:r>
            <a:r>
              <a:rPr lang="cs-CZ" dirty="0" err="1" smtClean="0">
                <a:latin typeface="+mj-lt"/>
              </a:rPr>
              <a:t>elohim</a:t>
            </a:r>
            <a:r>
              <a:rPr lang="cs-CZ" dirty="0" smtClean="0">
                <a:latin typeface="+mj-lt"/>
              </a:rPr>
              <a:t>“ </a:t>
            </a:r>
          </a:p>
          <a:p>
            <a:pPr marL="914400" lvl="2" indent="0">
              <a:buNone/>
            </a:pPr>
            <a:endParaRPr lang="cs-CZ" dirty="0" smtClean="0">
              <a:latin typeface="+mj-lt"/>
            </a:endParaRPr>
          </a:p>
          <a:p>
            <a:pPr lvl="2"/>
            <a:endParaRPr lang="cs-CZ" dirty="0" smtClean="0">
              <a:latin typeface="+mj-lt"/>
            </a:endParaRPr>
          </a:p>
          <a:p>
            <a:pPr lvl="1"/>
            <a:endParaRPr lang="cs-CZ" sz="2400" dirty="0" smtClean="0">
              <a:latin typeface="+mj-lt"/>
            </a:endParaRPr>
          </a:p>
        </p:txBody>
      </p:sp>
      <p:pic>
        <p:nvPicPr>
          <p:cNvPr id="1026" name="Picture 2" descr="Brevard Childs (@BrevardChilds) | Twit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400" y="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527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6373731"/>
          </a:xfrm>
        </p:spPr>
        <p:txBody>
          <a:bodyPr>
            <a:normAutofit/>
          </a:bodyPr>
          <a:lstStyle/>
          <a:p>
            <a:r>
              <a:rPr lang="cs-CZ" sz="2400" b="1" dirty="0" err="1" smtClean="0">
                <a:latin typeface="+mj-lt"/>
              </a:rPr>
              <a:t>Example</a:t>
            </a:r>
            <a:r>
              <a:rPr lang="cs-CZ" sz="2400" b="1" dirty="0" smtClean="0">
                <a:latin typeface="+mj-lt"/>
              </a:rPr>
              <a:t>: </a:t>
            </a:r>
            <a:r>
              <a:rPr lang="cs-CZ" sz="2400" b="1" dirty="0" err="1" smtClean="0">
                <a:latin typeface="+mj-lt"/>
              </a:rPr>
              <a:t>Psalm</a:t>
            </a:r>
            <a:r>
              <a:rPr lang="cs-CZ" sz="2400" b="1" dirty="0" smtClean="0">
                <a:latin typeface="+mj-lt"/>
              </a:rPr>
              <a:t> 8 </a:t>
            </a:r>
            <a:r>
              <a:rPr lang="cs-CZ" sz="2400" dirty="0" err="1" smtClean="0">
                <a:latin typeface="+mj-lt"/>
              </a:rPr>
              <a:t>according</a:t>
            </a:r>
            <a:r>
              <a:rPr lang="cs-CZ" sz="2400" dirty="0" smtClean="0">
                <a:latin typeface="+mj-lt"/>
              </a:rPr>
              <a:t> to B. </a:t>
            </a:r>
            <a:r>
              <a:rPr lang="cs-CZ" sz="2400" dirty="0" err="1" smtClean="0">
                <a:latin typeface="+mj-lt"/>
              </a:rPr>
              <a:t>Childs</a:t>
            </a:r>
            <a:r>
              <a:rPr lang="cs-CZ" sz="2400" dirty="0" smtClean="0">
                <a:latin typeface="+mj-lt"/>
              </a:rPr>
              <a:t> </a:t>
            </a:r>
            <a:br>
              <a:rPr lang="cs-CZ" sz="2400" dirty="0" smtClean="0">
                <a:latin typeface="+mj-lt"/>
              </a:rPr>
            </a:br>
            <a:r>
              <a:rPr lang="cs-CZ" sz="2400" dirty="0" smtClean="0">
                <a:latin typeface="+mj-lt"/>
              </a:rPr>
              <a:t>(</a:t>
            </a:r>
            <a:r>
              <a:rPr lang="cs-CZ" sz="2400" dirty="0" err="1" smtClean="0">
                <a:latin typeface="+mj-lt"/>
              </a:rPr>
              <a:t>continues</a:t>
            </a:r>
            <a:r>
              <a:rPr lang="cs-CZ" sz="2400" dirty="0" smtClean="0">
                <a:latin typeface="+mj-lt"/>
              </a:rPr>
              <a:t>) </a:t>
            </a:r>
          </a:p>
          <a:p>
            <a:pPr lvl="1"/>
            <a:endParaRPr lang="cs-CZ" sz="2400" dirty="0" smtClean="0">
              <a:latin typeface="+mj-lt"/>
            </a:endParaRPr>
          </a:p>
          <a:p>
            <a:pPr lvl="1"/>
            <a:endParaRPr lang="cs-CZ" sz="2400" dirty="0">
              <a:latin typeface="+mj-lt"/>
            </a:endParaRPr>
          </a:p>
          <a:p>
            <a:pPr lvl="1"/>
            <a:r>
              <a:rPr lang="cs-CZ" sz="2400" dirty="0" err="1" smtClean="0">
                <a:latin typeface="+mj-lt"/>
              </a:rPr>
              <a:t>Ps</a:t>
            </a:r>
            <a:r>
              <a:rPr lang="cs-CZ" sz="2400" dirty="0" smtClean="0">
                <a:latin typeface="+mj-lt"/>
              </a:rPr>
              <a:t> 8 in </a:t>
            </a:r>
            <a:r>
              <a:rPr lang="cs-CZ" sz="2400" dirty="0" err="1" smtClean="0">
                <a:latin typeface="+mj-lt"/>
              </a:rPr>
              <a:t>the</a:t>
            </a:r>
            <a:r>
              <a:rPr lang="cs-CZ" sz="2400" dirty="0" smtClean="0">
                <a:latin typeface="+mj-lt"/>
              </a:rPr>
              <a:t> New Testament </a:t>
            </a:r>
          </a:p>
          <a:p>
            <a:pPr lvl="2"/>
            <a:r>
              <a:rPr lang="cs-CZ" dirty="0" err="1" smtClean="0">
                <a:latin typeface="+mj-lt"/>
              </a:rPr>
              <a:t>mentioned</a:t>
            </a:r>
            <a:r>
              <a:rPr lang="cs-CZ" dirty="0" smtClean="0">
                <a:latin typeface="+mj-lt"/>
              </a:rPr>
              <a:t> in: 1Cor</a:t>
            </a:r>
            <a:r>
              <a:rPr lang="cs-CZ" dirty="0">
                <a:latin typeface="+mj-lt"/>
              </a:rPr>
              <a:t> </a:t>
            </a:r>
            <a:r>
              <a:rPr lang="cs-CZ" dirty="0" smtClean="0">
                <a:latin typeface="+mj-lt"/>
              </a:rPr>
              <a:t>15:27</a:t>
            </a:r>
            <a:r>
              <a:rPr lang="cs-CZ" dirty="0">
                <a:latin typeface="+mj-lt"/>
              </a:rPr>
              <a:t>;</a:t>
            </a:r>
            <a:r>
              <a:rPr lang="cs-CZ" dirty="0" smtClean="0">
                <a:latin typeface="+mj-lt"/>
              </a:rPr>
              <a:t> Mat 21:16</a:t>
            </a:r>
            <a:r>
              <a:rPr lang="cs-CZ" dirty="0">
                <a:latin typeface="+mj-lt"/>
              </a:rPr>
              <a:t>, </a:t>
            </a:r>
            <a:r>
              <a:rPr lang="cs-CZ" dirty="0" smtClean="0">
                <a:latin typeface="+mj-lt"/>
              </a:rPr>
              <a:t/>
            </a:r>
            <a:br>
              <a:rPr lang="cs-CZ" dirty="0" smtClean="0">
                <a:latin typeface="+mj-lt"/>
              </a:rPr>
            </a:br>
            <a:r>
              <a:rPr lang="cs-CZ" dirty="0" err="1" smtClean="0">
                <a:latin typeface="+mj-lt"/>
              </a:rPr>
              <a:t>possibly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Eph</a:t>
            </a:r>
            <a:r>
              <a:rPr lang="cs-CZ" dirty="0" smtClean="0">
                <a:latin typeface="+mj-lt"/>
              </a:rPr>
              <a:t> 1:22,but </a:t>
            </a:r>
            <a:br>
              <a:rPr lang="cs-CZ" dirty="0" smtClean="0">
                <a:latin typeface="+mj-lt"/>
              </a:rPr>
            </a:br>
            <a:r>
              <a:rPr lang="cs-CZ" dirty="0" err="1" smtClean="0">
                <a:latin typeface="+mj-lt"/>
              </a:rPr>
              <a:t>especially</a:t>
            </a:r>
            <a:r>
              <a:rPr lang="cs-CZ" dirty="0" smtClean="0">
                <a:latin typeface="+mj-lt"/>
              </a:rPr>
              <a:t> in </a:t>
            </a:r>
            <a:r>
              <a:rPr lang="cs-CZ" dirty="0" err="1" smtClean="0">
                <a:latin typeface="+mj-lt"/>
              </a:rPr>
              <a:t>Heb</a:t>
            </a:r>
            <a:r>
              <a:rPr lang="cs-CZ" dirty="0" smtClean="0">
                <a:latin typeface="+mj-lt"/>
              </a:rPr>
              <a:t> 2:6–9 </a:t>
            </a:r>
          </a:p>
          <a:p>
            <a:pPr lvl="2"/>
            <a:r>
              <a:rPr lang="cs-CZ" dirty="0" err="1">
                <a:latin typeface="+mj-lt"/>
              </a:rPr>
              <a:t>b</a:t>
            </a:r>
            <a:r>
              <a:rPr lang="cs-CZ" dirty="0" err="1" smtClean="0">
                <a:latin typeface="+mj-lt"/>
              </a:rPr>
              <a:t>ased</a:t>
            </a:r>
            <a:r>
              <a:rPr lang="cs-CZ" dirty="0" smtClean="0">
                <a:latin typeface="+mj-lt"/>
              </a:rPr>
              <a:t> on LXX, a </a:t>
            </a:r>
            <a:r>
              <a:rPr lang="cs-CZ" dirty="0" err="1" smtClean="0">
                <a:latin typeface="+mj-lt"/>
              </a:rPr>
              <a:t>slightly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different</a:t>
            </a:r>
            <a:r>
              <a:rPr lang="cs-CZ" dirty="0" smtClean="0">
                <a:latin typeface="+mj-lt"/>
              </a:rPr>
              <a:t> and </a:t>
            </a:r>
            <a:r>
              <a:rPr lang="cs-CZ" dirty="0" err="1" smtClean="0">
                <a:latin typeface="+mj-lt"/>
              </a:rPr>
              <a:t>ambiguous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reading</a:t>
            </a:r>
            <a:r>
              <a:rPr lang="cs-CZ" dirty="0" smtClean="0">
                <a:latin typeface="+mj-lt"/>
              </a:rPr>
              <a:t>:</a:t>
            </a:r>
            <a:r>
              <a:rPr lang="he-IL" dirty="0" smtClean="0">
                <a:latin typeface="+mj-lt"/>
              </a:rPr>
              <a:t>מְעַט </a:t>
            </a:r>
            <a:r>
              <a:rPr lang="cs-CZ" dirty="0" smtClean="0">
                <a:latin typeface="+mj-lt"/>
              </a:rPr>
              <a:t> („a </a:t>
            </a:r>
            <a:r>
              <a:rPr lang="cs-CZ" dirty="0" err="1" smtClean="0">
                <a:latin typeface="+mj-lt"/>
              </a:rPr>
              <a:t>little</a:t>
            </a:r>
            <a:r>
              <a:rPr lang="cs-CZ" dirty="0" smtClean="0">
                <a:latin typeface="+mj-lt"/>
              </a:rPr>
              <a:t>“) </a:t>
            </a:r>
            <a:r>
              <a:rPr lang="cs-CZ" dirty="0" smtClean="0">
                <a:latin typeface="+mj-lt"/>
                <a:sym typeface="Wingdings" panose="05000000000000000000" pitchFamily="2" charset="2"/>
              </a:rPr>
              <a:t> </a:t>
            </a:r>
            <a:r>
              <a:rPr lang="cs-CZ" dirty="0" smtClean="0">
                <a:latin typeface="+mj-lt"/>
              </a:rPr>
              <a:t>βρα</a:t>
            </a:r>
            <a:r>
              <a:rPr lang="cs-CZ" dirty="0" err="1" smtClean="0">
                <a:latin typeface="+mj-lt"/>
              </a:rPr>
              <a:t>χύ</a:t>
            </a:r>
            <a:r>
              <a:rPr lang="cs-CZ" dirty="0" smtClean="0">
                <a:latin typeface="+mj-lt"/>
              </a:rPr>
              <a:t> („</a:t>
            </a:r>
            <a:r>
              <a:rPr lang="cs-CZ" dirty="0" err="1" smtClean="0">
                <a:latin typeface="+mj-lt"/>
              </a:rPr>
              <a:t>for</a:t>
            </a:r>
            <a:r>
              <a:rPr lang="cs-CZ" dirty="0" smtClean="0">
                <a:latin typeface="+mj-lt"/>
              </a:rPr>
              <a:t> a moment“) </a:t>
            </a:r>
          </a:p>
          <a:p>
            <a:pPr lvl="2"/>
            <a:r>
              <a:rPr lang="cs-CZ" dirty="0" smtClean="0">
                <a:latin typeface="+mj-lt"/>
              </a:rPr>
              <a:t> a </a:t>
            </a:r>
            <a:r>
              <a:rPr lang="cs-CZ" dirty="0" err="1" smtClean="0">
                <a:latin typeface="+mj-lt"/>
              </a:rPr>
              <a:t>new</a:t>
            </a:r>
            <a:r>
              <a:rPr lang="cs-CZ" dirty="0" smtClean="0">
                <a:latin typeface="+mj-lt"/>
              </a:rPr>
              <a:t>, Christian </a:t>
            </a:r>
            <a:r>
              <a:rPr lang="cs-CZ" dirty="0" err="1" smtClean="0">
                <a:latin typeface="+mj-lt"/>
              </a:rPr>
              <a:t>reading</a:t>
            </a:r>
            <a:r>
              <a:rPr lang="cs-CZ" dirty="0" smtClean="0">
                <a:latin typeface="+mj-lt"/>
              </a:rPr>
              <a:t> </a:t>
            </a:r>
          </a:p>
          <a:p>
            <a:pPr lvl="3"/>
            <a:r>
              <a:rPr lang="cs-CZ" sz="2400" dirty="0" smtClean="0">
                <a:latin typeface="+mj-lt"/>
              </a:rPr>
              <a:t>Luther </a:t>
            </a:r>
          </a:p>
          <a:p>
            <a:pPr lvl="3"/>
            <a:r>
              <a:rPr lang="cs-CZ" sz="2400" dirty="0" err="1" smtClean="0">
                <a:latin typeface="+mj-lt"/>
              </a:rPr>
              <a:t>Calvin</a:t>
            </a:r>
            <a:r>
              <a:rPr lang="cs-CZ" sz="2400" dirty="0" smtClean="0">
                <a:latin typeface="+mj-lt"/>
              </a:rPr>
              <a:t> </a:t>
            </a:r>
          </a:p>
          <a:p>
            <a:pPr lvl="2"/>
            <a:r>
              <a:rPr lang="cs-CZ" dirty="0" err="1" smtClean="0">
                <a:latin typeface="+mj-lt"/>
              </a:rPr>
              <a:t>we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shoud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keep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both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Israelite</a:t>
            </a:r>
            <a:r>
              <a:rPr lang="cs-CZ" dirty="0" smtClean="0">
                <a:latin typeface="+mj-lt"/>
              </a:rPr>
              <a:t> and Christian </a:t>
            </a:r>
            <a:r>
              <a:rPr lang="cs-CZ" dirty="0" err="1" smtClean="0">
                <a:latin typeface="+mj-lt"/>
              </a:rPr>
              <a:t>perspectives</a:t>
            </a:r>
            <a:r>
              <a:rPr lang="cs-CZ" dirty="0" smtClean="0">
                <a:latin typeface="+mj-lt"/>
              </a:rPr>
              <a:t> </a:t>
            </a:r>
          </a:p>
        </p:txBody>
      </p:sp>
      <p:pic>
        <p:nvPicPr>
          <p:cNvPr id="1026" name="Picture 2" descr="Brevard Childs (@BrevardChilds) | Twit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400" y="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984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6373731"/>
          </a:xfrm>
        </p:spPr>
        <p:txBody>
          <a:bodyPr>
            <a:normAutofit/>
          </a:bodyPr>
          <a:lstStyle/>
          <a:p>
            <a:r>
              <a:rPr lang="cs-CZ" sz="2400" b="1" dirty="0" err="1" smtClean="0">
                <a:latin typeface="+mj-lt"/>
              </a:rPr>
              <a:t>Example</a:t>
            </a:r>
            <a:r>
              <a:rPr lang="cs-CZ" sz="2400" b="1" dirty="0" smtClean="0">
                <a:latin typeface="+mj-lt"/>
              </a:rPr>
              <a:t>: Gen 12:1-3 </a:t>
            </a:r>
            <a:r>
              <a:rPr lang="cs-CZ" sz="2400" dirty="0" err="1" smtClean="0">
                <a:latin typeface="+mj-lt"/>
              </a:rPr>
              <a:t>according</a:t>
            </a:r>
            <a:r>
              <a:rPr lang="cs-CZ" sz="2400" dirty="0" smtClean="0">
                <a:latin typeface="+mj-lt"/>
              </a:rPr>
              <a:t> </a:t>
            </a:r>
            <a:br>
              <a:rPr lang="cs-CZ" sz="2400" dirty="0" smtClean="0">
                <a:latin typeface="+mj-lt"/>
              </a:rPr>
            </a:br>
            <a:r>
              <a:rPr lang="cs-CZ" sz="2400" dirty="0" smtClean="0">
                <a:latin typeface="+mj-lt"/>
              </a:rPr>
              <a:t>to W. </a:t>
            </a:r>
            <a:r>
              <a:rPr lang="cs-CZ" sz="2400" dirty="0" err="1" smtClean="0">
                <a:latin typeface="+mj-lt"/>
              </a:rPr>
              <a:t>Moberly</a:t>
            </a:r>
            <a:endParaRPr lang="cs-CZ" sz="2400" dirty="0" smtClean="0">
              <a:latin typeface="+mj-lt"/>
            </a:endParaRPr>
          </a:p>
          <a:p>
            <a:pPr lvl="1"/>
            <a:endParaRPr lang="cs-CZ" sz="2400" dirty="0">
              <a:latin typeface="+mj-lt"/>
            </a:endParaRPr>
          </a:p>
          <a:p>
            <a:pPr lvl="1"/>
            <a:r>
              <a:rPr lang="cs-CZ" sz="2400" dirty="0" smtClean="0">
                <a:latin typeface="+mj-lt"/>
              </a:rPr>
              <a:t>Gen 12:1-3 in </a:t>
            </a:r>
            <a:r>
              <a:rPr lang="cs-CZ" sz="2400" dirty="0" err="1" smtClean="0">
                <a:latin typeface="+mj-lt"/>
              </a:rPr>
              <a:t>the</a:t>
            </a:r>
            <a:r>
              <a:rPr lang="cs-CZ" sz="2400" dirty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Old</a:t>
            </a:r>
            <a:r>
              <a:rPr lang="cs-CZ" sz="2400" dirty="0" smtClean="0">
                <a:latin typeface="+mj-lt"/>
              </a:rPr>
              <a:t> Testament </a:t>
            </a:r>
            <a:r>
              <a:rPr lang="cs-CZ" sz="2400" dirty="0">
                <a:latin typeface="+mj-lt"/>
              </a:rPr>
              <a:t/>
            </a:r>
            <a:br>
              <a:rPr lang="cs-CZ" sz="2400" dirty="0">
                <a:latin typeface="+mj-lt"/>
              </a:rPr>
            </a:br>
            <a:r>
              <a:rPr lang="cs-CZ" sz="2400" dirty="0" smtClean="0">
                <a:latin typeface="+mj-lt"/>
              </a:rPr>
              <a:t>a text </a:t>
            </a:r>
            <a:r>
              <a:rPr lang="cs-CZ" sz="2400" dirty="0" err="1" smtClean="0">
                <a:latin typeface="+mj-lt"/>
              </a:rPr>
              <a:t>about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the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bridge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between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err="1" smtClean="0">
                <a:latin typeface="+mj-lt"/>
              </a:rPr>
              <a:t>God</a:t>
            </a:r>
            <a:r>
              <a:rPr lang="cs-CZ" sz="2400" dirty="0" smtClean="0">
                <a:latin typeface="+mj-lt"/>
              </a:rPr>
              <a:t>, </a:t>
            </a:r>
            <a:br>
              <a:rPr lang="cs-CZ" sz="2400" dirty="0" smtClean="0">
                <a:latin typeface="+mj-lt"/>
              </a:rPr>
            </a:br>
            <a:r>
              <a:rPr lang="cs-CZ" sz="2400" dirty="0" err="1" smtClean="0">
                <a:latin typeface="+mj-lt"/>
              </a:rPr>
              <a:t>mankind</a:t>
            </a:r>
            <a:r>
              <a:rPr lang="cs-CZ" sz="2400" dirty="0" smtClean="0">
                <a:latin typeface="+mj-lt"/>
              </a:rPr>
              <a:t> and </a:t>
            </a:r>
            <a:r>
              <a:rPr lang="cs-CZ" sz="2400" dirty="0" err="1" smtClean="0">
                <a:latin typeface="+mj-lt"/>
              </a:rPr>
              <a:t>Israel</a:t>
            </a:r>
            <a:r>
              <a:rPr lang="cs-CZ" sz="2400" dirty="0" smtClean="0">
                <a:latin typeface="+mj-lt"/>
              </a:rPr>
              <a:t> </a:t>
            </a:r>
          </a:p>
          <a:p>
            <a:pPr lvl="1"/>
            <a:r>
              <a:rPr lang="cs-CZ" sz="2400" dirty="0" smtClean="0">
                <a:latin typeface="+mj-lt"/>
              </a:rPr>
              <a:t>Gen 12:1-3 in </a:t>
            </a:r>
            <a:r>
              <a:rPr lang="cs-CZ" sz="2400" dirty="0" err="1" smtClean="0">
                <a:latin typeface="+mj-lt"/>
              </a:rPr>
              <a:t>the</a:t>
            </a:r>
            <a:r>
              <a:rPr lang="cs-CZ" sz="2400" dirty="0" smtClean="0">
                <a:latin typeface="+mj-lt"/>
              </a:rPr>
              <a:t> New Testament </a:t>
            </a:r>
          </a:p>
          <a:p>
            <a:pPr lvl="2"/>
            <a:r>
              <a:rPr lang="cs-CZ" dirty="0" smtClean="0">
                <a:latin typeface="+mj-lt"/>
              </a:rPr>
              <a:t>Gal 3:6-9: </a:t>
            </a:r>
            <a:r>
              <a:rPr lang="cs-CZ" dirty="0" err="1" smtClean="0">
                <a:latin typeface="+mj-lt"/>
              </a:rPr>
              <a:t>justification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through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faith</a:t>
            </a:r>
            <a:r>
              <a:rPr lang="cs-CZ" dirty="0" smtClean="0">
                <a:latin typeface="+mj-lt"/>
              </a:rPr>
              <a:t> </a:t>
            </a:r>
          </a:p>
          <a:p>
            <a:pPr lvl="2"/>
            <a:r>
              <a:rPr lang="cs-CZ" dirty="0" err="1" smtClean="0">
                <a:latin typeface="+mj-lt"/>
              </a:rPr>
              <a:t>Israel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is</a:t>
            </a:r>
            <a:r>
              <a:rPr lang="cs-CZ" dirty="0" smtClean="0">
                <a:latin typeface="+mj-lt"/>
              </a:rPr>
              <a:t> a medium </a:t>
            </a:r>
            <a:r>
              <a:rPr lang="cs-CZ" dirty="0" err="1" smtClean="0">
                <a:latin typeface="+mj-lt"/>
              </a:rPr>
              <a:t>for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blessing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for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all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nations</a:t>
            </a:r>
            <a:r>
              <a:rPr lang="cs-CZ" dirty="0" smtClean="0">
                <a:latin typeface="+mj-lt"/>
              </a:rPr>
              <a:t> (von Rad) </a:t>
            </a:r>
          </a:p>
          <a:p>
            <a:pPr lvl="1"/>
            <a:r>
              <a:rPr lang="cs-CZ" sz="2400" dirty="0" smtClean="0">
                <a:latin typeface="+mj-lt"/>
              </a:rPr>
              <a:t>Gen 12:1-3 in </a:t>
            </a:r>
            <a:r>
              <a:rPr lang="cs-CZ" sz="2400" dirty="0" err="1" smtClean="0">
                <a:latin typeface="+mj-lt"/>
              </a:rPr>
              <a:t>Moberly</a:t>
            </a:r>
            <a:r>
              <a:rPr lang="cs-CZ" sz="2400" dirty="0" smtClean="0">
                <a:latin typeface="+mj-lt"/>
              </a:rPr>
              <a:t> </a:t>
            </a:r>
          </a:p>
          <a:p>
            <a:pPr lvl="2"/>
            <a:r>
              <a:rPr lang="cs-CZ" dirty="0" err="1" smtClean="0">
                <a:latin typeface="+mj-lt"/>
              </a:rPr>
              <a:t>Need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for</a:t>
            </a:r>
            <a:r>
              <a:rPr lang="cs-CZ" dirty="0" smtClean="0">
                <a:latin typeface="+mj-lt"/>
              </a:rPr>
              <a:t> a </a:t>
            </a:r>
            <a:r>
              <a:rPr lang="cs-CZ" dirty="0" err="1" smtClean="0">
                <a:latin typeface="+mj-lt"/>
              </a:rPr>
              <a:t>good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grammatical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understanding</a:t>
            </a:r>
            <a:r>
              <a:rPr lang="cs-CZ" dirty="0" smtClean="0">
                <a:latin typeface="+mj-lt"/>
              </a:rPr>
              <a:t> (</a:t>
            </a:r>
            <a:r>
              <a:rPr lang="cs-CZ" dirty="0" err="1" smtClean="0">
                <a:latin typeface="+mj-lt"/>
              </a:rPr>
              <a:t>here</a:t>
            </a:r>
            <a:r>
              <a:rPr lang="cs-CZ" dirty="0" smtClean="0">
                <a:latin typeface="+mj-lt"/>
              </a:rPr>
              <a:t> </a:t>
            </a:r>
            <a:r>
              <a:rPr lang="he-IL" dirty="0" smtClean="0">
                <a:latin typeface="+mj-lt"/>
              </a:rPr>
              <a:t>נִבְרְכוּ</a:t>
            </a:r>
            <a:r>
              <a:rPr lang="cs-CZ" dirty="0" smtClean="0">
                <a:latin typeface="+mj-lt"/>
              </a:rPr>
              <a:t>): „</a:t>
            </a:r>
            <a:r>
              <a:rPr lang="cs-CZ" dirty="0" err="1" smtClean="0">
                <a:latin typeface="+mj-lt"/>
              </a:rPr>
              <a:t>the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nations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will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be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blessed</a:t>
            </a:r>
            <a:r>
              <a:rPr lang="cs-CZ" dirty="0" smtClean="0">
                <a:latin typeface="+mj-lt"/>
              </a:rPr>
              <a:t>“, </a:t>
            </a:r>
            <a:r>
              <a:rPr lang="cs-CZ" dirty="0" err="1" smtClean="0">
                <a:latin typeface="+mj-lt"/>
              </a:rPr>
              <a:t>or</a:t>
            </a:r>
            <a:r>
              <a:rPr lang="cs-CZ" dirty="0" smtClean="0">
                <a:latin typeface="+mj-lt"/>
              </a:rPr>
              <a:t> „</a:t>
            </a:r>
            <a:r>
              <a:rPr lang="cs-CZ" dirty="0" err="1" smtClean="0">
                <a:latin typeface="+mj-lt"/>
              </a:rPr>
              <a:t>the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nations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will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bless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each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other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or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themselves</a:t>
            </a:r>
            <a:r>
              <a:rPr lang="cs-CZ" dirty="0" smtClean="0">
                <a:latin typeface="+mj-lt"/>
              </a:rPr>
              <a:t>“? </a:t>
            </a:r>
          </a:p>
          <a:p>
            <a:pPr lvl="2"/>
            <a:r>
              <a:rPr lang="cs-CZ" dirty="0" err="1" smtClean="0">
                <a:latin typeface="+mj-lt"/>
              </a:rPr>
              <a:t>Various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possible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dimensions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of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the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same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texts</a:t>
            </a:r>
            <a:r>
              <a:rPr lang="cs-CZ" dirty="0" smtClean="0">
                <a:latin typeface="+mj-lt"/>
              </a:rPr>
              <a:t> </a:t>
            </a:r>
            <a:br>
              <a:rPr lang="cs-CZ" dirty="0" smtClean="0">
                <a:latin typeface="+mj-lt"/>
              </a:rPr>
            </a:br>
            <a:endParaRPr lang="cs-CZ" dirty="0" smtClean="0">
              <a:latin typeface="+mj-lt"/>
            </a:endParaRPr>
          </a:p>
        </p:txBody>
      </p:sp>
      <p:sp>
        <p:nvSpPr>
          <p:cNvPr id="4" name="AutoShape 2" descr="Professor RW Moberly - Durham Universit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Professor RW Moberly - Durham Universit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4" name="Picture 6" descr="Professor RW Moberly - Durham Univers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700" y="-1"/>
            <a:ext cx="2933700" cy="442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1754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312</TotalTime>
  <Words>217</Words>
  <Application>Microsoft Office PowerPoint</Application>
  <PresentationFormat>Vlastní</PresentationFormat>
  <Paragraphs>45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JU_OPVVV</vt:lpstr>
      <vt:lpstr>Old Testament Exegesis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47</cp:revision>
  <dcterms:created xsi:type="dcterms:W3CDTF">2017-07-17T18:52:59Z</dcterms:created>
  <dcterms:modified xsi:type="dcterms:W3CDTF">2021-06-14T07:19:21Z</dcterms:modified>
</cp:coreProperties>
</file>