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5" r:id="rId15"/>
    <p:sldId id="266" r:id="rId16"/>
    <p:sldId id="271" r:id="rId17"/>
    <p:sldId id="272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1" cy="5567281"/>
          </a:xfrm>
        </p:spPr>
        <p:txBody>
          <a:bodyPr/>
          <a:lstStyle/>
          <a:p>
            <a:pPr lvl="0"/>
            <a:r>
              <a:rPr lang="cs-CZ" sz="2800" dirty="0"/>
              <a:t>a </a:t>
            </a:r>
            <a:r>
              <a:rPr lang="en-US" sz="2800" dirty="0"/>
              <a:t>sentence </a:t>
            </a:r>
            <a:endParaRPr lang="cs-CZ" sz="2800" dirty="0"/>
          </a:p>
          <a:p>
            <a:pPr lvl="1"/>
            <a:r>
              <a:rPr lang="en-US" sz="2400" dirty="0"/>
              <a:t>is a legal consequence of a certain infringement </a:t>
            </a:r>
            <a:endParaRPr lang="cs-CZ" sz="2400" dirty="0"/>
          </a:p>
          <a:p>
            <a:pPr lvl="1"/>
            <a:r>
              <a:rPr lang="en-US" sz="2400" dirty="0"/>
              <a:t>can only be imposed by a court</a:t>
            </a:r>
            <a:endParaRPr lang="cs-CZ" sz="2400" dirty="0"/>
          </a:p>
          <a:p>
            <a:pPr lvl="1"/>
            <a:r>
              <a:rPr lang="en-US" sz="2400" dirty="0"/>
              <a:t>may only be imposed on the offender by law </a:t>
            </a:r>
            <a:endParaRPr lang="cs-CZ" sz="2400" dirty="0"/>
          </a:p>
          <a:p>
            <a:pPr lvl="1"/>
            <a:r>
              <a:rPr lang="en-US" sz="2400" dirty="0"/>
              <a:t>must be adequate to the criminal offence committed</a:t>
            </a:r>
            <a:endParaRPr lang="cs-CZ" sz="2400" dirty="0"/>
          </a:p>
          <a:p>
            <a:pPr lvl="1"/>
            <a:r>
              <a:rPr lang="en-US" sz="2400" dirty="0"/>
              <a:t>must</a:t>
            </a:r>
            <a:r>
              <a:rPr lang="cs-CZ" sz="2400" dirty="0"/>
              <a:t> </a:t>
            </a:r>
            <a:r>
              <a:rPr lang="en-US" sz="2400" dirty="0"/>
              <a:t>be imposed with regard to the particular circumstances</a:t>
            </a:r>
            <a:endParaRPr lang="cs-CZ" sz="2400" dirty="0"/>
          </a:p>
          <a:p>
            <a:pPr lvl="1"/>
            <a:r>
              <a:rPr lang="en-US" sz="2400" dirty="0"/>
              <a:t>should only affect the offender and the impact on his or her surroundings should be minimal</a:t>
            </a:r>
            <a:endParaRPr lang="cs-CZ" sz="2400" dirty="0"/>
          </a:p>
          <a:p>
            <a:pPr lvl="1"/>
            <a:r>
              <a:rPr lang="en-US" sz="2400" dirty="0"/>
              <a:t>it is prohibited to impose cruel and disproportionate sanctions</a:t>
            </a:r>
            <a:endParaRPr lang="cs-CZ" sz="2400" dirty="0"/>
          </a:p>
          <a:p>
            <a:r>
              <a:rPr lang="en-US" sz="2800" dirty="0"/>
              <a:t>the purpose of the sentence is </a:t>
            </a:r>
            <a:endParaRPr lang="cs-CZ" sz="2800" dirty="0"/>
          </a:p>
          <a:p>
            <a:pPr lvl="1"/>
            <a:r>
              <a:rPr lang="en-US" sz="2400" dirty="0"/>
              <a:t>to protect society from the offender of a criminal offence</a:t>
            </a:r>
            <a:endParaRPr lang="cs-CZ" sz="2400" dirty="0"/>
          </a:p>
          <a:p>
            <a:pPr lvl="1"/>
            <a:r>
              <a:rPr lang="en-US" sz="2400" dirty="0"/>
              <a:t>to prevent the offender from committing other criminal activities</a:t>
            </a:r>
            <a:endParaRPr lang="cs-CZ" sz="2400" dirty="0"/>
          </a:p>
          <a:p>
            <a:pPr lvl="1"/>
            <a:r>
              <a:rPr lang="en-US" sz="2400" dirty="0"/>
              <a:t>to educate the offender to conduct a good life</a:t>
            </a:r>
            <a:endParaRPr lang="cs-CZ" sz="2400" dirty="0"/>
          </a:p>
          <a:p>
            <a:pPr lvl="1"/>
            <a:r>
              <a:rPr lang="en-US" sz="2400" dirty="0"/>
              <a:t>to educate other members of society</a:t>
            </a:r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Criminal Code defines an exhaustive list of criminal sentences that can be imposed on the offender</a:t>
            </a:r>
            <a:endParaRPr lang="cs-CZ" sz="2800" dirty="0"/>
          </a:p>
          <a:p>
            <a:pPr lvl="1"/>
            <a:r>
              <a:rPr lang="en-US" sz="2000" dirty="0"/>
              <a:t>imprisonment</a:t>
            </a:r>
          </a:p>
          <a:p>
            <a:pPr lvl="1"/>
            <a:r>
              <a:rPr lang="en-US" sz="2000" dirty="0"/>
              <a:t>house arrest</a:t>
            </a:r>
          </a:p>
          <a:p>
            <a:pPr lvl="1"/>
            <a:r>
              <a:rPr lang="en-US" sz="2000" dirty="0"/>
              <a:t>community service</a:t>
            </a:r>
          </a:p>
          <a:p>
            <a:pPr lvl="1"/>
            <a:r>
              <a:rPr lang="en-US" sz="2000" dirty="0"/>
              <a:t>forfeiture of property</a:t>
            </a:r>
          </a:p>
          <a:p>
            <a:pPr lvl="1"/>
            <a:r>
              <a:rPr lang="en-US" sz="2000" dirty="0"/>
              <a:t>pecuniary penalty</a:t>
            </a:r>
          </a:p>
          <a:p>
            <a:pPr lvl="1"/>
            <a:r>
              <a:rPr lang="en-US" sz="2000" dirty="0"/>
              <a:t>forfeiture of a thing</a:t>
            </a:r>
          </a:p>
          <a:p>
            <a:pPr lvl="1"/>
            <a:r>
              <a:rPr lang="en-US" sz="2000" dirty="0"/>
              <a:t>prohibition of activity</a:t>
            </a:r>
          </a:p>
          <a:p>
            <a:pPr lvl="1"/>
            <a:r>
              <a:rPr lang="en-US" sz="2000" dirty="0"/>
              <a:t>prohibition of keeping and breeding animals</a:t>
            </a:r>
          </a:p>
          <a:p>
            <a:pPr lvl="1"/>
            <a:r>
              <a:rPr lang="en-US" sz="2000" dirty="0"/>
              <a:t>prohibition of residence</a:t>
            </a:r>
          </a:p>
          <a:p>
            <a:pPr lvl="1"/>
            <a:r>
              <a:rPr lang="en-US" sz="2000" dirty="0"/>
              <a:t>prohibition of attending sport, cultural, or other social events</a:t>
            </a:r>
          </a:p>
          <a:p>
            <a:pPr lvl="1"/>
            <a:r>
              <a:rPr lang="en-US" sz="2000" dirty="0"/>
              <a:t>loss of honorary titles and decorations</a:t>
            </a:r>
          </a:p>
          <a:p>
            <a:pPr lvl="1"/>
            <a:r>
              <a:rPr lang="en-US" sz="2000" dirty="0"/>
              <a:t>loss of military rank</a:t>
            </a:r>
          </a:p>
          <a:p>
            <a:pPr lvl="1"/>
            <a:r>
              <a:rPr lang="en-US" sz="2000" dirty="0"/>
              <a:t>expulsion</a:t>
            </a:r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imprisonment</a:t>
            </a:r>
          </a:p>
          <a:p>
            <a:pPr lvl="1"/>
            <a:r>
              <a:rPr lang="en-US" sz="2000" dirty="0"/>
              <a:t>a basic and universal punishment that can be imposed for each offence </a:t>
            </a:r>
          </a:p>
          <a:p>
            <a:pPr lvl="1"/>
            <a:r>
              <a:rPr lang="en-US" sz="2000" dirty="0"/>
              <a:t>the general maximum period of imprisonment is 20 years</a:t>
            </a:r>
          </a:p>
          <a:p>
            <a:pPr lvl="2"/>
            <a:r>
              <a:rPr lang="en-US" sz="1800" dirty="0"/>
              <a:t>may be exceeded in the event of an exceptional sentence (imprisonment over 20 to 30 years and imprisonment for life)</a:t>
            </a:r>
          </a:p>
          <a:p>
            <a:r>
              <a:rPr lang="en-US" sz="2400" dirty="0"/>
              <a:t>house arrest</a:t>
            </a:r>
          </a:p>
          <a:p>
            <a:pPr lvl="1"/>
            <a:r>
              <a:rPr lang="en-US" sz="2000" dirty="0"/>
              <a:t>an alternative to a sentence of imprisonment</a:t>
            </a:r>
          </a:p>
          <a:p>
            <a:pPr lvl="1"/>
            <a:r>
              <a:rPr lang="en-US" sz="2000" dirty="0"/>
              <a:t>the sentenced person shall remain under their duty in a designated place of residence unless they are prevented from doing so by important reasons</a:t>
            </a:r>
          </a:p>
          <a:p>
            <a:pPr lvl="2"/>
            <a:r>
              <a:rPr lang="en-US" sz="1800" dirty="0"/>
              <a:t>employment or job or provision of health care</a:t>
            </a:r>
          </a:p>
          <a:p>
            <a:pPr lvl="1"/>
            <a:r>
              <a:rPr lang="en-US" sz="2000" dirty="0"/>
              <a:t>inspection of the execution of the sentence is performed by the probation service in cooperation with the operator of the electronic control system</a:t>
            </a:r>
          </a:p>
          <a:p>
            <a:r>
              <a:rPr lang="en-US" sz="2400" dirty="0"/>
              <a:t>community service </a:t>
            </a:r>
          </a:p>
          <a:p>
            <a:pPr lvl="1"/>
            <a:r>
              <a:rPr lang="en-US" sz="2000" dirty="0"/>
              <a:t>legal forced </a:t>
            </a:r>
            <a:r>
              <a:rPr lang="en-US" sz="2000" dirty="0" err="1"/>
              <a:t>labour</a:t>
            </a:r>
            <a:r>
              <a:rPr lang="en-US" sz="2000" dirty="0"/>
              <a:t> for the general benefit of a wider range of people</a:t>
            </a:r>
          </a:p>
          <a:p>
            <a:pPr lvl="1"/>
            <a:r>
              <a:rPr lang="en-US" sz="2000" dirty="0"/>
              <a:t>maintenance of public places, cleaning and maintenance of public buildings and roads, or other similar activities</a:t>
            </a:r>
          </a:p>
          <a:p>
            <a:pPr lvl="1"/>
            <a:r>
              <a:rPr lang="en-US" sz="2000" dirty="0"/>
              <a:t>the work must not be used for the earning purposes </a:t>
            </a:r>
          </a:p>
          <a:p>
            <a:pPr lvl="2"/>
            <a:endParaRPr lang="de-DE" sz="16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forfeiture of property </a:t>
            </a:r>
          </a:p>
          <a:p>
            <a:pPr lvl="1"/>
            <a:r>
              <a:rPr lang="en-US" sz="2000" dirty="0"/>
              <a:t>the most severe property-affecting sentence</a:t>
            </a:r>
          </a:p>
          <a:p>
            <a:pPr lvl="1"/>
            <a:r>
              <a:rPr lang="en-US" sz="2000" dirty="0"/>
              <a:t>for a serious intentional criminal offence committed in order to obtain material benefits</a:t>
            </a:r>
          </a:p>
          <a:p>
            <a:pPr lvl="1"/>
            <a:r>
              <a:rPr lang="en-US" sz="2000" dirty="0"/>
              <a:t>it affects either all property of the offender or a part thereof</a:t>
            </a:r>
          </a:p>
          <a:p>
            <a:pPr lvl="2"/>
            <a:r>
              <a:rPr lang="en-US" sz="1800" dirty="0"/>
              <a:t>it always applies only to the personal property of the convict person</a:t>
            </a:r>
          </a:p>
          <a:p>
            <a:pPr lvl="2"/>
            <a:r>
              <a:rPr lang="en-US" sz="1800" dirty="0"/>
              <a:t>never apply to articles or things necessary to satisfy the living needs</a:t>
            </a:r>
          </a:p>
          <a:p>
            <a:pPr lvl="1"/>
            <a:r>
              <a:rPr lang="en-US" sz="2000" dirty="0"/>
              <a:t>the assets forfeited belong to the State</a:t>
            </a:r>
          </a:p>
          <a:p>
            <a:r>
              <a:rPr lang="en-US" sz="2400" dirty="0"/>
              <a:t>pecuniary penalty </a:t>
            </a:r>
          </a:p>
          <a:p>
            <a:pPr lvl="1"/>
            <a:r>
              <a:rPr lang="en-US" sz="2000" dirty="0"/>
              <a:t>a basic alternative sentence which also applies to criminal offences other than those against property</a:t>
            </a:r>
          </a:p>
          <a:p>
            <a:pPr lvl="1"/>
            <a:r>
              <a:rPr lang="en-US" sz="2000" dirty="0"/>
              <a:t>may be imposed as a separate sentence or in addition to another sentence</a:t>
            </a:r>
          </a:p>
          <a:p>
            <a:pPr lvl="1"/>
            <a:r>
              <a:rPr lang="en-US" sz="2000" dirty="0"/>
              <a:t>it is measured in the form of “daily penalties”</a:t>
            </a:r>
          </a:p>
          <a:p>
            <a:pPr lvl="2"/>
            <a:r>
              <a:rPr lang="en-US" sz="1800" dirty="0"/>
              <a:t>number of daily rates depends on the seriousness of the criminal offence committed</a:t>
            </a:r>
          </a:p>
          <a:p>
            <a:pPr lvl="2"/>
            <a:r>
              <a:rPr lang="en-US" sz="1800" dirty="0"/>
              <a:t>amount of daily rates is determined with regard to personal and property conditions of the offender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forfeiture of a thing </a:t>
            </a:r>
          </a:p>
          <a:p>
            <a:pPr lvl="1"/>
            <a:r>
              <a:rPr lang="en-US" sz="2000" dirty="0"/>
              <a:t>shall be imposed by the court in respect of items which were used or intended to be used for committing a criminal offence</a:t>
            </a:r>
          </a:p>
          <a:p>
            <a:pPr lvl="2"/>
            <a:r>
              <a:rPr lang="en-US" sz="1800" dirty="0"/>
              <a:t>may include weapons or instruments and apparatus which facilitate criminal activity</a:t>
            </a:r>
          </a:p>
          <a:p>
            <a:r>
              <a:rPr lang="en-US" sz="2400" dirty="0"/>
              <a:t>prohibition of activity </a:t>
            </a:r>
          </a:p>
          <a:p>
            <a:pPr lvl="1"/>
            <a:r>
              <a:rPr lang="en-US" sz="2000" dirty="0"/>
              <a:t>consists in prohibiting the convict person to perform certain employment, profession or function or such activity that requires a special permit, or the performance of which is regulated by another regulation</a:t>
            </a:r>
          </a:p>
          <a:p>
            <a:pPr lvl="2"/>
            <a:r>
              <a:rPr lang="en-US" sz="1800" dirty="0"/>
              <a:t>driving of motor vehicles due to the commission of traffic related criminal offences</a:t>
            </a:r>
          </a:p>
          <a:p>
            <a:r>
              <a:rPr lang="en-US" sz="2400" dirty="0"/>
              <a:t>prohibition of keeping and breeding animals </a:t>
            </a:r>
          </a:p>
          <a:p>
            <a:pPr lvl="1"/>
            <a:r>
              <a:rPr lang="en-US" sz="2000" dirty="0"/>
              <a:t>the convict person is prohibited to keep, breed and care for an animal for the duration of this sentence</a:t>
            </a:r>
          </a:p>
          <a:p>
            <a:pPr lvl="1"/>
            <a:r>
              <a:rPr lang="en-US" sz="2000" dirty="0"/>
              <a:t>a prohibition to keep and breed all animals, not just a specific mistreated animal or a particular animal species</a:t>
            </a:r>
          </a:p>
          <a:p>
            <a:r>
              <a:rPr lang="en-US" sz="2400" dirty="0"/>
              <a:t>prohibition of residence </a:t>
            </a:r>
          </a:p>
          <a:p>
            <a:pPr lvl="1"/>
            <a:r>
              <a:rPr lang="en-US" sz="2000" dirty="0"/>
              <a:t>the purpose to remove the offender from the environment where they were committing criminal activity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en-US" dirty="0"/>
              <a:t>types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prohibition of attending sport, cultural and other social events </a:t>
            </a:r>
          </a:p>
          <a:p>
            <a:pPr lvl="1"/>
            <a:r>
              <a:rPr lang="en-US" sz="2000" dirty="0"/>
              <a:t>for intentional criminal offence committed in connection with attending a certain event</a:t>
            </a:r>
          </a:p>
          <a:p>
            <a:pPr lvl="1"/>
            <a:r>
              <a:rPr lang="en-US" sz="2000" dirty="0"/>
              <a:t>prohibition to attend events specified by the court</a:t>
            </a:r>
          </a:p>
          <a:p>
            <a:pPr lvl="1"/>
            <a:r>
              <a:rPr lang="en-US" sz="2000" dirty="0"/>
              <a:t>the convict person shall also cooperate with the probationary officer and carry out the specified social training </a:t>
            </a:r>
          </a:p>
          <a:p>
            <a:r>
              <a:rPr lang="en-US" sz="2400" dirty="0"/>
              <a:t>loss of honorary titles and decorations </a:t>
            </a:r>
          </a:p>
          <a:p>
            <a:pPr lvl="1"/>
            <a:r>
              <a:rPr lang="en-US" sz="2000" dirty="0"/>
              <a:t>the decorations, honorary titles and artistic </a:t>
            </a:r>
            <a:r>
              <a:rPr lang="en-US" sz="2000" dirty="0" err="1"/>
              <a:t>honours</a:t>
            </a:r>
            <a:r>
              <a:rPr lang="en-US" sz="2000" dirty="0"/>
              <a:t>, and other honorary titles awarded under the national law</a:t>
            </a:r>
          </a:p>
          <a:p>
            <a:pPr lvl="1"/>
            <a:r>
              <a:rPr lang="en-US" sz="2000" dirty="0"/>
              <a:t>can only be imposed together with the sentence of imprisonment </a:t>
            </a:r>
          </a:p>
          <a:p>
            <a:r>
              <a:rPr lang="en-US" sz="2400" dirty="0"/>
              <a:t>loss of military rank </a:t>
            </a:r>
          </a:p>
          <a:p>
            <a:pPr lvl="1"/>
            <a:r>
              <a:rPr lang="en-US" sz="2000" dirty="0"/>
              <a:t>reduces the convicts rank in the armed forces to the soldier rank</a:t>
            </a:r>
          </a:p>
          <a:p>
            <a:pPr lvl="1"/>
            <a:r>
              <a:rPr lang="en-US" sz="2000" dirty="0"/>
              <a:t>can only be imposed together with the sentence of imprisonment </a:t>
            </a:r>
          </a:p>
          <a:p>
            <a:r>
              <a:rPr lang="en-US" sz="2400" dirty="0"/>
              <a:t>expulsion </a:t>
            </a:r>
          </a:p>
          <a:p>
            <a:pPr lvl="1"/>
            <a:r>
              <a:rPr lang="en-US" sz="2000" dirty="0"/>
              <a:t>can only affect foreigners, not a citizen of the Czech Republic</a:t>
            </a:r>
          </a:p>
          <a:p>
            <a:pPr lvl="1"/>
            <a:r>
              <a:rPr lang="en-US" sz="2000" dirty="0"/>
              <a:t>its purpose is to prevent offenders from committing further crimes in this territory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89DB6-C840-4929-8FB9-3006D16E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EBD40-71E5-46D8-9B33-A024B794E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criminal sanctions, but not a sentence</a:t>
            </a:r>
          </a:p>
          <a:p>
            <a:r>
              <a:rPr lang="en-US" dirty="0"/>
              <a:t>the purpose </a:t>
            </a:r>
          </a:p>
          <a:p>
            <a:pPr lvl="1"/>
            <a:r>
              <a:rPr lang="en-US" dirty="0"/>
              <a:t>to protect society from the offenders of criminal offences</a:t>
            </a:r>
          </a:p>
          <a:p>
            <a:pPr lvl="1"/>
            <a:r>
              <a:rPr lang="en-US" dirty="0"/>
              <a:t>to help those affected by a disease to live a proper life</a:t>
            </a:r>
          </a:p>
          <a:p>
            <a:r>
              <a:rPr lang="en-US" dirty="0"/>
              <a:t>can also be imposed on persons who are not criminally liable</a:t>
            </a:r>
          </a:p>
          <a:p>
            <a:r>
              <a:rPr lang="en-US" dirty="0"/>
              <a:t>the court may impose a protective measure </a:t>
            </a:r>
          </a:p>
          <a:p>
            <a:pPr lvl="1"/>
            <a:r>
              <a:rPr lang="en-US" dirty="0"/>
              <a:t>separately</a:t>
            </a:r>
          </a:p>
          <a:p>
            <a:pPr lvl="1"/>
            <a:r>
              <a:rPr lang="en-US" dirty="0"/>
              <a:t>together with a penalty</a:t>
            </a:r>
          </a:p>
          <a:p>
            <a:pPr lvl="1"/>
            <a:r>
              <a:rPr lang="en-US" dirty="0"/>
              <a:t>or replace the sentence with a protective measure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1FCCFB-EB6E-4A94-9B8B-83305668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4389BB-BC08-4BF8-B416-9F402FAC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3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52A4D-7818-4F50-8E5D-3AA7DC68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85CDB-8742-4D3F-AC65-E392CDC0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960734" cy="5567281"/>
          </a:xfrm>
        </p:spPr>
        <p:txBody>
          <a:bodyPr/>
          <a:lstStyle/>
          <a:p>
            <a:r>
              <a:rPr lang="en-US" sz="2800" dirty="0"/>
              <a:t>we distinguish between four types of protective measures </a:t>
            </a:r>
          </a:p>
          <a:p>
            <a:pPr lvl="1"/>
            <a:r>
              <a:rPr lang="en-US" sz="2400" dirty="0"/>
              <a:t>protective therapy</a:t>
            </a:r>
          </a:p>
          <a:p>
            <a:pPr lvl="2"/>
            <a:r>
              <a:rPr lang="en-US" sz="2000" dirty="0"/>
              <a:t>is imposed on dangerous persons who cannot be prosecuted because </a:t>
            </a:r>
          </a:p>
          <a:p>
            <a:pPr lvl="3"/>
            <a:r>
              <a:rPr lang="en-US" sz="1800" dirty="0"/>
              <a:t>they are not sane</a:t>
            </a:r>
          </a:p>
          <a:p>
            <a:pPr lvl="3"/>
            <a:r>
              <a:rPr lang="en-US" sz="1800" dirty="0"/>
              <a:t>suffer from a mental disorder</a:t>
            </a:r>
          </a:p>
          <a:p>
            <a:pPr lvl="3"/>
            <a:r>
              <a:rPr lang="en-US" sz="1800" dirty="0"/>
              <a:t>or use addictive substances</a:t>
            </a:r>
          </a:p>
          <a:p>
            <a:pPr lvl="2"/>
            <a:r>
              <a:rPr lang="en-US" sz="2000" dirty="0"/>
              <a:t>can take place in an institutional or outpatient form </a:t>
            </a:r>
          </a:p>
          <a:p>
            <a:pPr lvl="1"/>
            <a:r>
              <a:rPr lang="en-US" sz="2400" dirty="0"/>
              <a:t>protective detention</a:t>
            </a:r>
          </a:p>
          <a:p>
            <a:pPr lvl="2"/>
            <a:r>
              <a:rPr lang="en-US" sz="2000" dirty="0"/>
              <a:t>if the protective therapy in would not lead to sufficient protection of the society</a:t>
            </a:r>
          </a:p>
          <a:p>
            <a:pPr lvl="2"/>
            <a:r>
              <a:rPr lang="en-US" sz="2000" dirty="0"/>
              <a:t>for people who are extremely dangerous</a:t>
            </a:r>
          </a:p>
          <a:p>
            <a:pPr lvl="1"/>
            <a:r>
              <a:rPr lang="en-US" sz="2400" dirty="0"/>
              <a:t>detention of a thing </a:t>
            </a:r>
          </a:p>
          <a:p>
            <a:pPr lvl="2"/>
            <a:r>
              <a:rPr lang="en-US" sz="2000" dirty="0"/>
              <a:t>a thing that might be the subject of the sentence of forfeiture of a thing, however, such sentence has not been imposed on the offender</a:t>
            </a:r>
          </a:p>
          <a:p>
            <a:pPr lvl="1"/>
            <a:r>
              <a:rPr lang="en-US" sz="2400" dirty="0"/>
              <a:t>protective education </a:t>
            </a:r>
          </a:p>
          <a:p>
            <a:pPr lvl="2"/>
            <a:r>
              <a:rPr lang="en-US" sz="2000" dirty="0"/>
              <a:t>for the infringement of a juvenile</a:t>
            </a:r>
          </a:p>
          <a:p>
            <a:pPr lvl="3"/>
            <a:r>
              <a:rPr lang="en-US" sz="1800" dirty="0"/>
              <a:t>i.e., a person between 15 and 18 years of age</a:t>
            </a:r>
          </a:p>
          <a:p>
            <a:pPr lvl="2"/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D1A316-C07D-472A-BFD6-306F39F3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678A13-7F4A-49A2-9475-B030275A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23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dirty="0"/>
              <a:t>belongs to the public law </a:t>
            </a:r>
            <a:endParaRPr lang="cs-CZ" dirty="0"/>
          </a:p>
          <a:p>
            <a:r>
              <a:rPr lang="en-US" dirty="0"/>
              <a:t>we distinguish</a:t>
            </a:r>
            <a:endParaRPr lang="cs-CZ" dirty="0"/>
          </a:p>
          <a:p>
            <a:pPr lvl="1"/>
            <a:r>
              <a:rPr lang="en-US" dirty="0"/>
              <a:t>substantive law</a:t>
            </a:r>
            <a:endParaRPr lang="cs-CZ" dirty="0"/>
          </a:p>
          <a:p>
            <a:pPr lvl="2"/>
            <a:r>
              <a:rPr lang="en-US" dirty="0"/>
              <a:t>criminal offence, conditions of criminal liability</a:t>
            </a:r>
            <a:r>
              <a:rPr lang="cs-CZ" dirty="0"/>
              <a:t>, </a:t>
            </a:r>
            <a:r>
              <a:rPr lang="en-US" dirty="0"/>
              <a:t>penalties</a:t>
            </a:r>
            <a:endParaRPr lang="cs-CZ" dirty="0"/>
          </a:p>
          <a:p>
            <a:pPr lvl="2"/>
            <a:r>
              <a:rPr lang="en-US" dirty="0"/>
              <a:t>Act No. 40/2009 Coll., Criminal Code</a:t>
            </a:r>
            <a:endParaRPr lang="cs-CZ" dirty="0"/>
          </a:p>
          <a:p>
            <a:pPr lvl="1"/>
            <a:r>
              <a:rPr lang="en-US" dirty="0"/>
              <a:t>procedural law</a:t>
            </a:r>
            <a:endParaRPr lang="cs-CZ" dirty="0"/>
          </a:p>
          <a:p>
            <a:pPr lvl="2"/>
            <a:r>
              <a:rPr lang="en-US" dirty="0"/>
              <a:t>the procedure of law enforcement authorities, the demonstration of their commission</a:t>
            </a:r>
            <a:r>
              <a:rPr lang="cs-CZ" dirty="0"/>
              <a:t>, </a:t>
            </a:r>
            <a:r>
              <a:rPr lang="en-US" dirty="0"/>
              <a:t>the imposition and enforcement of criminal penalties and protective measures</a:t>
            </a:r>
            <a:endParaRPr lang="cs-CZ" dirty="0"/>
          </a:p>
          <a:p>
            <a:pPr lvl="2"/>
            <a:r>
              <a:rPr lang="en-US" dirty="0"/>
              <a:t>Act No. 141/1961 Coll. on Criminal Proceedings </a:t>
            </a:r>
            <a:r>
              <a:rPr lang="cs-CZ" dirty="0"/>
              <a:t>(</a:t>
            </a:r>
            <a:r>
              <a:rPr lang="en-US" dirty="0"/>
              <a:t>Code of Criminal Procedure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Offence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61342" cy="5567281"/>
          </a:xfrm>
        </p:spPr>
        <p:txBody>
          <a:bodyPr/>
          <a:lstStyle/>
          <a:p>
            <a:r>
              <a:rPr lang="en-US" dirty="0"/>
              <a:t>is an illegal act </a:t>
            </a:r>
          </a:p>
          <a:p>
            <a:pPr lvl="1"/>
            <a:r>
              <a:rPr lang="en-US" dirty="0" err="1"/>
              <a:t>characterised</a:t>
            </a:r>
            <a:r>
              <a:rPr lang="en-US" dirty="0"/>
              <a:t> by the Criminal Code as criminal </a:t>
            </a:r>
          </a:p>
          <a:p>
            <a:pPr lvl="1"/>
            <a:r>
              <a:rPr lang="en-US" dirty="0"/>
              <a:t>that has characteristics specified in the Code</a:t>
            </a:r>
          </a:p>
          <a:p>
            <a:r>
              <a:rPr lang="en-US" dirty="0"/>
              <a:t>criminal offences can be divided into</a:t>
            </a:r>
          </a:p>
          <a:p>
            <a:pPr lvl="1"/>
            <a:r>
              <a:rPr lang="en-US" dirty="0"/>
              <a:t>misdemeanors</a:t>
            </a:r>
          </a:p>
          <a:p>
            <a:pPr lvl="2"/>
            <a:r>
              <a:rPr lang="en-US" dirty="0"/>
              <a:t>all</a:t>
            </a:r>
            <a:r>
              <a:rPr lang="cs-CZ" dirty="0"/>
              <a:t> </a:t>
            </a:r>
            <a:r>
              <a:rPr lang="en-US" dirty="0"/>
              <a:t>negligent</a:t>
            </a:r>
            <a:r>
              <a:rPr lang="cs-CZ" dirty="0"/>
              <a:t>t</a:t>
            </a:r>
            <a:r>
              <a:rPr lang="en-US" dirty="0"/>
              <a:t> criminal offences</a:t>
            </a:r>
          </a:p>
          <a:p>
            <a:pPr lvl="2"/>
            <a:r>
              <a:rPr lang="en-US" dirty="0"/>
              <a:t>intentional criminal offences for which the Criminal Code stipulates a sentence of imprisonment with an upper limit of five years </a:t>
            </a:r>
          </a:p>
          <a:p>
            <a:pPr lvl="1"/>
            <a:r>
              <a:rPr lang="en-US" dirty="0"/>
              <a:t>felonies</a:t>
            </a:r>
          </a:p>
          <a:p>
            <a:pPr lvl="2"/>
            <a:r>
              <a:rPr lang="en-US" dirty="0"/>
              <a:t>all criminal offences that are not classified as misdemeanors</a:t>
            </a:r>
          </a:p>
          <a:p>
            <a:pPr lvl="1"/>
            <a:r>
              <a:rPr lang="en-US" dirty="0"/>
              <a:t>particularly serious crimes</a:t>
            </a:r>
          </a:p>
          <a:p>
            <a:pPr lvl="2"/>
            <a:r>
              <a:rPr lang="en-US" dirty="0"/>
              <a:t>intentional criminal offences for which the Criminal Code stipulates a sentence of imprisonment with the upper limit of at least ten years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Offence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criminal offences can be divided into</a:t>
            </a:r>
            <a:endParaRPr lang="cs-CZ" sz="2800" dirty="0"/>
          </a:p>
          <a:p>
            <a:pPr lvl="1"/>
            <a:r>
              <a:rPr lang="en-US" sz="2400" dirty="0"/>
              <a:t>intentional offences </a:t>
            </a:r>
            <a:endParaRPr lang="cs-CZ" sz="2400" dirty="0"/>
          </a:p>
          <a:p>
            <a:pPr lvl="2"/>
            <a:r>
              <a:rPr lang="en-US" sz="2000" dirty="0"/>
              <a:t>the offender shall either pursue commission of a </a:t>
            </a:r>
            <a:r>
              <a:rPr lang="en-US" sz="2000" dirty="0" err="1"/>
              <a:t>delictual</a:t>
            </a:r>
            <a:r>
              <a:rPr lang="en-US" sz="2000" dirty="0"/>
              <a:t> consequence or at least be aware of this happening</a:t>
            </a:r>
            <a:endParaRPr lang="cs-CZ" sz="2000" dirty="0"/>
          </a:p>
          <a:p>
            <a:pPr lvl="1"/>
            <a:r>
              <a:rPr lang="en-US" sz="2400" dirty="0"/>
              <a:t>negligent offences</a:t>
            </a:r>
          </a:p>
          <a:p>
            <a:pPr lvl="2"/>
            <a:r>
              <a:rPr lang="en-US" sz="2000" dirty="0"/>
              <a:t>offender either knows that he can cause a harmful consequence, but expected it not to happen without a reasonable reason</a:t>
            </a:r>
            <a:endParaRPr lang="cs-CZ" sz="2000" dirty="0"/>
          </a:p>
          <a:p>
            <a:pPr lvl="2"/>
            <a:r>
              <a:rPr lang="en-US" sz="2000" dirty="0"/>
              <a:t>or did not know it, despite the circumstances and personal circumstances it should have known</a:t>
            </a:r>
            <a:endParaRPr lang="cs-CZ" sz="2000" dirty="0"/>
          </a:p>
          <a:p>
            <a:r>
              <a:rPr lang="en-US" sz="2800" dirty="0"/>
              <a:t>criminal offences can be divided into</a:t>
            </a:r>
            <a:endParaRPr lang="cs-CZ" sz="2800" dirty="0"/>
          </a:p>
          <a:p>
            <a:pPr lvl="1"/>
            <a:r>
              <a:rPr lang="en-US" sz="2400" dirty="0"/>
              <a:t>disorder offences </a:t>
            </a:r>
            <a:r>
              <a:rPr lang="cs-CZ" sz="2400" dirty="0"/>
              <a:t> </a:t>
            </a:r>
          </a:p>
          <a:p>
            <a:pPr lvl="2"/>
            <a:r>
              <a:rPr lang="en-US" sz="2000" dirty="0"/>
              <a:t>directly violate a legitimate interest </a:t>
            </a:r>
            <a:r>
              <a:rPr lang="cs-CZ" sz="2000" dirty="0"/>
              <a:t>(</a:t>
            </a:r>
            <a:r>
              <a:rPr lang="en-US" sz="2000" dirty="0"/>
              <a:t>theft or rape</a:t>
            </a:r>
            <a:r>
              <a:rPr lang="cs-CZ" sz="2000" dirty="0"/>
              <a:t>)</a:t>
            </a:r>
          </a:p>
          <a:p>
            <a:pPr lvl="1"/>
            <a:r>
              <a:rPr lang="en-US" sz="2400" dirty="0"/>
              <a:t>threat criminal offences</a:t>
            </a:r>
            <a:endParaRPr lang="cs-CZ" sz="2400" dirty="0"/>
          </a:p>
          <a:p>
            <a:pPr lvl="2"/>
            <a:r>
              <a:rPr lang="en-US" sz="2000" dirty="0"/>
              <a:t>are harmful by creating a dangerous situation without the need for specific harmful consequences</a:t>
            </a:r>
            <a:r>
              <a:rPr lang="cs-CZ" sz="2000" dirty="0"/>
              <a:t> (</a:t>
            </a:r>
            <a:r>
              <a:rPr lang="en-US" sz="2000" dirty="0"/>
              <a:t>the spreading of a hoax</a:t>
            </a:r>
            <a:r>
              <a:rPr lang="cs-CZ" sz="2000" dirty="0"/>
              <a:t>)</a:t>
            </a:r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Offence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individual bodies of the criminal offences </a:t>
            </a:r>
            <a:r>
              <a:rPr lang="cs-CZ" sz="2400" dirty="0"/>
              <a:t>are </a:t>
            </a:r>
            <a:r>
              <a:rPr lang="en-US" sz="2400" dirty="0"/>
              <a:t>divided into 13 chapters </a:t>
            </a:r>
            <a:r>
              <a:rPr lang="cs-CZ" sz="2400" dirty="0"/>
              <a:t>and </a:t>
            </a:r>
            <a:r>
              <a:rPr lang="en-US" sz="2400" dirty="0"/>
              <a:t>specified in a separate section of the Criminal Code</a:t>
            </a:r>
            <a:endParaRPr lang="cs-CZ" sz="2400" dirty="0"/>
          </a:p>
          <a:p>
            <a:pPr lvl="2"/>
            <a:r>
              <a:rPr lang="en-US" sz="2000" dirty="0"/>
              <a:t>crimes against life and health</a:t>
            </a:r>
            <a:endParaRPr lang="cs-CZ" sz="2000" dirty="0"/>
          </a:p>
          <a:p>
            <a:pPr lvl="2"/>
            <a:r>
              <a:rPr lang="en-US" sz="2000" dirty="0"/>
              <a:t>criminal offences against freedom</a:t>
            </a:r>
            <a:endParaRPr lang="cs-CZ" sz="2000" dirty="0"/>
          </a:p>
          <a:p>
            <a:pPr lvl="2"/>
            <a:r>
              <a:rPr lang="en-US" sz="2000" dirty="0"/>
              <a:t>criminal offences against human dignity in the sexual sphere</a:t>
            </a:r>
            <a:endParaRPr lang="cs-CZ" sz="2000" dirty="0"/>
          </a:p>
          <a:p>
            <a:pPr lvl="2"/>
            <a:r>
              <a:rPr lang="en-US" sz="2000" dirty="0"/>
              <a:t>criminal offences against family and children</a:t>
            </a:r>
            <a:endParaRPr lang="cs-CZ" sz="2000" dirty="0"/>
          </a:p>
          <a:p>
            <a:pPr lvl="2"/>
            <a:r>
              <a:rPr lang="en-US" sz="2000" dirty="0"/>
              <a:t>crimes against property</a:t>
            </a:r>
            <a:endParaRPr lang="cs-CZ" sz="2000" dirty="0"/>
          </a:p>
          <a:p>
            <a:pPr lvl="2"/>
            <a:r>
              <a:rPr lang="en-US" sz="2000" dirty="0"/>
              <a:t>economical criminal offences</a:t>
            </a:r>
          </a:p>
          <a:p>
            <a:pPr lvl="2"/>
            <a:r>
              <a:rPr lang="en-US" sz="2000" dirty="0"/>
              <a:t>generally dangerous criminal acts</a:t>
            </a:r>
          </a:p>
          <a:p>
            <a:pPr lvl="2"/>
            <a:r>
              <a:rPr lang="en-US" sz="2000" dirty="0"/>
              <a:t>criminal offences against environment</a:t>
            </a:r>
            <a:endParaRPr lang="cs-CZ" sz="2000" dirty="0"/>
          </a:p>
          <a:p>
            <a:pPr lvl="2"/>
            <a:r>
              <a:rPr lang="en-US" sz="2000" dirty="0"/>
              <a:t>criminal offences against the Czech Republic, foreign states and international </a:t>
            </a:r>
            <a:r>
              <a:rPr lang="en-GB" sz="2000" dirty="0"/>
              <a:t>organisations</a:t>
            </a:r>
          </a:p>
          <a:p>
            <a:pPr lvl="2"/>
            <a:r>
              <a:rPr lang="en-US" sz="2000" dirty="0"/>
              <a:t>criminal offences against order in public matters</a:t>
            </a:r>
            <a:endParaRPr lang="cs-CZ" sz="2000" dirty="0"/>
          </a:p>
          <a:p>
            <a:pPr lvl="2"/>
            <a:r>
              <a:rPr lang="en-US" sz="2000" dirty="0"/>
              <a:t>criminal offences against conscription</a:t>
            </a:r>
            <a:endParaRPr lang="cs-CZ" sz="2000" dirty="0"/>
          </a:p>
          <a:p>
            <a:pPr lvl="2"/>
            <a:r>
              <a:rPr lang="en-US" sz="2000" dirty="0"/>
              <a:t>military criminal offences</a:t>
            </a:r>
            <a:endParaRPr lang="cs-CZ" sz="2000" dirty="0"/>
          </a:p>
          <a:p>
            <a:pPr lvl="2"/>
            <a:r>
              <a:rPr lang="en-US" sz="2000" dirty="0"/>
              <a:t>criminal offences against humanity, peace and war crimes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the criminal offence 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criminal offence body </a:t>
            </a:r>
            <a:endParaRPr lang="cs-CZ" dirty="0"/>
          </a:p>
          <a:p>
            <a:pPr lvl="1"/>
            <a:r>
              <a:rPr lang="en-US" dirty="0"/>
              <a:t>is one of the formal attributes of the criminal offence</a:t>
            </a:r>
            <a:endParaRPr lang="cs-CZ" dirty="0"/>
          </a:p>
          <a:p>
            <a:pPr lvl="1"/>
            <a:r>
              <a:rPr lang="en-US" dirty="0"/>
              <a:t>is a summary of objective and subjective attributes </a:t>
            </a:r>
            <a:endParaRPr lang="cs-CZ" dirty="0"/>
          </a:p>
          <a:p>
            <a:pPr lvl="2"/>
            <a:r>
              <a:rPr lang="en-US" dirty="0"/>
              <a:t>determine the individual types of criminal offences </a:t>
            </a:r>
            <a:endParaRPr lang="cs-CZ" dirty="0"/>
          </a:p>
          <a:p>
            <a:pPr lvl="2"/>
            <a:r>
              <a:rPr lang="en-US" dirty="0"/>
              <a:t>distinguish them from each other</a:t>
            </a:r>
            <a:endParaRPr lang="cs-CZ" dirty="0"/>
          </a:p>
          <a:p>
            <a:pPr marL="571500" indent="-457200"/>
            <a:r>
              <a:rPr lang="en-US" dirty="0"/>
              <a:t>the body attributes can be divided into </a:t>
            </a:r>
          </a:p>
          <a:p>
            <a:pPr marL="971550" lvl="1" indent="-457200"/>
            <a:r>
              <a:rPr lang="en-US" dirty="0"/>
              <a:t>obligatory </a:t>
            </a:r>
          </a:p>
          <a:p>
            <a:pPr marL="1371600" lvl="2" indent="-457200"/>
            <a:r>
              <a:rPr lang="en-US" dirty="0"/>
              <a:t>if the act does not have all the obligatory features, the body of the criminal offence is not even given (it is not a criminal offence)</a:t>
            </a:r>
          </a:p>
          <a:p>
            <a:pPr marL="971550" lvl="1" indent="-457200"/>
            <a:r>
              <a:rPr lang="en-US" dirty="0"/>
              <a:t>optional</a:t>
            </a:r>
          </a:p>
          <a:p>
            <a:pPr marL="1371600" lvl="2" indent="-457200"/>
            <a:r>
              <a:rPr lang="en-US" dirty="0"/>
              <a:t>all bodies may not have the optional attributes</a:t>
            </a:r>
          </a:p>
          <a:p>
            <a:pPr marL="1371600" lvl="2" indent="-457200"/>
            <a:r>
              <a:rPr lang="en-US" dirty="0"/>
              <a:t>if so, this attribute must be fulfilled for the body to be fulfilled</a:t>
            </a:r>
          </a:p>
          <a:p>
            <a:pPr marL="571500" indent="-457200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the criminal offence body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obligatory </a:t>
            </a:r>
            <a:endParaRPr lang="cs-CZ" dirty="0"/>
          </a:p>
          <a:p>
            <a:pPr lvl="1"/>
            <a:r>
              <a:rPr lang="en-US" sz="2400" dirty="0"/>
              <a:t>an object </a:t>
            </a:r>
            <a:r>
              <a:rPr lang="cs-CZ" sz="2400" dirty="0"/>
              <a:t>(</a:t>
            </a:r>
            <a:r>
              <a:rPr lang="en-US" sz="2400" dirty="0"/>
              <a:t>what is protected by substantive criminal law</a:t>
            </a:r>
            <a:r>
              <a:rPr lang="cs-CZ" sz="2400" dirty="0"/>
              <a:t>)</a:t>
            </a:r>
          </a:p>
          <a:p>
            <a:pPr lvl="1"/>
            <a:r>
              <a:rPr lang="en-US" sz="2400" dirty="0"/>
              <a:t>an objective aspect</a:t>
            </a:r>
            <a:r>
              <a:rPr lang="cs-CZ" sz="2400" dirty="0"/>
              <a:t> (</a:t>
            </a:r>
            <a:r>
              <a:rPr lang="en-US" sz="2400" dirty="0"/>
              <a:t>the conduct, consequence and causal link between them</a:t>
            </a:r>
            <a:r>
              <a:rPr lang="cs-CZ" sz="2400" dirty="0"/>
              <a:t>)</a:t>
            </a:r>
          </a:p>
          <a:p>
            <a:pPr lvl="1"/>
            <a:r>
              <a:rPr lang="en-US" sz="2400" dirty="0"/>
              <a:t>the subject </a:t>
            </a:r>
            <a:r>
              <a:rPr lang="cs-CZ" sz="2400" dirty="0"/>
              <a:t>(</a:t>
            </a:r>
            <a:r>
              <a:rPr lang="en-US" sz="2400" dirty="0"/>
              <a:t>the offender</a:t>
            </a:r>
            <a:r>
              <a:rPr lang="cs-CZ" sz="2400" dirty="0"/>
              <a:t>)</a:t>
            </a:r>
          </a:p>
          <a:p>
            <a:pPr lvl="1"/>
            <a:r>
              <a:rPr lang="en-US" sz="2400" dirty="0"/>
              <a:t>the subjective aspect </a:t>
            </a:r>
            <a:r>
              <a:rPr lang="cs-CZ" sz="2400" dirty="0"/>
              <a:t>(</a:t>
            </a:r>
            <a:r>
              <a:rPr lang="en-US" sz="2400" dirty="0"/>
              <a:t>intentionally or by negligence</a:t>
            </a:r>
            <a:r>
              <a:rPr lang="cs-CZ" sz="2400" dirty="0"/>
              <a:t>)</a:t>
            </a:r>
            <a:r>
              <a:rPr lang="en-US" sz="2400" dirty="0"/>
              <a:t> </a:t>
            </a:r>
            <a:endParaRPr lang="cs-CZ" sz="2400" dirty="0"/>
          </a:p>
          <a:p>
            <a:r>
              <a:rPr lang="en-US" dirty="0"/>
              <a:t>optional</a:t>
            </a:r>
            <a:endParaRPr lang="cs-CZ" dirty="0"/>
          </a:p>
          <a:p>
            <a:pPr lvl="1"/>
            <a:r>
              <a:rPr lang="en-US" sz="2400" dirty="0"/>
              <a:t>the place</a:t>
            </a:r>
            <a:endParaRPr lang="cs-CZ" sz="2400" dirty="0"/>
          </a:p>
          <a:p>
            <a:pPr lvl="1"/>
            <a:r>
              <a:rPr lang="en-US" sz="2400" dirty="0"/>
              <a:t>the time of the conduct</a:t>
            </a:r>
            <a:endParaRPr lang="cs-CZ" sz="2400" dirty="0"/>
          </a:p>
          <a:p>
            <a:pPr lvl="1"/>
            <a:r>
              <a:rPr lang="en-US" sz="2400" dirty="0"/>
              <a:t>a certain means of committing</a:t>
            </a:r>
            <a:endParaRPr lang="cs-CZ" sz="2400" dirty="0"/>
          </a:p>
          <a:p>
            <a:pPr lvl="1"/>
            <a:r>
              <a:rPr lang="en-US" sz="2400" dirty="0"/>
              <a:t>an objective</a:t>
            </a:r>
            <a:endParaRPr lang="cs-CZ" sz="2400" dirty="0"/>
          </a:p>
          <a:p>
            <a:pPr lvl="1"/>
            <a:r>
              <a:rPr lang="en-US" sz="2400" dirty="0"/>
              <a:t>an incentive or a motive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Conditions precluding illegality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acts that otherwise shows the characteristics of a criminal offence in such circumstances are not criminal because they lack illegality</a:t>
            </a:r>
          </a:p>
          <a:p>
            <a:r>
              <a:rPr lang="en-US" sz="2800" dirty="0"/>
              <a:t>the Criminal Code lists five conditions precluding illegality</a:t>
            </a:r>
          </a:p>
          <a:p>
            <a:pPr lvl="1"/>
            <a:r>
              <a:rPr lang="en-US" dirty="0"/>
              <a:t>extreme necessity</a:t>
            </a:r>
          </a:p>
          <a:p>
            <a:pPr lvl="1"/>
            <a:r>
              <a:rPr lang="en-US" dirty="0"/>
              <a:t>necessary </a:t>
            </a:r>
            <a:r>
              <a:rPr lang="en-US" dirty="0" err="1"/>
              <a:t>defence</a:t>
            </a:r>
            <a:endParaRPr lang="en-US" dirty="0"/>
          </a:p>
          <a:p>
            <a:pPr lvl="1"/>
            <a:r>
              <a:rPr lang="en-US" dirty="0"/>
              <a:t>consent of the aggrieved party</a:t>
            </a:r>
          </a:p>
          <a:p>
            <a:pPr lvl="1"/>
            <a:r>
              <a:rPr lang="en-US" dirty="0"/>
              <a:t>admissible risk </a:t>
            </a:r>
          </a:p>
          <a:p>
            <a:pPr lvl="1"/>
            <a:r>
              <a:rPr lang="en-US" dirty="0" err="1"/>
              <a:t>authorised</a:t>
            </a:r>
            <a:r>
              <a:rPr lang="en-US" dirty="0"/>
              <a:t> use of weapons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precluding illegality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extreme necessity</a:t>
            </a:r>
          </a:p>
          <a:p>
            <a:pPr lvl="1"/>
            <a:r>
              <a:rPr lang="en-US" sz="2000" dirty="0"/>
              <a:t>is averting the imminent danger</a:t>
            </a:r>
          </a:p>
          <a:p>
            <a:pPr lvl="1"/>
            <a:r>
              <a:rPr lang="en-US" sz="2000" dirty="0"/>
              <a:t>the risk cannot be avoided otherwise in the given circumstances </a:t>
            </a:r>
          </a:p>
          <a:p>
            <a:pPr lvl="1"/>
            <a:r>
              <a:rPr lang="en-US" sz="2000" dirty="0"/>
              <a:t>the consequence must not be as serious or even more serious than the one that was at risk</a:t>
            </a:r>
          </a:p>
          <a:p>
            <a:r>
              <a:rPr lang="en-US" sz="2400" dirty="0"/>
              <a:t>necessary </a:t>
            </a:r>
            <a:r>
              <a:rPr lang="en-US" sz="2400" dirty="0" err="1"/>
              <a:t>defence</a:t>
            </a:r>
            <a:endParaRPr lang="en-US" sz="2400" dirty="0"/>
          </a:p>
          <a:p>
            <a:pPr lvl="1"/>
            <a:r>
              <a:rPr lang="en-US" sz="2000" dirty="0"/>
              <a:t>requires a directly imminent or continuing attack against the interest protected by the Criminal Code</a:t>
            </a:r>
          </a:p>
          <a:p>
            <a:pPr lvl="1"/>
            <a:r>
              <a:rPr lang="en-US" sz="2000" dirty="0"/>
              <a:t>it is not a necessary </a:t>
            </a:r>
            <a:r>
              <a:rPr lang="en-US" sz="2000" dirty="0" err="1"/>
              <a:t>defence</a:t>
            </a:r>
            <a:r>
              <a:rPr lang="en-US" sz="2000" dirty="0"/>
              <a:t> if the </a:t>
            </a:r>
            <a:r>
              <a:rPr lang="en-US" sz="2000" dirty="0" err="1"/>
              <a:t>defence</a:t>
            </a:r>
            <a:r>
              <a:rPr lang="en-US" sz="2000" dirty="0"/>
              <a:t> was clearly inadequate </a:t>
            </a:r>
          </a:p>
          <a:p>
            <a:r>
              <a:rPr lang="en-US" sz="2400" dirty="0"/>
              <a:t>consent of the aggrieved party</a:t>
            </a:r>
          </a:p>
          <a:p>
            <a:pPr lvl="1"/>
            <a:r>
              <a:rPr lang="en-US" sz="2000" dirty="0"/>
              <a:t>the individual himself can decide on </a:t>
            </a:r>
          </a:p>
          <a:p>
            <a:pPr lvl="1"/>
            <a:r>
              <a:rPr lang="en-US" sz="2000" dirty="0"/>
              <a:t>the violation may not  affect the interest of the society</a:t>
            </a:r>
          </a:p>
          <a:p>
            <a:r>
              <a:rPr lang="en-US" sz="2400" dirty="0"/>
              <a:t>admissible risk </a:t>
            </a:r>
          </a:p>
          <a:p>
            <a:pPr lvl="1"/>
            <a:r>
              <a:rPr lang="en-US" sz="2000" dirty="0"/>
              <a:t>may be undertaken, for example, in the interests of technological progress</a:t>
            </a:r>
          </a:p>
          <a:p>
            <a:r>
              <a:rPr lang="en-US" sz="2400" dirty="0" err="1"/>
              <a:t>authorised</a:t>
            </a:r>
            <a:r>
              <a:rPr lang="en-US" sz="2400" dirty="0"/>
              <a:t> use of weapons</a:t>
            </a:r>
          </a:p>
          <a:p>
            <a:pPr lvl="1"/>
            <a:r>
              <a:rPr lang="en-US" sz="2000" dirty="0"/>
              <a:t>e.g. police</a:t>
            </a:r>
          </a:p>
          <a:p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1679</TotalTime>
  <Words>1657</Words>
  <Application>Microsoft Office PowerPoint</Application>
  <PresentationFormat>Vlastní</PresentationFormat>
  <Paragraphs>238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Clara Sans</vt:lpstr>
      <vt:lpstr>JU_OPVVV</vt:lpstr>
      <vt:lpstr>Criminal Law</vt:lpstr>
      <vt:lpstr>Criminal Law</vt:lpstr>
      <vt:lpstr>Criminal Offence</vt:lpstr>
      <vt:lpstr>Criminal Offence</vt:lpstr>
      <vt:lpstr>Criminal Offence</vt:lpstr>
      <vt:lpstr>Attributes of the criminal offence body</vt:lpstr>
      <vt:lpstr>Attributes of the criminal offence body</vt:lpstr>
      <vt:lpstr>Conditions precluding illegality</vt:lpstr>
      <vt:lpstr>Conditions precluding illegality</vt:lpstr>
      <vt:lpstr>Sentence types</vt:lpstr>
      <vt:lpstr>Sentence types</vt:lpstr>
      <vt:lpstr>Sentence types</vt:lpstr>
      <vt:lpstr>Sentence types</vt:lpstr>
      <vt:lpstr>Sentence types</vt:lpstr>
      <vt:lpstr>Sentence types</vt:lpstr>
      <vt:lpstr>Protective measures</vt:lpstr>
      <vt:lpstr>Protective measures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41</cp:revision>
  <dcterms:created xsi:type="dcterms:W3CDTF">2017-07-17T18:52:59Z</dcterms:created>
  <dcterms:modified xsi:type="dcterms:W3CDTF">2021-06-22T18:10:08Z</dcterms:modified>
</cp:coreProperties>
</file>