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19"/>
  </p:notesMasterIdLst>
  <p:sldIdLst>
    <p:sldId id="256" r:id="rId2"/>
    <p:sldId id="257" r:id="rId3"/>
    <p:sldId id="267" r:id="rId4"/>
    <p:sldId id="268" r:id="rId5"/>
    <p:sldId id="269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70" r:id="rId14"/>
    <p:sldId id="265" r:id="rId15"/>
    <p:sldId id="266" r:id="rId16"/>
    <p:sldId id="271" r:id="rId17"/>
    <p:sldId id="272" r:id="rId18"/>
  </p:sldIdLst>
  <p:sldSz cx="10693400" cy="756126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0" autoAdjust="0"/>
    <p:restoredTop sz="94660"/>
  </p:normalViewPr>
  <p:slideViewPr>
    <p:cSldViewPr snapToGrid="0">
      <p:cViewPr varScale="1">
        <p:scale>
          <a:sx n="70" d="100"/>
          <a:sy n="70" d="100"/>
        </p:scale>
        <p:origin x="1068" y="72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81D14C-5566-445D-BD74-763B41037513}" type="datetimeFigureOut">
              <a:rPr lang="cs-CZ" smtClean="0"/>
              <a:t>22.06.2021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DD68CE-66E3-4B61-B1C6-4A829A6259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625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D68CE-66E3-4B61-B1C6-4A829A625939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12246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/>
          <p:nvPr/>
        </p:nvSpPr>
        <p:spPr>
          <a:xfrm>
            <a:off x="0" y="0"/>
            <a:ext cx="10693400" cy="75612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délník 13"/>
          <p:cNvSpPr/>
          <p:nvPr/>
        </p:nvSpPr>
        <p:spPr>
          <a:xfrm>
            <a:off x="0" y="1887568"/>
            <a:ext cx="10693400" cy="1890000"/>
          </a:xfrm>
          <a:prstGeom prst="rect">
            <a:avLst/>
          </a:prstGeom>
          <a:solidFill>
            <a:srgbClr val="E00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1165225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800" dirty="0">
              <a:latin typeface="Clara Sans" pitchFamily="50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602284" y="2024330"/>
            <a:ext cx="8289110" cy="1503745"/>
          </a:xfrm>
        </p:spPr>
        <p:txBody>
          <a:bodyPr/>
          <a:lstStyle>
            <a:lvl1pPr marL="0" indent="0" algn="l">
              <a:defRPr sz="4400">
                <a:solidFill>
                  <a:schemeClr val="bg1"/>
                </a:solidFill>
                <a:latin typeface="Clara Sans" pitchFamily="50" charset="0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02284" y="3957618"/>
            <a:ext cx="8640960" cy="72008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861E5E6D-9964-443D-8A1A-2F174139E214}" type="datetime1">
              <a:rPr lang="cs-CZ" smtClean="0"/>
              <a:t>22.06.2021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9251B02E-AEA4-4A25-B995-7FBC9F8D11D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0" y="0"/>
            <a:ext cx="3030538" cy="12603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9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140" y="212887"/>
            <a:ext cx="3973746" cy="1017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Obrázek 9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30913" y="6228903"/>
            <a:ext cx="4610100" cy="6381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90427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A390B-2DF6-4A98-8CD3-57C620926EC6}" type="datetime1">
              <a:rPr lang="cs-CZ" smtClean="0"/>
              <a:t>22.06.2021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80E49-5BFC-4E79-BF4D-A767D26BC07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3362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752716" y="1044327"/>
            <a:ext cx="2406015" cy="5710054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34670" y="1044327"/>
            <a:ext cx="7039822" cy="5710054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E73E3-272C-49D3-A172-02F9E4E9562B}" type="datetime1">
              <a:rPr lang="cs-CZ" smtClean="0"/>
              <a:t>22.06.2021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54864-5606-4A31-B3E2-746352118BF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2746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5567281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3D660-356F-4B7B-9477-B5CEBBE7ED6F}" type="datetime1">
              <a:rPr lang="cs-CZ" smtClean="0"/>
              <a:t>22.06.2021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911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4705" y="4858813"/>
            <a:ext cx="9089390" cy="1501751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E90E3-EF82-41EA-9CBB-69D0C1CE9A68}" type="datetime1">
              <a:rPr lang="cs-CZ" smtClean="0"/>
              <a:t>22.06.2021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60EE9-DB36-4AC0-93AC-EAF55A4D2F9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2983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34670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435812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EF439-A903-4BAB-BE0E-D1DEB9C70BCB}" type="datetime1">
              <a:rPr lang="cs-CZ" smtClean="0"/>
              <a:t>22.06.2021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5203F-6002-47B2-BA6E-0944EEA5321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8873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22164" y="1188343"/>
            <a:ext cx="4724775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34671" y="1980431"/>
            <a:ext cx="4724775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444605" y="1188343"/>
            <a:ext cx="4726631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432100" y="1980431"/>
            <a:ext cx="4726631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A1EA3-E2BC-48E8-A352-50577628A881}" type="datetime1">
              <a:rPr lang="cs-CZ" smtClean="0"/>
              <a:t>22.06.2021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44537-99EA-4D2E-83BE-317CA3E7C59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6685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F245D-D6AC-44C9-87B3-4C6EEA36FB51}" type="datetime1">
              <a:rPr lang="cs-CZ" smtClean="0"/>
              <a:t>22.06.2021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53024-765D-4A8F-A60F-9D142B3F1564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094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81568-6828-4203-9B7C-12AC327FE14E}" type="datetime1">
              <a:rPr lang="cs-CZ" smtClean="0"/>
              <a:t>22.06.2021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4965D-B6FC-48F4-BDEB-A25D835DCF7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46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4672" y="972318"/>
            <a:ext cx="3518055" cy="60994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180822" y="301052"/>
            <a:ext cx="5977908" cy="645332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4672" y="1582266"/>
            <a:ext cx="3518055" cy="51721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8B92B-E7FC-4C9D-A25B-8D733F1B7F04}" type="datetime1">
              <a:rPr lang="cs-CZ" smtClean="0"/>
              <a:t>22.06.2021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35B1B-A23A-4D82-B975-BDB1401989B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363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095981" y="972319"/>
            <a:ext cx="6416040" cy="424005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06EB7-D81F-404B-ACAE-5954E4C5B005}" type="datetime1">
              <a:rPr lang="cs-CZ" smtClean="0"/>
              <a:t>22.06.2021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0E438-300D-426D-956D-FF05AA67C7E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0503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0" y="996333"/>
            <a:ext cx="10693400" cy="656493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3030538" y="145125"/>
            <a:ext cx="7488312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cs-CZ" dirty="0"/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534988" y="1260475"/>
            <a:ext cx="9623425" cy="549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34988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B5044EDA-262F-488C-9A1C-4884F878AF7B}" type="datetime1">
              <a:rPr lang="cs-CZ" smtClean="0"/>
              <a:t>22.06.2021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652838" y="7008813"/>
            <a:ext cx="3387725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7662863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C0EA4A2D-1AC4-4A39-9436-83225DB5FE6C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124" y="216823"/>
            <a:ext cx="2376264" cy="608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1233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hf hdr="0" ftr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2800" kern="1200">
          <a:solidFill>
            <a:schemeClr val="tx2"/>
          </a:solidFill>
          <a:latin typeface="Clara Sans" pitchFamily="50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Criminal Law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27215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A50D0CF-CA48-4B10-A52F-9A02675C34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Sentence </a:t>
            </a:r>
            <a:r>
              <a:rPr lang="en-US" dirty="0"/>
              <a:t>types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1F153EF-E414-4FA1-BB65-59F619E704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4988" y="1187532"/>
            <a:ext cx="9881221" cy="5567281"/>
          </a:xfrm>
        </p:spPr>
        <p:txBody>
          <a:bodyPr/>
          <a:lstStyle/>
          <a:p>
            <a:pPr lvl="0"/>
            <a:r>
              <a:rPr lang="cs-CZ" sz="2800" dirty="0"/>
              <a:t>a </a:t>
            </a:r>
            <a:r>
              <a:rPr lang="en-US" sz="2800" dirty="0"/>
              <a:t>sentence </a:t>
            </a:r>
            <a:endParaRPr lang="cs-CZ" sz="2800" dirty="0"/>
          </a:p>
          <a:p>
            <a:pPr lvl="1"/>
            <a:r>
              <a:rPr lang="en-US" sz="2400" dirty="0"/>
              <a:t>is a legal consequence of a certain infringement </a:t>
            </a:r>
            <a:endParaRPr lang="cs-CZ" sz="2400" dirty="0"/>
          </a:p>
          <a:p>
            <a:pPr lvl="1"/>
            <a:r>
              <a:rPr lang="en-US" sz="2400" dirty="0"/>
              <a:t>can only be imposed by a court</a:t>
            </a:r>
            <a:endParaRPr lang="cs-CZ" sz="2400" dirty="0"/>
          </a:p>
          <a:p>
            <a:pPr lvl="1"/>
            <a:r>
              <a:rPr lang="en-US" sz="2400" dirty="0"/>
              <a:t>may only be imposed on the offender by law </a:t>
            </a:r>
            <a:endParaRPr lang="cs-CZ" sz="2400" dirty="0"/>
          </a:p>
          <a:p>
            <a:pPr lvl="1"/>
            <a:r>
              <a:rPr lang="en-US" sz="2400" dirty="0"/>
              <a:t>must be adequate to the criminal offence committed</a:t>
            </a:r>
            <a:endParaRPr lang="cs-CZ" sz="2400" dirty="0"/>
          </a:p>
          <a:p>
            <a:pPr lvl="1"/>
            <a:r>
              <a:rPr lang="en-US" sz="2400" dirty="0"/>
              <a:t>must</a:t>
            </a:r>
            <a:r>
              <a:rPr lang="cs-CZ" sz="2400" dirty="0"/>
              <a:t> </a:t>
            </a:r>
            <a:r>
              <a:rPr lang="en-US" sz="2400" dirty="0"/>
              <a:t>be imposed with regard to the particular circumstances</a:t>
            </a:r>
            <a:endParaRPr lang="cs-CZ" sz="2400" dirty="0"/>
          </a:p>
          <a:p>
            <a:pPr lvl="1"/>
            <a:r>
              <a:rPr lang="en-US" sz="2400" dirty="0"/>
              <a:t>should only affect the offender and the impact on his or her surroundings should be minimal</a:t>
            </a:r>
            <a:endParaRPr lang="cs-CZ" sz="2400" dirty="0"/>
          </a:p>
          <a:p>
            <a:pPr lvl="1"/>
            <a:r>
              <a:rPr lang="en-US" sz="2400" dirty="0"/>
              <a:t>it is prohibited to impose cruel and disproportionate sanctions</a:t>
            </a:r>
            <a:endParaRPr lang="cs-CZ" sz="2400" dirty="0"/>
          </a:p>
          <a:p>
            <a:r>
              <a:rPr lang="en-US" sz="2800" dirty="0"/>
              <a:t>the purpose of the sentence is </a:t>
            </a:r>
            <a:endParaRPr lang="cs-CZ" sz="2800" dirty="0"/>
          </a:p>
          <a:p>
            <a:pPr lvl="1"/>
            <a:r>
              <a:rPr lang="en-US" sz="2400" dirty="0"/>
              <a:t>to protect society from the offender of a criminal offence</a:t>
            </a:r>
            <a:endParaRPr lang="cs-CZ" sz="2400" dirty="0"/>
          </a:p>
          <a:p>
            <a:pPr lvl="1"/>
            <a:r>
              <a:rPr lang="en-US" sz="2400" dirty="0"/>
              <a:t>to prevent the offender from committing other criminal activities</a:t>
            </a:r>
            <a:endParaRPr lang="cs-CZ" sz="2400" dirty="0"/>
          </a:p>
          <a:p>
            <a:pPr lvl="1"/>
            <a:r>
              <a:rPr lang="en-US" sz="2400" dirty="0"/>
              <a:t>to educate the offender to conduct a good life</a:t>
            </a:r>
            <a:endParaRPr lang="cs-CZ" sz="2400" dirty="0"/>
          </a:p>
          <a:p>
            <a:pPr lvl="1"/>
            <a:r>
              <a:rPr lang="en-US" sz="2400" dirty="0"/>
              <a:t>to educate other members of society</a:t>
            </a:r>
          </a:p>
          <a:p>
            <a:pPr lvl="1"/>
            <a:endParaRPr lang="de-DE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0B443B0-1712-41DD-A022-10844CE681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22.06.2021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9F9B1FCB-CA9B-4574-BEAB-F376648ADC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20791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000AA5F-4049-49CC-81A6-96C8CD7AA4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Sentence </a:t>
            </a:r>
            <a:r>
              <a:rPr lang="en-US" dirty="0"/>
              <a:t>types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14AAA8C-50E3-4136-8182-AD917026DD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the Criminal Code defines an exhaustive list of criminal sentences that can be imposed on the offender</a:t>
            </a:r>
            <a:endParaRPr lang="cs-CZ" sz="2800" dirty="0"/>
          </a:p>
          <a:p>
            <a:pPr lvl="1"/>
            <a:r>
              <a:rPr lang="en-US" sz="2000" dirty="0"/>
              <a:t>imprisonment</a:t>
            </a:r>
          </a:p>
          <a:p>
            <a:pPr lvl="1"/>
            <a:r>
              <a:rPr lang="en-US" sz="2000" dirty="0"/>
              <a:t>house arrest</a:t>
            </a:r>
          </a:p>
          <a:p>
            <a:pPr lvl="1"/>
            <a:r>
              <a:rPr lang="en-US" sz="2000" dirty="0"/>
              <a:t>community service</a:t>
            </a:r>
          </a:p>
          <a:p>
            <a:pPr lvl="1"/>
            <a:r>
              <a:rPr lang="en-US" sz="2000" dirty="0"/>
              <a:t>forfeiture of property</a:t>
            </a:r>
          </a:p>
          <a:p>
            <a:pPr lvl="1"/>
            <a:r>
              <a:rPr lang="en-US" sz="2000" dirty="0"/>
              <a:t>pecuniary penalty</a:t>
            </a:r>
          </a:p>
          <a:p>
            <a:pPr lvl="1"/>
            <a:r>
              <a:rPr lang="en-US" sz="2000" dirty="0"/>
              <a:t>forfeiture of a thing</a:t>
            </a:r>
          </a:p>
          <a:p>
            <a:pPr lvl="1"/>
            <a:r>
              <a:rPr lang="en-US" sz="2000" dirty="0"/>
              <a:t>prohibition of activity</a:t>
            </a:r>
          </a:p>
          <a:p>
            <a:pPr lvl="1"/>
            <a:r>
              <a:rPr lang="en-US" sz="2000" dirty="0"/>
              <a:t>prohibition of keeping and breeding animals</a:t>
            </a:r>
          </a:p>
          <a:p>
            <a:pPr lvl="1"/>
            <a:r>
              <a:rPr lang="en-US" sz="2000" dirty="0"/>
              <a:t>prohibition of residence</a:t>
            </a:r>
          </a:p>
          <a:p>
            <a:pPr lvl="1"/>
            <a:r>
              <a:rPr lang="en-US" sz="2000" dirty="0"/>
              <a:t>prohibition of attending sport, cultural, or other social events</a:t>
            </a:r>
          </a:p>
          <a:p>
            <a:pPr lvl="1"/>
            <a:r>
              <a:rPr lang="en-US" sz="2000" dirty="0"/>
              <a:t>loss of honorary titles and decorations</a:t>
            </a:r>
          </a:p>
          <a:p>
            <a:pPr lvl="1"/>
            <a:r>
              <a:rPr lang="en-US" sz="2000" dirty="0"/>
              <a:t>loss of military rank</a:t>
            </a:r>
          </a:p>
          <a:p>
            <a:pPr lvl="1"/>
            <a:r>
              <a:rPr lang="en-US" sz="2000" dirty="0"/>
              <a:t>expulsion</a:t>
            </a:r>
          </a:p>
          <a:p>
            <a:pPr lvl="1"/>
            <a:endParaRPr lang="de-DE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EA52318-09D5-4D4F-B83C-E31EB5790D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22.06.2021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9349BB52-73AB-4391-8C53-530FC38FFC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3931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40B27D6-C619-40EA-B210-598671BA1C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Sentence </a:t>
            </a:r>
            <a:r>
              <a:rPr lang="en-US" dirty="0"/>
              <a:t>types</a:t>
            </a:r>
            <a:endParaRPr lang="de-DE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3D5A5E2-6420-42E4-9880-F6E6987D34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imprisonment</a:t>
            </a:r>
          </a:p>
          <a:p>
            <a:pPr lvl="1"/>
            <a:r>
              <a:rPr lang="en-US" sz="2000" dirty="0"/>
              <a:t>a basic and universal punishment that can be imposed for each offence </a:t>
            </a:r>
          </a:p>
          <a:p>
            <a:pPr lvl="1"/>
            <a:r>
              <a:rPr lang="en-US" sz="2000" dirty="0"/>
              <a:t>the general maximum period of imprisonment is 20 years</a:t>
            </a:r>
          </a:p>
          <a:p>
            <a:pPr lvl="2"/>
            <a:r>
              <a:rPr lang="en-US" sz="1800" dirty="0"/>
              <a:t>may be exceeded in the event of an exceptional sentence (imprisonment over 20 to 30 years and imprisonment for life)</a:t>
            </a:r>
          </a:p>
          <a:p>
            <a:r>
              <a:rPr lang="en-US" sz="2400" dirty="0"/>
              <a:t>house arrest</a:t>
            </a:r>
          </a:p>
          <a:p>
            <a:pPr lvl="1"/>
            <a:r>
              <a:rPr lang="en-US" sz="2000" dirty="0"/>
              <a:t>an alternative to a sentence of imprisonment</a:t>
            </a:r>
          </a:p>
          <a:p>
            <a:pPr lvl="1"/>
            <a:r>
              <a:rPr lang="en-US" sz="2000" dirty="0"/>
              <a:t>the sentenced person shall remain under their duty in a designated place of residence unless they are prevented from doing so by important reasons</a:t>
            </a:r>
          </a:p>
          <a:p>
            <a:pPr lvl="2"/>
            <a:r>
              <a:rPr lang="en-US" sz="1800" dirty="0"/>
              <a:t>employment or job or provision of health care</a:t>
            </a:r>
          </a:p>
          <a:p>
            <a:pPr lvl="1"/>
            <a:r>
              <a:rPr lang="en-US" sz="2000" dirty="0"/>
              <a:t>inspection of the execution of the sentence is performed by the probation service in cooperation with the operator of the electronic control system</a:t>
            </a:r>
          </a:p>
          <a:p>
            <a:r>
              <a:rPr lang="en-US" sz="2400" dirty="0"/>
              <a:t>community service </a:t>
            </a:r>
          </a:p>
          <a:p>
            <a:pPr lvl="1"/>
            <a:r>
              <a:rPr lang="en-US" sz="2000" dirty="0"/>
              <a:t>legal forced </a:t>
            </a:r>
            <a:r>
              <a:rPr lang="en-US" sz="2000" dirty="0" err="1"/>
              <a:t>labour</a:t>
            </a:r>
            <a:r>
              <a:rPr lang="en-US" sz="2000" dirty="0"/>
              <a:t> for the general benefit of a wider range of people</a:t>
            </a:r>
          </a:p>
          <a:p>
            <a:pPr lvl="1"/>
            <a:r>
              <a:rPr lang="en-US" sz="2000" dirty="0"/>
              <a:t>maintenance of public places, cleaning and maintenance of public buildings and roads, or other similar activities</a:t>
            </a:r>
          </a:p>
          <a:p>
            <a:pPr lvl="1"/>
            <a:r>
              <a:rPr lang="en-US" sz="2000" dirty="0"/>
              <a:t>the work must not be used for the earning purposes </a:t>
            </a:r>
          </a:p>
          <a:p>
            <a:pPr lvl="2"/>
            <a:endParaRPr lang="de-DE" sz="1600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0EEA9C4-0563-4587-BD8A-7CC897683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22.06.2021</a:t>
            </a:fld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AC3E781A-1EAD-4527-A911-30D767DA1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8638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BE9A86E-A5C3-46AD-905B-2977CE585C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Sentence </a:t>
            </a:r>
            <a:r>
              <a:rPr lang="en-US" dirty="0"/>
              <a:t>types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8FF1CB1-78DD-4714-90A2-499033184B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forfeiture of property </a:t>
            </a:r>
          </a:p>
          <a:p>
            <a:pPr lvl="1"/>
            <a:r>
              <a:rPr lang="en-US" sz="2000" dirty="0"/>
              <a:t>the most severe property-affecting sentence</a:t>
            </a:r>
          </a:p>
          <a:p>
            <a:pPr lvl="1"/>
            <a:r>
              <a:rPr lang="en-US" sz="2000" dirty="0"/>
              <a:t>for a serious intentional criminal offence committed in order to obtain material benefits</a:t>
            </a:r>
          </a:p>
          <a:p>
            <a:pPr lvl="1"/>
            <a:r>
              <a:rPr lang="en-US" sz="2000" dirty="0"/>
              <a:t>it affects either all property of the offender or a part thereof</a:t>
            </a:r>
          </a:p>
          <a:p>
            <a:pPr lvl="2"/>
            <a:r>
              <a:rPr lang="en-US" sz="1800" dirty="0"/>
              <a:t>it always applies only to the personal property of the convict person</a:t>
            </a:r>
          </a:p>
          <a:p>
            <a:pPr lvl="2"/>
            <a:r>
              <a:rPr lang="en-US" sz="1800" dirty="0"/>
              <a:t>never apply to articles or things necessary to satisfy the living needs</a:t>
            </a:r>
          </a:p>
          <a:p>
            <a:pPr lvl="1"/>
            <a:r>
              <a:rPr lang="en-US" sz="2000" dirty="0"/>
              <a:t>the assets forfeited belong to the State</a:t>
            </a:r>
          </a:p>
          <a:p>
            <a:r>
              <a:rPr lang="en-US" sz="2400" dirty="0"/>
              <a:t>pecuniary penalty </a:t>
            </a:r>
          </a:p>
          <a:p>
            <a:pPr lvl="1"/>
            <a:r>
              <a:rPr lang="en-US" sz="2000" dirty="0"/>
              <a:t>a basic alternative sentence which also applies to criminal offences other than those against property</a:t>
            </a:r>
          </a:p>
          <a:p>
            <a:pPr lvl="1"/>
            <a:r>
              <a:rPr lang="en-US" sz="2000" dirty="0"/>
              <a:t>may be imposed as a separate sentence or in addition to another sentence</a:t>
            </a:r>
          </a:p>
          <a:p>
            <a:pPr lvl="1"/>
            <a:r>
              <a:rPr lang="en-US" sz="2000" dirty="0"/>
              <a:t>it is measured in the form of “daily penalties”</a:t>
            </a:r>
          </a:p>
          <a:p>
            <a:pPr lvl="2"/>
            <a:r>
              <a:rPr lang="en-US" sz="1800" dirty="0"/>
              <a:t>number of daily rates depends on the seriousness of the criminal offence committed</a:t>
            </a:r>
          </a:p>
          <a:p>
            <a:pPr lvl="2"/>
            <a:r>
              <a:rPr lang="en-US" sz="1800" dirty="0"/>
              <a:t>amount of daily rates is determined with regard to personal and property conditions of the offender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E066983-1A4C-4FF4-AC03-C114D8F1BD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22.06.2021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8F7B45EA-5CCE-47EA-8165-3B8B0BBB7F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95266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59416C7-6819-41B5-85EA-93A23FA7D0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Sentence </a:t>
            </a:r>
            <a:r>
              <a:rPr lang="en-US" dirty="0"/>
              <a:t>types</a:t>
            </a:r>
            <a:endParaRPr lang="de-DE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5195382-035B-479B-ACEC-EA3C0E5C76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forfeiture of a thing </a:t>
            </a:r>
          </a:p>
          <a:p>
            <a:pPr lvl="1"/>
            <a:r>
              <a:rPr lang="en-US" sz="2000" dirty="0"/>
              <a:t>shall be imposed by the court in respect of items which were used or intended to be used for committing a criminal offence</a:t>
            </a:r>
          </a:p>
          <a:p>
            <a:pPr lvl="2"/>
            <a:r>
              <a:rPr lang="en-US" sz="1800" dirty="0"/>
              <a:t>may include weapons or instruments and apparatus which facilitate criminal activity</a:t>
            </a:r>
          </a:p>
          <a:p>
            <a:r>
              <a:rPr lang="en-US" sz="2400" dirty="0"/>
              <a:t>prohibition of activity </a:t>
            </a:r>
          </a:p>
          <a:p>
            <a:pPr lvl="1"/>
            <a:r>
              <a:rPr lang="en-US" sz="2000" dirty="0"/>
              <a:t>consists in prohibiting the convict person to perform certain employment, profession or function or such activity that requires a special permit, or the performance of which is regulated by another regulation</a:t>
            </a:r>
          </a:p>
          <a:p>
            <a:pPr lvl="2"/>
            <a:r>
              <a:rPr lang="en-US" sz="1800" dirty="0"/>
              <a:t>driving of motor vehicles due to the commission of traffic related criminal offences</a:t>
            </a:r>
          </a:p>
          <a:p>
            <a:r>
              <a:rPr lang="en-US" sz="2400" dirty="0"/>
              <a:t>prohibition of keeping and breeding animals </a:t>
            </a:r>
          </a:p>
          <a:p>
            <a:pPr lvl="1"/>
            <a:r>
              <a:rPr lang="en-US" sz="2000" dirty="0"/>
              <a:t>the convict person is prohibited to keep, breed and care for an animal for the duration of this sentence</a:t>
            </a:r>
          </a:p>
          <a:p>
            <a:pPr lvl="1"/>
            <a:r>
              <a:rPr lang="en-US" sz="2000" dirty="0"/>
              <a:t>a prohibition to keep and breed all animals, not just a specific mistreated animal or a particular animal species</a:t>
            </a:r>
          </a:p>
          <a:p>
            <a:r>
              <a:rPr lang="en-US" sz="2400" dirty="0"/>
              <a:t>prohibition of residence </a:t>
            </a:r>
          </a:p>
          <a:p>
            <a:pPr lvl="1"/>
            <a:r>
              <a:rPr lang="en-US" sz="2000" dirty="0"/>
              <a:t>the purpose to remove the offender from the environment where they were committing criminal activity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52C6377-4B78-4ECD-8AC4-6F6336803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22.06.2021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116E69F6-4179-4F74-A853-C89A1AA99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8590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B9E0B02-62A7-49A1-AC9D-122B7494EE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Sentence </a:t>
            </a:r>
            <a:r>
              <a:rPr lang="en-US" dirty="0"/>
              <a:t>types</a:t>
            </a:r>
            <a:endParaRPr lang="de-DE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15D1BD4-B14E-44B1-92A1-0CF9AB479B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prohibition of attending sport, cultural and other social events </a:t>
            </a:r>
          </a:p>
          <a:p>
            <a:pPr lvl="1"/>
            <a:r>
              <a:rPr lang="en-US" sz="2000" dirty="0"/>
              <a:t>for intentional criminal offence committed in connection with attending a certain event</a:t>
            </a:r>
          </a:p>
          <a:p>
            <a:pPr lvl="1"/>
            <a:r>
              <a:rPr lang="en-US" sz="2000" dirty="0"/>
              <a:t>prohibition to attend events specified by the court</a:t>
            </a:r>
          </a:p>
          <a:p>
            <a:pPr lvl="1"/>
            <a:r>
              <a:rPr lang="en-US" sz="2000" dirty="0"/>
              <a:t>the convict person shall also cooperate with the probationary officer and carry out the specified social training </a:t>
            </a:r>
          </a:p>
          <a:p>
            <a:r>
              <a:rPr lang="en-US" sz="2400" dirty="0"/>
              <a:t>loss of honorary titles and decorations </a:t>
            </a:r>
          </a:p>
          <a:p>
            <a:pPr lvl="1"/>
            <a:r>
              <a:rPr lang="en-US" sz="2000" dirty="0"/>
              <a:t>the decorations, honorary titles and artistic </a:t>
            </a:r>
            <a:r>
              <a:rPr lang="en-US" sz="2000" dirty="0" err="1"/>
              <a:t>honours</a:t>
            </a:r>
            <a:r>
              <a:rPr lang="en-US" sz="2000" dirty="0"/>
              <a:t>, and other honorary titles awarded under the national law</a:t>
            </a:r>
          </a:p>
          <a:p>
            <a:pPr lvl="1"/>
            <a:r>
              <a:rPr lang="en-US" sz="2000" dirty="0"/>
              <a:t>can only be imposed together with the sentence of imprisonment </a:t>
            </a:r>
          </a:p>
          <a:p>
            <a:r>
              <a:rPr lang="en-US" sz="2400" dirty="0"/>
              <a:t>loss of military rank </a:t>
            </a:r>
          </a:p>
          <a:p>
            <a:pPr lvl="1"/>
            <a:r>
              <a:rPr lang="en-US" sz="2000" dirty="0"/>
              <a:t>reduces the convicts rank in the armed forces to the soldier rank</a:t>
            </a:r>
          </a:p>
          <a:p>
            <a:pPr lvl="1"/>
            <a:r>
              <a:rPr lang="en-US" sz="2000" dirty="0"/>
              <a:t>can only be imposed together with the sentence of imprisonment </a:t>
            </a:r>
          </a:p>
          <a:p>
            <a:r>
              <a:rPr lang="en-US" sz="2400" dirty="0"/>
              <a:t>expulsion </a:t>
            </a:r>
          </a:p>
          <a:p>
            <a:pPr lvl="1"/>
            <a:r>
              <a:rPr lang="en-US" sz="2000" dirty="0"/>
              <a:t>can only affect foreigners, not a citizen of the Czech Republic</a:t>
            </a:r>
          </a:p>
          <a:p>
            <a:pPr lvl="1"/>
            <a:r>
              <a:rPr lang="en-US" sz="2000" dirty="0"/>
              <a:t>its purpose is to prevent offenders from committing further crimes in this territory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365D6F5-FE37-4F4B-98C1-788D21C389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22.06.2021</a:t>
            </a:fld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4B854C0A-8583-4BA2-AAC6-F305693A95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7348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3189DB6-C840-4929-8FB9-3006D16EED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Protective measures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B9EBD40-71E5-46D8-9B33-A024B794E6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are criminal sanctions, but not a sentence</a:t>
            </a:r>
          </a:p>
          <a:p>
            <a:r>
              <a:rPr lang="en-US" dirty="0"/>
              <a:t>the purpose </a:t>
            </a:r>
          </a:p>
          <a:p>
            <a:pPr lvl="1"/>
            <a:r>
              <a:rPr lang="en-US" dirty="0"/>
              <a:t>to protect society from the offenders of criminal offences</a:t>
            </a:r>
          </a:p>
          <a:p>
            <a:pPr lvl="1"/>
            <a:r>
              <a:rPr lang="en-US" dirty="0"/>
              <a:t>to help those affected by a disease to live a proper life</a:t>
            </a:r>
          </a:p>
          <a:p>
            <a:r>
              <a:rPr lang="en-US" dirty="0"/>
              <a:t>can also be imposed on persons who are not criminally liable</a:t>
            </a:r>
          </a:p>
          <a:p>
            <a:r>
              <a:rPr lang="en-US" dirty="0"/>
              <a:t>the court may impose a protective measure </a:t>
            </a:r>
          </a:p>
          <a:p>
            <a:pPr lvl="1"/>
            <a:r>
              <a:rPr lang="en-US" dirty="0"/>
              <a:t>separately</a:t>
            </a:r>
          </a:p>
          <a:p>
            <a:pPr lvl="1"/>
            <a:r>
              <a:rPr lang="en-US" dirty="0"/>
              <a:t>together with a penalty</a:t>
            </a:r>
          </a:p>
          <a:p>
            <a:pPr lvl="1"/>
            <a:r>
              <a:rPr lang="en-US" dirty="0"/>
              <a:t>or replace the sentence with a protective measure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E1FCCFB-EB6E-4A94-9B8B-8330566822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22.06.2021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6C4389BB-BC08-4BF8-B416-9F402FAC3B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95368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6B52A4D-7818-4F50-8E5D-3AA7DC6821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Protective measures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6885CDB-8742-4D3F-AC65-E392CDC0B9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4988" y="1187532"/>
            <a:ext cx="9960734" cy="5567281"/>
          </a:xfrm>
        </p:spPr>
        <p:txBody>
          <a:bodyPr/>
          <a:lstStyle/>
          <a:p>
            <a:r>
              <a:rPr lang="en-US" sz="2800" dirty="0"/>
              <a:t>we distinguish between four types of protective measures </a:t>
            </a:r>
          </a:p>
          <a:p>
            <a:pPr lvl="1"/>
            <a:r>
              <a:rPr lang="en-US" sz="2400" dirty="0"/>
              <a:t>protective therapy</a:t>
            </a:r>
          </a:p>
          <a:p>
            <a:pPr lvl="2"/>
            <a:r>
              <a:rPr lang="en-US" sz="2000" dirty="0"/>
              <a:t>is imposed on dangerous persons who cannot be prosecuted because </a:t>
            </a:r>
          </a:p>
          <a:p>
            <a:pPr lvl="3"/>
            <a:r>
              <a:rPr lang="en-US" sz="1800" dirty="0"/>
              <a:t>they are not sane</a:t>
            </a:r>
          </a:p>
          <a:p>
            <a:pPr lvl="3"/>
            <a:r>
              <a:rPr lang="en-US" sz="1800" dirty="0"/>
              <a:t>suffer from a mental disorder</a:t>
            </a:r>
          </a:p>
          <a:p>
            <a:pPr lvl="3"/>
            <a:r>
              <a:rPr lang="en-US" sz="1800" dirty="0"/>
              <a:t>or use addictive substances</a:t>
            </a:r>
          </a:p>
          <a:p>
            <a:pPr lvl="2"/>
            <a:r>
              <a:rPr lang="en-US" sz="2000" dirty="0"/>
              <a:t>can take place in an institutional or outpatient form </a:t>
            </a:r>
          </a:p>
          <a:p>
            <a:pPr lvl="1"/>
            <a:r>
              <a:rPr lang="en-US" sz="2400" dirty="0"/>
              <a:t>protective detention</a:t>
            </a:r>
          </a:p>
          <a:p>
            <a:pPr lvl="2"/>
            <a:r>
              <a:rPr lang="en-US" sz="2000" dirty="0"/>
              <a:t>if the protective therapy in would not lead to sufficient protection of the society</a:t>
            </a:r>
          </a:p>
          <a:p>
            <a:pPr lvl="2"/>
            <a:r>
              <a:rPr lang="en-US" sz="2000" dirty="0"/>
              <a:t>for people who are extremely dangerous</a:t>
            </a:r>
          </a:p>
          <a:p>
            <a:pPr lvl="1"/>
            <a:r>
              <a:rPr lang="en-US" sz="2400" dirty="0"/>
              <a:t>detention of a thing </a:t>
            </a:r>
          </a:p>
          <a:p>
            <a:pPr lvl="2"/>
            <a:r>
              <a:rPr lang="en-US" sz="2000" dirty="0"/>
              <a:t>a thing that might be the subject of the sentence of forfeiture of a thing, however, such sentence has not been imposed on the offender</a:t>
            </a:r>
          </a:p>
          <a:p>
            <a:pPr lvl="1"/>
            <a:r>
              <a:rPr lang="en-US" sz="2400" dirty="0"/>
              <a:t>protective education </a:t>
            </a:r>
          </a:p>
          <a:p>
            <a:pPr lvl="2"/>
            <a:r>
              <a:rPr lang="en-US" sz="2000" dirty="0"/>
              <a:t>for the infringement of a juvenile</a:t>
            </a:r>
          </a:p>
          <a:p>
            <a:pPr lvl="3"/>
            <a:r>
              <a:rPr lang="en-US" sz="1800" dirty="0"/>
              <a:t>i.e., a person between 15 and 18 years of age</a:t>
            </a:r>
          </a:p>
          <a:p>
            <a:pPr lvl="2"/>
            <a:endParaRPr lang="cs-CZ" dirty="0"/>
          </a:p>
          <a:p>
            <a:endParaRPr lang="en-US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ED1A316-C07D-472A-BFD6-306F39F3F3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22.06.2021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EB678A13-7F4A-49A2-9475-B030275A84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63232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Criminal Law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91376"/>
            <a:ext cx="9623425" cy="5567281"/>
          </a:xfrm>
        </p:spPr>
        <p:txBody>
          <a:bodyPr/>
          <a:lstStyle/>
          <a:p>
            <a:r>
              <a:rPr lang="en-US" dirty="0"/>
              <a:t>belongs to the public law </a:t>
            </a:r>
            <a:endParaRPr lang="cs-CZ" dirty="0"/>
          </a:p>
          <a:p>
            <a:r>
              <a:rPr lang="en-US" dirty="0"/>
              <a:t>we distinguish</a:t>
            </a:r>
            <a:endParaRPr lang="cs-CZ" dirty="0"/>
          </a:p>
          <a:p>
            <a:pPr lvl="1"/>
            <a:r>
              <a:rPr lang="en-US" dirty="0"/>
              <a:t>substantive law</a:t>
            </a:r>
            <a:endParaRPr lang="cs-CZ" dirty="0"/>
          </a:p>
          <a:p>
            <a:pPr lvl="2"/>
            <a:r>
              <a:rPr lang="en-US" dirty="0"/>
              <a:t>criminal offence, conditions of criminal liability</a:t>
            </a:r>
            <a:r>
              <a:rPr lang="cs-CZ" dirty="0"/>
              <a:t>, </a:t>
            </a:r>
            <a:r>
              <a:rPr lang="en-US" dirty="0"/>
              <a:t>penalties</a:t>
            </a:r>
            <a:endParaRPr lang="cs-CZ" dirty="0"/>
          </a:p>
          <a:p>
            <a:pPr lvl="2"/>
            <a:r>
              <a:rPr lang="en-US" dirty="0"/>
              <a:t>Act No. 40/2009 Coll., Criminal Code</a:t>
            </a:r>
            <a:endParaRPr lang="cs-CZ" dirty="0"/>
          </a:p>
          <a:p>
            <a:pPr lvl="1"/>
            <a:r>
              <a:rPr lang="en-US" dirty="0"/>
              <a:t>procedural law</a:t>
            </a:r>
            <a:endParaRPr lang="cs-CZ" dirty="0"/>
          </a:p>
          <a:p>
            <a:pPr lvl="2"/>
            <a:r>
              <a:rPr lang="en-US" dirty="0"/>
              <a:t>the procedure of law enforcement authorities, the demonstration of their commission</a:t>
            </a:r>
            <a:r>
              <a:rPr lang="cs-CZ" dirty="0"/>
              <a:t>, </a:t>
            </a:r>
            <a:r>
              <a:rPr lang="en-US" dirty="0"/>
              <a:t>the imposition and enforcement of criminal penalties and protective measures</a:t>
            </a:r>
            <a:endParaRPr lang="cs-CZ" dirty="0"/>
          </a:p>
          <a:p>
            <a:pPr lvl="2"/>
            <a:r>
              <a:rPr lang="en-US" dirty="0"/>
              <a:t>Act No. 141/1961 Coll. on Criminal Proceedings </a:t>
            </a:r>
            <a:r>
              <a:rPr lang="cs-CZ" dirty="0"/>
              <a:t>(</a:t>
            </a:r>
            <a:r>
              <a:rPr lang="en-US" dirty="0"/>
              <a:t>Code of Criminal Procedure</a:t>
            </a:r>
            <a:r>
              <a:rPr lang="cs-CZ" dirty="0"/>
              <a:t>)</a:t>
            </a:r>
            <a:endParaRPr lang="en-US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26CC4F1-5057-4CD5-A5C6-D728C577C984}" type="datetime1">
              <a:rPr lang="cs-CZ" smtClean="0"/>
              <a:t>22.06.2021</a:t>
            </a:fld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5186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038EE4F-8FEB-4EEB-A0C2-114D4CB595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Criminal Offence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7DDAED8-3F4B-4D05-9618-AA278C1C7D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4988" y="1187532"/>
            <a:ext cx="9861342" cy="5567281"/>
          </a:xfrm>
        </p:spPr>
        <p:txBody>
          <a:bodyPr/>
          <a:lstStyle/>
          <a:p>
            <a:r>
              <a:rPr lang="en-US" dirty="0"/>
              <a:t>is an illegal act </a:t>
            </a:r>
          </a:p>
          <a:p>
            <a:pPr lvl="1"/>
            <a:r>
              <a:rPr lang="en-US" dirty="0" err="1"/>
              <a:t>characterised</a:t>
            </a:r>
            <a:r>
              <a:rPr lang="en-US" dirty="0"/>
              <a:t> by the Criminal Code as criminal </a:t>
            </a:r>
          </a:p>
          <a:p>
            <a:pPr lvl="1"/>
            <a:r>
              <a:rPr lang="en-US" dirty="0"/>
              <a:t>that has characteristics specified in the Code</a:t>
            </a:r>
          </a:p>
          <a:p>
            <a:r>
              <a:rPr lang="en-US" dirty="0"/>
              <a:t>criminal offences can be divided into</a:t>
            </a:r>
          </a:p>
          <a:p>
            <a:pPr lvl="1"/>
            <a:r>
              <a:rPr lang="en-US" dirty="0"/>
              <a:t>misdemeanors</a:t>
            </a:r>
          </a:p>
          <a:p>
            <a:pPr lvl="2"/>
            <a:r>
              <a:rPr lang="en-US" dirty="0"/>
              <a:t>all</a:t>
            </a:r>
            <a:r>
              <a:rPr lang="cs-CZ" dirty="0"/>
              <a:t> </a:t>
            </a:r>
            <a:r>
              <a:rPr lang="en-US" dirty="0"/>
              <a:t>negligent</a:t>
            </a:r>
            <a:r>
              <a:rPr lang="cs-CZ" dirty="0"/>
              <a:t>t</a:t>
            </a:r>
            <a:r>
              <a:rPr lang="en-US" dirty="0"/>
              <a:t> criminal offences</a:t>
            </a:r>
          </a:p>
          <a:p>
            <a:pPr lvl="2"/>
            <a:r>
              <a:rPr lang="en-US" dirty="0"/>
              <a:t>intentional criminal offences for which the Criminal Code stipulates a sentence of imprisonment with an upper limit of five years </a:t>
            </a:r>
          </a:p>
          <a:p>
            <a:pPr lvl="1"/>
            <a:r>
              <a:rPr lang="en-US" dirty="0"/>
              <a:t>felonies</a:t>
            </a:r>
          </a:p>
          <a:p>
            <a:pPr lvl="2"/>
            <a:r>
              <a:rPr lang="en-US" dirty="0"/>
              <a:t>all criminal offences that are not classified as misdemeanors</a:t>
            </a:r>
          </a:p>
          <a:p>
            <a:pPr lvl="1"/>
            <a:r>
              <a:rPr lang="en-US" dirty="0"/>
              <a:t>particularly serious crimes</a:t>
            </a:r>
          </a:p>
          <a:p>
            <a:pPr lvl="2"/>
            <a:r>
              <a:rPr lang="en-US" dirty="0"/>
              <a:t>intentional criminal offences for which the Criminal Code stipulates a sentence of imprisonment with the upper limit of at least ten years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EE2AB8C-1936-4A79-9D04-2F8A70FD28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22.06.2021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7830BED2-8CDB-4CBB-A9DB-D7183C5869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91976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361DFF5-C85F-4F03-818D-E98EDA8A89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Criminal Offence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D0EA6D5-1CFB-430A-8A7E-98DAA65C69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criminal offences can be divided into</a:t>
            </a:r>
            <a:endParaRPr lang="cs-CZ" sz="2800" dirty="0"/>
          </a:p>
          <a:p>
            <a:pPr lvl="1"/>
            <a:r>
              <a:rPr lang="en-US" sz="2400" dirty="0"/>
              <a:t>intentional offences </a:t>
            </a:r>
            <a:endParaRPr lang="cs-CZ" sz="2400" dirty="0"/>
          </a:p>
          <a:p>
            <a:pPr lvl="2"/>
            <a:r>
              <a:rPr lang="en-US" sz="2000" dirty="0"/>
              <a:t>the offender shall either pursue commission of a </a:t>
            </a:r>
            <a:r>
              <a:rPr lang="en-US" sz="2000" dirty="0" err="1"/>
              <a:t>delictual</a:t>
            </a:r>
            <a:r>
              <a:rPr lang="en-US" sz="2000" dirty="0"/>
              <a:t> consequence or at least be aware of this happening</a:t>
            </a:r>
            <a:endParaRPr lang="cs-CZ" sz="2000" dirty="0"/>
          </a:p>
          <a:p>
            <a:pPr lvl="1"/>
            <a:r>
              <a:rPr lang="en-US" sz="2400" dirty="0"/>
              <a:t>negligent offences</a:t>
            </a:r>
          </a:p>
          <a:p>
            <a:pPr lvl="2"/>
            <a:r>
              <a:rPr lang="en-US" sz="2000" dirty="0"/>
              <a:t>offender either knows that he can cause a harmful consequence, but expected it not to happen without a reasonable reason</a:t>
            </a:r>
            <a:endParaRPr lang="cs-CZ" sz="2000" dirty="0"/>
          </a:p>
          <a:p>
            <a:pPr lvl="2"/>
            <a:r>
              <a:rPr lang="en-US" sz="2000" dirty="0"/>
              <a:t>or did not know it, despite the circumstances and personal circumstances it should have known</a:t>
            </a:r>
            <a:endParaRPr lang="cs-CZ" sz="2000" dirty="0"/>
          </a:p>
          <a:p>
            <a:r>
              <a:rPr lang="en-US" sz="2800" dirty="0"/>
              <a:t>criminal offences can be divided into</a:t>
            </a:r>
            <a:endParaRPr lang="cs-CZ" sz="2800" dirty="0"/>
          </a:p>
          <a:p>
            <a:pPr lvl="1"/>
            <a:r>
              <a:rPr lang="en-US" sz="2400" dirty="0"/>
              <a:t>disorder offences </a:t>
            </a:r>
            <a:r>
              <a:rPr lang="cs-CZ" sz="2400" dirty="0"/>
              <a:t> </a:t>
            </a:r>
          </a:p>
          <a:p>
            <a:pPr lvl="2"/>
            <a:r>
              <a:rPr lang="en-US" sz="2000" dirty="0"/>
              <a:t>directly violate a legitimate interest </a:t>
            </a:r>
            <a:r>
              <a:rPr lang="cs-CZ" sz="2000" dirty="0"/>
              <a:t>(</a:t>
            </a:r>
            <a:r>
              <a:rPr lang="en-US" sz="2000" dirty="0"/>
              <a:t>theft or rape</a:t>
            </a:r>
            <a:r>
              <a:rPr lang="cs-CZ" sz="2000" dirty="0"/>
              <a:t>)</a:t>
            </a:r>
          </a:p>
          <a:p>
            <a:pPr lvl="1"/>
            <a:r>
              <a:rPr lang="en-US" sz="2400" dirty="0"/>
              <a:t>threat criminal offences</a:t>
            </a:r>
            <a:endParaRPr lang="cs-CZ" sz="2400" dirty="0"/>
          </a:p>
          <a:p>
            <a:pPr lvl="2"/>
            <a:r>
              <a:rPr lang="en-US" sz="2000" dirty="0"/>
              <a:t>are harmful by creating a dangerous situation without the need for specific harmful consequences</a:t>
            </a:r>
            <a:r>
              <a:rPr lang="cs-CZ" sz="2000" dirty="0"/>
              <a:t> (</a:t>
            </a:r>
            <a:r>
              <a:rPr lang="en-US" sz="2000" dirty="0"/>
              <a:t>the spreading of a hoax</a:t>
            </a:r>
            <a:r>
              <a:rPr lang="cs-CZ" sz="2000" dirty="0"/>
              <a:t>)</a:t>
            </a:r>
            <a:endParaRPr lang="en-US" sz="2000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0A3B2D2-7182-4780-BA36-BD864993ED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22.06.2021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BB369522-0B5F-407D-AA2D-A9F5A3608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8834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1A08027-81E3-4959-9FD2-3A3578397F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Criminal Offence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74B49E6-32CE-4AC0-AD14-6C28150F29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the individual bodies of the criminal offences </a:t>
            </a:r>
            <a:r>
              <a:rPr lang="cs-CZ" sz="2400" dirty="0"/>
              <a:t>are </a:t>
            </a:r>
            <a:r>
              <a:rPr lang="en-US" sz="2400" dirty="0"/>
              <a:t>divided into 13 chapters </a:t>
            </a:r>
            <a:r>
              <a:rPr lang="cs-CZ" sz="2400" dirty="0"/>
              <a:t>and </a:t>
            </a:r>
            <a:r>
              <a:rPr lang="en-US" sz="2400" dirty="0"/>
              <a:t>specified in a separate section of the Criminal Code</a:t>
            </a:r>
            <a:endParaRPr lang="cs-CZ" sz="2400" dirty="0"/>
          </a:p>
          <a:p>
            <a:pPr lvl="2"/>
            <a:r>
              <a:rPr lang="en-US" sz="2000" dirty="0"/>
              <a:t>crimes against life and health</a:t>
            </a:r>
            <a:endParaRPr lang="cs-CZ" sz="2000" dirty="0"/>
          </a:p>
          <a:p>
            <a:pPr lvl="2"/>
            <a:r>
              <a:rPr lang="en-US" sz="2000" dirty="0"/>
              <a:t>criminal offences against freedom</a:t>
            </a:r>
            <a:endParaRPr lang="cs-CZ" sz="2000" dirty="0"/>
          </a:p>
          <a:p>
            <a:pPr lvl="2"/>
            <a:r>
              <a:rPr lang="en-US" sz="2000" dirty="0"/>
              <a:t>criminal offences against human dignity in the sexual sphere</a:t>
            </a:r>
            <a:endParaRPr lang="cs-CZ" sz="2000" dirty="0"/>
          </a:p>
          <a:p>
            <a:pPr lvl="2"/>
            <a:r>
              <a:rPr lang="en-US" sz="2000" dirty="0"/>
              <a:t>criminal offences against family and children</a:t>
            </a:r>
            <a:endParaRPr lang="cs-CZ" sz="2000" dirty="0"/>
          </a:p>
          <a:p>
            <a:pPr lvl="2"/>
            <a:r>
              <a:rPr lang="en-US" sz="2000" dirty="0"/>
              <a:t>crimes against property</a:t>
            </a:r>
            <a:endParaRPr lang="cs-CZ" sz="2000" dirty="0"/>
          </a:p>
          <a:p>
            <a:pPr lvl="2"/>
            <a:r>
              <a:rPr lang="en-US" sz="2000" dirty="0"/>
              <a:t>economical criminal offences</a:t>
            </a:r>
          </a:p>
          <a:p>
            <a:pPr lvl="2"/>
            <a:r>
              <a:rPr lang="en-US" sz="2000" dirty="0"/>
              <a:t>generally dangerous criminal acts</a:t>
            </a:r>
          </a:p>
          <a:p>
            <a:pPr lvl="2"/>
            <a:r>
              <a:rPr lang="en-US" sz="2000" dirty="0"/>
              <a:t>criminal offences against environment</a:t>
            </a:r>
            <a:endParaRPr lang="cs-CZ" sz="2000" dirty="0"/>
          </a:p>
          <a:p>
            <a:pPr lvl="2"/>
            <a:r>
              <a:rPr lang="en-US" sz="2000" dirty="0"/>
              <a:t>criminal offences against the Czech Republic, foreign states and international </a:t>
            </a:r>
            <a:r>
              <a:rPr lang="en-GB" sz="2000" dirty="0"/>
              <a:t>organisations</a:t>
            </a:r>
          </a:p>
          <a:p>
            <a:pPr lvl="2"/>
            <a:r>
              <a:rPr lang="en-US" sz="2000" dirty="0"/>
              <a:t>criminal offences against order in public matters</a:t>
            </a:r>
            <a:endParaRPr lang="cs-CZ" sz="2000" dirty="0"/>
          </a:p>
          <a:p>
            <a:pPr lvl="2"/>
            <a:r>
              <a:rPr lang="en-US" sz="2000" dirty="0"/>
              <a:t>criminal offences against conscription</a:t>
            </a:r>
            <a:endParaRPr lang="cs-CZ" sz="2000" dirty="0"/>
          </a:p>
          <a:p>
            <a:pPr lvl="2"/>
            <a:r>
              <a:rPr lang="en-US" sz="2000" dirty="0"/>
              <a:t>military criminal offences</a:t>
            </a:r>
            <a:endParaRPr lang="cs-CZ" sz="2000" dirty="0"/>
          </a:p>
          <a:p>
            <a:pPr lvl="2"/>
            <a:r>
              <a:rPr lang="en-US" sz="2000" dirty="0"/>
              <a:t>criminal offences against humanity, peace and war crimes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97525CF-5859-44BC-A022-BE73E14744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22.06.2021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4A044386-2A3F-41AB-AF98-0F88A09C5A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6185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5EB0B2E-AD56-4E3F-8345-55015300C4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Attributes of the criminal offence body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08D0985-3B49-4F27-B052-88133B9F6C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criminal offence body </a:t>
            </a:r>
            <a:endParaRPr lang="cs-CZ" dirty="0"/>
          </a:p>
          <a:p>
            <a:pPr lvl="1"/>
            <a:r>
              <a:rPr lang="en-US" dirty="0"/>
              <a:t>is one of the formal attributes of the criminal offence</a:t>
            </a:r>
            <a:endParaRPr lang="cs-CZ" dirty="0"/>
          </a:p>
          <a:p>
            <a:pPr lvl="1"/>
            <a:r>
              <a:rPr lang="en-US" dirty="0"/>
              <a:t>is a summary of objective and subjective attributes </a:t>
            </a:r>
            <a:endParaRPr lang="cs-CZ" dirty="0"/>
          </a:p>
          <a:p>
            <a:pPr lvl="2"/>
            <a:r>
              <a:rPr lang="en-US" dirty="0"/>
              <a:t>determine the individual types of criminal offences </a:t>
            </a:r>
            <a:endParaRPr lang="cs-CZ" dirty="0"/>
          </a:p>
          <a:p>
            <a:pPr lvl="2"/>
            <a:r>
              <a:rPr lang="en-US" dirty="0"/>
              <a:t>distinguish them from each other</a:t>
            </a:r>
            <a:endParaRPr lang="cs-CZ" dirty="0"/>
          </a:p>
          <a:p>
            <a:pPr marL="571500" indent="-457200"/>
            <a:r>
              <a:rPr lang="en-US" dirty="0"/>
              <a:t>the body attributes can be divided into </a:t>
            </a:r>
          </a:p>
          <a:p>
            <a:pPr marL="971550" lvl="1" indent="-457200"/>
            <a:r>
              <a:rPr lang="en-US" dirty="0"/>
              <a:t>obligatory </a:t>
            </a:r>
          </a:p>
          <a:p>
            <a:pPr marL="1371600" lvl="2" indent="-457200"/>
            <a:r>
              <a:rPr lang="en-US" dirty="0"/>
              <a:t>if the act does not have all the obligatory features, the body of the criminal offence is not even given (it is not a criminal offence)</a:t>
            </a:r>
          </a:p>
          <a:p>
            <a:pPr marL="971550" lvl="1" indent="-457200"/>
            <a:r>
              <a:rPr lang="en-US" dirty="0"/>
              <a:t>optional</a:t>
            </a:r>
          </a:p>
          <a:p>
            <a:pPr marL="1371600" lvl="2" indent="-457200"/>
            <a:r>
              <a:rPr lang="en-US" dirty="0"/>
              <a:t>all bodies may not have the optional attributes</a:t>
            </a:r>
          </a:p>
          <a:p>
            <a:pPr marL="1371600" lvl="2" indent="-457200"/>
            <a:r>
              <a:rPr lang="en-US" dirty="0"/>
              <a:t>if so, this attribute must be fulfilled for the body to be fulfilled</a:t>
            </a:r>
          </a:p>
          <a:p>
            <a:pPr marL="571500" indent="-457200"/>
            <a:endParaRPr lang="cs-CZ" dirty="0"/>
          </a:p>
          <a:p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33801C4-0941-43E9-9DA6-0FBA5292A5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22.06.2021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CC1D12C4-5CAC-4CFD-B211-EC1DA17F2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8026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0225E70-5B7F-461A-BEE5-0413983EA2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Attributes of the criminal offence body</a:t>
            </a:r>
            <a:endParaRPr lang="de-DE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82EDD89-3025-4062-91B3-540910BE19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obligatory </a:t>
            </a:r>
            <a:endParaRPr lang="cs-CZ" dirty="0"/>
          </a:p>
          <a:p>
            <a:pPr lvl="1"/>
            <a:r>
              <a:rPr lang="en-US" sz="2400" dirty="0"/>
              <a:t>an object </a:t>
            </a:r>
            <a:r>
              <a:rPr lang="cs-CZ" sz="2400" dirty="0"/>
              <a:t>(</a:t>
            </a:r>
            <a:r>
              <a:rPr lang="en-US" sz="2400" dirty="0"/>
              <a:t>what is protected by substantive criminal law</a:t>
            </a:r>
            <a:r>
              <a:rPr lang="cs-CZ" sz="2400" dirty="0"/>
              <a:t>)</a:t>
            </a:r>
          </a:p>
          <a:p>
            <a:pPr lvl="1"/>
            <a:r>
              <a:rPr lang="en-US" sz="2400" dirty="0"/>
              <a:t>an objective aspect</a:t>
            </a:r>
            <a:r>
              <a:rPr lang="cs-CZ" sz="2400" dirty="0"/>
              <a:t> (</a:t>
            </a:r>
            <a:r>
              <a:rPr lang="en-US" sz="2400" dirty="0"/>
              <a:t>the conduct, consequence and causal link between them</a:t>
            </a:r>
            <a:r>
              <a:rPr lang="cs-CZ" sz="2400" dirty="0"/>
              <a:t>)</a:t>
            </a:r>
          </a:p>
          <a:p>
            <a:pPr lvl="1"/>
            <a:r>
              <a:rPr lang="en-US" sz="2400" dirty="0"/>
              <a:t>the subject </a:t>
            </a:r>
            <a:r>
              <a:rPr lang="cs-CZ" sz="2400" dirty="0"/>
              <a:t>(</a:t>
            </a:r>
            <a:r>
              <a:rPr lang="en-US" sz="2400" dirty="0"/>
              <a:t>the offender</a:t>
            </a:r>
            <a:r>
              <a:rPr lang="cs-CZ" sz="2400" dirty="0"/>
              <a:t>)</a:t>
            </a:r>
          </a:p>
          <a:p>
            <a:pPr lvl="1"/>
            <a:r>
              <a:rPr lang="en-US" sz="2400" dirty="0"/>
              <a:t>the subjective aspect </a:t>
            </a:r>
            <a:r>
              <a:rPr lang="cs-CZ" sz="2400" dirty="0"/>
              <a:t>(</a:t>
            </a:r>
            <a:r>
              <a:rPr lang="en-US" sz="2400" dirty="0"/>
              <a:t>intentionally or by negligence</a:t>
            </a:r>
            <a:r>
              <a:rPr lang="cs-CZ" sz="2400" dirty="0"/>
              <a:t>)</a:t>
            </a:r>
            <a:r>
              <a:rPr lang="en-US" sz="2400" dirty="0"/>
              <a:t> </a:t>
            </a:r>
            <a:endParaRPr lang="cs-CZ" sz="2400" dirty="0"/>
          </a:p>
          <a:p>
            <a:r>
              <a:rPr lang="en-US" dirty="0"/>
              <a:t>optional</a:t>
            </a:r>
            <a:endParaRPr lang="cs-CZ" dirty="0"/>
          </a:p>
          <a:p>
            <a:pPr lvl="1"/>
            <a:r>
              <a:rPr lang="en-US" sz="2400" dirty="0"/>
              <a:t>the place</a:t>
            </a:r>
            <a:endParaRPr lang="cs-CZ" sz="2400" dirty="0"/>
          </a:p>
          <a:p>
            <a:pPr lvl="1"/>
            <a:r>
              <a:rPr lang="en-US" sz="2400" dirty="0"/>
              <a:t>the time of the conduct</a:t>
            </a:r>
            <a:endParaRPr lang="cs-CZ" sz="2400" dirty="0"/>
          </a:p>
          <a:p>
            <a:pPr lvl="1"/>
            <a:r>
              <a:rPr lang="en-US" sz="2400" dirty="0"/>
              <a:t>a certain means of committing</a:t>
            </a:r>
            <a:endParaRPr lang="cs-CZ" sz="2400" dirty="0"/>
          </a:p>
          <a:p>
            <a:pPr lvl="1"/>
            <a:r>
              <a:rPr lang="en-US" sz="2400" dirty="0"/>
              <a:t>an objective</a:t>
            </a:r>
            <a:endParaRPr lang="cs-CZ" sz="2400" dirty="0"/>
          </a:p>
          <a:p>
            <a:pPr lvl="1"/>
            <a:r>
              <a:rPr lang="en-US" sz="2400" dirty="0"/>
              <a:t>an incentive or a motive</a:t>
            </a:r>
            <a:endParaRPr lang="cs-CZ" sz="2400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A405692-F4B9-4B06-A6A6-944F071F31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22.06.2021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4F951B9D-25A2-48F6-8874-F04E6B5D7C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27964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196CEAA-41A1-44AE-B3D5-B3C3B0A50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02834" y="180231"/>
            <a:ext cx="7355579" cy="662917"/>
          </a:xfrm>
        </p:spPr>
        <p:txBody>
          <a:bodyPr/>
          <a:lstStyle/>
          <a:p>
            <a:r>
              <a:rPr lang="en-US" dirty="0"/>
              <a:t>Conditions precluding illegality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6018100-DED8-42F0-8EA1-FA0E2936FA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acts that otherwise shows the characteristics of a criminal offence in such circumstances are not criminal because they lack illegality</a:t>
            </a:r>
          </a:p>
          <a:p>
            <a:r>
              <a:rPr lang="en-US" sz="2800" dirty="0"/>
              <a:t>the Criminal Code lists five conditions precluding illegality</a:t>
            </a:r>
          </a:p>
          <a:p>
            <a:pPr lvl="1"/>
            <a:r>
              <a:rPr lang="en-US" dirty="0"/>
              <a:t>extreme necessity</a:t>
            </a:r>
          </a:p>
          <a:p>
            <a:pPr lvl="1"/>
            <a:r>
              <a:rPr lang="en-US" dirty="0"/>
              <a:t>necessary </a:t>
            </a:r>
            <a:r>
              <a:rPr lang="en-US" dirty="0" err="1"/>
              <a:t>defence</a:t>
            </a:r>
            <a:endParaRPr lang="en-US" dirty="0"/>
          </a:p>
          <a:p>
            <a:pPr lvl="1"/>
            <a:r>
              <a:rPr lang="en-US" dirty="0"/>
              <a:t>consent of the aggrieved party</a:t>
            </a:r>
          </a:p>
          <a:p>
            <a:pPr lvl="1"/>
            <a:r>
              <a:rPr lang="en-US" dirty="0"/>
              <a:t>admissible risk </a:t>
            </a:r>
          </a:p>
          <a:p>
            <a:pPr lvl="1"/>
            <a:r>
              <a:rPr lang="en-US" dirty="0" err="1"/>
              <a:t>authorised</a:t>
            </a:r>
            <a:r>
              <a:rPr lang="en-US" dirty="0"/>
              <a:t> use of weapons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de-DE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A3C62FF-1DC3-46D1-9187-22F92FC69E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22.06.2021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C0DD0053-79F9-4608-AAFF-AE082BDDF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34817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ECAEE27-3C1A-44C6-9E5A-B300EA1921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Conditions precluding illegality</a:t>
            </a:r>
            <a:endParaRPr lang="de-DE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96AB20F-0C2E-4D37-8FAB-A766AC017F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extreme necessity</a:t>
            </a:r>
          </a:p>
          <a:p>
            <a:pPr lvl="1"/>
            <a:r>
              <a:rPr lang="en-US" sz="2000" dirty="0"/>
              <a:t>is averting the imminent danger</a:t>
            </a:r>
          </a:p>
          <a:p>
            <a:pPr lvl="1"/>
            <a:r>
              <a:rPr lang="en-US" sz="2000" dirty="0"/>
              <a:t>the risk cannot be avoided otherwise in the given circumstances </a:t>
            </a:r>
          </a:p>
          <a:p>
            <a:pPr lvl="1"/>
            <a:r>
              <a:rPr lang="en-US" sz="2000" dirty="0"/>
              <a:t>the consequence must not be as serious or even more serious than the one that was at risk</a:t>
            </a:r>
          </a:p>
          <a:p>
            <a:r>
              <a:rPr lang="en-US" sz="2400" dirty="0"/>
              <a:t>necessary </a:t>
            </a:r>
            <a:r>
              <a:rPr lang="en-US" sz="2400" dirty="0" err="1"/>
              <a:t>defence</a:t>
            </a:r>
            <a:endParaRPr lang="en-US" sz="2400" dirty="0"/>
          </a:p>
          <a:p>
            <a:pPr lvl="1"/>
            <a:r>
              <a:rPr lang="en-US" sz="2000" dirty="0"/>
              <a:t>requires a directly imminent or continuing attack against the interest protected by the Criminal Code</a:t>
            </a:r>
          </a:p>
          <a:p>
            <a:pPr lvl="1"/>
            <a:r>
              <a:rPr lang="en-US" sz="2000" dirty="0"/>
              <a:t>it is not a necessary </a:t>
            </a:r>
            <a:r>
              <a:rPr lang="en-US" sz="2000" dirty="0" err="1"/>
              <a:t>defence</a:t>
            </a:r>
            <a:r>
              <a:rPr lang="en-US" sz="2000" dirty="0"/>
              <a:t> if the </a:t>
            </a:r>
            <a:r>
              <a:rPr lang="en-US" sz="2000" dirty="0" err="1"/>
              <a:t>defence</a:t>
            </a:r>
            <a:r>
              <a:rPr lang="en-US" sz="2000" dirty="0"/>
              <a:t> was clearly inadequate </a:t>
            </a:r>
          </a:p>
          <a:p>
            <a:r>
              <a:rPr lang="en-US" sz="2400" dirty="0"/>
              <a:t>consent of the aggrieved party</a:t>
            </a:r>
          </a:p>
          <a:p>
            <a:pPr lvl="1"/>
            <a:r>
              <a:rPr lang="en-US" sz="2000" dirty="0"/>
              <a:t>the individual himself can decide on </a:t>
            </a:r>
          </a:p>
          <a:p>
            <a:pPr lvl="1"/>
            <a:r>
              <a:rPr lang="en-US" sz="2000" dirty="0"/>
              <a:t>the violation may not  affect the interest of the society</a:t>
            </a:r>
          </a:p>
          <a:p>
            <a:r>
              <a:rPr lang="en-US" sz="2400" dirty="0"/>
              <a:t>admissible risk </a:t>
            </a:r>
          </a:p>
          <a:p>
            <a:pPr lvl="1"/>
            <a:r>
              <a:rPr lang="en-US" sz="2000" dirty="0"/>
              <a:t>may be undertaken, for example, in the interests of technological progress</a:t>
            </a:r>
          </a:p>
          <a:p>
            <a:r>
              <a:rPr lang="en-US" sz="2400" dirty="0" err="1"/>
              <a:t>authorised</a:t>
            </a:r>
            <a:r>
              <a:rPr lang="en-US" sz="2400" dirty="0"/>
              <a:t> use of weapons</a:t>
            </a:r>
          </a:p>
          <a:p>
            <a:pPr lvl="1"/>
            <a:r>
              <a:rPr lang="en-US" sz="2000" dirty="0"/>
              <a:t>e.g. police</a:t>
            </a:r>
          </a:p>
          <a:p>
            <a:endParaRPr lang="cs-CZ" sz="2400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F1835B0-3A4B-4E15-90C7-80F740D08E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22.06.2021</a:t>
            </a:fld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28228CD6-41A3-45D8-9000-8EDAC798E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7833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JU_OPVVV">
  <a:themeElements>
    <a:clrScheme name="JU">
      <a:dk1>
        <a:srgbClr val="151515"/>
      </a:dk1>
      <a:lt1>
        <a:sysClr val="window" lastClr="FFFFFF"/>
      </a:lt1>
      <a:dk2>
        <a:srgbClr val="E00034"/>
      </a:dk2>
      <a:lt2>
        <a:srgbClr val="D8D8D8"/>
      </a:lt2>
      <a:accent1>
        <a:srgbClr val="E00034"/>
      </a:accent1>
      <a:accent2>
        <a:srgbClr val="E98300"/>
      </a:accent2>
      <a:accent3>
        <a:srgbClr val="007D57"/>
      </a:accent3>
      <a:accent4>
        <a:srgbClr val="9C5FB5"/>
      </a:accent4>
      <a:accent5>
        <a:srgbClr val="5BBBB7"/>
      </a:accent5>
      <a:accent6>
        <a:srgbClr val="D10074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U_OPVVV" id="{308B95AC-FC2F-4F17-80AD-0B8665254CCB}" vid="{353A2476-A1C0-4E71-97AE-34FA5EB80CF7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1679</TotalTime>
  <Words>1657</Words>
  <Application>Microsoft Office PowerPoint</Application>
  <PresentationFormat>Vlastní</PresentationFormat>
  <Paragraphs>238</Paragraphs>
  <Slides>17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21" baseType="lpstr">
      <vt:lpstr>Arial</vt:lpstr>
      <vt:lpstr>Calibri</vt:lpstr>
      <vt:lpstr>Clara Sans</vt:lpstr>
      <vt:lpstr>JU_OPVVV</vt:lpstr>
      <vt:lpstr>Criminal Law</vt:lpstr>
      <vt:lpstr>Criminal Law</vt:lpstr>
      <vt:lpstr>Criminal Offence</vt:lpstr>
      <vt:lpstr>Criminal Offence</vt:lpstr>
      <vt:lpstr>Criminal Offence</vt:lpstr>
      <vt:lpstr>Attributes of the criminal offence body</vt:lpstr>
      <vt:lpstr>Attributes of the criminal offence body</vt:lpstr>
      <vt:lpstr>Conditions precluding illegality</vt:lpstr>
      <vt:lpstr>Conditions precluding illegality</vt:lpstr>
      <vt:lpstr>Sentence types</vt:lpstr>
      <vt:lpstr>Sentence types</vt:lpstr>
      <vt:lpstr>Sentence types</vt:lpstr>
      <vt:lpstr>Sentence types</vt:lpstr>
      <vt:lpstr>Sentence types</vt:lpstr>
      <vt:lpstr>Sentence types</vt:lpstr>
      <vt:lpstr>Protective measures</vt:lpstr>
      <vt:lpstr>Protective measures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Ing. Tomáš Lysenko-Chvíla</dc:creator>
  <cp:lastModifiedBy>Cech, Josef</cp:lastModifiedBy>
  <cp:revision>41</cp:revision>
  <dcterms:created xsi:type="dcterms:W3CDTF">2017-07-17T18:52:59Z</dcterms:created>
  <dcterms:modified xsi:type="dcterms:W3CDTF">2021-06-22T18:10:08Z</dcterms:modified>
</cp:coreProperties>
</file>