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5"/>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9" d="100"/>
          <a:sy n="109" d="100"/>
        </p:scale>
        <p:origin x="1182"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27.02.2019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1BBC344-16A7-413F-882C-4F179CB6A8B6}" type="slidenum">
              <a:rPr lang="cs-CZ" smtClean="0"/>
              <a:t>8</a:t>
            </a:fld>
            <a:endParaRPr lang="cs-CZ"/>
          </a:p>
        </p:txBody>
      </p:sp>
    </p:spTree>
    <p:extLst>
      <p:ext uri="{BB962C8B-B14F-4D97-AF65-F5344CB8AC3E}">
        <p14:creationId xmlns:p14="http://schemas.microsoft.com/office/powerpoint/2010/main" val="18017830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27.02.2019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27.02.2019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27.02.2019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27.02.2019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27.02.2019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27.02.2019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27.02.2019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27.02.2019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27.02.2019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27.02.2019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27.02.2019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27.02.2019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061985" y="1160691"/>
            <a:ext cx="8569431" cy="5716235"/>
          </a:xfrm>
        </p:spPr>
        <p:txBody>
          <a:bodyPr>
            <a:noAutofit/>
          </a:bodyPr>
          <a:lstStyle/>
          <a:p>
            <a:r>
              <a:rPr lang="cs-CZ" sz="1985" dirty="0" err="1" smtClean="0"/>
              <a:t>Presentation</a:t>
            </a:r>
            <a:r>
              <a:rPr lang="cs-CZ" sz="1985" dirty="0" smtClean="0"/>
              <a:t> 1</a:t>
            </a:r>
            <a:br>
              <a:rPr lang="cs-CZ" sz="1985" dirty="0" smtClean="0"/>
            </a:br>
            <a:r>
              <a:rPr lang="cs-CZ" sz="1985" dirty="0" err="1" smtClean="0"/>
              <a:t>Keynes</a:t>
            </a:r>
            <a:r>
              <a:rPr lang="cs-CZ" sz="1985" dirty="0" smtClean="0"/>
              <a:t> model</a:t>
            </a:r>
            <a:r>
              <a:rPr lang="cs-CZ" sz="1985" dirty="0"/>
              <a:t/>
            </a:r>
            <a:br>
              <a:rPr lang="cs-CZ" sz="1985" dirty="0"/>
            </a:br>
            <a:r>
              <a:rPr lang="en-GB" sz="1985" dirty="0"/>
              <a:t> </a:t>
            </a:r>
            <a:r>
              <a:rPr lang="cs-CZ" sz="1985" dirty="0"/>
              <a:t/>
            </a:r>
            <a:br>
              <a:rPr lang="cs-CZ" sz="1985" dirty="0"/>
            </a:br>
            <a:r>
              <a:rPr lang="en-GB" sz="1985" dirty="0"/>
              <a:t> </a:t>
            </a:r>
            <a:r>
              <a:rPr lang="cs-CZ" sz="1985" dirty="0"/>
              <a:t/>
            </a:r>
            <a:br>
              <a:rPr lang="cs-CZ" sz="1985" dirty="0"/>
            </a:br>
            <a:r>
              <a:rPr lang="en-GB" sz="1985" dirty="0"/>
              <a:t> </a:t>
            </a:r>
            <a:r>
              <a:rPr lang="cs-CZ" sz="1985" dirty="0"/>
              <a:t/>
            </a:r>
            <a:br>
              <a:rPr lang="cs-CZ" sz="1985" dirty="0"/>
            </a:br>
            <a:r>
              <a:rPr lang="en-GB" sz="6615" b="1" dirty="0"/>
              <a:t>J. M. Keynes</a:t>
            </a:r>
            <a:r>
              <a:rPr lang="cs-CZ" sz="6615" dirty="0"/>
              <a:t/>
            </a:r>
            <a:br>
              <a:rPr lang="cs-CZ" sz="6615" dirty="0"/>
            </a:br>
            <a:r>
              <a:rPr lang="cs-CZ" sz="1985" dirty="0"/>
              <a:t/>
            </a:r>
            <a:br>
              <a:rPr lang="cs-CZ" sz="1985" dirty="0"/>
            </a:br>
            <a:r>
              <a:rPr lang="cs-CZ" sz="1985" dirty="0"/>
              <a:t/>
            </a:r>
            <a:br>
              <a:rPr lang="cs-CZ" sz="1985" dirty="0"/>
            </a:br>
            <a:endParaRPr lang="cs-CZ" sz="1985" dirty="0"/>
          </a:p>
        </p:txBody>
      </p:sp>
    </p:spTree>
    <p:extLst>
      <p:ext uri="{BB962C8B-B14F-4D97-AF65-F5344CB8AC3E}">
        <p14:creationId xmlns:p14="http://schemas.microsoft.com/office/powerpoint/2010/main" val="21042529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4 </a:t>
            </a:r>
            <a:r>
              <a:rPr lang="en-US" b="1" dirty="0" smtClean="0"/>
              <a:t>Concept </a:t>
            </a:r>
            <a:r>
              <a:rPr lang="en-US" b="1" dirty="0"/>
              <a:t>of effective demand</a:t>
            </a:r>
            <a:endParaRPr lang="cs-CZ" b="1" dirty="0"/>
          </a:p>
        </p:txBody>
      </p:sp>
      <p:sp>
        <p:nvSpPr>
          <p:cNvPr id="3" name="Zástupný symbol pro obsah 2"/>
          <p:cNvSpPr>
            <a:spLocks noGrp="1"/>
          </p:cNvSpPr>
          <p:nvPr>
            <p:ph idx="1"/>
          </p:nvPr>
        </p:nvSpPr>
        <p:spPr/>
        <p:txBody>
          <a:bodyPr/>
          <a:lstStyle/>
          <a:p>
            <a:r>
              <a:rPr lang="en-GB" dirty="0"/>
              <a:t>The price of total demand represents expected revenues and therefore revenues from sales of a total production with a certain extent of employment. The intersection of these prices determines the point of aggregate demand and the corresponding degree of employment</a:t>
            </a:r>
            <a:r>
              <a:rPr lang="en-GB" dirty="0" smtClean="0"/>
              <a:t>.</a:t>
            </a:r>
            <a:r>
              <a:rPr lang="cs-CZ" dirty="0" smtClean="0"/>
              <a:t> </a:t>
            </a:r>
            <a:endParaRPr lang="cs-CZ" dirty="0"/>
          </a:p>
        </p:txBody>
      </p:sp>
    </p:spTree>
    <p:extLst>
      <p:ext uri="{BB962C8B-B14F-4D97-AF65-F5344CB8AC3E}">
        <p14:creationId xmlns:p14="http://schemas.microsoft.com/office/powerpoint/2010/main" val="31452824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95341" y="366769"/>
            <a:ext cx="9856032" cy="1260210"/>
          </a:xfrm>
        </p:spPr>
        <p:txBody>
          <a:bodyPr>
            <a:normAutofit/>
          </a:bodyPr>
          <a:lstStyle/>
          <a:p>
            <a:pPr lvl="0"/>
            <a:r>
              <a:rPr lang="cs-CZ" b="1" dirty="0" smtClean="0"/>
              <a:t>5 </a:t>
            </a:r>
            <a:r>
              <a:rPr lang="en-GB" b="1" dirty="0" smtClean="0"/>
              <a:t>Keynesian Consumption Function</a:t>
            </a:r>
            <a:endParaRPr lang="cs-CZ" dirty="0"/>
          </a:p>
        </p:txBody>
      </p:sp>
      <p:pic>
        <p:nvPicPr>
          <p:cNvPr id="4" name="Zástupný symbol pro obsah 3" descr="Výsledek obrázku pro keyness function of consumption"/>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1347" y="1557651"/>
            <a:ext cx="4922311" cy="3647336"/>
          </a:xfrm>
          <a:prstGeom prst="rect">
            <a:avLst/>
          </a:prstGeom>
          <a:noFill/>
          <a:ln>
            <a:noFill/>
          </a:ln>
        </p:spPr>
      </p:pic>
      <p:sp>
        <p:nvSpPr>
          <p:cNvPr id="5" name="TextovéPole 4"/>
          <p:cNvSpPr txBox="1"/>
          <p:nvPr/>
        </p:nvSpPr>
        <p:spPr>
          <a:xfrm>
            <a:off x="5902445" y="2048649"/>
            <a:ext cx="4292779" cy="4503541"/>
          </a:xfrm>
          <a:prstGeom prst="rect">
            <a:avLst/>
          </a:prstGeom>
          <a:noFill/>
        </p:spPr>
        <p:txBody>
          <a:bodyPr wrap="square" rtlCol="0">
            <a:spAutoFit/>
          </a:bodyPr>
          <a:lstStyle/>
          <a:p>
            <a:r>
              <a:rPr lang="en-GB" sz="2205" dirty="0"/>
              <a:t>J.M. Keynes´s Linear Con</a:t>
            </a:r>
            <a:r>
              <a:rPr lang="cs-CZ" sz="2205" dirty="0"/>
              <a:t>s</a:t>
            </a:r>
            <a:r>
              <a:rPr lang="en-GB" sz="2205" dirty="0" err="1"/>
              <a:t>umption</a:t>
            </a:r>
            <a:r>
              <a:rPr lang="en-GB" sz="2205" dirty="0"/>
              <a:t> Function (C) </a:t>
            </a:r>
            <a:r>
              <a:rPr lang="cs-CZ" sz="2205" dirty="0"/>
              <a:t>has </a:t>
            </a:r>
            <a:r>
              <a:rPr lang="en-GB" sz="2205" dirty="0"/>
              <a:t>components</a:t>
            </a:r>
            <a:r>
              <a:rPr lang="cs-CZ" sz="2205" dirty="0"/>
              <a:t> : </a:t>
            </a:r>
          </a:p>
          <a:p>
            <a:endParaRPr lang="cs-CZ" sz="2205" dirty="0"/>
          </a:p>
          <a:p>
            <a:pPr marL="504063" indent="-504063">
              <a:buFont typeface="+mj-lt"/>
              <a:buAutoNum type="arabicPeriod"/>
            </a:pPr>
            <a:r>
              <a:rPr lang="cs-CZ" sz="2205" b="1" dirty="0"/>
              <a:t>A</a:t>
            </a:r>
            <a:r>
              <a:rPr lang="en-GB" sz="2205" b="1" dirty="0"/>
              <a:t>autonomous consumption </a:t>
            </a:r>
            <a:r>
              <a:rPr lang="en-GB" sz="2205" dirty="0"/>
              <a:t>(a) whose level is independent of </a:t>
            </a:r>
            <a:r>
              <a:rPr lang="en-GB" sz="2205" dirty="0" err="1"/>
              <a:t>disponible</a:t>
            </a:r>
            <a:r>
              <a:rPr lang="en-GB" sz="2205" dirty="0"/>
              <a:t> income of households.</a:t>
            </a:r>
            <a:endParaRPr lang="cs-CZ" sz="2205" dirty="0"/>
          </a:p>
          <a:p>
            <a:pPr marL="504063" indent="-504063">
              <a:buFont typeface="+mj-lt"/>
              <a:buAutoNum type="arabicPeriod"/>
            </a:pPr>
            <a:endParaRPr lang="cs-CZ" sz="2205" dirty="0"/>
          </a:p>
          <a:p>
            <a:pPr marL="504063" indent="-504063">
              <a:buFont typeface="+mj-lt"/>
              <a:buAutoNum type="arabicPeriod"/>
            </a:pPr>
            <a:r>
              <a:rPr lang="cs-CZ" sz="2205" b="1" dirty="0"/>
              <a:t>I</a:t>
            </a:r>
            <a:r>
              <a:rPr lang="en-GB" sz="2205" b="1" dirty="0" err="1"/>
              <a:t>nduced</a:t>
            </a:r>
            <a:r>
              <a:rPr lang="en-GB" sz="2205" b="1" dirty="0"/>
              <a:t> consumption (</a:t>
            </a:r>
            <a:r>
              <a:rPr lang="en-GB" sz="2205" b="1" dirty="0" err="1"/>
              <a:t>bY</a:t>
            </a:r>
            <a:r>
              <a:rPr lang="en-GB" sz="2205" b="1" dirty="0"/>
              <a:t>) </a:t>
            </a:r>
            <a:r>
              <a:rPr lang="en-GB" sz="2205" dirty="0"/>
              <a:t>which depends on </a:t>
            </a:r>
            <a:r>
              <a:rPr lang="en-GB" sz="2205" dirty="0" err="1"/>
              <a:t>disponible</a:t>
            </a:r>
            <a:r>
              <a:rPr lang="en-GB" sz="2205" dirty="0"/>
              <a:t> income of households.</a:t>
            </a:r>
            <a:r>
              <a:rPr lang="cs-CZ" sz="2205" dirty="0"/>
              <a:t> </a:t>
            </a:r>
          </a:p>
        </p:txBody>
      </p:sp>
      <p:sp>
        <p:nvSpPr>
          <p:cNvPr id="6" name="TextovéPole 5"/>
          <p:cNvSpPr txBox="1"/>
          <p:nvPr/>
        </p:nvSpPr>
        <p:spPr>
          <a:xfrm>
            <a:off x="503779" y="6564438"/>
            <a:ext cx="9215093" cy="499496"/>
          </a:xfrm>
          <a:prstGeom prst="rect">
            <a:avLst/>
          </a:prstGeom>
          <a:noFill/>
        </p:spPr>
        <p:txBody>
          <a:bodyPr wrap="square" rtlCol="0">
            <a:spAutoFit/>
          </a:bodyPr>
          <a:lstStyle/>
          <a:p>
            <a:r>
              <a:rPr lang="en-GB" sz="2646" dirty="0"/>
              <a:t>The equitation of consumption function </a:t>
            </a:r>
            <a:r>
              <a:rPr lang="cs-CZ" sz="2646" dirty="0"/>
              <a:t>: </a:t>
            </a:r>
            <a:r>
              <a:rPr lang="en-GB" sz="2646" dirty="0"/>
              <a:t> C=</a:t>
            </a:r>
            <a:r>
              <a:rPr lang="en-GB" sz="2646" dirty="0" err="1"/>
              <a:t>a+bY</a:t>
            </a:r>
            <a:endParaRPr lang="cs-CZ" sz="2646" dirty="0"/>
          </a:p>
        </p:txBody>
      </p:sp>
    </p:spTree>
    <p:extLst>
      <p:ext uri="{BB962C8B-B14F-4D97-AF65-F5344CB8AC3E}">
        <p14:creationId xmlns:p14="http://schemas.microsoft.com/office/powerpoint/2010/main" val="29857308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Conclusion</a:t>
            </a:r>
            <a:endParaRPr lang="cs-CZ" b="1" dirty="0"/>
          </a:p>
        </p:txBody>
      </p:sp>
      <p:sp>
        <p:nvSpPr>
          <p:cNvPr id="3" name="Zástupný symbol pro obsah 2"/>
          <p:cNvSpPr>
            <a:spLocks noGrp="1"/>
          </p:cNvSpPr>
          <p:nvPr>
            <p:ph idx="1"/>
          </p:nvPr>
        </p:nvSpPr>
        <p:spPr/>
        <p:txBody>
          <a:bodyPr>
            <a:normAutofit fontScale="92500" lnSpcReduction="20000"/>
          </a:bodyPr>
          <a:lstStyle/>
          <a:p>
            <a:r>
              <a:rPr lang="cs-CZ" dirty="0" smtClean="0"/>
              <a:t>He </a:t>
            </a:r>
            <a:r>
              <a:rPr lang="en-GB" dirty="0" smtClean="0"/>
              <a:t>discuss</a:t>
            </a:r>
            <a:r>
              <a:rPr lang="cs-CZ" dirty="0" err="1" smtClean="0"/>
              <a:t>ed</a:t>
            </a:r>
            <a:r>
              <a:rPr lang="cs-CZ" dirty="0" smtClean="0"/>
              <a:t> </a:t>
            </a:r>
            <a:r>
              <a:rPr lang="en-GB" dirty="0" smtClean="0"/>
              <a:t>the </a:t>
            </a:r>
            <a:r>
              <a:rPr lang="en-GB" dirty="0"/>
              <a:t>problem of ineffective demand from the point of view of full employment and full used other economic sources. </a:t>
            </a:r>
            <a:endParaRPr lang="cs-CZ" dirty="0" smtClean="0"/>
          </a:p>
          <a:p>
            <a:r>
              <a:rPr lang="cs-CZ" dirty="0" err="1" smtClean="0"/>
              <a:t>The</a:t>
            </a:r>
            <a:r>
              <a:rPr lang="cs-CZ" dirty="0" smtClean="0"/>
              <a:t> </a:t>
            </a:r>
            <a:r>
              <a:rPr lang="en-GB" dirty="0" smtClean="0"/>
              <a:t>market </a:t>
            </a:r>
            <a:r>
              <a:rPr lang="en-GB" dirty="0"/>
              <a:t>economy is not itself capable of creating sufficient powers in order to restore fully used of economic sources. That is why this mechanism must be completed by the external stabilization at the basis of </a:t>
            </a:r>
            <a:r>
              <a:rPr lang="en-GB" b="1" dirty="0"/>
              <a:t>interventionism</a:t>
            </a:r>
            <a:r>
              <a:rPr lang="en-GB" dirty="0"/>
              <a:t>. </a:t>
            </a:r>
            <a:endParaRPr lang="cs-CZ" dirty="0"/>
          </a:p>
          <a:p>
            <a:r>
              <a:rPr lang="cs-CZ" dirty="0" smtClean="0"/>
              <a:t> </a:t>
            </a:r>
            <a:r>
              <a:rPr lang="en-GB" dirty="0"/>
              <a:t>In the Keynes approach, the role of the state is very important</a:t>
            </a:r>
            <a:r>
              <a:rPr lang="en-GB" dirty="0" smtClean="0"/>
              <a:t>.</a:t>
            </a:r>
            <a:r>
              <a:rPr lang="cs-CZ" dirty="0" smtClean="0"/>
              <a:t> </a:t>
            </a:r>
            <a:endParaRPr lang="cs-CZ" dirty="0"/>
          </a:p>
        </p:txBody>
      </p:sp>
    </p:spTree>
    <p:extLst>
      <p:ext uri="{BB962C8B-B14F-4D97-AF65-F5344CB8AC3E}">
        <p14:creationId xmlns:p14="http://schemas.microsoft.com/office/powerpoint/2010/main" val="10598378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References</a:t>
            </a:r>
            <a:endParaRPr lang="cs-CZ" dirty="0"/>
          </a:p>
        </p:txBody>
      </p:sp>
      <p:pic>
        <p:nvPicPr>
          <p:cNvPr id="2050" name="Picture 2" descr="Výsledek obrázku pro Keynes's General The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31504" y="1637043"/>
            <a:ext cx="2898484" cy="4473747"/>
          </a:xfrm>
          <a:prstGeom prst="rect">
            <a:avLst/>
          </a:prstGeom>
          <a:noFill/>
          <a:extLst>
            <a:ext uri="{909E8E84-426E-40DD-AFC4-6F175D3DCCD1}">
              <a14:hiddenFill xmlns:a14="http://schemas.microsoft.com/office/drawing/2010/main">
                <a:solidFill>
                  <a:srgbClr val="FFFFFF"/>
                </a:solidFill>
              </a14:hiddenFill>
            </a:ext>
          </a:extLst>
        </p:spPr>
      </p:pic>
      <p:sp>
        <p:nvSpPr>
          <p:cNvPr id="4" name="Zástupný symbol pro obsah 3"/>
          <p:cNvSpPr>
            <a:spLocks noGrp="1"/>
          </p:cNvSpPr>
          <p:nvPr>
            <p:ph idx="1"/>
          </p:nvPr>
        </p:nvSpPr>
        <p:spPr/>
        <p:txBody>
          <a:bodyPr/>
          <a:lstStyle/>
          <a:p>
            <a:endParaRPr lang="cs-CZ" dirty="0"/>
          </a:p>
        </p:txBody>
      </p:sp>
    </p:spTree>
    <p:extLst>
      <p:ext uri="{BB962C8B-B14F-4D97-AF65-F5344CB8AC3E}">
        <p14:creationId xmlns:p14="http://schemas.microsoft.com/office/powerpoint/2010/main" val="22821485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Table </a:t>
            </a:r>
            <a:r>
              <a:rPr lang="cs-CZ" b="1" dirty="0" err="1" smtClean="0"/>
              <a:t>of</a:t>
            </a:r>
            <a:r>
              <a:rPr lang="cs-CZ" b="1" dirty="0" smtClean="0"/>
              <a:t> </a:t>
            </a:r>
            <a:r>
              <a:rPr lang="cs-CZ" b="1" dirty="0" err="1" smtClean="0"/>
              <a:t>content</a:t>
            </a:r>
            <a:endParaRPr lang="cs-CZ" b="1" dirty="0"/>
          </a:p>
        </p:txBody>
      </p:sp>
      <p:sp>
        <p:nvSpPr>
          <p:cNvPr id="3" name="Zástupný symbol pro obsah 2"/>
          <p:cNvSpPr>
            <a:spLocks noGrp="1"/>
          </p:cNvSpPr>
          <p:nvPr>
            <p:ph idx="1"/>
          </p:nvPr>
        </p:nvSpPr>
        <p:spPr/>
        <p:txBody>
          <a:bodyPr>
            <a:normAutofit fontScale="85000" lnSpcReduction="20000"/>
          </a:bodyPr>
          <a:lstStyle/>
          <a:p>
            <a:pPr marL="0" indent="0">
              <a:buNone/>
            </a:pPr>
            <a:r>
              <a:rPr lang="en-US" sz="4851" dirty="0"/>
              <a:t>Introduction</a:t>
            </a:r>
          </a:p>
          <a:p>
            <a:pPr marL="0" indent="0">
              <a:buNone/>
            </a:pPr>
            <a:r>
              <a:rPr lang="en-US" sz="4851" dirty="0"/>
              <a:t>1  The 4 sectors of economics</a:t>
            </a:r>
          </a:p>
          <a:p>
            <a:pPr marL="0" indent="0">
              <a:buNone/>
            </a:pPr>
            <a:r>
              <a:rPr lang="en-US" sz="4851" dirty="0"/>
              <a:t>2  The influence of the state</a:t>
            </a:r>
          </a:p>
          <a:p>
            <a:pPr marL="0" indent="0">
              <a:buNone/>
            </a:pPr>
            <a:r>
              <a:rPr lang="en-US" sz="4851" dirty="0"/>
              <a:t>3  Keynes's General Theory</a:t>
            </a:r>
          </a:p>
          <a:p>
            <a:pPr marL="0" indent="0">
              <a:buNone/>
            </a:pPr>
            <a:r>
              <a:rPr lang="en-US" sz="4851" dirty="0"/>
              <a:t>4  Concept of effective demand</a:t>
            </a:r>
            <a:endParaRPr lang="cs-CZ" sz="4851" dirty="0"/>
          </a:p>
          <a:p>
            <a:pPr marL="0" indent="0">
              <a:buNone/>
            </a:pPr>
            <a:r>
              <a:rPr lang="cs-CZ" sz="4851" dirty="0"/>
              <a:t>5	</a:t>
            </a:r>
            <a:r>
              <a:rPr lang="en-GB" sz="4851" dirty="0"/>
              <a:t>Keynesian Consumption Function</a:t>
            </a:r>
            <a:endParaRPr lang="cs-CZ" sz="4851" dirty="0"/>
          </a:p>
          <a:p>
            <a:pPr marL="0" indent="0">
              <a:buNone/>
            </a:pPr>
            <a:r>
              <a:rPr lang="en-US" sz="4851" dirty="0"/>
              <a:t>Conclusion</a:t>
            </a:r>
          </a:p>
          <a:p>
            <a:endParaRPr lang="cs-CZ" dirty="0"/>
          </a:p>
        </p:txBody>
      </p:sp>
    </p:spTree>
    <p:extLst>
      <p:ext uri="{BB962C8B-B14F-4D97-AF65-F5344CB8AC3E}">
        <p14:creationId xmlns:p14="http://schemas.microsoft.com/office/powerpoint/2010/main" val="14132796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Introduction</a:t>
            </a:r>
            <a:endParaRPr lang="cs-CZ" b="1" dirty="0"/>
          </a:p>
        </p:txBody>
      </p:sp>
      <p:sp>
        <p:nvSpPr>
          <p:cNvPr id="3" name="Zástupný symbol pro obsah 2"/>
          <p:cNvSpPr>
            <a:spLocks noGrp="1"/>
          </p:cNvSpPr>
          <p:nvPr>
            <p:ph idx="1"/>
          </p:nvPr>
        </p:nvSpPr>
        <p:spPr>
          <a:xfrm>
            <a:off x="809943" y="1764295"/>
            <a:ext cx="5965816" cy="4990084"/>
          </a:xfrm>
        </p:spPr>
        <p:txBody>
          <a:bodyPr>
            <a:normAutofit fontScale="92500" lnSpcReduction="20000"/>
          </a:bodyPr>
          <a:lstStyle/>
          <a:p>
            <a:r>
              <a:rPr lang="en-GB" dirty="0"/>
              <a:t>Keynes was a British economist. He was born in the year 1883 and died in 1946. He's known as one of the most important economists of the 20</a:t>
            </a:r>
            <a:r>
              <a:rPr lang="en-GB" baseline="30000" dirty="0"/>
              <a:t>th</a:t>
            </a:r>
            <a:r>
              <a:rPr lang="en-GB" dirty="0"/>
              <a:t> century. </a:t>
            </a:r>
            <a:endParaRPr lang="cs-CZ" dirty="0" smtClean="0"/>
          </a:p>
          <a:p>
            <a:r>
              <a:rPr lang="cs-CZ" dirty="0" err="1" smtClean="0"/>
              <a:t>Keynesianism</a:t>
            </a:r>
            <a:r>
              <a:rPr lang="cs-CZ" dirty="0" smtClean="0"/>
              <a:t> </a:t>
            </a:r>
            <a:r>
              <a:rPr lang="cs-CZ" dirty="0" err="1" smtClean="0"/>
              <a:t>was</a:t>
            </a:r>
            <a:r>
              <a:rPr lang="cs-CZ" dirty="0" smtClean="0"/>
              <a:t> </a:t>
            </a:r>
            <a:r>
              <a:rPr lang="cs-CZ" dirty="0" err="1" smtClean="0"/>
              <a:t>developed</a:t>
            </a:r>
            <a:r>
              <a:rPr lang="cs-CZ" dirty="0" smtClean="0"/>
              <a:t> in </a:t>
            </a:r>
            <a:r>
              <a:rPr lang="cs-CZ" dirty="0" err="1" smtClean="0"/>
              <a:t>contradiction</a:t>
            </a:r>
            <a:r>
              <a:rPr lang="cs-CZ" dirty="0" smtClean="0"/>
              <a:t> </a:t>
            </a:r>
            <a:r>
              <a:rPr lang="cs-CZ" dirty="0" err="1" smtClean="0"/>
              <a:t>with</a:t>
            </a:r>
            <a:r>
              <a:rPr lang="cs-CZ" dirty="0" smtClean="0"/>
              <a:t> </a:t>
            </a:r>
            <a:r>
              <a:rPr lang="cs-CZ" dirty="0" err="1" smtClean="0"/>
              <a:t>the</a:t>
            </a:r>
            <a:r>
              <a:rPr lang="cs-CZ" dirty="0" smtClean="0"/>
              <a:t> </a:t>
            </a:r>
            <a:r>
              <a:rPr lang="cs-CZ" dirty="0" err="1" smtClean="0"/>
              <a:t>classical</a:t>
            </a:r>
            <a:r>
              <a:rPr lang="cs-CZ" dirty="0" smtClean="0"/>
              <a:t> </a:t>
            </a:r>
            <a:r>
              <a:rPr lang="cs-CZ" dirty="0" err="1" smtClean="0"/>
              <a:t>economy</a:t>
            </a:r>
            <a:r>
              <a:rPr lang="cs-CZ" dirty="0"/>
              <a:t> </a:t>
            </a:r>
            <a:r>
              <a:rPr lang="cs-CZ" dirty="0" smtClean="0"/>
              <a:t>(</a:t>
            </a:r>
            <a:r>
              <a:rPr lang="cs-CZ" dirty="0" err="1" smtClean="0"/>
              <a:t>after</a:t>
            </a:r>
            <a:r>
              <a:rPr lang="cs-CZ" dirty="0" smtClean="0"/>
              <a:t> </a:t>
            </a:r>
            <a:r>
              <a:rPr lang="cs-CZ" dirty="0" err="1" smtClean="0"/>
              <a:t>the</a:t>
            </a:r>
            <a:r>
              <a:rPr lang="cs-CZ" dirty="0" smtClean="0"/>
              <a:t> 1929 </a:t>
            </a:r>
            <a:r>
              <a:rPr lang="cs-CZ" dirty="0" err="1" smtClean="0"/>
              <a:t>crisis</a:t>
            </a:r>
            <a:r>
              <a:rPr lang="cs-CZ" dirty="0" smtClean="0"/>
              <a:t>)</a:t>
            </a:r>
            <a:endParaRPr lang="cs-CZ" dirty="0"/>
          </a:p>
        </p:txBody>
      </p:sp>
      <p:pic>
        <p:nvPicPr>
          <p:cNvPr id="1026" name="Picture 2" descr="Výsledek obrázku pro Keynes's General The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543" y="1478259"/>
            <a:ext cx="3192533" cy="44737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2168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b="1" dirty="0"/>
              <a:t>1  The 4 sectors of </a:t>
            </a:r>
            <a:r>
              <a:rPr lang="en-US" b="1" dirty="0" smtClean="0"/>
              <a:t>economics</a:t>
            </a:r>
            <a:endParaRPr lang="cs-CZ" b="1" dirty="0"/>
          </a:p>
        </p:txBody>
      </p:sp>
      <p:sp>
        <p:nvSpPr>
          <p:cNvPr id="3" name="Zástupný symbol pro obsah 2"/>
          <p:cNvSpPr>
            <a:spLocks noGrp="1"/>
          </p:cNvSpPr>
          <p:nvPr>
            <p:ph idx="1"/>
          </p:nvPr>
        </p:nvSpPr>
        <p:spPr/>
        <p:txBody>
          <a:bodyPr>
            <a:normAutofit fontScale="70000" lnSpcReduction="20000"/>
          </a:bodyPr>
          <a:lstStyle/>
          <a:p>
            <a:pPr lvl="0"/>
            <a:r>
              <a:rPr lang="en-GB" dirty="0"/>
              <a:t>primary sector: production of non transformed goods (ex: agriculture, fishery, …)</a:t>
            </a:r>
            <a:endParaRPr lang="cs-CZ" dirty="0"/>
          </a:p>
          <a:p>
            <a:pPr lvl="0"/>
            <a:r>
              <a:rPr lang="en-GB" dirty="0"/>
              <a:t>secondary sector: transformation of the goods produced by the primary sector in consumption goods (ex: industries)</a:t>
            </a:r>
            <a:endParaRPr lang="cs-CZ" dirty="0"/>
          </a:p>
          <a:p>
            <a:pPr lvl="0"/>
            <a:r>
              <a:rPr lang="en-GB" dirty="0"/>
              <a:t>tertiary sector: services to the people (ex: restaurant, bank, insurance, etc.). It represents the major part of the actual economy.</a:t>
            </a:r>
            <a:endParaRPr lang="cs-CZ" dirty="0"/>
          </a:p>
          <a:p>
            <a:pPr lvl="0"/>
            <a:r>
              <a:rPr lang="en-GB" dirty="0"/>
              <a:t>quaternary sector: It is including some activities that were earlier part of the tertiary sector. It has really different definitions according to the different economists that worked on it. Some of them include just the high technology research and development, while some others include all sectors except the ones providing people care </a:t>
            </a:r>
            <a:r>
              <a:rPr lang="en-GB" dirty="0" smtClean="0"/>
              <a:t>services.</a:t>
            </a:r>
            <a:endParaRPr lang="cs-CZ" dirty="0"/>
          </a:p>
          <a:p>
            <a:endParaRPr lang="cs-CZ" dirty="0"/>
          </a:p>
        </p:txBody>
      </p:sp>
    </p:spTree>
    <p:extLst>
      <p:ext uri="{BB962C8B-B14F-4D97-AF65-F5344CB8AC3E}">
        <p14:creationId xmlns:p14="http://schemas.microsoft.com/office/powerpoint/2010/main" val="21800355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b="1" dirty="0"/>
              <a:t>2  The influence of the </a:t>
            </a:r>
            <a:r>
              <a:rPr lang="en-US" b="1" dirty="0" smtClean="0"/>
              <a:t>state</a:t>
            </a:r>
            <a:endParaRPr lang="cs-CZ" b="1" dirty="0"/>
          </a:p>
        </p:txBody>
      </p:sp>
      <p:sp>
        <p:nvSpPr>
          <p:cNvPr id="3" name="Zástupný symbol pro obsah 2"/>
          <p:cNvSpPr>
            <a:spLocks noGrp="1"/>
          </p:cNvSpPr>
          <p:nvPr>
            <p:ph idx="1"/>
          </p:nvPr>
        </p:nvSpPr>
        <p:spPr/>
        <p:txBody>
          <a:bodyPr/>
          <a:lstStyle/>
          <a:p>
            <a:pPr marL="0" indent="0">
              <a:buNone/>
            </a:pPr>
            <a:r>
              <a:rPr lang="en-GB" sz="2646" dirty="0"/>
              <a:t>The action of the State is one of the main points of Keynes theory. And it is much more important than in the classical theory of economics.</a:t>
            </a:r>
            <a:endParaRPr lang="cs-CZ" sz="2646" dirty="0"/>
          </a:p>
          <a:p>
            <a:pPr marL="0" indent="0">
              <a:buNone/>
            </a:pPr>
            <a:endParaRPr lang="cs-CZ" sz="2646" dirty="0"/>
          </a:p>
          <a:p>
            <a:pPr marL="0" indent="0">
              <a:buNone/>
            </a:pPr>
            <a:r>
              <a:rPr lang="en-GB" sz="2646" dirty="0"/>
              <a:t>The production of goods and services is calculated by the sum of the consumption, the investment, the purchase of the state and the export</a:t>
            </a:r>
            <a:r>
              <a:rPr lang="cs-CZ" sz="2646" dirty="0"/>
              <a:t>.</a:t>
            </a:r>
          </a:p>
          <a:p>
            <a:pPr marL="0" indent="0">
              <a:buNone/>
            </a:pPr>
            <a:endParaRPr lang="cs-CZ" sz="2646" dirty="0"/>
          </a:p>
          <a:p>
            <a:pPr marL="0" indent="0">
              <a:buNone/>
            </a:pPr>
            <a:r>
              <a:rPr lang="en-GB" sz="2646" dirty="0"/>
              <a:t>According to Keynes, when the economic activity is slowing down, the intervention of the State is the only way to stimulate the economic activity and to overcome the economic crisis.</a:t>
            </a:r>
            <a:endParaRPr lang="cs-CZ" sz="2646" dirty="0"/>
          </a:p>
        </p:txBody>
      </p:sp>
    </p:spTree>
    <p:extLst>
      <p:ext uri="{BB962C8B-B14F-4D97-AF65-F5344CB8AC3E}">
        <p14:creationId xmlns:p14="http://schemas.microsoft.com/office/powerpoint/2010/main" val="2345330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2  The influence of the state</a:t>
            </a:r>
            <a:endParaRPr lang="cs-CZ" b="1" dirty="0"/>
          </a:p>
        </p:txBody>
      </p:sp>
      <p:sp>
        <p:nvSpPr>
          <p:cNvPr id="3" name="Zástupný symbol pro obsah 2"/>
          <p:cNvSpPr>
            <a:spLocks noGrp="1"/>
          </p:cNvSpPr>
          <p:nvPr>
            <p:ph idx="1"/>
          </p:nvPr>
        </p:nvSpPr>
        <p:spPr/>
        <p:txBody>
          <a:bodyPr/>
          <a:lstStyle/>
          <a:p>
            <a:pPr marL="0" indent="0">
              <a:buNone/>
            </a:pPr>
            <a:r>
              <a:rPr lang="en-GB" dirty="0" smtClean="0"/>
              <a:t>Keynes </a:t>
            </a:r>
            <a:r>
              <a:rPr lang="en-GB" dirty="0"/>
              <a:t>suggest is to increase the public </a:t>
            </a:r>
            <a:r>
              <a:rPr lang="en-GB" dirty="0" smtClean="0"/>
              <a:t>debt</a:t>
            </a:r>
            <a:r>
              <a:rPr lang="cs-CZ" dirty="0" smtClean="0"/>
              <a:t> in </a:t>
            </a:r>
            <a:r>
              <a:rPr lang="cs-CZ" dirty="0" err="1" smtClean="0"/>
              <a:t>order</a:t>
            </a:r>
            <a:r>
              <a:rPr lang="cs-CZ" dirty="0" smtClean="0"/>
              <a:t> to </a:t>
            </a:r>
            <a:r>
              <a:rPr lang="cs-CZ" dirty="0" err="1" smtClean="0"/>
              <a:t>relaunch</a:t>
            </a:r>
            <a:r>
              <a:rPr lang="cs-CZ" dirty="0" smtClean="0"/>
              <a:t> </a:t>
            </a:r>
            <a:r>
              <a:rPr lang="cs-CZ" dirty="0" err="1" smtClean="0"/>
              <a:t>the</a:t>
            </a:r>
            <a:r>
              <a:rPr lang="cs-CZ" dirty="0" smtClean="0"/>
              <a:t> </a:t>
            </a:r>
            <a:r>
              <a:rPr lang="cs-CZ" dirty="0" err="1" smtClean="0"/>
              <a:t>economy</a:t>
            </a:r>
            <a:r>
              <a:rPr lang="cs-CZ" dirty="0" smtClean="0"/>
              <a:t>.</a:t>
            </a:r>
          </a:p>
          <a:p>
            <a:pPr marL="0" indent="0">
              <a:buNone/>
            </a:pPr>
            <a:r>
              <a:rPr lang="cs-CZ" dirty="0" err="1" smtClean="0"/>
              <a:t>When</a:t>
            </a:r>
            <a:r>
              <a:rPr lang="cs-CZ" dirty="0" smtClean="0"/>
              <a:t> </a:t>
            </a:r>
            <a:r>
              <a:rPr lang="cs-CZ" dirty="0" err="1" smtClean="0"/>
              <a:t>the</a:t>
            </a:r>
            <a:r>
              <a:rPr lang="cs-CZ" dirty="0" smtClean="0"/>
              <a:t> </a:t>
            </a:r>
            <a:r>
              <a:rPr lang="cs-CZ" dirty="0" err="1" smtClean="0"/>
              <a:t>economy</a:t>
            </a:r>
            <a:r>
              <a:rPr lang="cs-CZ" dirty="0" smtClean="0"/>
              <a:t> </a:t>
            </a:r>
            <a:r>
              <a:rPr lang="cs-CZ" dirty="0" err="1" smtClean="0"/>
              <a:t>is</a:t>
            </a:r>
            <a:r>
              <a:rPr lang="cs-CZ" dirty="0" smtClean="0"/>
              <a:t> </a:t>
            </a:r>
            <a:r>
              <a:rPr lang="cs-CZ" dirty="0" err="1" smtClean="0"/>
              <a:t>relaunched</a:t>
            </a:r>
            <a:r>
              <a:rPr lang="cs-CZ" dirty="0" smtClean="0"/>
              <a:t>, </a:t>
            </a:r>
            <a:r>
              <a:rPr lang="cs-CZ" dirty="0" err="1" smtClean="0"/>
              <a:t>the</a:t>
            </a:r>
            <a:r>
              <a:rPr lang="cs-CZ" dirty="0" smtClean="0"/>
              <a:t> </a:t>
            </a:r>
            <a:r>
              <a:rPr lang="cs-CZ" dirty="0" err="1" smtClean="0"/>
              <a:t>state</a:t>
            </a:r>
            <a:r>
              <a:rPr lang="cs-CZ" dirty="0" smtClean="0"/>
              <a:t> </a:t>
            </a:r>
            <a:r>
              <a:rPr lang="cs-CZ" dirty="0" err="1" smtClean="0"/>
              <a:t>can</a:t>
            </a:r>
            <a:r>
              <a:rPr lang="cs-CZ" dirty="0" smtClean="0"/>
              <a:t> </a:t>
            </a:r>
            <a:r>
              <a:rPr lang="cs-CZ" dirty="0" err="1" smtClean="0"/>
              <a:t>refund</a:t>
            </a:r>
            <a:r>
              <a:rPr lang="cs-CZ" dirty="0" smtClean="0"/>
              <a:t> </a:t>
            </a:r>
            <a:r>
              <a:rPr lang="cs-CZ" dirty="0" err="1" smtClean="0"/>
              <a:t>the</a:t>
            </a:r>
            <a:r>
              <a:rPr lang="cs-CZ" dirty="0" smtClean="0"/>
              <a:t> </a:t>
            </a:r>
            <a:r>
              <a:rPr lang="cs-CZ" dirty="0" err="1" smtClean="0"/>
              <a:t>debt</a:t>
            </a:r>
            <a:r>
              <a:rPr lang="cs-CZ" dirty="0" smtClean="0"/>
              <a:t> </a:t>
            </a:r>
            <a:r>
              <a:rPr lang="cs-CZ" dirty="0" err="1" smtClean="0"/>
              <a:t>with</a:t>
            </a:r>
            <a:r>
              <a:rPr lang="cs-CZ" dirty="0" smtClean="0"/>
              <a:t> </a:t>
            </a:r>
            <a:r>
              <a:rPr lang="cs-CZ" dirty="0" err="1" smtClean="0"/>
              <a:t>the</a:t>
            </a:r>
            <a:r>
              <a:rPr lang="cs-CZ" dirty="0" smtClean="0"/>
              <a:t> </a:t>
            </a:r>
            <a:r>
              <a:rPr lang="cs-CZ" dirty="0" err="1" smtClean="0"/>
              <a:t>new</a:t>
            </a:r>
            <a:r>
              <a:rPr lang="cs-CZ" dirty="0" smtClean="0"/>
              <a:t> </a:t>
            </a:r>
            <a:r>
              <a:rPr lang="cs-CZ" dirty="0" err="1" smtClean="0"/>
              <a:t>taxes</a:t>
            </a:r>
            <a:r>
              <a:rPr lang="cs-CZ" dirty="0" smtClean="0"/>
              <a:t> (</a:t>
            </a:r>
            <a:r>
              <a:rPr lang="cs-CZ" dirty="0" err="1" smtClean="0"/>
              <a:t>due</a:t>
            </a:r>
            <a:r>
              <a:rPr lang="cs-CZ" dirty="0" smtClean="0"/>
              <a:t> to </a:t>
            </a:r>
            <a:r>
              <a:rPr lang="cs-CZ" dirty="0" err="1" smtClean="0"/>
              <a:t>the</a:t>
            </a:r>
            <a:r>
              <a:rPr lang="cs-CZ" dirty="0" smtClean="0"/>
              <a:t> </a:t>
            </a:r>
            <a:r>
              <a:rPr lang="cs-CZ" dirty="0" err="1" smtClean="0"/>
              <a:t>relaunch</a:t>
            </a:r>
            <a:r>
              <a:rPr lang="cs-CZ" dirty="0" smtClean="0"/>
              <a:t> </a:t>
            </a:r>
            <a:r>
              <a:rPr lang="cs-CZ" dirty="0" err="1" smtClean="0"/>
              <a:t>of</a:t>
            </a:r>
            <a:r>
              <a:rPr lang="cs-CZ" dirty="0" smtClean="0"/>
              <a:t> </a:t>
            </a:r>
            <a:r>
              <a:rPr lang="cs-CZ" dirty="0" err="1" smtClean="0"/>
              <a:t>the</a:t>
            </a:r>
            <a:r>
              <a:rPr lang="cs-CZ" dirty="0" smtClean="0"/>
              <a:t> </a:t>
            </a:r>
            <a:r>
              <a:rPr lang="cs-CZ" dirty="0" err="1" smtClean="0"/>
              <a:t>economy</a:t>
            </a:r>
            <a:r>
              <a:rPr lang="cs-CZ" dirty="0" smtClean="0"/>
              <a:t>) and </a:t>
            </a:r>
            <a:r>
              <a:rPr lang="cs-CZ" dirty="0" err="1" smtClean="0"/>
              <a:t>with</a:t>
            </a:r>
            <a:r>
              <a:rPr lang="cs-CZ" dirty="0" smtClean="0"/>
              <a:t> a </a:t>
            </a:r>
            <a:r>
              <a:rPr lang="cs-CZ" dirty="0" err="1" smtClean="0"/>
              <a:t>slight</a:t>
            </a:r>
            <a:r>
              <a:rPr lang="cs-CZ" dirty="0" smtClean="0"/>
              <a:t> </a:t>
            </a:r>
            <a:r>
              <a:rPr lang="cs-CZ" dirty="0" err="1" smtClean="0"/>
              <a:t>increase</a:t>
            </a:r>
            <a:r>
              <a:rPr lang="cs-CZ" dirty="0" smtClean="0"/>
              <a:t> </a:t>
            </a:r>
            <a:r>
              <a:rPr lang="cs-CZ" dirty="0" err="1" smtClean="0"/>
              <a:t>of</a:t>
            </a:r>
            <a:r>
              <a:rPr lang="cs-CZ" dirty="0" smtClean="0"/>
              <a:t> </a:t>
            </a:r>
            <a:r>
              <a:rPr lang="en-GB" dirty="0" smtClean="0"/>
              <a:t> </a:t>
            </a:r>
            <a:r>
              <a:rPr lang="cs-CZ" dirty="0" err="1" smtClean="0"/>
              <a:t>taxes</a:t>
            </a:r>
            <a:r>
              <a:rPr lang="cs-CZ" dirty="0" smtClean="0"/>
              <a:t> </a:t>
            </a:r>
            <a:r>
              <a:rPr lang="cs-CZ" dirty="0" err="1" smtClean="0"/>
              <a:t>rate</a:t>
            </a:r>
            <a:r>
              <a:rPr lang="cs-CZ" dirty="0" smtClean="0"/>
              <a:t>.</a:t>
            </a:r>
          </a:p>
          <a:p>
            <a:pPr marL="0" indent="0">
              <a:buNone/>
            </a:pPr>
            <a:r>
              <a:rPr lang="cs-CZ" dirty="0" err="1" smtClean="0"/>
              <a:t>It</a:t>
            </a:r>
            <a:r>
              <a:rPr lang="cs-CZ" dirty="0" smtClean="0"/>
              <a:t> </a:t>
            </a:r>
            <a:r>
              <a:rPr lang="cs-CZ" dirty="0" err="1" smtClean="0"/>
              <a:t>lead</a:t>
            </a:r>
            <a:r>
              <a:rPr lang="cs-CZ" dirty="0" smtClean="0"/>
              <a:t> to </a:t>
            </a:r>
            <a:r>
              <a:rPr lang="cs-CZ" dirty="0" err="1" smtClean="0"/>
              <a:t>the</a:t>
            </a:r>
            <a:r>
              <a:rPr lang="cs-CZ" dirty="0" smtClean="0"/>
              <a:t> idea </a:t>
            </a:r>
            <a:r>
              <a:rPr lang="cs-CZ" dirty="0" err="1" smtClean="0"/>
              <a:t>of</a:t>
            </a:r>
            <a:r>
              <a:rPr lang="cs-CZ" dirty="0" smtClean="0"/>
              <a:t> </a:t>
            </a:r>
            <a:r>
              <a:rPr lang="cs-CZ" dirty="0" err="1" smtClean="0"/>
              <a:t>the</a:t>
            </a:r>
            <a:r>
              <a:rPr lang="cs-CZ" dirty="0" smtClean="0"/>
              <a:t> </a:t>
            </a:r>
            <a:r>
              <a:rPr lang="cs-CZ" dirty="0" err="1" smtClean="0"/>
              <a:t>Keynesian</a:t>
            </a:r>
            <a:r>
              <a:rPr lang="cs-CZ" dirty="0" smtClean="0"/>
              <a:t> </a:t>
            </a:r>
            <a:r>
              <a:rPr lang="cs-CZ" dirty="0" err="1" smtClean="0"/>
              <a:t>multiplicator</a:t>
            </a:r>
            <a:r>
              <a:rPr lang="cs-CZ" dirty="0"/>
              <a:t>.</a:t>
            </a:r>
          </a:p>
        </p:txBody>
      </p:sp>
    </p:spTree>
    <p:extLst>
      <p:ext uri="{BB962C8B-B14F-4D97-AF65-F5344CB8AC3E}">
        <p14:creationId xmlns:p14="http://schemas.microsoft.com/office/powerpoint/2010/main" val="1958514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2  The influence of the state</a:t>
            </a:r>
            <a:endParaRPr lang="cs-CZ" dirty="0"/>
          </a:p>
        </p:txBody>
      </p:sp>
      <p:pic>
        <p:nvPicPr>
          <p:cNvPr id="4" name="Zástupný symbol pro obsah 3" descr="C:\Users\Kristyna\Documents\Vysoká škola\GPRE\JČU\PŘEDMĚTY\ECONOMICS\seminar paper_Keynes\Keynes_mutliplicator.jpg"/>
          <p:cNvPicPr>
            <a:picLocks noGrp="1"/>
          </p:cNvPicPr>
          <p:nvPr>
            <p:ph idx="1"/>
          </p:nvPr>
        </p:nvPicPr>
        <p:blipFill rotWithShape="1">
          <a:blip r:embed="rId2">
            <a:extLst>
              <a:ext uri="{28A0092B-C50C-407E-A947-70E740481C1C}">
                <a14:useLocalDpi xmlns:a14="http://schemas.microsoft.com/office/drawing/2010/main" val="0"/>
              </a:ext>
            </a:extLst>
          </a:blip>
          <a:srcRect l="4294" t="6393" r="20665" b="24658"/>
          <a:stretch/>
        </p:blipFill>
        <p:spPr bwMode="auto">
          <a:xfrm>
            <a:off x="305858" y="1795827"/>
            <a:ext cx="10043668" cy="476352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572903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lvl="0"/>
            <a:r>
              <a:rPr lang="cs-CZ" b="1" dirty="0"/>
              <a:t>3 </a:t>
            </a:r>
            <a:r>
              <a:rPr lang="en-US" b="1" dirty="0"/>
              <a:t>Keynes's General Theory</a:t>
            </a:r>
            <a:endParaRPr lang="cs-CZ" b="1" dirty="0"/>
          </a:p>
        </p:txBody>
      </p:sp>
      <p:sp>
        <p:nvSpPr>
          <p:cNvPr id="3" name="Zástupný symbol pro obsah 2"/>
          <p:cNvSpPr>
            <a:spLocks noGrp="1"/>
          </p:cNvSpPr>
          <p:nvPr>
            <p:ph idx="1"/>
          </p:nvPr>
        </p:nvSpPr>
        <p:spPr>
          <a:xfrm>
            <a:off x="821347" y="1478259"/>
            <a:ext cx="9073515" cy="4990084"/>
          </a:xfrm>
        </p:spPr>
        <p:txBody>
          <a:bodyPr>
            <a:noAutofit/>
          </a:bodyPr>
          <a:lstStyle/>
          <a:p>
            <a:r>
              <a:rPr lang="en-GB" sz="3087" dirty="0"/>
              <a:t>As stated by Keynes the basic cause of recession connected with a high rate of unemployment is ineffective demand connected with lower incentives to investments. </a:t>
            </a:r>
            <a:endParaRPr lang="cs-CZ" sz="3087" dirty="0"/>
          </a:p>
          <a:p>
            <a:r>
              <a:rPr lang="en-GB" sz="3087" dirty="0"/>
              <a:t>The capitalistic market economy is not capable of creating such efficient demand </a:t>
            </a:r>
            <a:endParaRPr lang="cs-CZ" sz="3087" dirty="0"/>
          </a:p>
          <a:p>
            <a:r>
              <a:rPr lang="en-GB" sz="3087" dirty="0"/>
              <a:t>Keynes stress the importance of the function of the money as a depository</a:t>
            </a:r>
            <a:r>
              <a:rPr lang="en-GB" sz="2646" dirty="0"/>
              <a:t> </a:t>
            </a:r>
            <a:r>
              <a:rPr lang="en-GB" sz="3087" dirty="0"/>
              <a:t>of value. </a:t>
            </a:r>
            <a:endParaRPr lang="cs-CZ" sz="3087" dirty="0"/>
          </a:p>
          <a:p>
            <a:r>
              <a:rPr lang="en-GB" sz="3087" dirty="0"/>
              <a:t>He refused automatic equalization of demand for work and the supply of work on the base of elastic real income and marginal victim of work. </a:t>
            </a:r>
            <a:r>
              <a:rPr lang="cs-CZ" sz="3087" dirty="0"/>
              <a:t> </a:t>
            </a:r>
          </a:p>
        </p:txBody>
      </p:sp>
    </p:spTree>
    <p:extLst>
      <p:ext uri="{BB962C8B-B14F-4D97-AF65-F5344CB8AC3E}">
        <p14:creationId xmlns:p14="http://schemas.microsoft.com/office/powerpoint/2010/main" val="41384482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4 </a:t>
            </a:r>
            <a:r>
              <a:rPr lang="en-US" b="1" dirty="0" smtClean="0"/>
              <a:t>Concept </a:t>
            </a:r>
            <a:r>
              <a:rPr lang="en-US" b="1" dirty="0"/>
              <a:t>of effective </a:t>
            </a:r>
            <a:r>
              <a:rPr lang="en-US" b="1" dirty="0" smtClean="0"/>
              <a:t>demand</a:t>
            </a:r>
            <a:endParaRPr lang="cs-CZ" b="1" dirty="0"/>
          </a:p>
        </p:txBody>
      </p:sp>
      <p:sp>
        <p:nvSpPr>
          <p:cNvPr id="3" name="Zástupný symbol pro obsah 2"/>
          <p:cNvSpPr>
            <a:spLocks noGrp="1"/>
          </p:cNvSpPr>
          <p:nvPr>
            <p:ph idx="1"/>
          </p:nvPr>
        </p:nvSpPr>
        <p:spPr/>
        <p:txBody>
          <a:bodyPr/>
          <a:lstStyle/>
          <a:p>
            <a:r>
              <a:rPr lang="en-GB" dirty="0"/>
              <a:t>On the basis of Keynes's General Theory, the real rate of employment along with the rate of national income depends on effective demand. </a:t>
            </a:r>
            <a:endParaRPr lang="cs-CZ" dirty="0" smtClean="0"/>
          </a:p>
          <a:p>
            <a:pPr marL="0" indent="0" algn="ctr">
              <a:buNone/>
            </a:pPr>
            <a:r>
              <a:rPr lang="en-GB" dirty="0"/>
              <a:t>E=C+I+G</a:t>
            </a:r>
            <a:endParaRPr lang="cs-CZ" dirty="0"/>
          </a:p>
          <a:p>
            <a:pPr marL="0" indent="0" algn="ctr">
              <a:buNone/>
            </a:pPr>
            <a:r>
              <a:rPr lang="en-GB" dirty="0"/>
              <a:t>(E= effective demand, C=expenditures on consumption, I= invention of private entrepreneurs, G= government expenditures)</a:t>
            </a:r>
            <a:endParaRPr lang="cs-CZ" dirty="0"/>
          </a:p>
          <a:p>
            <a:endParaRPr lang="cs-CZ" dirty="0"/>
          </a:p>
        </p:txBody>
      </p:sp>
    </p:spTree>
    <p:extLst>
      <p:ext uri="{BB962C8B-B14F-4D97-AF65-F5344CB8AC3E}">
        <p14:creationId xmlns:p14="http://schemas.microsoft.com/office/powerpoint/2010/main" val="32908272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TotalTime>
  <Words>648</Words>
  <Application>Microsoft Office PowerPoint</Application>
  <PresentationFormat>Vlastní</PresentationFormat>
  <Paragraphs>52</Paragraphs>
  <Slides>13</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13</vt:i4>
      </vt:variant>
    </vt:vector>
  </HeadingPairs>
  <TitlesOfParts>
    <vt:vector size="17" baseType="lpstr">
      <vt:lpstr>Arial</vt:lpstr>
      <vt:lpstr>Calibri</vt:lpstr>
      <vt:lpstr>Clara Sans</vt:lpstr>
      <vt:lpstr>JU_OPVVV</vt:lpstr>
      <vt:lpstr>Presentation 1 Keynes model       J. M. Keynes   </vt:lpstr>
      <vt:lpstr>Table of content</vt:lpstr>
      <vt:lpstr>Introduction</vt:lpstr>
      <vt:lpstr>1  The 4 sectors of economics</vt:lpstr>
      <vt:lpstr>2  The influence of the state</vt:lpstr>
      <vt:lpstr>2  The influence of the state</vt:lpstr>
      <vt:lpstr>2  The influence of the state</vt:lpstr>
      <vt:lpstr>3 Keynes's General Theory</vt:lpstr>
      <vt:lpstr>4 Concept of effective demand</vt:lpstr>
      <vt:lpstr>4 Concept of effective demand</vt:lpstr>
      <vt:lpstr>5 Keynesian Consumption Function</vt:lpstr>
      <vt:lpstr>Conclusion</vt:lpstr>
      <vt:lpstr>References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Alina Jiří Ing. Ph.D.</cp:lastModifiedBy>
  <cp:revision>4</cp:revision>
  <dcterms:created xsi:type="dcterms:W3CDTF">2017-07-17T18:52:59Z</dcterms:created>
  <dcterms:modified xsi:type="dcterms:W3CDTF">2019-02-27T12:46:05Z</dcterms:modified>
</cp:coreProperties>
</file>