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26.12.2018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26.12.2018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hadkovekralovstvi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erarnialchymie.cz/literarni-souteze" TargetMode="External"/><Relationship Id="rId2" Type="http://schemas.openxmlformats.org/officeDocument/2006/relationships/hyperlink" Target="https://ipk.nkp.cz/odborne-cinnosti/ctenarstvi-1/litSouteze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flipV="1">
            <a:off x="889000" y="2063341"/>
            <a:ext cx="8562127" cy="1450326"/>
          </a:xfrm>
        </p:spPr>
        <p:txBody>
          <a:bodyPr/>
          <a:lstStyle/>
          <a:p>
            <a:r>
              <a:rPr lang="cs-CZ" sz="3200"/>
              <a:t>.</a:t>
            </a:r>
            <a:br>
              <a:rPr lang="cs-CZ" sz="3200" dirty="0"/>
            </a:br>
            <a:endParaRPr lang="cs-CZ" sz="1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1800" dirty="0"/>
              <a:t>Vybrané klasické metody: práce s textem. Netradiční práce s literárním textem: literární putování, spisovatelé regionu, literární soutěž. Doplňující metoda: pohádka jako odraz kultury národa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6FEF06-4E40-49E3-AA5C-660613CAD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027A02-4145-409B-859A-F44878B89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/>
              <a:t>Doporučená literatura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Čapek, R.: Moderní didaktika. Praha: Grada, 2015.</a:t>
            </a:r>
          </a:p>
          <a:p>
            <a:pPr marL="0" indent="0">
              <a:buNone/>
            </a:pPr>
            <a:r>
              <a:rPr lang="cs-CZ" dirty="0" err="1"/>
              <a:t>Kyloušková</a:t>
            </a:r>
            <a:r>
              <a:rPr lang="cs-CZ" dirty="0"/>
              <a:t>, H.: Jak využít literární text ve výuce cizích jazyků. Brno: Masarykova univerzita, 2007.</a:t>
            </a:r>
          </a:p>
          <a:p>
            <a:pPr marL="0" indent="0">
              <a:buNone/>
            </a:pPr>
            <a:r>
              <a:rPr lang="cs-CZ" dirty="0"/>
              <a:t>Maňák, J., Švec, V.: Výukové metody. Brno: </a:t>
            </a:r>
            <a:r>
              <a:rPr lang="cs-CZ" dirty="0" err="1"/>
              <a:t>Paido</a:t>
            </a:r>
            <a:r>
              <a:rPr lang="cs-CZ" dirty="0"/>
              <a:t>, 2003.</a:t>
            </a:r>
          </a:p>
          <a:p>
            <a:pPr marL="0" indent="0">
              <a:buNone/>
            </a:pPr>
            <a:r>
              <a:rPr lang="cs-CZ" dirty="0" err="1"/>
              <a:t>Zormanová</a:t>
            </a:r>
            <a:r>
              <a:rPr lang="cs-CZ" dirty="0"/>
              <a:t>, L.: Výukové metody v pedagogice. Praha: Grada, 2012.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BBD83F-F906-42C0-B24A-1785FFC14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E83200-1E89-49B6-A00D-CED9F9C98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96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91A5F1-7CEC-446B-834C-8ED6FE17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textem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57F4F0-0A39-4B14-9DD1-B70AD75A5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Patří k nejstarším metodám – práce s učebnicemi, příručkami, encyklopediemi, odbornou a krásnou literaturou + text zprostředkovaný moderními </a:t>
            </a:r>
            <a:r>
              <a:rPr lang="cs-CZ" sz="2800" dirty="0" err="1"/>
              <a:t>médiemi</a:t>
            </a:r>
            <a:endParaRPr lang="cs-CZ" sz="2800" dirty="0"/>
          </a:p>
          <a:p>
            <a:r>
              <a:rPr lang="cs-CZ" sz="2800" dirty="0"/>
              <a:t>Didaktický text = text vytvořený pro didaktické účely</a:t>
            </a:r>
          </a:p>
          <a:p>
            <a:r>
              <a:rPr lang="cs-CZ" sz="2800" dirty="0"/>
              <a:t>Práce s textem = výuková metoda založená na zpracování textových informací (učení z textu – dominantní žákovo učení); schopnost textové informace využívat</a:t>
            </a:r>
          </a:p>
          <a:p>
            <a:r>
              <a:rPr lang="cs-CZ" sz="2800" dirty="0"/>
              <a:t>Základní strukturní prvky textu</a:t>
            </a:r>
          </a:p>
          <a:p>
            <a:r>
              <a:rPr lang="cs-CZ" sz="2800" dirty="0"/>
              <a:t>Porozumění textu – </a:t>
            </a:r>
            <a:r>
              <a:rPr lang="cs-CZ" sz="2800" dirty="0" err="1"/>
              <a:t>metakognitivní</a:t>
            </a:r>
            <a:r>
              <a:rPr lang="cs-CZ" sz="2800" dirty="0"/>
              <a:t> dovednosti (dle </a:t>
            </a:r>
            <a:r>
              <a:rPr lang="cs-CZ" sz="2800" dirty="0" err="1"/>
              <a:t>Gavory</a:t>
            </a:r>
            <a:r>
              <a:rPr lang="cs-CZ" sz="2800" dirty="0"/>
              <a:t> rozdělené na dovednosti na začátku učení z textu, v průběhu učení z textu a v závěru učení z textu)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F8EC36-5D00-4E77-A112-A684A95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C4182-C8AC-4930-AB0A-3027E257E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41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F1010-9B72-47F8-B002-D3362776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0E16B0-6636-4EE9-8C30-C3575D4FD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Různé strategie práce s textem (akronym SQ4R) dle </a:t>
            </a:r>
            <a:r>
              <a:rPr lang="cs-CZ" sz="2800" dirty="0" err="1"/>
              <a:t>Heluse</a:t>
            </a:r>
            <a:r>
              <a:rPr lang="cs-CZ" sz="2800" dirty="0"/>
              <a:t> a Pavelkové:</a:t>
            </a:r>
          </a:p>
          <a:p>
            <a:pPr>
              <a:buFontTx/>
              <a:buChar char="-"/>
            </a:pPr>
            <a:r>
              <a:rPr lang="cs-CZ" sz="2800" dirty="0"/>
              <a:t>S (</a:t>
            </a:r>
            <a:r>
              <a:rPr lang="cs-CZ" sz="2800" dirty="0" err="1"/>
              <a:t>Survey</a:t>
            </a:r>
            <a:r>
              <a:rPr lang="cs-CZ" sz="2800" dirty="0"/>
              <a:t>): rychlá, předběžná orientace ve struktuře textu (orientovat se podle nadpisu, záhlaví, členění textu, dopátrat se smyslu textu)</a:t>
            </a:r>
          </a:p>
          <a:p>
            <a:pPr>
              <a:buFontTx/>
              <a:buChar char="-"/>
            </a:pPr>
            <a:r>
              <a:rPr lang="cs-CZ" sz="2800" dirty="0"/>
              <a:t>Q (</a:t>
            </a:r>
            <a:r>
              <a:rPr lang="cs-CZ" sz="2800" dirty="0" err="1"/>
              <a:t>Questions</a:t>
            </a:r>
            <a:r>
              <a:rPr lang="cs-CZ" sz="2800" dirty="0"/>
              <a:t>): kladení otázek (na známé a neznámé jevy)</a:t>
            </a:r>
          </a:p>
          <a:p>
            <a:pPr>
              <a:buFontTx/>
              <a:buChar char="-"/>
            </a:pPr>
            <a:r>
              <a:rPr lang="cs-CZ" sz="2800" dirty="0"/>
              <a:t>4R (</a:t>
            </a:r>
            <a:r>
              <a:rPr lang="cs-CZ" sz="2800" dirty="0" err="1"/>
              <a:t>Read-Reflect-Recite-Review</a:t>
            </a:r>
            <a:r>
              <a:rPr lang="cs-CZ" sz="2800" dirty="0"/>
              <a:t>): podrobnější čtení textu, psaní poznámek, formulace otázek a odpovědí, nalézání vztahů mezi informacemi, zapamatování klíčových informací a jejich zpětné vybavení, shrnutí informací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A5DC4A-59FB-42C1-9F35-5F4D3C877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289029-6C5A-437D-9DD8-5212434F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32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FF64B-85E7-45F4-B222-D41C9AC8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práce s textem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D92154-FC5F-4413-A217-E0CCA218E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Čtenářské dopisy</a:t>
            </a:r>
          </a:p>
          <a:p>
            <a:r>
              <a:rPr lang="cs-CZ" dirty="0"/>
              <a:t>Čtení s otázkami</a:t>
            </a:r>
          </a:p>
          <a:p>
            <a:r>
              <a:rPr lang="cs-CZ" dirty="0"/>
              <a:t>Doplňování</a:t>
            </a:r>
          </a:p>
          <a:p>
            <a:r>
              <a:rPr lang="cs-CZ" dirty="0"/>
              <a:t>Dvojitý deník</a:t>
            </a:r>
          </a:p>
          <a:p>
            <a:r>
              <a:rPr lang="cs-CZ" dirty="0"/>
              <a:t>INSERT značky</a:t>
            </a:r>
          </a:p>
          <a:p>
            <a:r>
              <a:rPr lang="cs-CZ" dirty="0"/>
              <a:t>Klíčová slova</a:t>
            </a:r>
          </a:p>
          <a:p>
            <a:r>
              <a:rPr lang="cs-CZ" dirty="0"/>
              <a:t>Literární kroužek</a:t>
            </a:r>
          </a:p>
          <a:p>
            <a:r>
              <a:rPr lang="cs-CZ" dirty="0"/>
              <a:t>Párové čtení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3DA549-F059-466C-9C4A-43A9B67D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FB7FFB-2A12-4BD9-9D06-8D451FE2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6932D-3EB9-4BFF-8871-A37C3E65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ACC1E3-7E49-4171-84FE-B8E9564B0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Podvojný deník</a:t>
            </a:r>
          </a:p>
          <a:p>
            <a:r>
              <a:rPr lang="cs-CZ" dirty="0"/>
              <a:t>Skládání textu</a:t>
            </a:r>
          </a:p>
          <a:p>
            <a:r>
              <a:rPr lang="cs-CZ" dirty="0"/>
              <a:t>Pyramida</a:t>
            </a:r>
          </a:p>
          <a:p>
            <a:r>
              <a:rPr lang="cs-CZ" dirty="0"/>
              <a:t>Řízené poznámky</a:t>
            </a:r>
          </a:p>
          <a:p>
            <a:r>
              <a:rPr lang="cs-CZ" dirty="0"/>
              <a:t>Řízené čtení</a:t>
            </a:r>
          </a:p>
          <a:p>
            <a:r>
              <a:rPr lang="cs-CZ" dirty="0"/>
              <a:t>Společné čtení</a:t>
            </a:r>
          </a:p>
          <a:p>
            <a:r>
              <a:rPr lang="cs-CZ" dirty="0"/>
              <a:t>Studijní průvodci</a:t>
            </a:r>
          </a:p>
          <a:p>
            <a:r>
              <a:rPr lang="cs-CZ" dirty="0"/>
              <a:t>Svět v mé hlavě</a:t>
            </a:r>
          </a:p>
          <a:p>
            <a:r>
              <a:rPr lang="cs-CZ" dirty="0"/>
              <a:t>Zpřeházené věty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B9319A-8E7E-41CA-84F6-EF7AF289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FE4B7A0-0003-4973-A8A9-5C3CA96B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11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843E6C-8062-4957-8F87-11F010BF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Literární putování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501B93-1B8E-4862-BF13-F6F240015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Netradiční metoda využitelná ve školní edukaci i ve výchově ve volném čase</a:t>
            </a:r>
          </a:p>
          <a:p>
            <a:r>
              <a:rPr lang="cs-CZ" sz="2400" dirty="0"/>
              <a:t>Využitelná pro široké spektrum účastníků (i mezigenerační projekty)</a:t>
            </a:r>
          </a:p>
          <a:p>
            <a:r>
              <a:rPr lang="cs-CZ" sz="2400" dirty="0"/>
              <a:t>Varianty: např. školní exkurze v rámci Semináře tvůrčího psaní a kritického myšlení (poznání krajiny a textu místního autora, tvorba vlastního textu a jeho prezentace); zájmová aktivita Literární putování (po jižních Čechách) určená pro  seniory (poznávací výlet s přednáškami, poznání kraje očima hlavní postavy…); projekt Prázdninové literární putování (letní čtenářská soutěž) pro veřejnost; výstava o méně známých literárních místech a osobnostech kraje (ve spolupráci s knihovnou – určeno široké veřejnosti).</a:t>
            </a:r>
          </a:p>
          <a:p>
            <a:r>
              <a:rPr lang="cs-CZ" sz="2400" dirty="0"/>
              <a:t>Další: Pohádkové království (hra s příběhy pro děti a dospělé s fantazií – s pohádkovým pasem a 4 pohledy) -  </a:t>
            </a:r>
            <a:r>
              <a:rPr lang="cs-CZ" sz="2400" dirty="0">
                <a:hlinkClick r:id="rId2"/>
              </a:rPr>
              <a:t>www.pohadkovekralovstvi.cz</a:t>
            </a:r>
            <a:r>
              <a:rPr lang="cs-CZ" sz="2400" dirty="0"/>
              <a:t> (také Pohádkový zpravodaj)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D72706-8737-43C8-AD6D-8265311E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C86F6F-9FFF-4F82-9C7B-D216AF1C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83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B39A2C-D5FF-4461-A713-5BD376AD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Spisovatelé regionu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16BED0-6E1E-4C05-9861-A2A4E1908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Netradiční metoda využitelná ve školní edukaci i ve výchově ve volném čase</a:t>
            </a:r>
          </a:p>
          <a:p>
            <a:r>
              <a:rPr lang="cs-CZ" sz="2000" dirty="0"/>
              <a:t>Využitelná pro širší spektrum účastníků (i mezigenerační projekty)</a:t>
            </a:r>
          </a:p>
          <a:p>
            <a:r>
              <a:rPr lang="cs-CZ" sz="2000" dirty="0"/>
              <a:t>Aktivity spojené především s činností knihoven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Varianty: např. JVK v Č. Budějovicích pravidelně doplňují fond regionální literatury, provozují studovnu regionální literatury (23 810 regionálních autorit); provádějí excerpci regionálního tisku; doplňují elektronickou publikaci Kohoutí kříž; zajišťují výstavy; zpravují databázi regionálních osobností a roční přehled nazvaný Významná výročí regionálních osobností jižních Čech </a:t>
            </a:r>
          </a:p>
          <a:p>
            <a:r>
              <a:rPr lang="cs-CZ" sz="2000" dirty="0"/>
              <a:t>(Rozšiřující literatura: Procházka, M.: Zkušenosti s využíváním tvorby regionálních spisovatelů v literární výchově na 1. stupni ZŠ; Komenský, roč. 119, č. 5/6 (1994/95), s. 102-103). </a:t>
            </a:r>
          </a:p>
          <a:p>
            <a:r>
              <a:rPr lang="cs-CZ" sz="2000" dirty="0"/>
              <a:t>Např. Milan Báča: Slovník spisovatelů Svitavska. Josef Lukášek: Pohádky z Orlických hor IV.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518F46-0382-4F32-AF86-C7D99F4F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7732D09-39D8-44E3-8D77-80B470943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141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64D48-A62E-43A3-9465-0A427DE8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Literární soutěž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4B7103-D11D-4526-A7FA-59007260D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Metoda využitelná ve školní edukaci i ve výchově ve volném čase</a:t>
            </a:r>
          </a:p>
          <a:p>
            <a:r>
              <a:rPr lang="cs-CZ" sz="2800" dirty="0"/>
              <a:t>Využitelná pro široké spektrum účastníků (i mezigenerační projekty)</a:t>
            </a:r>
          </a:p>
          <a:p>
            <a:r>
              <a:rPr lang="cs-CZ" sz="2800" dirty="0"/>
              <a:t>Literární / čtenářská soutěž</a:t>
            </a:r>
          </a:p>
          <a:p>
            <a:r>
              <a:rPr lang="cs-CZ" sz="2800" dirty="0"/>
              <a:t>Přehled literárních soutěží a cen na stránkách NK ČR (po měsících) – </a:t>
            </a:r>
            <a:r>
              <a:rPr lang="cs-CZ" sz="2800" dirty="0">
                <a:hlinkClick r:id="rId2"/>
              </a:rPr>
              <a:t>https://ipk.nkp.cz/odborne-cinnosti/ctenarstvi-1/litSouteze.htm</a:t>
            </a:r>
            <a:endParaRPr lang="cs-CZ" sz="2800" dirty="0"/>
          </a:p>
          <a:p>
            <a:r>
              <a:rPr lang="cs-CZ" sz="2800" dirty="0"/>
              <a:t>Další informace např. o zahraničních literárních soutěžích – </a:t>
            </a:r>
            <a:r>
              <a:rPr lang="cs-CZ" sz="2800" dirty="0">
                <a:hlinkClick r:id="rId3"/>
              </a:rPr>
              <a:t>www.literarnialchymie.cz/literarni-souteze</a:t>
            </a:r>
            <a:endParaRPr lang="cs-CZ" sz="2800" dirty="0"/>
          </a:p>
          <a:p>
            <a:r>
              <a:rPr lang="cs-CZ" sz="2800" dirty="0"/>
              <a:t>Doporučujeme literární / čtenářské soutěže knihoven (např. JVK v Č. Budějovicích)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BC9633-BCA1-4F1E-8766-ABC7A685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0622A2-6565-4387-AAD6-8A830135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52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621040-AD73-4D2F-8061-5FD864681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Pohádka jako odraz kultury národa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A21F00-F59D-4D97-A574-0DB030F8A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Pohádky = jeden z nejzajímavějších výrazů kulturního prostředí (v pohádkách se stejným motivem nalezneme odraz příslušné kultury se všemi stereotypy, které vnímání kultury přináší)</a:t>
            </a:r>
          </a:p>
          <a:p>
            <a:r>
              <a:rPr lang="cs-CZ" sz="2800" dirty="0"/>
              <a:t>Cíl: vzbudit zájem žáků o kulturní hodnoty vlastního a jiného národa; potlačování předsudků a stereotypů; rozvoj interkulturní kompetence</a:t>
            </a:r>
          </a:p>
          <a:p>
            <a:r>
              <a:rPr lang="cs-CZ" sz="2800" dirty="0"/>
              <a:t>Práce s domácími a zahraničními pohádkami (stejná tematika) –práce s fotokopiemi, na tabuli názvy pohádek a země původu, žáci mají přiřazovat a vysvětlit důvod výběru; srovnávání kulturních prvků u stejné pohádky; diskuse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2B03C7-6124-4BA5-8A6D-C7587AFBE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F3A825-9D71-4A45-B56B-917F527A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59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81</TotalTime>
  <Words>783</Words>
  <Application>Microsoft Office PowerPoint</Application>
  <PresentationFormat>Vlastní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Clara Sans</vt:lpstr>
      <vt:lpstr>JU_OPVVV</vt:lpstr>
      <vt:lpstr>. </vt:lpstr>
      <vt:lpstr>Práce s textem</vt:lpstr>
      <vt:lpstr>Prezentace aplikace PowerPoint</vt:lpstr>
      <vt:lpstr>Metody práce s textem</vt:lpstr>
      <vt:lpstr>Prezentace aplikace PowerPoint</vt:lpstr>
      <vt:lpstr>Literární putování</vt:lpstr>
      <vt:lpstr>Spisovatelé regionu</vt:lpstr>
      <vt:lpstr>Literární soutěž</vt:lpstr>
      <vt:lpstr>Pohádka jako odraz kultury národa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5</cp:revision>
  <dcterms:created xsi:type="dcterms:W3CDTF">2017-07-17T18:52:59Z</dcterms:created>
  <dcterms:modified xsi:type="dcterms:W3CDTF">2018-12-26T16:45:28Z</dcterms:modified>
</cp:coreProperties>
</file>