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5" r:id="rId4"/>
    <p:sldId id="282" r:id="rId5"/>
    <p:sldId id="261" r:id="rId6"/>
    <p:sldId id="277" r:id="rId7"/>
    <p:sldId id="278" r:id="rId8"/>
    <p:sldId id="279" r:id="rId9"/>
    <p:sldId id="280" r:id="rId10"/>
    <p:sldId id="284" r:id="rId11"/>
    <p:sldId id="285" r:id="rId12"/>
    <p:sldId id="287" r:id="rId13"/>
    <p:sldId id="286" r:id="rId14"/>
    <p:sldId id="283" r:id="rId15"/>
    <p:sldId id="281" r:id="rId16"/>
    <p:sldId id="288" r:id="rId17"/>
    <p:sldId id="289" r:id="rId18"/>
    <p:sldId id="303" r:id="rId19"/>
    <p:sldId id="290" r:id="rId20"/>
    <p:sldId id="298" r:id="rId21"/>
    <p:sldId id="299" r:id="rId22"/>
    <p:sldId id="300" r:id="rId23"/>
    <p:sldId id="291" r:id="rId24"/>
    <p:sldId id="292" r:id="rId25"/>
    <p:sldId id="293" r:id="rId26"/>
    <p:sldId id="302" r:id="rId27"/>
    <p:sldId id="294" r:id="rId28"/>
    <p:sldId id="295" r:id="rId29"/>
    <p:sldId id="296" r:id="rId30"/>
    <p:sldId id="297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7C43"/>
    <a:srgbClr val="BFF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4" y="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14.04.2021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ývojový diagram: dokument 11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Starý zákon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247C43"/>
                </a:solidFill>
              </a:rPr>
              <a:t>Datované prorocké knihy</a:t>
            </a:r>
          </a:p>
        </p:txBody>
      </p:sp>
      <p:sp>
        <p:nvSpPr>
          <p:cNvPr id="9" name="Obdélník 8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8887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Micheáš</a:t>
            </a:r>
            <a:r>
              <a:rPr lang="cs-CZ" sz="2200" b="1" dirty="0" smtClean="0">
                <a:solidFill>
                  <a:srgbClr val="247C43"/>
                </a:solidFill>
              </a:rPr>
              <a:t> 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Kritika proti </a:t>
            </a:r>
            <a:r>
              <a:rPr lang="cs-CZ" sz="2200" b="1" dirty="0" smtClean="0"/>
              <a:t>zneužití moci</a:t>
            </a:r>
            <a:r>
              <a:rPr lang="en-GB" sz="2200" dirty="0" smtClean="0"/>
              <a:t>, </a:t>
            </a:r>
            <a:r>
              <a:rPr lang="cs-CZ" sz="2200" b="1" dirty="0" smtClean="0"/>
              <a:t>sociální nepořádek</a:t>
            </a:r>
            <a:r>
              <a:rPr lang="en-GB" sz="2200" b="1" dirty="0" smtClean="0"/>
              <a:t> </a:t>
            </a:r>
            <a:r>
              <a:rPr lang="cs-CZ" sz="2200" dirty="0" smtClean="0"/>
              <a:t>a nespravedlnost, s příslušnými důsledky pro společnost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Výroky o spáse v kap. 4-5 se zabývají </a:t>
            </a:r>
            <a:r>
              <a:rPr lang="cs-CZ" sz="2200" b="1" dirty="0" smtClean="0"/>
              <a:t>asyrskou krizí </a:t>
            </a:r>
            <a:r>
              <a:rPr lang="en-GB" sz="2200" dirty="0" smtClean="0"/>
              <a:t>(</a:t>
            </a:r>
            <a:r>
              <a:rPr lang="cs-CZ" sz="2200" dirty="0" smtClean="0"/>
              <a:t>včetně výroku o mesiáši z Betléma a pomsty na národech</a:t>
            </a:r>
            <a:r>
              <a:rPr lang="en-GB" sz="2200" dirty="0" smtClean="0"/>
              <a:t>) </a:t>
            </a:r>
          </a:p>
          <a:p>
            <a:pPr>
              <a:buFontTx/>
              <a:buChar char="-"/>
            </a:pPr>
            <a:r>
              <a:rPr lang="cs-CZ" sz="2200" dirty="0" smtClean="0"/>
              <a:t>Nakonec </a:t>
            </a:r>
            <a:r>
              <a:rPr lang="cs-CZ" sz="2200" b="1" dirty="0" smtClean="0"/>
              <a:t>závěrečné výroky o spáse</a:t>
            </a:r>
            <a:r>
              <a:rPr lang="en-GB" sz="2200" b="1" dirty="0" smtClean="0"/>
              <a:t> </a:t>
            </a:r>
            <a:r>
              <a:rPr lang="cs-CZ" sz="2200" dirty="0" smtClean="0"/>
              <a:t>oznamují zvrat osudu a zničení zla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Teologii knihy lze dobře nazírat </a:t>
            </a:r>
            <a:r>
              <a:rPr lang="cs-CZ" sz="2200" b="1" dirty="0" smtClean="0"/>
              <a:t>z pohledu násilí</a:t>
            </a:r>
            <a:endParaRPr lang="en-GB" sz="2200" b="1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7642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Izajáš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8./7. stol. př. Kr.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po exilu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</a:t>
            </a:r>
            <a:r>
              <a:rPr lang="cs-CZ" sz="2200" dirty="0" smtClean="0"/>
              <a:t>celá kniha je diachronně rozdělena do tří částí: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1-39 	‘</a:t>
            </a:r>
            <a:r>
              <a:rPr lang="en-GB" sz="2200" dirty="0" err="1" smtClean="0"/>
              <a:t>Protoi</a:t>
            </a:r>
            <a:r>
              <a:rPr lang="cs-CZ" sz="2200" dirty="0" err="1" smtClean="0"/>
              <a:t>zaiáš</a:t>
            </a:r>
            <a:r>
              <a:rPr lang="en-GB" sz="2200" dirty="0" smtClean="0"/>
              <a:t>’ –</a:t>
            </a:r>
            <a:r>
              <a:rPr lang="cs-CZ" sz="2200" dirty="0" smtClean="0"/>
              <a:t> hlavně </a:t>
            </a:r>
            <a:r>
              <a:rPr lang="cs-CZ" sz="2200" dirty="0" err="1" smtClean="0"/>
              <a:t>předexilní</a:t>
            </a:r>
            <a:r>
              <a:rPr lang="cs-CZ" sz="2200" dirty="0" smtClean="0"/>
              <a:t> texty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40-55 	‘</a:t>
            </a:r>
            <a:r>
              <a:rPr lang="en-GB" sz="2200" dirty="0" err="1" smtClean="0"/>
              <a:t>Deuteroi</a:t>
            </a:r>
            <a:r>
              <a:rPr lang="cs-CZ" sz="2200" dirty="0" err="1" smtClean="0"/>
              <a:t>zajáš</a:t>
            </a:r>
            <a:r>
              <a:rPr lang="en-GB" sz="2200" dirty="0" smtClean="0"/>
              <a:t>’ – </a:t>
            </a:r>
            <a:r>
              <a:rPr lang="cs-CZ" sz="2200" dirty="0" smtClean="0"/>
              <a:t>hlavně </a:t>
            </a:r>
            <a:r>
              <a:rPr lang="cs-CZ" sz="2200" dirty="0" err="1" smtClean="0"/>
              <a:t>exilní</a:t>
            </a:r>
            <a:r>
              <a:rPr lang="cs-CZ" sz="2200" dirty="0" smtClean="0"/>
              <a:t> texty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56-66 	‘</a:t>
            </a:r>
            <a:r>
              <a:rPr lang="en-GB" sz="2200" dirty="0" err="1" smtClean="0"/>
              <a:t>Trito</a:t>
            </a:r>
            <a:r>
              <a:rPr lang="cs-CZ" sz="2200" dirty="0" err="1" smtClean="0"/>
              <a:t>izajáš</a:t>
            </a:r>
            <a:r>
              <a:rPr lang="en-GB" sz="2200" dirty="0" smtClean="0"/>
              <a:t>’ – </a:t>
            </a:r>
            <a:r>
              <a:rPr lang="cs-CZ" sz="2200" dirty="0" smtClean="0"/>
              <a:t>hlavně </a:t>
            </a:r>
            <a:r>
              <a:rPr lang="cs-CZ" sz="2200" dirty="0" err="1" smtClean="0"/>
              <a:t>poexilní</a:t>
            </a:r>
            <a:r>
              <a:rPr lang="cs-CZ" sz="2200" dirty="0" smtClean="0"/>
              <a:t> texty </a:t>
            </a:r>
            <a:endParaRPr lang="en-GB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 Judsko</a:t>
            </a:r>
            <a:endParaRPr lang="en-GB" sz="2200" dirty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Jazyk:</a:t>
            </a:r>
            <a:r>
              <a:rPr lang="en-GB" sz="2200" b="1" dirty="0" smtClean="0"/>
              <a:t>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435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Izajáš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cs-CZ" sz="2200" dirty="0" err="1" smtClean="0"/>
              <a:t>Protoizajáš</a:t>
            </a:r>
            <a:r>
              <a:rPr lang="en-GB" sz="2200" dirty="0" smtClean="0"/>
              <a:t>	1-12 	</a:t>
            </a:r>
            <a:r>
              <a:rPr lang="cs-CZ" sz="2200" dirty="0" smtClean="0"/>
              <a:t>Výroky proti Judsku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	13-23 	</a:t>
            </a:r>
            <a:r>
              <a:rPr lang="cs-CZ" sz="2200" dirty="0" smtClean="0"/>
              <a:t>Výroky proti národům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	24-27 	</a:t>
            </a:r>
            <a:r>
              <a:rPr lang="cs-CZ" sz="2200" dirty="0" err="1" smtClean="0"/>
              <a:t>Izajášova</a:t>
            </a:r>
            <a:r>
              <a:rPr lang="cs-CZ" sz="2200" dirty="0" smtClean="0"/>
              <a:t> apokalypsa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	28-35 	</a:t>
            </a:r>
            <a:r>
              <a:rPr lang="cs-CZ" sz="2200" dirty="0" smtClean="0"/>
              <a:t>Výroky proti Judsku a výroky o spáse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	36-39 	</a:t>
            </a:r>
            <a:r>
              <a:rPr lang="cs-CZ" sz="2200" dirty="0" smtClean="0"/>
              <a:t>vyprávění </a:t>
            </a:r>
            <a:r>
              <a:rPr lang="en-GB" sz="2200" dirty="0" smtClean="0"/>
              <a:t>(</a:t>
            </a:r>
            <a:r>
              <a:rPr lang="cs-CZ" sz="2200" dirty="0" err="1" smtClean="0"/>
              <a:t>srov</a:t>
            </a:r>
            <a:r>
              <a:rPr lang="en-GB" sz="2200" dirty="0" smtClean="0"/>
              <a:t>. 2K</a:t>
            </a:r>
            <a:r>
              <a:rPr lang="cs-CZ" sz="2200" dirty="0" smtClean="0"/>
              <a:t>r</a:t>
            </a:r>
            <a:r>
              <a:rPr lang="en-GB" sz="2200" dirty="0" smtClean="0"/>
              <a:t> 18:13-20:19) </a:t>
            </a:r>
          </a:p>
          <a:p>
            <a:pPr marL="0" indent="0">
              <a:buNone/>
            </a:pPr>
            <a:r>
              <a:rPr lang="cs-CZ" sz="2200" dirty="0" err="1" smtClean="0"/>
              <a:t>Deuteroizajáš</a:t>
            </a:r>
            <a:r>
              <a:rPr lang="en-GB" sz="2200" dirty="0" smtClean="0"/>
              <a:t>	40-48 	</a:t>
            </a:r>
            <a:r>
              <a:rPr lang="cs-CZ" sz="2200" dirty="0" smtClean="0"/>
              <a:t>Výroky o Izraeli v Babyloně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	49-55 	</a:t>
            </a:r>
            <a:r>
              <a:rPr lang="cs-CZ" sz="2200" dirty="0" smtClean="0"/>
              <a:t>Výroky o návratu z </a:t>
            </a:r>
            <a:r>
              <a:rPr lang="cs-CZ" sz="2200" dirty="0" err="1" smtClean="0"/>
              <a:t>Babylona</a:t>
            </a:r>
            <a:endParaRPr lang="en-GB" sz="2200" dirty="0" smtClean="0"/>
          </a:p>
          <a:p>
            <a:pPr marL="0" indent="0">
              <a:buNone/>
            </a:pPr>
            <a:r>
              <a:rPr lang="cs-CZ" sz="2200" dirty="0" err="1" smtClean="0"/>
              <a:t>Tritoizajáš</a:t>
            </a:r>
            <a:r>
              <a:rPr lang="en-GB" sz="2200" dirty="0" smtClean="0"/>
              <a:t>	56-57 	</a:t>
            </a:r>
            <a:r>
              <a:rPr lang="cs-CZ" sz="2200" dirty="0" smtClean="0"/>
              <a:t>Přísliby a ponaučení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58-59 	</a:t>
            </a:r>
            <a:r>
              <a:rPr lang="cs-CZ" sz="2200" dirty="0" smtClean="0"/>
              <a:t>Příprava spásy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60-62 	</a:t>
            </a:r>
            <a:r>
              <a:rPr lang="cs-CZ" sz="2200" dirty="0" smtClean="0"/>
              <a:t>Budoucí spása Siónu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63-66 	</a:t>
            </a:r>
            <a:r>
              <a:rPr lang="cs-CZ" sz="2200" dirty="0" smtClean="0"/>
              <a:t>Soud nad národy a konečná spása</a:t>
            </a: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8851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Izajáš</a:t>
            </a: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b="1" dirty="0" smtClean="0"/>
              <a:t>Diachronie vs. synchronie</a:t>
            </a:r>
            <a:r>
              <a:rPr lang="cs-CZ" sz="2200" dirty="0" smtClean="0"/>
              <a:t>: Jak sladit výroky z tak odlišných dob v jedné teologii? Předělem může být kap. 33/34, představující přechod od oznámení zkázy/obnovy k uskutečňování spásy.  Bůh je svrchovaným pánem světa a dějin, jejich středem je Jeruzalém.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Čtyři zpěvy o </a:t>
            </a:r>
            <a:r>
              <a:rPr lang="en-GB" sz="2200" dirty="0" smtClean="0"/>
              <a:t>‘</a:t>
            </a:r>
            <a:r>
              <a:rPr lang="cs-CZ" sz="2200" b="1" dirty="0" smtClean="0"/>
              <a:t>trpícím služebníkovi</a:t>
            </a:r>
            <a:r>
              <a:rPr lang="en-GB" sz="2200" dirty="0" smtClean="0"/>
              <a:t>’ </a:t>
            </a:r>
            <a:r>
              <a:rPr lang="cs-CZ" sz="2200" dirty="0" smtClean="0"/>
              <a:t>(42:1–4</a:t>
            </a:r>
            <a:r>
              <a:rPr lang="cs-CZ" sz="2200" dirty="0"/>
              <a:t>; </a:t>
            </a:r>
            <a:r>
              <a:rPr lang="cs-CZ" sz="2200" dirty="0" smtClean="0"/>
              <a:t>49:1–6</a:t>
            </a:r>
            <a:r>
              <a:rPr lang="cs-CZ" sz="2200" dirty="0"/>
              <a:t>; </a:t>
            </a:r>
            <a:r>
              <a:rPr lang="cs-CZ" sz="2200" dirty="0" smtClean="0"/>
              <a:t>50:4–7</a:t>
            </a:r>
            <a:r>
              <a:rPr lang="cs-CZ" sz="2200" dirty="0"/>
              <a:t>; </a:t>
            </a:r>
            <a:r>
              <a:rPr lang="cs-CZ" sz="2200" dirty="0" smtClean="0"/>
              <a:t>52:13–53:12)</a:t>
            </a:r>
            <a:r>
              <a:rPr lang="cs-CZ" sz="2200" dirty="0"/>
              <a:t> </a:t>
            </a:r>
            <a:r>
              <a:rPr lang="cs-CZ" sz="2200" dirty="0" smtClean="0"/>
              <a:t>představují specifický interpretační problém knihy.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Zvláště </a:t>
            </a:r>
            <a:r>
              <a:rPr lang="cs-CZ" sz="2200" dirty="0" err="1" smtClean="0"/>
              <a:t>Deuteroizajáš</a:t>
            </a:r>
            <a:r>
              <a:rPr lang="cs-CZ" sz="2200" dirty="0" smtClean="0"/>
              <a:t> obsahuje významné pasáže otevřeně vyjadřující </a:t>
            </a:r>
            <a:r>
              <a:rPr lang="cs-CZ" sz="2200" b="1" dirty="0" smtClean="0"/>
              <a:t>monoteismus</a:t>
            </a:r>
            <a:r>
              <a:rPr lang="cs-CZ" sz="2200" dirty="0" smtClean="0"/>
              <a:t> a </a:t>
            </a:r>
            <a:r>
              <a:rPr lang="cs-CZ" sz="2200" b="1" dirty="0" smtClean="0"/>
              <a:t>Boží vládu </a:t>
            </a:r>
            <a:r>
              <a:rPr lang="cs-CZ" sz="2200" dirty="0" smtClean="0"/>
              <a:t>na světem a dějinami</a:t>
            </a:r>
            <a:r>
              <a:rPr lang="en-GB" sz="2200" dirty="0" smtClean="0"/>
              <a:t>. </a:t>
            </a:r>
            <a:endParaRPr lang="en-GB" sz="2200" dirty="0"/>
          </a:p>
          <a:p>
            <a:pPr>
              <a:buFontTx/>
              <a:buChar char="-"/>
            </a:pPr>
            <a:r>
              <a:rPr lang="cs-CZ" sz="2200" dirty="0" smtClean="0"/>
              <a:t>Jedním ze společných témat je </a:t>
            </a:r>
            <a:r>
              <a:rPr lang="cs-CZ" sz="2200" b="1" dirty="0" smtClean="0"/>
              <a:t>Boží svatost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1389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Sofonjáš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2. pol. 7. stol. př. Kr.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/>
              <a:t> kniha</a:t>
            </a:r>
            <a:r>
              <a:rPr lang="en-GB" sz="2200" dirty="0"/>
              <a:t>: </a:t>
            </a:r>
            <a:r>
              <a:rPr lang="cs-CZ" sz="2200" dirty="0"/>
              <a:t>po exilu (některé části mohou být mnohem starší)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 Judsko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cs-CZ" sz="2200" dirty="0" smtClean="0"/>
              <a:t>Opačný případ než Ozeáš: velmi sofistikovaná struktura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1:1-2:3 	</a:t>
            </a:r>
            <a:r>
              <a:rPr lang="cs-CZ" sz="2200" dirty="0" smtClean="0"/>
              <a:t>výroky proti Judsku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2:4-15 	</a:t>
            </a:r>
            <a:r>
              <a:rPr lang="cs-CZ" sz="2200" dirty="0" smtClean="0"/>
              <a:t>výroky proti národům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3:1-8 	</a:t>
            </a:r>
            <a:r>
              <a:rPr lang="cs-CZ" sz="2200" dirty="0" smtClean="0"/>
              <a:t>výroky proti Jeruzalému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3:9-20 	</a:t>
            </a:r>
            <a:r>
              <a:rPr lang="cs-CZ" sz="2200" dirty="0" smtClean="0"/>
              <a:t>výroky o spáse </a:t>
            </a:r>
            <a:endParaRPr lang="en-GB" sz="2200" dirty="0" smtClean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2369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Sofonjáš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Jeden z tzv. </a:t>
            </a:r>
            <a:r>
              <a:rPr lang="en-GB" sz="2200" dirty="0" smtClean="0"/>
              <a:t>‘</a:t>
            </a:r>
            <a:r>
              <a:rPr lang="cs-CZ" sz="2200" b="1" dirty="0" smtClean="0"/>
              <a:t>píšících proroků</a:t>
            </a:r>
            <a:r>
              <a:rPr lang="en-GB" sz="2200" dirty="0" smtClean="0"/>
              <a:t>’ (</a:t>
            </a:r>
            <a:r>
              <a:rPr lang="cs-CZ" sz="2200" dirty="0" smtClean="0"/>
              <a:t>v pravém smyslu, tj. proroctví nikdy nevyslovené, ale přímo napsané)</a:t>
            </a:r>
            <a:r>
              <a:rPr lang="en-GB" sz="2200" dirty="0" smtClean="0"/>
              <a:t> </a:t>
            </a:r>
          </a:p>
          <a:p>
            <a:pPr>
              <a:buFontTx/>
              <a:buChar char="-"/>
            </a:pPr>
            <a:r>
              <a:rPr lang="cs-CZ" sz="2200" dirty="0" smtClean="0"/>
              <a:t>Bývá považován za typický zhuštěný příklad </a:t>
            </a:r>
            <a:r>
              <a:rPr lang="cs-CZ" sz="2200" dirty="0" err="1" smtClean="0"/>
              <a:t>předexilního</a:t>
            </a:r>
            <a:r>
              <a:rPr lang="cs-CZ" sz="2200" dirty="0" smtClean="0"/>
              <a:t> proroctví. Obsahuje:</a:t>
            </a:r>
            <a:endParaRPr lang="en-GB" sz="2200" dirty="0" smtClean="0"/>
          </a:p>
          <a:p>
            <a:pPr lvl="1">
              <a:buFontTx/>
              <a:buChar char="-"/>
            </a:pPr>
            <a:r>
              <a:rPr lang="cs-CZ" sz="2200" b="1" dirty="0" smtClean="0"/>
              <a:t>soud proti Judsku </a:t>
            </a:r>
            <a:r>
              <a:rPr lang="cs-CZ" sz="2200" dirty="0" smtClean="0"/>
              <a:t>vrcholící ve strašlivém Dni Hospodinově</a:t>
            </a:r>
            <a:r>
              <a:rPr lang="en-GB" sz="2200" dirty="0" smtClean="0"/>
              <a:t>; </a:t>
            </a:r>
          </a:p>
          <a:p>
            <a:pPr lvl="1">
              <a:buFontTx/>
              <a:buChar char="-"/>
            </a:pPr>
            <a:r>
              <a:rPr lang="cs-CZ" sz="2200" b="1" dirty="0" smtClean="0"/>
              <a:t>výroky proti národům</a:t>
            </a:r>
            <a:r>
              <a:rPr lang="en-GB" sz="2200" dirty="0" smtClean="0"/>
              <a:t>, </a:t>
            </a:r>
            <a:r>
              <a:rPr lang="cs-CZ" sz="2200" dirty="0" smtClean="0"/>
              <a:t>soustřeďující se na jejich pýchu</a:t>
            </a:r>
            <a:r>
              <a:rPr lang="en-GB" sz="2200" dirty="0" smtClean="0"/>
              <a:t>; </a:t>
            </a:r>
          </a:p>
          <a:p>
            <a:pPr lvl="1">
              <a:buFontTx/>
              <a:buChar char="-"/>
            </a:pPr>
            <a:r>
              <a:rPr lang="cs-CZ" sz="2200" b="1" dirty="0" smtClean="0"/>
              <a:t>trest </a:t>
            </a:r>
            <a:r>
              <a:rPr lang="cs-CZ" sz="2200" dirty="0" smtClean="0"/>
              <a:t>Judy i národů; </a:t>
            </a:r>
            <a:r>
              <a:rPr lang="en-GB" sz="2200" dirty="0" smtClean="0"/>
              <a:t> </a:t>
            </a:r>
          </a:p>
          <a:p>
            <a:pPr lvl="1">
              <a:buFontTx/>
              <a:buChar char="-"/>
            </a:pPr>
            <a:r>
              <a:rPr lang="cs-CZ" sz="2200" b="1" dirty="0" smtClean="0"/>
              <a:t>konečnou obnovu </a:t>
            </a:r>
            <a:r>
              <a:rPr lang="cs-CZ" sz="2200" dirty="0" smtClean="0"/>
              <a:t>všech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b="1" dirty="0" smtClean="0"/>
              <a:t>Role národů</a:t>
            </a:r>
            <a:r>
              <a:rPr lang="en-GB" sz="2200" b="1" dirty="0" smtClean="0"/>
              <a:t> </a:t>
            </a:r>
            <a:r>
              <a:rPr lang="cs-CZ" sz="2200" dirty="0" smtClean="0"/>
              <a:t>s ohledem na Judsko a uvnitř „světových dějin“ je zde zvláště zajímavá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5072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Jeremjáš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7./6. stol. př. Kr. 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po exilu 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 smtClean="0"/>
              <a:t>	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 Judsko</a:t>
            </a:r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394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Jeremjáš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1-25 	</a:t>
            </a:r>
            <a:r>
              <a:rPr lang="cs-CZ" sz="2200" dirty="0" smtClean="0"/>
              <a:t>Výroky pro krále a obyvatele Judska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26-29 	</a:t>
            </a:r>
            <a:r>
              <a:rPr lang="cs-CZ" sz="2200" dirty="0" smtClean="0"/>
              <a:t>Výroky o Judsku </a:t>
            </a:r>
          </a:p>
          <a:p>
            <a:pPr marL="0" indent="0">
              <a:buNone/>
            </a:pPr>
            <a:r>
              <a:rPr lang="en-GB" sz="2200" dirty="0" smtClean="0"/>
              <a:t>30-31 	</a:t>
            </a:r>
            <a:r>
              <a:rPr lang="cs-CZ" sz="2200" dirty="0" smtClean="0"/>
              <a:t>Kniha útěchy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32-35 	</a:t>
            </a:r>
            <a:r>
              <a:rPr lang="cs-CZ" sz="2200" dirty="0" smtClean="0"/>
              <a:t>Výroky o spáse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36-45 	</a:t>
            </a:r>
            <a:r>
              <a:rPr lang="cs-CZ" sz="2200" dirty="0" smtClean="0"/>
              <a:t>Pronásledování proroka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46-51  	</a:t>
            </a:r>
            <a:r>
              <a:rPr lang="cs-CZ" sz="2200" dirty="0" smtClean="0"/>
              <a:t>Výroky proti národům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52 	</a:t>
            </a:r>
            <a:r>
              <a:rPr lang="cs-CZ" sz="2200" dirty="0" smtClean="0"/>
              <a:t>Vyprávění o pádu Jeruzaléma </a:t>
            </a:r>
            <a:endParaRPr lang="cs-CZ" sz="2200" dirty="0"/>
          </a:p>
          <a:p>
            <a:pPr marL="0" indent="0">
              <a:buNone/>
            </a:pPr>
            <a:endParaRPr lang="en-GB" sz="2200" dirty="0" smtClean="0"/>
          </a:p>
          <a:p>
            <a:pPr marL="0" indent="0">
              <a:buNone/>
            </a:pPr>
            <a:r>
              <a:rPr lang="cs-CZ" sz="2200" dirty="0" smtClean="0"/>
              <a:t>Verze v </a:t>
            </a:r>
            <a:r>
              <a:rPr lang="en-GB" sz="2200" dirty="0" smtClean="0"/>
              <a:t>LXX </a:t>
            </a:r>
            <a:r>
              <a:rPr lang="cs-CZ" sz="2200" dirty="0" smtClean="0"/>
              <a:t>je znatelně kratší </a:t>
            </a:r>
            <a:r>
              <a:rPr lang="en-GB" sz="2200" dirty="0" smtClean="0"/>
              <a:t>(</a:t>
            </a:r>
            <a:r>
              <a:rPr lang="cs-CZ" sz="2200" dirty="0" smtClean="0"/>
              <a:t>asi o</a:t>
            </a:r>
            <a:r>
              <a:rPr lang="en-GB" sz="2200" dirty="0" smtClean="0"/>
              <a:t> 1/8!)</a:t>
            </a:r>
            <a:r>
              <a:rPr lang="cs-CZ" sz="2200" dirty="0" smtClean="0"/>
              <a:t> a chybí v ní mnoho veršů přítomných v hebrejském textu</a:t>
            </a:r>
            <a:r>
              <a:rPr lang="en-GB" sz="2200" dirty="0" smtClean="0"/>
              <a:t>. </a:t>
            </a:r>
            <a:r>
              <a:rPr lang="cs-CZ" sz="2200" dirty="0" smtClean="0"/>
              <a:t>Současně LXX obsahuje Výroky proti národům za 2</a:t>
            </a:r>
            <a:r>
              <a:rPr lang="en-GB" sz="2200" dirty="0" smtClean="0"/>
              <a:t>5:13.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2702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Jerem</a:t>
            </a:r>
            <a:r>
              <a:rPr lang="cs-CZ" sz="2200" b="1" dirty="0" err="1" smtClean="0">
                <a:solidFill>
                  <a:srgbClr val="247C43"/>
                </a:solidFill>
              </a:rPr>
              <a:t>jáš</a:t>
            </a: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Vztah </a:t>
            </a:r>
            <a:r>
              <a:rPr lang="en-GB" sz="2200" b="1" dirty="0" smtClean="0"/>
              <a:t>LXX </a:t>
            </a:r>
            <a:r>
              <a:rPr lang="cs-CZ" sz="2200" b="1" dirty="0" smtClean="0"/>
              <a:t>a</a:t>
            </a:r>
            <a:r>
              <a:rPr lang="en-GB" sz="2200" b="1" dirty="0" smtClean="0"/>
              <a:t> MT </a:t>
            </a:r>
            <a:r>
              <a:rPr lang="cs-CZ" sz="2200" dirty="0" smtClean="0"/>
              <a:t>je velmi zajímavý, protože ukazuje, že MT není nejstarší dochovanou textovou verzí. </a:t>
            </a:r>
            <a:endParaRPr lang="en-GB" sz="2200" dirty="0"/>
          </a:p>
          <a:p>
            <a:pPr>
              <a:buFontTx/>
              <a:buChar char="-"/>
            </a:pPr>
            <a:r>
              <a:rPr lang="cs-CZ" sz="2200" dirty="0" smtClean="0"/>
              <a:t>Kniha se zaměřuje více než jiné na život proroka. Představuje vzor a možná i </a:t>
            </a:r>
            <a:r>
              <a:rPr lang="cs-CZ" sz="2200" b="1" dirty="0" smtClean="0"/>
              <a:t>„teologii“ prorockého života a činnosti</a:t>
            </a:r>
            <a:r>
              <a:rPr lang="cs-CZ" sz="2200" dirty="0" smtClean="0"/>
              <a:t>, popisuje jeho boj s lidem, králem a dalšími zúčastněnými. Jisté paralely se nacházejí na </a:t>
            </a:r>
            <a:r>
              <a:rPr lang="cs-CZ" sz="2200" dirty="0" err="1" smtClean="0"/>
              <a:t>lakíšských</a:t>
            </a:r>
            <a:r>
              <a:rPr lang="cs-CZ" sz="2200" dirty="0" smtClean="0"/>
              <a:t> </a:t>
            </a:r>
            <a:r>
              <a:rPr lang="cs-CZ" sz="2200" dirty="0" err="1" smtClean="0"/>
              <a:t>ostrakách</a:t>
            </a:r>
            <a:r>
              <a:rPr lang="cs-CZ" sz="2200" dirty="0" smtClean="0"/>
              <a:t>. Epizody z jeho života jsou především v kap. 26-45. </a:t>
            </a:r>
          </a:p>
          <a:p>
            <a:pPr>
              <a:buFontTx/>
              <a:buChar char="-"/>
            </a:pPr>
            <a:r>
              <a:rPr lang="cs-CZ" sz="2200" dirty="0" smtClean="0"/>
              <a:t>Existují výrazné paralely mezi </a:t>
            </a:r>
            <a:r>
              <a:rPr lang="cs-CZ" sz="2200" b="1" dirty="0" err="1" smtClean="0"/>
              <a:t>Jeremjášem</a:t>
            </a:r>
            <a:r>
              <a:rPr lang="cs-CZ" sz="2200" b="1" dirty="0" smtClean="0"/>
              <a:t> a Mojžíšem </a:t>
            </a:r>
            <a:r>
              <a:rPr lang="cs-CZ" sz="2200" dirty="0" smtClean="0"/>
              <a:t>v jejich povolání: jeden stojí na začátku dějin Izraele, druhý na jejich konci. (viz 40 let v Jer 1:1). </a:t>
            </a:r>
            <a:endParaRPr lang="en-GB" sz="2200" dirty="0"/>
          </a:p>
          <a:p>
            <a:pPr>
              <a:buFontTx/>
              <a:buChar char="-"/>
            </a:pPr>
            <a:r>
              <a:rPr lang="cs-CZ" sz="2200" dirty="0" smtClean="0"/>
              <a:t>Kniha obsahuje tzv. </a:t>
            </a:r>
            <a:r>
              <a:rPr lang="cs-CZ" sz="2200" b="1" dirty="0" smtClean="0"/>
              <a:t>„</a:t>
            </a:r>
            <a:r>
              <a:rPr lang="cs-CZ" sz="2200" b="1" dirty="0" err="1" smtClean="0"/>
              <a:t>Jeremjášova</a:t>
            </a:r>
            <a:r>
              <a:rPr lang="cs-CZ" sz="2200" b="1" dirty="0" smtClean="0"/>
              <a:t> vyznání“ </a:t>
            </a:r>
            <a:r>
              <a:rPr lang="en-GB" sz="2200" dirty="0" smtClean="0"/>
              <a:t>(</a:t>
            </a:r>
            <a:r>
              <a:rPr lang="en-US" sz="2200" dirty="0" smtClean="0"/>
              <a:t>11:18–12:6</a:t>
            </a:r>
            <a:r>
              <a:rPr lang="en-US" sz="2200" dirty="0"/>
              <a:t>, 15:10–21, 17:14–18, 18:18–23, </a:t>
            </a:r>
            <a:r>
              <a:rPr lang="cs-CZ" sz="2200" dirty="0" smtClean="0"/>
              <a:t>a</a:t>
            </a:r>
            <a:r>
              <a:rPr lang="en-US" sz="2200" dirty="0"/>
              <a:t> </a:t>
            </a:r>
            <a:r>
              <a:rPr lang="en-US" sz="2200" dirty="0" smtClean="0"/>
              <a:t>20:7–18</a:t>
            </a:r>
            <a:r>
              <a:rPr lang="en-US" sz="2200" dirty="0"/>
              <a:t>)</a:t>
            </a:r>
            <a:r>
              <a:rPr lang="en-GB" sz="2200" dirty="0" smtClean="0"/>
              <a:t>, </a:t>
            </a:r>
            <a:r>
              <a:rPr lang="cs-CZ" sz="2200" dirty="0" smtClean="0"/>
              <a:t>která popisují Jeremjášův </a:t>
            </a:r>
            <a:r>
              <a:rPr lang="cs-CZ" sz="2200" dirty="0" err="1" smtClean="0"/>
              <a:t>vnitří</a:t>
            </a:r>
            <a:r>
              <a:rPr lang="cs-CZ" sz="2200" dirty="0" smtClean="0"/>
              <a:t> boj se svým povoláním a s Bohem. </a:t>
            </a:r>
            <a:endParaRPr lang="en-GB" sz="2200" dirty="0" smtClean="0"/>
          </a:p>
          <a:p>
            <a:pPr>
              <a:buFontTx/>
              <a:buChar char="-"/>
            </a:pPr>
            <a:endParaRPr lang="en-GB" sz="2200" dirty="0" smtClean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8053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  <a:solidFill>
            <a:schemeClr val="bg1"/>
          </a:solidFill>
        </p:spPr>
        <p:txBody>
          <a:bodyPr>
            <a:no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Jerem</a:t>
            </a:r>
            <a:r>
              <a:rPr lang="cs-CZ" sz="2200" b="1" dirty="0" err="1" smtClean="0">
                <a:solidFill>
                  <a:srgbClr val="247C43"/>
                </a:solidFill>
              </a:rPr>
              <a:t>jáš</a:t>
            </a: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Jako později Ezechiel, vyznačuje se i </a:t>
            </a:r>
            <a:r>
              <a:rPr lang="cs-CZ" sz="2200" dirty="0" err="1" smtClean="0"/>
              <a:t>Jeremjáš</a:t>
            </a:r>
            <a:r>
              <a:rPr lang="cs-CZ" sz="2200" dirty="0" smtClean="0"/>
              <a:t> </a:t>
            </a:r>
            <a:r>
              <a:rPr lang="cs-CZ" sz="2200" b="1" dirty="0" smtClean="0"/>
              <a:t>„prorockými činy“</a:t>
            </a:r>
            <a:r>
              <a:rPr lang="en-GB" sz="2200" dirty="0" smtClean="0"/>
              <a:t>: </a:t>
            </a:r>
          </a:p>
          <a:p>
            <a:pPr lvl="1"/>
            <a:r>
              <a:rPr lang="en-US" sz="2200" dirty="0" smtClean="0"/>
              <a:t>13:1–11</a:t>
            </a:r>
            <a:r>
              <a:rPr lang="en-US" sz="2200" dirty="0"/>
              <a:t>: </a:t>
            </a:r>
            <a:r>
              <a:rPr lang="cs-CZ" sz="2200" dirty="0" smtClean="0"/>
              <a:t>Nosí, zakopává a nachází </a:t>
            </a:r>
            <a:r>
              <a:rPr lang="cs-CZ" sz="2200" b="1" dirty="0" smtClean="0"/>
              <a:t>lněný opasek</a:t>
            </a:r>
            <a:r>
              <a:rPr lang="cs-CZ" sz="2200" dirty="0" smtClean="0"/>
              <a:t>.</a:t>
            </a:r>
            <a:endParaRPr lang="en-US" sz="2200" dirty="0"/>
          </a:p>
          <a:p>
            <a:pPr lvl="1"/>
            <a:r>
              <a:rPr lang="en-US" sz="2200" dirty="0" smtClean="0"/>
              <a:t>16:1–9</a:t>
            </a:r>
            <a:r>
              <a:rPr lang="en-US" sz="2200" dirty="0"/>
              <a:t>: </a:t>
            </a:r>
            <a:r>
              <a:rPr lang="cs-CZ" sz="2200" dirty="0"/>
              <a:t>Zákaz </a:t>
            </a:r>
            <a:r>
              <a:rPr lang="cs-CZ" sz="2200" b="1" dirty="0"/>
              <a:t>ženění</a:t>
            </a:r>
            <a:r>
              <a:rPr lang="cs-CZ" sz="2200" dirty="0"/>
              <a:t>, </a:t>
            </a:r>
            <a:r>
              <a:rPr lang="cs-CZ" sz="2200" b="1" dirty="0" smtClean="0"/>
              <a:t>truchlení</a:t>
            </a:r>
            <a:r>
              <a:rPr lang="cs-CZ" sz="2200" dirty="0" smtClean="0"/>
              <a:t>, </a:t>
            </a:r>
            <a:r>
              <a:rPr lang="cs-CZ" sz="2200" b="1" dirty="0" smtClean="0"/>
              <a:t>slavení</a:t>
            </a:r>
            <a:r>
              <a:rPr lang="cs-CZ" sz="2200" dirty="0" smtClean="0"/>
              <a:t> pod</a:t>
            </a:r>
            <a:r>
              <a:rPr lang="en-US" sz="2200" dirty="0"/>
              <a:t>.</a:t>
            </a:r>
          </a:p>
          <a:p>
            <a:pPr lvl="1"/>
            <a:r>
              <a:rPr lang="en-US" sz="2200" dirty="0" smtClean="0"/>
              <a:t>19:1–13</a:t>
            </a:r>
            <a:r>
              <a:rPr lang="en-US" sz="2200" dirty="0"/>
              <a:t>: </a:t>
            </a:r>
            <a:r>
              <a:rPr lang="cs-CZ" sz="2200" dirty="0" smtClean="0"/>
              <a:t>koupě </a:t>
            </a:r>
            <a:r>
              <a:rPr lang="cs-CZ" sz="2200" b="1" dirty="0" smtClean="0"/>
              <a:t>hliněné nádoby </a:t>
            </a:r>
            <a:r>
              <a:rPr lang="cs-CZ" sz="2200" dirty="0" smtClean="0"/>
              <a:t>a její rozbití před náboženskými vůdci Jeruzaléma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dirty="0" smtClean="0"/>
              <a:t>27–28</a:t>
            </a:r>
            <a:r>
              <a:rPr lang="en-US" sz="2200" dirty="0"/>
              <a:t>: </a:t>
            </a:r>
            <a:r>
              <a:rPr lang="cs-CZ" sz="2200" dirty="0" smtClean="0"/>
              <a:t>Nosí </a:t>
            </a:r>
            <a:r>
              <a:rPr lang="cs-CZ" sz="2200" b="1" dirty="0" smtClean="0"/>
              <a:t>jho</a:t>
            </a:r>
            <a:r>
              <a:rPr lang="cs-CZ" sz="2200" dirty="0" smtClean="0"/>
              <a:t>, které následně rozbije falešný prorok </a:t>
            </a:r>
            <a:r>
              <a:rPr lang="cs-CZ" sz="2200" dirty="0" err="1" smtClean="0"/>
              <a:t>Chananjáš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dirty="0" smtClean="0"/>
              <a:t>32:6–15</a:t>
            </a:r>
            <a:r>
              <a:rPr lang="en-US" sz="2200" dirty="0"/>
              <a:t>: </a:t>
            </a:r>
            <a:r>
              <a:rPr lang="cs-CZ" sz="2200" dirty="0" smtClean="0"/>
              <a:t>Kupuje </a:t>
            </a:r>
            <a:r>
              <a:rPr lang="cs-CZ" sz="2200" b="1" dirty="0" smtClean="0"/>
              <a:t>pole v </a:t>
            </a:r>
            <a:r>
              <a:rPr lang="cs-CZ" sz="2200" b="1" dirty="0" err="1" smtClean="0"/>
              <a:t>Anatótu</a:t>
            </a:r>
            <a:r>
              <a:rPr lang="cs-CZ" sz="2200" b="1" dirty="0" smtClean="0"/>
              <a:t> </a:t>
            </a:r>
            <a:r>
              <a:rPr lang="cs-CZ" sz="2200" dirty="0" smtClean="0"/>
              <a:t>za cenu 17 stříbrných šekelů</a:t>
            </a:r>
            <a:r>
              <a:rPr lang="en-US" sz="2200" dirty="0" smtClean="0"/>
              <a:t>.</a:t>
            </a:r>
            <a:endParaRPr lang="en-US" sz="2200" dirty="0"/>
          </a:p>
          <a:p>
            <a:pPr lvl="1"/>
            <a:r>
              <a:rPr lang="en-US" sz="2200" dirty="0" smtClean="0"/>
              <a:t>35:1–19</a:t>
            </a:r>
            <a:r>
              <a:rPr lang="en-US" sz="2200" dirty="0"/>
              <a:t>: </a:t>
            </a:r>
            <a:r>
              <a:rPr lang="cs-CZ" sz="2200" dirty="0" smtClean="0"/>
              <a:t>Nabízí </a:t>
            </a:r>
            <a:r>
              <a:rPr lang="cs-CZ" sz="2200" b="1" dirty="0" smtClean="0"/>
              <a:t>víno </a:t>
            </a:r>
            <a:r>
              <a:rPr lang="cs-CZ" sz="2200" b="1" dirty="0" err="1" smtClean="0"/>
              <a:t>rechabejcům</a:t>
            </a:r>
            <a:r>
              <a:rPr lang="cs-CZ" sz="2200" dirty="0" smtClean="0"/>
              <a:t>, kmeni, který žije ve stanech a nepije alkohol. </a:t>
            </a:r>
            <a:endParaRPr lang="en-US" sz="2200" dirty="0"/>
          </a:p>
          <a:p>
            <a:pPr>
              <a:buFontTx/>
              <a:buChar char="-"/>
            </a:pPr>
            <a:r>
              <a:rPr lang="cs-CZ" sz="2200" dirty="0" smtClean="0"/>
              <a:t>Kniha je považována za názorný příklad </a:t>
            </a:r>
            <a:r>
              <a:rPr lang="cs-CZ" sz="2200" b="1" dirty="0" err="1" smtClean="0"/>
              <a:t>deuteronomistické</a:t>
            </a:r>
            <a:r>
              <a:rPr lang="cs-CZ" sz="2200" b="1" dirty="0" smtClean="0"/>
              <a:t> redakce </a:t>
            </a:r>
            <a:r>
              <a:rPr lang="en-GB" sz="2200" dirty="0" smtClean="0"/>
              <a:t>(</a:t>
            </a:r>
            <a:r>
              <a:rPr lang="cs-CZ" sz="2200" dirty="0" smtClean="0"/>
              <a:t>např.</a:t>
            </a:r>
            <a:r>
              <a:rPr lang="en-GB" sz="2200" dirty="0" smtClean="0"/>
              <a:t> </a:t>
            </a:r>
            <a:r>
              <a:rPr lang="cs-CZ" sz="2200" dirty="0" smtClean="0"/>
              <a:t>kapitola </a:t>
            </a:r>
            <a:r>
              <a:rPr lang="en-GB" sz="2200" dirty="0" smtClean="0"/>
              <a:t>25</a:t>
            </a:r>
            <a:r>
              <a:rPr lang="en-GB" sz="2200" dirty="0"/>
              <a:t>). </a:t>
            </a:r>
          </a:p>
          <a:p>
            <a:pPr>
              <a:buFontTx/>
              <a:buChar char="-"/>
            </a:pPr>
            <a:endParaRPr lang="en-GB" sz="2200" dirty="0" smtClean="0"/>
          </a:p>
          <a:p>
            <a:pPr>
              <a:buFontTx/>
              <a:buChar char="-"/>
            </a:pPr>
            <a:endParaRPr lang="en-GB" sz="2200" dirty="0" smtClean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8928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784996" y="2276871"/>
            <a:ext cx="121834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jako </a:t>
            </a:r>
            <a:r>
              <a:rPr lang="cs-CZ" sz="2200" b="1" dirty="0" smtClean="0"/>
              <a:t>žánr</a:t>
            </a:r>
            <a:endParaRPr lang="it-IT" sz="2200" b="1" dirty="0"/>
          </a:p>
        </p:txBody>
      </p:sp>
      <p:sp>
        <p:nvSpPr>
          <p:cNvPr id="8" name="Obdélník 7"/>
          <p:cNvSpPr/>
          <p:nvPr/>
        </p:nvSpPr>
        <p:spPr>
          <a:xfrm>
            <a:off x="3563888" y="1412776"/>
            <a:ext cx="1920269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knihy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1043608" y="2979949"/>
            <a:ext cx="30243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sbírka výroků připisovaných prorokovi (Izajáši, </a:t>
            </a:r>
            <a:r>
              <a:rPr lang="cs-CZ" sz="2200" dirty="0" err="1" smtClean="0"/>
              <a:t>Jeremjáši</a:t>
            </a:r>
            <a:r>
              <a:rPr lang="cs-CZ" sz="2200" dirty="0" smtClean="0"/>
              <a:t>, Ezechielovi, </a:t>
            </a:r>
            <a:r>
              <a:rPr lang="cs-CZ" sz="2200" dirty="0" err="1" smtClean="0"/>
              <a:t>Ozeáši</a:t>
            </a:r>
            <a:r>
              <a:rPr lang="cs-CZ" sz="2200" dirty="0" smtClean="0"/>
              <a:t>, </a:t>
            </a:r>
            <a:r>
              <a:rPr lang="cs-CZ" sz="2200" dirty="0" err="1" smtClean="0"/>
              <a:t>Jóelovi</a:t>
            </a:r>
            <a:r>
              <a:rPr lang="cs-CZ" sz="2200" dirty="0" smtClean="0"/>
              <a:t>, Ámosovi, </a:t>
            </a:r>
            <a:r>
              <a:rPr lang="cs-CZ" sz="2200" dirty="0" err="1" smtClean="0"/>
              <a:t>Michášovi</a:t>
            </a:r>
            <a:r>
              <a:rPr lang="cs-CZ" sz="2200" dirty="0" smtClean="0"/>
              <a:t>, </a:t>
            </a:r>
            <a:r>
              <a:rPr lang="cs-CZ" sz="2200" dirty="0" err="1" smtClean="0"/>
              <a:t>Abakukovi</a:t>
            </a:r>
            <a:r>
              <a:rPr lang="cs-CZ" sz="2200" dirty="0" smtClean="0"/>
              <a:t>, </a:t>
            </a:r>
            <a:r>
              <a:rPr lang="cs-CZ" sz="2200" dirty="0" err="1" smtClean="0"/>
              <a:t>Abdiášovi</a:t>
            </a:r>
            <a:r>
              <a:rPr lang="cs-CZ" sz="2200" dirty="0" smtClean="0"/>
              <a:t>, </a:t>
            </a:r>
            <a:r>
              <a:rPr lang="cs-CZ" sz="2200" dirty="0" err="1" smtClean="0"/>
              <a:t>Nahumovi</a:t>
            </a:r>
            <a:r>
              <a:rPr lang="cs-CZ" sz="2200" dirty="0" smtClean="0"/>
              <a:t>, </a:t>
            </a:r>
            <a:r>
              <a:rPr lang="cs-CZ" sz="2200" dirty="0" err="1" smtClean="0"/>
              <a:t>Sofonjáši</a:t>
            </a:r>
            <a:r>
              <a:rPr lang="cs-CZ" sz="2200" dirty="0" smtClean="0"/>
              <a:t>, </a:t>
            </a:r>
            <a:r>
              <a:rPr lang="cs-CZ" sz="2200" dirty="0" err="1" smtClean="0"/>
              <a:t>Zacharjáši</a:t>
            </a:r>
            <a:r>
              <a:rPr lang="cs-CZ" sz="2200" dirty="0" smtClean="0"/>
              <a:t> a </a:t>
            </a:r>
            <a:r>
              <a:rPr lang="cs-CZ" sz="2200" dirty="0" err="1" smtClean="0"/>
              <a:t>Malachiáši</a:t>
            </a:r>
            <a:r>
              <a:rPr lang="cs-CZ" sz="2200" dirty="0" smtClean="0"/>
              <a:t>)</a:t>
            </a:r>
            <a:endParaRPr lang="it-IT" sz="2200" dirty="0"/>
          </a:p>
        </p:txBody>
      </p:sp>
      <p:sp>
        <p:nvSpPr>
          <p:cNvPr id="10" name="Obdélník 9"/>
          <p:cNvSpPr/>
          <p:nvPr/>
        </p:nvSpPr>
        <p:spPr>
          <a:xfrm>
            <a:off x="5675569" y="2246188"/>
            <a:ext cx="181876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dirty="0" smtClean="0"/>
              <a:t>jako</a:t>
            </a:r>
            <a:r>
              <a:rPr lang="it-IT" sz="2200" dirty="0" smtClean="0"/>
              <a:t> </a:t>
            </a:r>
            <a:r>
              <a:rPr lang="cs-CZ" sz="2200" b="1" dirty="0" smtClean="0"/>
              <a:t>kategorie</a:t>
            </a:r>
            <a:endParaRPr lang="it-IT" sz="2200" b="1" dirty="0"/>
          </a:p>
        </p:txBody>
      </p:sp>
      <p:sp>
        <p:nvSpPr>
          <p:cNvPr id="11" name="Obdélník 10"/>
          <p:cNvSpPr/>
          <p:nvPr/>
        </p:nvSpPr>
        <p:spPr>
          <a:xfrm>
            <a:off x="5004048" y="2949266"/>
            <a:ext cx="302433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skupina knih, které mají něco společného s proroky (Přední a Zadní, Velcí a Malí proroci). Ne všechny z nich jsou prorocké co do žánru, jako např. Daniel nebo Jonáš.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550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Báruch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7./6.</a:t>
            </a:r>
            <a:r>
              <a:rPr lang="en-GB" sz="2200" dirty="0" smtClean="0"/>
              <a:t> </a:t>
            </a:r>
            <a:r>
              <a:rPr lang="cs-CZ" sz="2200" dirty="0" smtClean="0"/>
              <a:t>století př. Kr.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polovina 2. stol. př. Kr. </a:t>
            </a:r>
            <a:r>
              <a:rPr lang="en-GB" sz="2200" dirty="0" smtClean="0"/>
              <a:t>(</a:t>
            </a:r>
            <a:r>
              <a:rPr lang="cs-CZ" sz="2200" dirty="0" smtClean="0"/>
              <a:t>některé části mohou být starší) </a:t>
            </a:r>
            <a:r>
              <a:rPr lang="en-GB" sz="2200" dirty="0" smtClean="0"/>
              <a:t>	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Judsko a babylonská diaspora (prorok) </a:t>
            </a:r>
            <a:endParaRPr lang="en-GB" sz="2200" dirty="0"/>
          </a:p>
          <a:p>
            <a:pPr marL="1258888" indent="-1258888">
              <a:buNone/>
            </a:pPr>
            <a:endParaRPr lang="cs-CZ" sz="2200" b="1" dirty="0" smtClean="0"/>
          </a:p>
          <a:p>
            <a:pPr marL="1258888" indent="-1258888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Nyní jen řečtina, latina a syrština. Původně asi řečtina, dle některých hebrejština.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075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Báruch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1:1-14 		</a:t>
            </a:r>
            <a:r>
              <a:rPr lang="cs-CZ" sz="2200" dirty="0" smtClean="0"/>
              <a:t>Úvod</a:t>
            </a:r>
            <a:r>
              <a:rPr lang="en-GB" sz="2200" dirty="0" smtClean="0"/>
              <a:t>: </a:t>
            </a:r>
            <a:r>
              <a:rPr lang="cs-CZ" sz="2200" dirty="0" smtClean="0"/>
              <a:t>původ knihy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1:15-3:8 	</a:t>
            </a:r>
            <a:r>
              <a:rPr lang="cs-CZ" sz="2200" dirty="0" smtClean="0"/>
              <a:t>Pokání, nářek a modlitba </a:t>
            </a:r>
          </a:p>
          <a:p>
            <a:pPr marL="0" indent="0">
              <a:buNone/>
            </a:pPr>
            <a:r>
              <a:rPr lang="en-GB" sz="2200" dirty="0" smtClean="0"/>
              <a:t>3:9-4:4 		</a:t>
            </a:r>
            <a:r>
              <a:rPr lang="cs-CZ" sz="2200" dirty="0" smtClean="0"/>
              <a:t>Hymnus na moudrost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4:5-5:9 		</a:t>
            </a:r>
            <a:r>
              <a:rPr lang="cs-CZ" sz="2200" dirty="0" smtClean="0"/>
              <a:t>Hymnus na Jeruzalém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6 		</a:t>
            </a:r>
            <a:r>
              <a:rPr lang="cs-CZ" sz="2200" dirty="0" smtClean="0"/>
              <a:t>Jeremjášův list </a:t>
            </a:r>
            <a:r>
              <a:rPr lang="en-GB" sz="2200" dirty="0" smtClean="0"/>
              <a:t>(</a:t>
            </a:r>
            <a:r>
              <a:rPr lang="cs-CZ" sz="2200" dirty="0" smtClean="0"/>
              <a:t>původně samostatný dokument</a:t>
            </a:r>
            <a:r>
              <a:rPr lang="en-GB" sz="2200" dirty="0" smtClean="0"/>
              <a:t>)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13789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Báruch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 smtClean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err="1" smtClean="0"/>
              <a:t>Báruch</a:t>
            </a:r>
            <a:r>
              <a:rPr lang="cs-CZ" sz="2200" dirty="0" smtClean="0"/>
              <a:t> byl Jeremjášův byl Jeremjášův přítel a sekretář. Obsahem knihy nejsou výroky, ale </a:t>
            </a:r>
            <a:r>
              <a:rPr lang="cs-CZ" sz="2200" b="1" dirty="0" smtClean="0"/>
              <a:t>Jeremjášův odkaz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Jde o </a:t>
            </a:r>
            <a:r>
              <a:rPr lang="cs-CZ" sz="2200" b="1" dirty="0" smtClean="0"/>
              <a:t>sbírku</a:t>
            </a:r>
            <a:r>
              <a:rPr lang="cs-CZ" sz="2200" dirty="0" smtClean="0"/>
              <a:t> různých textů od různých autorů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b="1" dirty="0" smtClean="0"/>
              <a:t>Náboženský život </a:t>
            </a:r>
            <a:r>
              <a:rPr lang="cs-CZ" sz="2200" dirty="0" smtClean="0"/>
              <a:t>byl vždy </a:t>
            </a:r>
            <a:r>
              <a:rPr lang="cs-CZ" sz="2200" b="1" dirty="0" smtClean="0"/>
              <a:t>spojen s Jeruzalémem</a:t>
            </a:r>
            <a:r>
              <a:rPr lang="en-GB" sz="2200" dirty="0" smtClean="0"/>
              <a:t>, </a:t>
            </a:r>
            <a:r>
              <a:rPr lang="cs-CZ" sz="2200" dirty="0" smtClean="0"/>
              <a:t>i když byl chrám zbořen a Židé žili v diaspoře. Zbožnost neumírá za žádných podmínek. </a:t>
            </a:r>
            <a:endParaRPr lang="en-GB" sz="2200" dirty="0"/>
          </a:p>
          <a:p>
            <a:pPr>
              <a:buFontTx/>
              <a:buChar char="-"/>
            </a:pPr>
            <a:r>
              <a:rPr lang="cs-CZ" sz="2200" b="1" dirty="0" smtClean="0"/>
              <a:t>Jeremjášův dopis</a:t>
            </a:r>
            <a:r>
              <a:rPr lang="en-GB" sz="2200" dirty="0" smtClean="0"/>
              <a:t>, </a:t>
            </a:r>
            <a:r>
              <a:rPr lang="cs-CZ" sz="2200" dirty="0" smtClean="0"/>
              <a:t>zaslaný Židům </a:t>
            </a:r>
            <a:r>
              <a:rPr lang="cs-CZ" sz="2200" dirty="0"/>
              <a:t>deportovaným </a:t>
            </a:r>
            <a:r>
              <a:rPr lang="cs-CZ" sz="2200" dirty="0" smtClean="0"/>
              <a:t>do Babylonie, je nabádáním k uctívání jediného Boha Izraele a argumentací proti polyteismu. Inspiruje se jiným </a:t>
            </a:r>
            <a:r>
              <a:rPr lang="cs-CZ" sz="2200" dirty="0" err="1" smtClean="0"/>
              <a:t>Jeremjášovým</a:t>
            </a:r>
            <a:r>
              <a:rPr lang="cs-CZ" sz="2200" dirty="0" smtClean="0"/>
              <a:t> listem (viz Jer 29:1) a čerpá především z Jer 10:11. 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58423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Ezechiel</a:t>
            </a:r>
            <a:r>
              <a:rPr lang="en-GB" sz="2200" b="1" dirty="0" smtClean="0">
                <a:solidFill>
                  <a:srgbClr val="247C43"/>
                </a:solidFill>
              </a:rPr>
              <a:t> 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7./6. stol. 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během a/nebo po exilu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	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Judsko a babylonská diaspora</a:t>
            </a:r>
            <a:endParaRPr lang="en-GB" sz="2200" dirty="0"/>
          </a:p>
          <a:p>
            <a:pPr marL="0" indent="0">
              <a:buNone/>
            </a:pP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2434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Ezechiel</a:t>
            </a:r>
            <a:r>
              <a:rPr lang="en-GB" sz="2200" b="1" dirty="0" smtClean="0">
                <a:solidFill>
                  <a:srgbClr val="247C43"/>
                </a:solidFill>
              </a:rPr>
              <a:t> 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cs-CZ" sz="2200" dirty="0" smtClean="0"/>
              <a:t>1-</a:t>
            </a:r>
            <a:r>
              <a:rPr lang="en-GB" sz="2200" dirty="0" smtClean="0"/>
              <a:t>24 	</a:t>
            </a:r>
            <a:r>
              <a:rPr lang="cs-CZ" sz="2200" dirty="0" smtClean="0"/>
              <a:t>Prorokovo povolání a výroky proti Judsku</a:t>
            </a:r>
          </a:p>
          <a:p>
            <a:pPr marL="0" indent="0">
              <a:buNone/>
            </a:pPr>
            <a:r>
              <a:rPr lang="en-GB" sz="2200" dirty="0" smtClean="0"/>
              <a:t>25-32 	</a:t>
            </a:r>
            <a:r>
              <a:rPr lang="cs-CZ" sz="2200" dirty="0" smtClean="0"/>
              <a:t>Výroky proti národům </a:t>
            </a:r>
          </a:p>
          <a:p>
            <a:pPr marL="0" indent="0">
              <a:buNone/>
            </a:pPr>
            <a:r>
              <a:rPr lang="en-GB" sz="2200" dirty="0" smtClean="0"/>
              <a:t>33-39 	</a:t>
            </a:r>
            <a:r>
              <a:rPr lang="cs-CZ" sz="2200" dirty="0" smtClean="0"/>
              <a:t>Výroky o spáse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40-48 	</a:t>
            </a:r>
            <a:r>
              <a:rPr lang="cs-CZ" sz="2200" dirty="0" smtClean="0"/>
              <a:t>Obnova chrámu a Božího království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7211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120680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Ezechiel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 smtClean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Hlavní strukturu tvoří </a:t>
            </a:r>
            <a:r>
              <a:rPr lang="cs-CZ" sz="2200" b="1" dirty="0" smtClean="0"/>
              <a:t>Boží sláva </a:t>
            </a:r>
            <a:r>
              <a:rPr lang="cs-CZ" sz="2200" dirty="0" smtClean="0"/>
              <a:t>a její pohyb. Pomalu se přesouvá z chrámu k branám a pak mimo město, aby odešla do Babylonie a pak se vrátila zpět. Boží sláva a jeho svatost jsou důvodem, proč Bůh obnoví svůj národ a jeho život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Kniha má spoustu specifických prvků. Výroky o Judsku jsou mnohem delší a konzistentnější a jsou </a:t>
            </a:r>
            <a:r>
              <a:rPr lang="cs-CZ" sz="2200" b="1" dirty="0" smtClean="0"/>
              <a:t>psány v próze</a:t>
            </a:r>
            <a:r>
              <a:rPr lang="cs-CZ" sz="2200" dirty="0" smtClean="0"/>
              <a:t>. Prorok je oslovován jako „lidský syn“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en-GB" sz="2200" dirty="0" err="1" smtClean="0"/>
              <a:t>Ezechiel</a:t>
            </a:r>
            <a:r>
              <a:rPr lang="en-GB" sz="2200" dirty="0" smtClean="0"/>
              <a:t> </a:t>
            </a:r>
            <a:r>
              <a:rPr lang="cs-CZ" sz="2200" dirty="0" smtClean="0"/>
              <a:t>je jako </a:t>
            </a:r>
            <a:r>
              <a:rPr lang="cs-CZ" sz="2200" dirty="0" err="1" smtClean="0"/>
              <a:t>Jeremjáš</a:t>
            </a:r>
            <a:r>
              <a:rPr lang="cs-CZ" sz="2200" dirty="0" smtClean="0"/>
              <a:t> příkladem </a:t>
            </a:r>
            <a:r>
              <a:rPr lang="cs-CZ" sz="2200" b="1" dirty="0" smtClean="0"/>
              <a:t>„symbolicky jednajícího proroka“</a:t>
            </a:r>
            <a:r>
              <a:rPr lang="cs-CZ" sz="2200" dirty="0" smtClean="0"/>
              <a:t>. </a:t>
            </a:r>
            <a:endParaRPr lang="cs-CZ" sz="2200" dirty="0"/>
          </a:p>
          <a:p>
            <a:pPr>
              <a:buFontTx/>
              <a:buChar char="-"/>
            </a:pPr>
            <a:r>
              <a:rPr lang="cs-CZ" sz="2200" dirty="0" smtClean="0"/>
              <a:t>Hlavním tématem kapitol </a:t>
            </a:r>
            <a:r>
              <a:rPr lang="en-GB" sz="2200" dirty="0" smtClean="0"/>
              <a:t>33-39 </a:t>
            </a:r>
            <a:r>
              <a:rPr lang="cs-CZ" sz="2200" dirty="0" smtClean="0"/>
              <a:t>je odpověď na otázku </a:t>
            </a:r>
            <a:r>
              <a:rPr lang="cs-CZ" sz="2200" b="1" dirty="0" smtClean="0"/>
              <a:t>„Jak budeme moci přežít?“ </a:t>
            </a:r>
            <a:r>
              <a:rPr lang="cs-CZ" sz="2200" dirty="0" smtClean="0"/>
              <a:t>Slavné je proroctví o daru </a:t>
            </a:r>
            <a:r>
              <a:rPr lang="cs-CZ" sz="2200" b="1" dirty="0" smtClean="0"/>
              <a:t>„nového srdce“</a:t>
            </a:r>
            <a:r>
              <a:rPr lang="cs-CZ" sz="2200" dirty="0" smtClean="0"/>
              <a:t>. Důvodem, proč Bůh zachraňuje svůj lid, je láska k jeho vlastní pověsti a slávě mezi národy. </a:t>
            </a:r>
            <a:endParaRPr lang="it-IT" sz="2200" dirty="0" smtClean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377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120680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en-GB" sz="2200" b="1" dirty="0" err="1" smtClean="0">
                <a:solidFill>
                  <a:srgbClr val="247C43"/>
                </a:solidFill>
              </a:rPr>
              <a:t>Ezechiel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 smtClean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Známé jsou Ezechielovy výroky proti národům, zvláště proroctví </a:t>
            </a:r>
            <a:r>
              <a:rPr lang="cs-CZ" sz="2200" b="1" dirty="0" smtClean="0"/>
              <a:t>proti </a:t>
            </a:r>
            <a:r>
              <a:rPr lang="cs-CZ" sz="2200" b="1" dirty="0" err="1" smtClean="0"/>
              <a:t>Týru</a:t>
            </a:r>
            <a:r>
              <a:rPr lang="cs-CZ" sz="2200" dirty="0" smtClean="0"/>
              <a:t>, které pomohlo dát podobu mýtu o padlém Satanovi.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Jedním z vůdčích témat první části je otázka </a:t>
            </a:r>
            <a:r>
              <a:rPr lang="cs-CZ" sz="2200" b="1" dirty="0" smtClean="0"/>
              <a:t>osobní a/nebo kolektivní odpovědnosti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Závěrečná bitva </a:t>
            </a:r>
            <a:r>
              <a:rPr lang="cs-CZ" sz="2200" dirty="0" smtClean="0"/>
              <a:t>a </a:t>
            </a:r>
            <a:r>
              <a:rPr lang="cs-CZ" sz="2200" b="1" dirty="0" smtClean="0"/>
              <a:t>obnova chrámu</a:t>
            </a:r>
            <a:r>
              <a:rPr lang="cs-CZ" sz="2200" dirty="0" smtClean="0"/>
              <a:t> v kap. </a:t>
            </a:r>
            <a:r>
              <a:rPr lang="en-GB" sz="2200" dirty="0" smtClean="0"/>
              <a:t>40-48 </a:t>
            </a:r>
            <a:r>
              <a:rPr lang="cs-CZ" sz="2200" dirty="0" smtClean="0"/>
              <a:t>jsou popsány téměř v apokalyptických, fantastických obrazech, které připomínají ztracený ráj a které budou plně využity ve Zjevení sv. Jana. </a:t>
            </a:r>
            <a:endParaRPr lang="en-GB" sz="2200" dirty="0"/>
          </a:p>
          <a:p>
            <a:pPr>
              <a:buFontTx/>
              <a:buChar char="-"/>
            </a:pPr>
            <a:endParaRPr lang="en-GB" sz="2200" dirty="0" smtClean="0"/>
          </a:p>
          <a:p>
            <a:pPr>
              <a:buFontTx/>
              <a:buChar char="-"/>
            </a:pPr>
            <a:endParaRPr lang="en-GB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6691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Ageus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srpen-prosinec</a:t>
            </a:r>
            <a:r>
              <a:rPr lang="en-GB" sz="2200" dirty="0" smtClean="0"/>
              <a:t> 520 </a:t>
            </a:r>
            <a:r>
              <a:rPr lang="cs-CZ" sz="2200" dirty="0" smtClean="0"/>
              <a:t>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asi krátce po </a:t>
            </a:r>
            <a:r>
              <a:rPr lang="en-GB" sz="2200" dirty="0" smtClean="0"/>
              <a:t>520 </a:t>
            </a:r>
          </a:p>
          <a:p>
            <a:pPr marL="0" indent="0">
              <a:buNone/>
            </a:pPr>
            <a:r>
              <a:rPr lang="en-GB" sz="2200" dirty="0" smtClean="0"/>
              <a:t>	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obnovený Jeruzalém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 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r>
              <a:rPr lang="en-GB" sz="2200" b="1" dirty="0" smtClean="0"/>
              <a:t>: </a:t>
            </a:r>
          </a:p>
          <a:p>
            <a:pPr marL="0" indent="0">
              <a:buNone/>
            </a:pPr>
            <a:r>
              <a:rPr lang="en-GB" sz="2200" dirty="0" smtClean="0"/>
              <a:t>1 	</a:t>
            </a:r>
            <a:r>
              <a:rPr lang="cs-CZ" sz="2200" dirty="0" smtClean="0"/>
              <a:t>Výzva ke stavbě chrámu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2:1-9 	</a:t>
            </a:r>
            <a:r>
              <a:rPr lang="cs-CZ" sz="2200" dirty="0" smtClean="0"/>
              <a:t>O budoucí slávě chrámu </a:t>
            </a:r>
            <a:r>
              <a:rPr lang="en-GB" sz="2200" dirty="0" smtClean="0"/>
              <a:t>About the future glory of the temple </a:t>
            </a:r>
          </a:p>
          <a:p>
            <a:pPr marL="0" indent="0">
              <a:buNone/>
            </a:pPr>
            <a:r>
              <a:rPr lang="en-GB" sz="2200" dirty="0" smtClean="0"/>
              <a:t>2:10-19	</a:t>
            </a:r>
            <a:r>
              <a:rPr lang="cs-CZ" sz="2200" dirty="0" smtClean="0"/>
              <a:t>Kultovní nečistota a Boží požehnání </a:t>
            </a:r>
            <a:r>
              <a:rPr lang="en-GB" sz="2200" dirty="0" smtClean="0"/>
              <a:t>	</a:t>
            </a:r>
            <a:endParaRPr lang="cs-CZ" sz="2200" dirty="0"/>
          </a:p>
          <a:p>
            <a:pPr marL="0" indent="0">
              <a:buNone/>
            </a:pPr>
            <a:r>
              <a:rPr lang="en-GB" sz="2200" dirty="0" smtClean="0"/>
              <a:t>2:20-23	</a:t>
            </a:r>
            <a:r>
              <a:rPr lang="cs-CZ" sz="2200" dirty="0" smtClean="0"/>
              <a:t>Sliby </a:t>
            </a:r>
            <a:r>
              <a:rPr lang="cs-CZ" sz="2200" dirty="0" err="1" smtClean="0"/>
              <a:t>Zerubbabelovi</a:t>
            </a:r>
            <a:r>
              <a:rPr lang="cs-CZ" sz="2200" dirty="0" smtClean="0"/>
              <a:t>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2484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Ageus</a:t>
            </a:r>
            <a:endParaRPr lang="en-GB" sz="2200" b="1" dirty="0" smtClean="0"/>
          </a:p>
          <a:p>
            <a:pPr marL="0" indent="0">
              <a:buNone/>
            </a:pPr>
            <a:endParaRPr lang="en-GB" sz="2200" b="1" dirty="0" smtClean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b="1" dirty="0" smtClean="0"/>
              <a:t>„</a:t>
            </a:r>
            <a:r>
              <a:rPr lang="cs-CZ" sz="2200" b="1" dirty="0" err="1" smtClean="0"/>
              <a:t>Nejdatovanější</a:t>
            </a:r>
            <a:r>
              <a:rPr lang="cs-CZ" sz="2200" b="1" dirty="0" smtClean="0"/>
              <a:t>“ prorocká kniha</a:t>
            </a:r>
            <a:r>
              <a:rPr lang="en-GB" sz="2200" dirty="0" smtClean="0"/>
              <a:t>: </a:t>
            </a:r>
            <a:r>
              <a:rPr lang="cs-CZ" sz="2200" dirty="0" smtClean="0"/>
              <a:t>Každý výrok má přesné datum a zahrnuje i popis situace, v níž byl pronesen, a reakci lidu.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Hlavním tématem je </a:t>
            </a:r>
            <a:r>
              <a:rPr lang="cs-CZ" sz="2200" b="1" dirty="0" smtClean="0"/>
              <a:t>znovuvybudování chrámu</a:t>
            </a:r>
            <a:r>
              <a:rPr lang="en-GB" sz="2200" dirty="0" smtClean="0"/>
              <a:t>. </a:t>
            </a:r>
            <a:r>
              <a:rPr lang="cs-CZ" sz="2200" dirty="0" smtClean="0"/>
              <a:t>Kniha je svědectvím o zápasech lidu během prvních desetiletí po návratu z </a:t>
            </a:r>
            <a:r>
              <a:rPr lang="cs-CZ" sz="2200" dirty="0" err="1" smtClean="0"/>
              <a:t>Babonie</a:t>
            </a:r>
            <a:r>
              <a:rPr lang="cs-CZ" sz="2200" dirty="0" smtClean="0"/>
              <a:t>. </a:t>
            </a:r>
            <a:endParaRPr lang="en-GB" sz="2200" b="1" dirty="0" smtClean="0"/>
          </a:p>
          <a:p>
            <a:pPr>
              <a:buFontTx/>
              <a:buChar char="-"/>
            </a:pPr>
            <a:endParaRPr lang="en-GB" sz="2200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endParaRPr lang="en-GB" sz="2200" dirty="0"/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2063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Zacharjáš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en-GB" sz="2200" dirty="0" smtClean="0"/>
              <a:t>520-518 </a:t>
            </a:r>
            <a:r>
              <a:rPr lang="cs-CZ" sz="2200" dirty="0" smtClean="0"/>
              <a:t>př. Kr.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 se diachronicky dělí na 3 části</a:t>
            </a:r>
            <a:r>
              <a:rPr lang="en-GB" sz="2200" dirty="0" smtClean="0"/>
              <a:t>: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1-8 ‘</a:t>
            </a:r>
            <a:r>
              <a:rPr lang="en-GB" sz="2200" dirty="0" err="1" smtClean="0"/>
              <a:t>Protoz</a:t>
            </a:r>
            <a:r>
              <a:rPr lang="cs-CZ" sz="2200" dirty="0" err="1" smtClean="0"/>
              <a:t>acharjáš</a:t>
            </a:r>
            <a:r>
              <a:rPr lang="en-GB" sz="2200" dirty="0" smtClean="0"/>
              <a:t>’ – </a:t>
            </a:r>
            <a:r>
              <a:rPr lang="cs-CZ" sz="2200" dirty="0" smtClean="0"/>
              <a:t>krátce po </a:t>
            </a:r>
            <a:r>
              <a:rPr lang="en-GB" sz="2200" dirty="0" smtClean="0"/>
              <a:t>518?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9-11 ‘</a:t>
            </a:r>
            <a:r>
              <a:rPr lang="en-GB" sz="2200" dirty="0" err="1"/>
              <a:t>Deuteroz</a:t>
            </a:r>
            <a:r>
              <a:rPr lang="cs-CZ" sz="2200" dirty="0" err="1" smtClean="0"/>
              <a:t>acharjáš</a:t>
            </a:r>
            <a:r>
              <a:rPr lang="en-GB" sz="2200" dirty="0" smtClean="0"/>
              <a:t>’ – </a:t>
            </a:r>
            <a:r>
              <a:rPr lang="cs-CZ" sz="2200" dirty="0" smtClean="0"/>
              <a:t>5. stol. př. </a:t>
            </a:r>
            <a:r>
              <a:rPr lang="cs-CZ" sz="2200" dirty="0" err="1" smtClean="0"/>
              <a:t>Kr</a:t>
            </a:r>
            <a:r>
              <a:rPr lang="en-GB" sz="2200" dirty="0" smtClean="0"/>
              <a:t>? 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en-GB" sz="2200" dirty="0" smtClean="0"/>
              <a:t>	12-14 ‘</a:t>
            </a:r>
            <a:r>
              <a:rPr lang="en-GB" sz="2200" dirty="0" err="1"/>
              <a:t>Tritoz</a:t>
            </a:r>
            <a:r>
              <a:rPr lang="cs-CZ" sz="2200" dirty="0" err="1" smtClean="0"/>
              <a:t>acharjáš</a:t>
            </a:r>
            <a:r>
              <a:rPr lang="en-GB" sz="2200" dirty="0" smtClean="0"/>
              <a:t>’ – </a:t>
            </a:r>
            <a:r>
              <a:rPr lang="cs-CZ" sz="2200" dirty="0"/>
              <a:t>5. stol. př. </a:t>
            </a:r>
            <a:r>
              <a:rPr lang="cs-CZ" sz="2200" dirty="0" err="1"/>
              <a:t>Kr</a:t>
            </a:r>
            <a:r>
              <a:rPr lang="en-GB" sz="2200" dirty="0" smtClean="0"/>
              <a:t>?</a:t>
            </a:r>
          </a:p>
          <a:p>
            <a:pPr marL="0" indent="0">
              <a:buNone/>
            </a:pPr>
            <a:r>
              <a:rPr lang="en-GB" sz="2200" dirty="0" smtClean="0"/>
              <a:t>	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obnovený Jeruzalém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en-GB" sz="2200" dirty="0" smtClean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r>
              <a:rPr lang="en-GB" sz="2200" b="1" dirty="0" smtClean="0"/>
              <a:t>: </a:t>
            </a:r>
          </a:p>
          <a:p>
            <a:pPr marL="0" indent="0">
              <a:buNone/>
            </a:pPr>
            <a:r>
              <a:rPr lang="en-GB" sz="2200" dirty="0" smtClean="0"/>
              <a:t>1-8 	</a:t>
            </a:r>
            <a:r>
              <a:rPr lang="cs-CZ" sz="2200" dirty="0" smtClean="0"/>
              <a:t>Osm symbolických vidění o obnově Jeruzaléma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9-11 	</a:t>
            </a:r>
            <a:r>
              <a:rPr lang="cs-CZ" sz="2200" dirty="0" smtClean="0"/>
              <a:t>Porážka národů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12-14 	</a:t>
            </a:r>
            <a:r>
              <a:rPr lang="cs-CZ" sz="2200" dirty="0" smtClean="0"/>
              <a:t>Záchrana a sláva budoucího Jeruzaléma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75007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784996" y="2276871"/>
            <a:ext cx="128041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/>
              <a:t>datované</a:t>
            </a:r>
            <a:endParaRPr lang="it-IT" sz="2200" b="1" dirty="0"/>
          </a:p>
        </p:txBody>
      </p:sp>
      <p:sp>
        <p:nvSpPr>
          <p:cNvPr id="8" name="Obdélník 7"/>
          <p:cNvSpPr/>
          <p:nvPr/>
        </p:nvSpPr>
        <p:spPr>
          <a:xfrm>
            <a:off x="2987824" y="1412776"/>
            <a:ext cx="3100016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Prorocké knihy coby žánr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1043608" y="2979949"/>
            <a:ext cx="302433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Datační verš, obvykle v prvním verši, poskytuje dějinný kontext, na základě kterého mají být výroky interpretovány</a:t>
            </a:r>
            <a:r>
              <a:rPr lang="it-IT" sz="2200" dirty="0" smtClean="0"/>
              <a:t>. </a:t>
            </a:r>
            <a:endParaRPr lang="it-IT" sz="2200" dirty="0"/>
          </a:p>
        </p:txBody>
      </p:sp>
      <p:sp>
        <p:nvSpPr>
          <p:cNvPr id="10" name="Obdélník 9"/>
          <p:cNvSpPr/>
          <p:nvPr/>
        </p:nvSpPr>
        <p:spPr>
          <a:xfrm>
            <a:off x="5675569" y="2246188"/>
            <a:ext cx="157376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200" b="1" dirty="0" smtClean="0"/>
              <a:t>nedatované</a:t>
            </a:r>
            <a:endParaRPr lang="it-IT" sz="2200" b="1" dirty="0"/>
          </a:p>
        </p:txBody>
      </p:sp>
      <p:sp>
        <p:nvSpPr>
          <p:cNvPr id="11" name="Obdélník 10"/>
          <p:cNvSpPr/>
          <p:nvPr/>
        </p:nvSpPr>
        <p:spPr>
          <a:xfrm>
            <a:off x="5292080" y="2949266"/>
            <a:ext cx="30243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Nepřítomnost explicitní datace znamená, že pro interpretaci knihy se nevyžaduje znalost dějinného pozadí. Výroky jsou v jistém smyslu zbaveny svého dějinného kontextu a jsou abstraktnější a obecnější. 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315136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Zacharjáš</a:t>
            </a:r>
            <a:endParaRPr lang="en-GB" sz="2200" b="1" dirty="0" smtClean="0"/>
          </a:p>
          <a:p>
            <a:pPr marL="0" indent="0">
              <a:buNone/>
            </a:pPr>
            <a:endParaRPr lang="en-GB" sz="2200" b="1" dirty="0" smtClean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Příklad rané </a:t>
            </a:r>
            <a:r>
              <a:rPr lang="cs-CZ" sz="2200" b="1" dirty="0" smtClean="0"/>
              <a:t>apokalyptické literatury</a:t>
            </a:r>
            <a:r>
              <a:rPr lang="en-GB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err="1" smtClean="0"/>
              <a:t>Protozacharjáš</a:t>
            </a:r>
            <a:r>
              <a:rPr lang="cs-CZ" sz="2200" dirty="0" smtClean="0"/>
              <a:t> obsahuje </a:t>
            </a:r>
            <a:r>
              <a:rPr lang="en-GB" sz="2200" b="1" dirty="0" smtClean="0"/>
              <a:t>8 </a:t>
            </a:r>
            <a:r>
              <a:rPr lang="cs-CZ" sz="2200" b="1" dirty="0" smtClean="0"/>
              <a:t>vidění</a:t>
            </a:r>
            <a:r>
              <a:rPr lang="en-GB" sz="2200" b="1" dirty="0" smtClean="0"/>
              <a:t> </a:t>
            </a:r>
            <a:r>
              <a:rPr lang="cs-CZ" sz="2200" dirty="0" smtClean="0"/>
              <a:t>během jediné noci a poskytuje čtenáři útěchu a naději. Následuje otázka zachovávání smutku.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err="1" smtClean="0"/>
              <a:t>Tritozacharjáš</a:t>
            </a:r>
            <a:r>
              <a:rPr lang="cs-CZ" sz="2200" dirty="0" smtClean="0"/>
              <a:t> je zajímavým textem, kompilací různých motivů ze Starého zákona o </a:t>
            </a:r>
            <a:r>
              <a:rPr lang="cs-CZ" sz="2200" b="1" dirty="0" smtClean="0"/>
              <a:t>posledních dnech </a:t>
            </a:r>
            <a:r>
              <a:rPr lang="cs-CZ" sz="2200" dirty="0" smtClean="0"/>
              <a:t>a o slávě Božího království.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Hlavním cílem knihy se z dá být </a:t>
            </a:r>
            <a:r>
              <a:rPr lang="cs-CZ" sz="2200" b="1" dirty="0" smtClean="0"/>
              <a:t>dodání naděje </a:t>
            </a:r>
            <a:r>
              <a:rPr lang="cs-CZ" sz="2200" dirty="0" smtClean="0"/>
              <a:t>na lepší časy a na konečnou obnovu, na kterou se již dlouho čeká.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Je zřetelný vzestup </a:t>
            </a:r>
            <a:r>
              <a:rPr lang="cs-CZ" sz="2200" b="1" dirty="0" smtClean="0"/>
              <a:t>kněžstva </a:t>
            </a:r>
            <a:r>
              <a:rPr lang="cs-CZ" sz="2200" dirty="0" smtClean="0"/>
              <a:t>a kněžského úřadu v židovské komunitě.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Kniha měla silný vliv na </a:t>
            </a:r>
            <a:r>
              <a:rPr lang="cs-CZ" sz="2200" b="1" dirty="0" smtClean="0"/>
              <a:t>Zjevení sv. Jana</a:t>
            </a:r>
            <a:r>
              <a:rPr lang="cs-CZ" sz="2200" dirty="0" smtClean="0"/>
              <a:t>. </a:t>
            </a:r>
            <a:endParaRPr lang="en-GB" sz="2200" dirty="0" smtClean="0"/>
          </a:p>
          <a:p>
            <a:pPr>
              <a:buFontTx/>
              <a:buChar char="-"/>
            </a:pPr>
            <a:endParaRPr lang="en-GB" sz="2200" dirty="0"/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3183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ývojový diagram: dokument 12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2987824" y="1412776"/>
            <a:ext cx="3107389" cy="430887"/>
          </a:xfrm>
          <a:prstGeom prst="rect">
            <a:avLst/>
          </a:prstGeom>
          <a:ln w="38100">
            <a:solidFill>
              <a:srgbClr val="247C43"/>
            </a:solidFill>
          </a:ln>
        </p:spPr>
        <p:txBody>
          <a:bodyPr wrap="none">
            <a:spAutoFit/>
          </a:bodyPr>
          <a:lstStyle/>
          <a:p>
            <a:r>
              <a:rPr lang="cs-CZ" sz="2200" b="1" dirty="0" smtClean="0"/>
              <a:t>Datované prorocké knihy</a:t>
            </a:r>
            <a:endParaRPr lang="it-IT" sz="2200" b="1" dirty="0"/>
          </a:p>
        </p:txBody>
      </p:sp>
      <p:sp>
        <p:nvSpPr>
          <p:cNvPr id="9" name="Obdélník 8"/>
          <p:cNvSpPr/>
          <p:nvPr/>
        </p:nvSpPr>
        <p:spPr>
          <a:xfrm>
            <a:off x="715218" y="2132856"/>
            <a:ext cx="842878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dirty="0" smtClean="0"/>
              <a:t>Jsou jakýmsi komentářem ke starozákonní historiografii. </a:t>
            </a:r>
          </a:p>
          <a:p>
            <a:r>
              <a:rPr lang="cs-CZ" sz="2200" dirty="0" smtClean="0"/>
              <a:t>Poskytují čtenáři specifický vhled do izraelské a judské společnosti a do dějin SPV a komentář k němu. Nabízejí Boží komentář k událostem. </a:t>
            </a:r>
          </a:p>
          <a:p>
            <a:endParaRPr lang="cs-CZ" sz="2200" dirty="0"/>
          </a:p>
          <a:p>
            <a:r>
              <a:rPr lang="cs-CZ" sz="2200" dirty="0" smtClean="0"/>
              <a:t>Co říká Bůh na toto všechno? </a:t>
            </a:r>
          </a:p>
          <a:p>
            <a:r>
              <a:rPr lang="cs-CZ" sz="2200" dirty="0" smtClean="0"/>
              <a:t>Jaká je Boží role v těchto událostech? </a:t>
            </a:r>
          </a:p>
          <a:p>
            <a:endParaRPr lang="cs-CZ" sz="2200" dirty="0"/>
          </a:p>
          <a:p>
            <a:r>
              <a:rPr lang="cs-CZ" sz="2200" dirty="0" smtClean="0"/>
              <a:t>Střed dějin Izraele, na který se proroci soustřeďují, je babylonský exil. Prorocké texty jej připravují, vysvětlují, poskytují útěchu a novou naději, popisují výsledek Boží milosti, obnovu Jeruzaléma, ale také neúplnost této obnovy. </a:t>
            </a:r>
            <a:endParaRPr lang="it-IT" sz="2200" dirty="0" smtClean="0"/>
          </a:p>
        </p:txBody>
      </p:sp>
    </p:spTree>
    <p:extLst>
      <p:ext uri="{BB962C8B-B14F-4D97-AF65-F5344CB8AC3E}">
        <p14:creationId xmlns:p14="http://schemas.microsoft.com/office/powerpoint/2010/main" val="2296111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Ámos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pol. 8.</a:t>
            </a:r>
            <a:r>
              <a:rPr lang="en-GB" sz="2200" dirty="0" smtClean="0"/>
              <a:t> </a:t>
            </a:r>
            <a:r>
              <a:rPr lang="cs-CZ" sz="2200" dirty="0" smtClean="0"/>
              <a:t>stol. 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 smtClean="0"/>
              <a:t>po exilu (některé části mohou být mnohem starší)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</a:t>
            </a:r>
            <a:r>
              <a:rPr lang="cs-CZ" sz="2200" b="1" dirty="0" smtClean="0"/>
              <a:t> </a:t>
            </a:r>
            <a:r>
              <a:rPr lang="cs-CZ" sz="2200" dirty="0" smtClean="0"/>
              <a:t>Izrael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/>
          </a:p>
          <a:p>
            <a:pPr marL="0" indent="0">
              <a:buNone/>
            </a:pPr>
            <a:r>
              <a:rPr lang="en-GB" sz="2200" dirty="0" smtClean="0"/>
              <a:t>1-2 </a:t>
            </a:r>
            <a:r>
              <a:rPr lang="en-GB" sz="2200" dirty="0"/>
              <a:t>		</a:t>
            </a:r>
            <a:r>
              <a:rPr lang="cs-CZ" sz="2200" dirty="0" smtClean="0"/>
              <a:t>výroky proti národům (vrcholí Izraelem)</a:t>
            </a:r>
            <a:r>
              <a:rPr lang="en-GB" sz="2200" dirty="0" smtClean="0"/>
              <a:t> </a:t>
            </a:r>
            <a:endParaRPr lang="en-GB" sz="2200" dirty="0"/>
          </a:p>
          <a:p>
            <a:pPr marL="0" indent="0">
              <a:buNone/>
            </a:pPr>
            <a:r>
              <a:rPr lang="en-GB" sz="2200" dirty="0"/>
              <a:t>3-6 		</a:t>
            </a:r>
            <a:r>
              <a:rPr lang="cs-CZ" sz="2200" dirty="0" smtClean="0"/>
              <a:t>Výroky proti Izraeli</a:t>
            </a:r>
          </a:p>
          <a:p>
            <a:pPr marL="0" indent="0">
              <a:buNone/>
            </a:pPr>
            <a:r>
              <a:rPr lang="en-GB" sz="2200" dirty="0" smtClean="0"/>
              <a:t>7:1-9:10 </a:t>
            </a:r>
            <a:r>
              <a:rPr lang="en-GB" sz="2200" dirty="0"/>
              <a:t>	</a:t>
            </a:r>
            <a:r>
              <a:rPr lang="cs-CZ" sz="2200" dirty="0" smtClean="0"/>
              <a:t>Vidění </a:t>
            </a:r>
            <a:endParaRPr lang="en-GB" sz="2200" dirty="0"/>
          </a:p>
          <a:p>
            <a:pPr marL="0" indent="0">
              <a:buNone/>
            </a:pPr>
            <a:r>
              <a:rPr lang="en-GB" sz="2200" dirty="0"/>
              <a:t>9:11-15 	</a:t>
            </a:r>
            <a:r>
              <a:rPr lang="cs-CZ" sz="2200" dirty="0" smtClean="0"/>
              <a:t>Konečná záchrana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83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>
                <a:solidFill>
                  <a:srgbClr val="247C43"/>
                </a:solidFill>
              </a:rPr>
              <a:t>Á</a:t>
            </a:r>
            <a:r>
              <a:rPr lang="en-GB" sz="2200" b="1" dirty="0" err="1" smtClean="0">
                <a:solidFill>
                  <a:srgbClr val="247C43"/>
                </a:solidFill>
              </a:rPr>
              <a:t>mos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dirty="0" smtClean="0"/>
          </a:p>
          <a:p>
            <a:pPr>
              <a:buFontTx/>
              <a:buChar char="-"/>
            </a:pPr>
            <a:r>
              <a:rPr lang="cs-CZ" sz="2200" b="1" dirty="0" smtClean="0"/>
              <a:t>Většinou kritický </a:t>
            </a:r>
            <a:r>
              <a:rPr lang="cs-CZ" sz="2200" dirty="0" smtClean="0"/>
              <a:t>tváří v tvář tristnímu stavu společnosti. Kritizuje:</a:t>
            </a:r>
          </a:p>
          <a:p>
            <a:pPr lvl="1">
              <a:buFontTx/>
              <a:buChar char="-"/>
            </a:pPr>
            <a:r>
              <a:rPr lang="cs-CZ" sz="2200" b="1" dirty="0" smtClean="0"/>
              <a:t>Sociální nespravedlnost, zneužití moci, zneužití náboženství;</a:t>
            </a:r>
            <a:endParaRPr lang="cs-CZ" sz="2200" dirty="0" smtClean="0"/>
          </a:p>
          <a:p>
            <a:pPr lvl="1">
              <a:buFontTx/>
              <a:buChar char="-"/>
            </a:pPr>
            <a:r>
              <a:rPr lang="cs-CZ" sz="2200" b="1" dirty="0" smtClean="0"/>
              <a:t>Kontrast </a:t>
            </a:r>
            <a:r>
              <a:rPr lang="cs-CZ" sz="2200" dirty="0" smtClean="0"/>
              <a:t>společenského hříchu </a:t>
            </a:r>
            <a:r>
              <a:rPr lang="cs-CZ" sz="2200" b="1" dirty="0" smtClean="0"/>
              <a:t>s náboženstvím</a:t>
            </a:r>
            <a:r>
              <a:rPr lang="cs-CZ" sz="2200" dirty="0" smtClean="0"/>
              <a:t>, které nerušeně pokračuje (jako skvělá show); </a:t>
            </a:r>
          </a:p>
          <a:p>
            <a:pPr lvl="1">
              <a:buFontTx/>
              <a:buChar char="-"/>
            </a:pPr>
            <a:r>
              <a:rPr lang="cs-CZ" sz="2200" b="1" dirty="0" smtClean="0"/>
              <a:t>Zatvrzelost </a:t>
            </a:r>
            <a:r>
              <a:rPr lang="cs-CZ" sz="2200" dirty="0" smtClean="0"/>
              <a:t>Izraele a neochota se obrátit. </a:t>
            </a:r>
            <a:endParaRPr lang="it-IT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Oznámení strašlivých </a:t>
            </a:r>
            <a:r>
              <a:rPr lang="cs-CZ" sz="2200" b="1" dirty="0" smtClean="0"/>
              <a:t>důsledků</a:t>
            </a:r>
            <a:r>
              <a:rPr lang="cs-CZ" sz="2200" dirty="0" smtClean="0"/>
              <a:t>. </a:t>
            </a:r>
          </a:p>
          <a:p>
            <a:pPr>
              <a:buFontTx/>
              <a:buChar char="-"/>
            </a:pPr>
            <a:r>
              <a:rPr lang="cs-CZ" sz="2200" dirty="0" smtClean="0"/>
              <a:t>Výrok o </a:t>
            </a:r>
            <a:r>
              <a:rPr lang="cs-CZ" sz="2200" b="1" dirty="0" smtClean="0"/>
              <a:t>konečné záchraně </a:t>
            </a:r>
            <a:r>
              <a:rPr lang="cs-CZ" sz="2200" dirty="0" smtClean="0"/>
              <a:t>je velmi krátký, nicméně i tak otevírá naději do budoucna.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5241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Ozeáš</a:t>
            </a: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cs-CZ" sz="2200" dirty="0" smtClean="0"/>
              <a:t>2. pol. 8. stol. př. Kr. 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 smtClean="0"/>
              <a:t>kniha</a:t>
            </a:r>
            <a:r>
              <a:rPr lang="en-GB" sz="2200" dirty="0" smtClean="0"/>
              <a:t>: </a:t>
            </a:r>
            <a:r>
              <a:rPr lang="cs-CZ" sz="2200" dirty="0"/>
              <a:t>po exilu (některé části mohou být mnohem starší)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 Izrael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cs-CZ" sz="2200" dirty="0" smtClean="0"/>
              <a:t>Je to ta nejchaotičtější a </a:t>
            </a:r>
            <a:r>
              <a:rPr lang="cs-CZ" sz="2200" dirty="0" err="1" smtClean="0"/>
              <a:t>nejneuspořádanější</a:t>
            </a:r>
            <a:r>
              <a:rPr lang="cs-CZ" sz="2200" dirty="0" smtClean="0"/>
              <a:t> prorocká kniha SZ. Není v ní žádný zřetelný řád. </a:t>
            </a:r>
          </a:p>
          <a:p>
            <a:pPr marL="0" indent="0">
              <a:buNone/>
            </a:pPr>
            <a:r>
              <a:rPr lang="en-GB" sz="2200" dirty="0" smtClean="0"/>
              <a:t>1-3 </a:t>
            </a:r>
            <a:r>
              <a:rPr lang="en-GB" sz="2200" dirty="0"/>
              <a:t>		</a:t>
            </a:r>
            <a:r>
              <a:rPr lang="cs-CZ" sz="2200" dirty="0" smtClean="0"/>
              <a:t>Prorokovo manželství </a:t>
            </a: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4-14 </a:t>
            </a:r>
            <a:r>
              <a:rPr lang="en-GB" sz="2200" dirty="0"/>
              <a:t>		</a:t>
            </a:r>
            <a:r>
              <a:rPr lang="cs-CZ" sz="2200" dirty="0" smtClean="0"/>
              <a:t>Výroky proti Izraeli </a:t>
            </a:r>
            <a:endParaRPr lang="en-GB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9050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 lnSpcReduction="10000"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>
                <a:solidFill>
                  <a:srgbClr val="247C43"/>
                </a:solidFill>
              </a:rPr>
              <a:t>Ozeáš</a:t>
            </a:r>
            <a:endParaRPr lang="en-GB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en-GB" sz="2200" b="1" dirty="0">
              <a:solidFill>
                <a:srgbClr val="247C43"/>
              </a:solidFill>
            </a:endParaRPr>
          </a:p>
          <a:p>
            <a:pPr>
              <a:buFontTx/>
              <a:buChar char="-"/>
            </a:pPr>
            <a:r>
              <a:rPr lang="cs-CZ" sz="2200" dirty="0" smtClean="0"/>
              <a:t>Klíčové termíny</a:t>
            </a:r>
            <a:r>
              <a:rPr lang="en-GB" sz="2200" dirty="0" smtClean="0"/>
              <a:t>: ‘</a:t>
            </a:r>
            <a:r>
              <a:rPr lang="cs-CZ" sz="2200" b="1" dirty="0" err="1"/>
              <a:t>c</a:t>
            </a:r>
            <a:r>
              <a:rPr lang="en-GB" sz="2200" b="1" dirty="0" err="1" smtClean="0"/>
              <a:t>hesed</a:t>
            </a:r>
            <a:r>
              <a:rPr lang="en-GB" sz="2200" dirty="0" smtClean="0"/>
              <a:t>’ x </a:t>
            </a:r>
            <a:r>
              <a:rPr lang="cs-CZ" sz="2200" dirty="0" smtClean="0"/>
              <a:t>kořen </a:t>
            </a:r>
            <a:r>
              <a:rPr lang="en-GB" sz="2200" dirty="0" smtClean="0"/>
              <a:t>‘</a:t>
            </a:r>
            <a:r>
              <a:rPr lang="en-GB" sz="2200" b="1" dirty="0" smtClean="0"/>
              <a:t>z-n-h</a:t>
            </a:r>
            <a:r>
              <a:rPr lang="en-GB" sz="2200" dirty="0" smtClean="0"/>
              <a:t>’. </a:t>
            </a:r>
          </a:p>
          <a:p>
            <a:pPr>
              <a:buFontTx/>
              <a:buChar char="-"/>
            </a:pPr>
            <a:r>
              <a:rPr lang="cs-CZ" sz="2200" b="1" dirty="0" smtClean="0"/>
              <a:t>Prostituce</a:t>
            </a:r>
            <a:r>
              <a:rPr lang="cs-CZ" sz="2200" dirty="0" smtClean="0"/>
              <a:t> </a:t>
            </a:r>
            <a:r>
              <a:rPr lang="en-GB" sz="2200" dirty="0" smtClean="0"/>
              <a:t>(</a:t>
            </a:r>
            <a:r>
              <a:rPr lang="cs-CZ" sz="2200" dirty="0" smtClean="0"/>
              <a:t>kořen </a:t>
            </a:r>
            <a:r>
              <a:rPr lang="en-GB" sz="2200" dirty="0" smtClean="0"/>
              <a:t>‘z-n-h’) </a:t>
            </a:r>
            <a:r>
              <a:rPr lang="cs-CZ" sz="2200" dirty="0" smtClean="0"/>
              <a:t>je hlavním problémem</a:t>
            </a:r>
            <a:r>
              <a:rPr lang="en-GB" sz="2200" dirty="0" smtClean="0"/>
              <a:t>. </a:t>
            </a:r>
            <a:r>
              <a:rPr lang="cs-CZ" sz="2200" dirty="0" smtClean="0"/>
              <a:t>Spočívá v různých přečinech, jako v násilí, nespravedlnosti, zneužití moci, zneužití náboženství aj. </a:t>
            </a:r>
          </a:p>
          <a:p>
            <a:pPr>
              <a:buFontTx/>
              <a:buChar char="-"/>
            </a:pPr>
            <a:r>
              <a:rPr lang="en-GB" sz="2200" dirty="0" smtClean="0"/>
              <a:t>‘</a:t>
            </a:r>
            <a:r>
              <a:rPr lang="cs-CZ" sz="2200" b="1" dirty="0" smtClean="0"/>
              <a:t>c</a:t>
            </a:r>
            <a:r>
              <a:rPr lang="en-GB" sz="2200" b="1" dirty="0" err="1" smtClean="0"/>
              <a:t>hesed</a:t>
            </a:r>
            <a:r>
              <a:rPr lang="en-GB" sz="2200" dirty="0" smtClean="0"/>
              <a:t>’ </a:t>
            </a:r>
            <a:r>
              <a:rPr lang="cs-CZ" sz="2200" dirty="0" smtClean="0"/>
              <a:t>znamená věrnost, spolehlivost, správný a opravdový vztah s Bohem, který – podobně jako </a:t>
            </a:r>
            <a:r>
              <a:rPr lang="en-GB" sz="2200" dirty="0" smtClean="0"/>
              <a:t>‘z-n-h’ – </a:t>
            </a:r>
            <a:r>
              <a:rPr lang="cs-CZ" sz="2200" dirty="0" smtClean="0"/>
              <a:t>může být spatřován v různých aspektech lidského a společenského života.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Termín</a:t>
            </a:r>
            <a:r>
              <a:rPr lang="en-GB" sz="2200" dirty="0" smtClean="0"/>
              <a:t> ‘</a:t>
            </a:r>
            <a:r>
              <a:rPr lang="en-GB" sz="2200" dirty="0" err="1" smtClean="0"/>
              <a:t>prostitu</a:t>
            </a:r>
            <a:r>
              <a:rPr lang="cs-CZ" sz="2200" dirty="0" err="1" smtClean="0"/>
              <a:t>ce</a:t>
            </a:r>
            <a:r>
              <a:rPr lang="en-GB" sz="2200" dirty="0" smtClean="0"/>
              <a:t>’ </a:t>
            </a:r>
            <a:r>
              <a:rPr lang="cs-CZ" sz="2200" dirty="0" smtClean="0"/>
              <a:t>ukazuje, že „hříchem“, ať už je to cokoli, je čin namířený proti </a:t>
            </a:r>
            <a:r>
              <a:rPr lang="cs-CZ" sz="2200" b="1" dirty="0" smtClean="0"/>
              <a:t>Boží lásce k Izraeli </a:t>
            </a:r>
            <a:r>
              <a:rPr lang="cs-CZ" sz="2200" dirty="0" smtClean="0"/>
              <a:t>a že </a:t>
            </a:r>
            <a:r>
              <a:rPr lang="en-GB" sz="2200" dirty="0" smtClean="0"/>
              <a:t>‘</a:t>
            </a:r>
            <a:r>
              <a:rPr lang="cs-CZ" sz="2200" dirty="0" err="1"/>
              <a:t>c</a:t>
            </a:r>
            <a:r>
              <a:rPr lang="en-GB" sz="2200" dirty="0" err="1" smtClean="0"/>
              <a:t>hesed</a:t>
            </a:r>
            <a:r>
              <a:rPr lang="en-GB" sz="2200" dirty="0" smtClean="0"/>
              <a:t>’ </a:t>
            </a:r>
            <a:r>
              <a:rPr lang="cs-CZ" sz="2200" dirty="0" smtClean="0"/>
              <a:t>je </a:t>
            </a:r>
            <a:r>
              <a:rPr lang="cs-CZ" sz="2200" b="1" dirty="0" smtClean="0"/>
              <a:t>správnou odpovědí</a:t>
            </a:r>
            <a:r>
              <a:rPr lang="en-GB" sz="2200" dirty="0" smtClean="0"/>
              <a:t> </a:t>
            </a:r>
            <a:r>
              <a:rPr lang="cs-CZ" sz="2200" dirty="0" smtClean="0"/>
              <a:t>na </a:t>
            </a:r>
            <a:r>
              <a:rPr lang="en-GB" sz="2200" dirty="0" smtClean="0"/>
              <a:t>‘</a:t>
            </a:r>
            <a:r>
              <a:rPr lang="cs-CZ" sz="2200" dirty="0" err="1"/>
              <a:t>c</a:t>
            </a:r>
            <a:r>
              <a:rPr lang="en-GB" sz="2200" dirty="0" err="1" smtClean="0"/>
              <a:t>hesed</a:t>
            </a:r>
            <a:r>
              <a:rPr lang="en-GB" sz="2200" dirty="0" smtClean="0"/>
              <a:t>’ </a:t>
            </a:r>
            <a:r>
              <a:rPr lang="cs-CZ" sz="2200" dirty="0" smtClean="0"/>
              <a:t>Boží</a:t>
            </a:r>
            <a:r>
              <a:rPr lang="en-GB" sz="2200" dirty="0" smtClean="0"/>
              <a:t>; </a:t>
            </a:r>
            <a:r>
              <a:rPr lang="cs-CZ" sz="2200" dirty="0" smtClean="0"/>
              <a:t>že být věrný Boží lásce znamená chovat se správně ve všech aspektech života. </a:t>
            </a:r>
            <a:endParaRPr lang="en-GB" sz="2200" dirty="0" smtClean="0"/>
          </a:p>
          <a:p>
            <a:pPr>
              <a:buFontTx/>
              <a:buChar char="-"/>
            </a:pPr>
            <a:r>
              <a:rPr lang="cs-CZ" sz="2200" dirty="0" smtClean="0"/>
              <a:t>Kniha obsahuje odkazy na mnoho událostí z národních dějin, aby ukázala, že </a:t>
            </a:r>
            <a:r>
              <a:rPr lang="cs-CZ" sz="2200" b="1" dirty="0" smtClean="0"/>
              <a:t>hříšnost Izraele tu je odnepaměti</a:t>
            </a:r>
            <a:r>
              <a:rPr lang="cs-CZ" sz="2200" dirty="0" smtClean="0"/>
              <a:t>, že je téměř součástí přirozenosti národa. </a:t>
            </a:r>
            <a:endParaRPr lang="en-GB" sz="2200" dirty="0" smtClean="0"/>
          </a:p>
          <a:p>
            <a:pPr marL="0" indent="0">
              <a:buNone/>
            </a:pP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5471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ástupný symbol pro obsah 1"/>
          <p:cNvSpPr>
            <a:spLocks noGrp="1"/>
          </p:cNvSpPr>
          <p:nvPr>
            <p:ph idx="1"/>
          </p:nvPr>
        </p:nvSpPr>
        <p:spPr>
          <a:xfrm>
            <a:off x="755576" y="836712"/>
            <a:ext cx="8388424" cy="6021288"/>
          </a:xfrm>
        </p:spPr>
        <p:txBody>
          <a:bodyPr>
            <a:normAutofit/>
          </a:bodyPr>
          <a:lstStyle/>
          <a:p>
            <a:endParaRPr lang="cs-CZ" sz="2200" dirty="0" smtClean="0"/>
          </a:p>
          <a:p>
            <a:pPr marL="0" indent="0">
              <a:buNone/>
            </a:pPr>
            <a:r>
              <a:rPr lang="cs-CZ" sz="2200" b="1" dirty="0" err="1" smtClean="0">
                <a:solidFill>
                  <a:srgbClr val="247C43"/>
                </a:solidFill>
              </a:rPr>
              <a:t>Micheáš</a:t>
            </a:r>
            <a:endParaRPr lang="cs-CZ" sz="2200" b="1" dirty="0" smtClean="0">
              <a:solidFill>
                <a:srgbClr val="247C43"/>
              </a:solidFill>
            </a:endParaRPr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Datum</a:t>
            </a:r>
            <a:r>
              <a:rPr lang="en-GB" sz="2200" b="1" dirty="0" smtClean="0"/>
              <a:t>:	</a:t>
            </a:r>
            <a:r>
              <a:rPr lang="cs-CZ" sz="2200" dirty="0" smtClean="0"/>
              <a:t>prorok</a:t>
            </a:r>
            <a:r>
              <a:rPr lang="en-GB" sz="2200" dirty="0" smtClean="0"/>
              <a:t>:</a:t>
            </a:r>
            <a:r>
              <a:rPr lang="en-GB" sz="2200" b="1" dirty="0" smtClean="0"/>
              <a:t> </a:t>
            </a:r>
            <a:r>
              <a:rPr lang="en-GB" sz="2200" dirty="0" smtClean="0"/>
              <a:t>8</a:t>
            </a:r>
            <a:r>
              <a:rPr lang="cs-CZ" sz="2200" dirty="0" smtClean="0"/>
              <a:t>.</a:t>
            </a:r>
            <a:r>
              <a:rPr lang="en-GB" sz="2200" dirty="0" smtClean="0"/>
              <a:t>/7</a:t>
            </a:r>
            <a:r>
              <a:rPr lang="cs-CZ" sz="2200" dirty="0" smtClean="0"/>
              <a:t>. stol. př. Kr.</a:t>
            </a:r>
            <a:r>
              <a:rPr lang="en-GB" sz="2200" dirty="0" smtClean="0"/>
              <a:t> </a:t>
            </a:r>
          </a:p>
          <a:p>
            <a:pPr marL="0" indent="0">
              <a:buNone/>
            </a:pPr>
            <a:r>
              <a:rPr lang="en-GB" sz="2200" dirty="0"/>
              <a:t>	</a:t>
            </a:r>
            <a:r>
              <a:rPr lang="cs-CZ" sz="2200" dirty="0"/>
              <a:t>kniha</a:t>
            </a:r>
            <a:r>
              <a:rPr lang="en-GB" sz="2200" dirty="0"/>
              <a:t>: </a:t>
            </a:r>
            <a:r>
              <a:rPr lang="cs-CZ" sz="2200" dirty="0"/>
              <a:t>po exilu (některé části mohou být mnohem starší)</a:t>
            </a:r>
            <a:r>
              <a:rPr lang="en-GB" sz="2200" dirty="0"/>
              <a:t> </a:t>
            </a:r>
          </a:p>
          <a:p>
            <a:pPr marL="0" indent="0">
              <a:buNone/>
            </a:pPr>
            <a:r>
              <a:rPr lang="cs-CZ" sz="2200" b="1" dirty="0" smtClean="0"/>
              <a:t>Místo</a:t>
            </a:r>
            <a:r>
              <a:rPr lang="en-GB" sz="2200" b="1" dirty="0" smtClean="0"/>
              <a:t>: </a:t>
            </a:r>
            <a:r>
              <a:rPr lang="cs-CZ" sz="2200" dirty="0" smtClean="0"/>
              <a:t>Království Judsko</a:t>
            </a:r>
            <a:endParaRPr lang="en-GB" sz="2200" dirty="0"/>
          </a:p>
          <a:p>
            <a:pPr marL="0" indent="0">
              <a:buNone/>
            </a:pPr>
            <a:r>
              <a:rPr lang="cs-CZ" sz="2200" b="1" dirty="0" smtClean="0"/>
              <a:t>Jazyk</a:t>
            </a:r>
            <a:r>
              <a:rPr lang="en-GB" sz="2200" b="1" dirty="0" smtClean="0"/>
              <a:t>: </a:t>
            </a:r>
            <a:r>
              <a:rPr lang="cs-CZ" sz="2200" dirty="0" smtClean="0"/>
              <a:t>Hebrejština</a:t>
            </a:r>
            <a:r>
              <a:rPr lang="en-GB" sz="2200" dirty="0" smtClean="0"/>
              <a:t> </a:t>
            </a:r>
            <a:endParaRPr lang="cs-CZ" sz="2200" dirty="0"/>
          </a:p>
          <a:p>
            <a:pPr marL="0" indent="0">
              <a:buNone/>
            </a:pPr>
            <a:endParaRPr lang="cs-CZ" sz="2200" dirty="0"/>
          </a:p>
          <a:p>
            <a:pPr marL="0" indent="0">
              <a:buNone/>
            </a:pPr>
            <a:r>
              <a:rPr lang="cs-CZ" sz="2200" b="1" dirty="0" smtClean="0"/>
              <a:t>Struktura</a:t>
            </a:r>
            <a:endParaRPr lang="en-GB" sz="2200" b="1" dirty="0" smtClean="0"/>
          </a:p>
          <a:p>
            <a:pPr marL="0" indent="0">
              <a:buNone/>
            </a:pPr>
            <a:r>
              <a:rPr lang="en-GB" sz="2200" dirty="0" smtClean="0"/>
              <a:t>1-3 	</a:t>
            </a:r>
            <a:r>
              <a:rPr lang="cs-CZ" sz="2200" dirty="0" smtClean="0"/>
              <a:t>výroky o zkáze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4-5 	</a:t>
            </a:r>
            <a:r>
              <a:rPr lang="cs-CZ" sz="2200" dirty="0" smtClean="0"/>
              <a:t>výroky o spáse</a:t>
            </a:r>
            <a:endParaRPr lang="en-GB" sz="2200" dirty="0"/>
          </a:p>
          <a:p>
            <a:pPr marL="0" indent="0">
              <a:buNone/>
            </a:pPr>
            <a:r>
              <a:rPr lang="en-GB" sz="2200" dirty="0" smtClean="0"/>
              <a:t>6:1-7:7 	</a:t>
            </a:r>
            <a:r>
              <a:rPr lang="cs-CZ" sz="2200" dirty="0"/>
              <a:t> výroky o zkáze</a:t>
            </a:r>
            <a:endParaRPr lang="en-GB" sz="2200" dirty="0" smtClean="0"/>
          </a:p>
          <a:p>
            <a:pPr marL="0" indent="0">
              <a:buNone/>
            </a:pPr>
            <a:r>
              <a:rPr lang="en-GB" sz="2200" dirty="0" smtClean="0"/>
              <a:t>7:8-20 	</a:t>
            </a:r>
            <a:r>
              <a:rPr lang="cs-CZ" sz="2200" dirty="0" smtClean="0"/>
              <a:t>výroky o konečné spáse </a:t>
            </a:r>
            <a:endParaRPr lang="cs-CZ" sz="2200" dirty="0"/>
          </a:p>
        </p:txBody>
      </p:sp>
      <p:sp>
        <p:nvSpPr>
          <p:cNvPr id="7" name="Vývojový diagram: dokument 6"/>
          <p:cNvSpPr/>
          <p:nvPr/>
        </p:nvSpPr>
        <p:spPr>
          <a:xfrm rot="16200000">
            <a:off x="-3073823" y="3068960"/>
            <a:ext cx="6858000" cy="720080"/>
          </a:xfrm>
          <a:prstGeom prst="flowChartDocumen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-252536" y="188640"/>
            <a:ext cx="10081120" cy="648072"/>
          </a:xfrm>
          <a:prstGeom prst="rect">
            <a:avLst/>
          </a:prstGeom>
          <a:solidFill>
            <a:srgbClr val="247C43"/>
          </a:solidFill>
          <a:ln>
            <a:solidFill>
              <a:srgbClr val="247C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92D05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1691680" y="332656"/>
            <a:ext cx="7452320" cy="369332"/>
          </a:xfrm>
          <a:prstGeom prst="rect">
            <a:avLst/>
          </a:prstGeom>
          <a:solidFill>
            <a:srgbClr val="247C43"/>
          </a:solidFill>
        </p:spPr>
        <p:txBody>
          <a:bodyPr wrap="square" rtlCol="0">
            <a:spAutoFit/>
          </a:bodyPr>
          <a:lstStyle/>
          <a:p>
            <a:r>
              <a:rPr lang="cs-CZ" dirty="0" err="1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Old</a:t>
            </a:r>
            <a:r>
              <a:rPr lang="cs-CZ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Testament 2 </a:t>
            </a:r>
            <a:r>
              <a:rPr lang="cs-CZ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– </a:t>
            </a:r>
            <a:r>
              <a:rPr lang="en-GB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Prophetic books with </a:t>
            </a:r>
            <a:r>
              <a:rPr lang="cs-CZ" dirty="0" err="1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date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ovéPole 6"/>
          <p:cNvSpPr txBox="1"/>
          <p:nvPr/>
        </p:nvSpPr>
        <p:spPr>
          <a:xfrm>
            <a:off x="80477" y="332656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5</a:t>
            </a:r>
            <a:endParaRPr lang="cs-CZ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4640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1598</Words>
  <Application>Microsoft Office PowerPoint</Application>
  <PresentationFormat>Předvádění na obrazovce (4:3)</PresentationFormat>
  <Paragraphs>337</Paragraphs>
  <Slides>30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1" baseType="lpstr">
      <vt:lpstr>Motiv sady Office</vt:lpstr>
      <vt:lpstr>Starý zákon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Biblická etika</dc:title>
  <dc:creator>mackerle</dc:creator>
  <cp:lastModifiedBy>mackerle</cp:lastModifiedBy>
  <cp:revision>120</cp:revision>
  <dcterms:created xsi:type="dcterms:W3CDTF">2020-02-12T09:48:51Z</dcterms:created>
  <dcterms:modified xsi:type="dcterms:W3CDTF">2021-04-14T04:37:18Z</dcterms:modified>
</cp:coreProperties>
</file>