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1"/>
  </p:sldMasterIdLst>
  <p:notesMasterIdLst>
    <p:notesMasterId r:id="rId21"/>
  </p:notesMasterIdLst>
  <p:sldIdLst>
    <p:sldId id="256" r:id="rId2"/>
    <p:sldId id="306" r:id="rId3"/>
    <p:sldId id="307" r:id="rId4"/>
    <p:sldId id="308" r:id="rId5"/>
    <p:sldId id="309" r:id="rId6"/>
    <p:sldId id="310" r:id="rId7"/>
    <p:sldId id="316" r:id="rId8"/>
    <p:sldId id="311" r:id="rId9"/>
    <p:sldId id="312" r:id="rId10"/>
    <p:sldId id="322" r:id="rId11"/>
    <p:sldId id="313" r:id="rId12"/>
    <p:sldId id="314" r:id="rId13"/>
    <p:sldId id="315" r:id="rId14"/>
    <p:sldId id="320" r:id="rId15"/>
    <p:sldId id="321" r:id="rId16"/>
    <p:sldId id="317" r:id="rId17"/>
    <p:sldId id="318" r:id="rId18"/>
    <p:sldId id="319" r:id="rId19"/>
    <p:sldId id="275" r:id="rId20"/>
  </p:sldIdLst>
  <p:sldSz cx="10693400" cy="7561263"/>
  <p:notesSz cx="6797675" cy="9926638"/>
  <p:defaultTextStyle>
    <a:defPPr>
      <a:defRPr lang="cs-CZ"/>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368">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101" d="100"/>
          <a:sy n="101" d="100"/>
        </p:scale>
        <p:origin x="1380" y="120"/>
      </p:cViewPr>
      <p:guideLst>
        <p:guide orient="horz" pos="2381"/>
        <p:guide pos="3368"/>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7C81D14C-5566-445D-BD74-763B41037513}" type="datetimeFigureOut">
              <a:rPr lang="cs-CZ" smtClean="0"/>
              <a:t>20.03.2020</a:t>
            </a:fld>
            <a:endParaRPr lang="cs-CZ"/>
          </a:p>
        </p:txBody>
      </p:sp>
      <p:sp>
        <p:nvSpPr>
          <p:cNvPr id="4" name="Zástupný symbol pro obrázek snímku 3"/>
          <p:cNvSpPr>
            <a:spLocks noGrp="1" noRot="1" noChangeAspect="1"/>
          </p:cNvSpPr>
          <p:nvPr>
            <p:ph type="sldImg" idx="2"/>
          </p:nvPr>
        </p:nvSpPr>
        <p:spPr>
          <a:xfrm>
            <a:off x="1030288" y="1241425"/>
            <a:ext cx="4737100"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8DD68CE-66E3-4B61-B1C6-4A829A625939}" type="slidenum">
              <a:rPr lang="cs-CZ" smtClean="0"/>
              <a:t>‹#›</a:t>
            </a:fld>
            <a:endParaRPr lang="cs-CZ"/>
          </a:p>
        </p:txBody>
      </p:sp>
    </p:spTree>
    <p:extLst>
      <p:ext uri="{BB962C8B-B14F-4D97-AF65-F5344CB8AC3E}">
        <p14:creationId xmlns:p14="http://schemas.microsoft.com/office/powerpoint/2010/main" val="3740625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2</a:t>
            </a:fld>
            <a:endParaRPr lang="cs-CZ"/>
          </a:p>
        </p:txBody>
      </p:sp>
    </p:spTree>
    <p:extLst>
      <p:ext uri="{BB962C8B-B14F-4D97-AF65-F5344CB8AC3E}">
        <p14:creationId xmlns:p14="http://schemas.microsoft.com/office/powerpoint/2010/main" val="29282598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11</a:t>
            </a:fld>
            <a:endParaRPr lang="cs-CZ"/>
          </a:p>
        </p:txBody>
      </p:sp>
    </p:spTree>
    <p:extLst>
      <p:ext uri="{BB962C8B-B14F-4D97-AF65-F5344CB8AC3E}">
        <p14:creationId xmlns:p14="http://schemas.microsoft.com/office/powerpoint/2010/main" val="3860603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12</a:t>
            </a:fld>
            <a:endParaRPr lang="cs-CZ"/>
          </a:p>
        </p:txBody>
      </p:sp>
    </p:spTree>
    <p:extLst>
      <p:ext uri="{BB962C8B-B14F-4D97-AF65-F5344CB8AC3E}">
        <p14:creationId xmlns:p14="http://schemas.microsoft.com/office/powerpoint/2010/main" val="19780205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13</a:t>
            </a:fld>
            <a:endParaRPr lang="cs-CZ"/>
          </a:p>
        </p:txBody>
      </p:sp>
    </p:spTree>
    <p:extLst>
      <p:ext uri="{BB962C8B-B14F-4D97-AF65-F5344CB8AC3E}">
        <p14:creationId xmlns:p14="http://schemas.microsoft.com/office/powerpoint/2010/main" val="29666811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14</a:t>
            </a:fld>
            <a:endParaRPr lang="cs-CZ"/>
          </a:p>
        </p:txBody>
      </p:sp>
    </p:spTree>
    <p:extLst>
      <p:ext uri="{BB962C8B-B14F-4D97-AF65-F5344CB8AC3E}">
        <p14:creationId xmlns:p14="http://schemas.microsoft.com/office/powerpoint/2010/main" val="57146274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15</a:t>
            </a:fld>
            <a:endParaRPr lang="cs-CZ"/>
          </a:p>
        </p:txBody>
      </p:sp>
    </p:spTree>
    <p:extLst>
      <p:ext uri="{BB962C8B-B14F-4D97-AF65-F5344CB8AC3E}">
        <p14:creationId xmlns:p14="http://schemas.microsoft.com/office/powerpoint/2010/main" val="393240223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16</a:t>
            </a:fld>
            <a:endParaRPr lang="cs-CZ"/>
          </a:p>
        </p:txBody>
      </p:sp>
    </p:spTree>
    <p:extLst>
      <p:ext uri="{BB962C8B-B14F-4D97-AF65-F5344CB8AC3E}">
        <p14:creationId xmlns:p14="http://schemas.microsoft.com/office/powerpoint/2010/main" val="357549299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17</a:t>
            </a:fld>
            <a:endParaRPr lang="cs-CZ"/>
          </a:p>
        </p:txBody>
      </p:sp>
    </p:spTree>
    <p:extLst>
      <p:ext uri="{BB962C8B-B14F-4D97-AF65-F5344CB8AC3E}">
        <p14:creationId xmlns:p14="http://schemas.microsoft.com/office/powerpoint/2010/main" val="19884328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18</a:t>
            </a:fld>
            <a:endParaRPr lang="cs-CZ"/>
          </a:p>
        </p:txBody>
      </p:sp>
    </p:spTree>
    <p:extLst>
      <p:ext uri="{BB962C8B-B14F-4D97-AF65-F5344CB8AC3E}">
        <p14:creationId xmlns:p14="http://schemas.microsoft.com/office/powerpoint/2010/main" val="14920491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3</a:t>
            </a:fld>
            <a:endParaRPr lang="cs-CZ"/>
          </a:p>
        </p:txBody>
      </p:sp>
    </p:spTree>
    <p:extLst>
      <p:ext uri="{BB962C8B-B14F-4D97-AF65-F5344CB8AC3E}">
        <p14:creationId xmlns:p14="http://schemas.microsoft.com/office/powerpoint/2010/main" val="34354408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4</a:t>
            </a:fld>
            <a:endParaRPr lang="cs-CZ"/>
          </a:p>
        </p:txBody>
      </p:sp>
    </p:spTree>
    <p:extLst>
      <p:ext uri="{BB962C8B-B14F-4D97-AF65-F5344CB8AC3E}">
        <p14:creationId xmlns:p14="http://schemas.microsoft.com/office/powerpoint/2010/main" val="7791216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5</a:t>
            </a:fld>
            <a:endParaRPr lang="cs-CZ"/>
          </a:p>
        </p:txBody>
      </p:sp>
    </p:spTree>
    <p:extLst>
      <p:ext uri="{BB962C8B-B14F-4D97-AF65-F5344CB8AC3E}">
        <p14:creationId xmlns:p14="http://schemas.microsoft.com/office/powerpoint/2010/main" val="35661538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6</a:t>
            </a:fld>
            <a:endParaRPr lang="cs-CZ"/>
          </a:p>
        </p:txBody>
      </p:sp>
    </p:spTree>
    <p:extLst>
      <p:ext uri="{BB962C8B-B14F-4D97-AF65-F5344CB8AC3E}">
        <p14:creationId xmlns:p14="http://schemas.microsoft.com/office/powerpoint/2010/main" val="33240203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7</a:t>
            </a:fld>
            <a:endParaRPr lang="cs-CZ"/>
          </a:p>
        </p:txBody>
      </p:sp>
    </p:spTree>
    <p:extLst>
      <p:ext uri="{BB962C8B-B14F-4D97-AF65-F5344CB8AC3E}">
        <p14:creationId xmlns:p14="http://schemas.microsoft.com/office/powerpoint/2010/main" val="25706850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8</a:t>
            </a:fld>
            <a:endParaRPr lang="cs-CZ"/>
          </a:p>
        </p:txBody>
      </p:sp>
    </p:spTree>
    <p:extLst>
      <p:ext uri="{BB962C8B-B14F-4D97-AF65-F5344CB8AC3E}">
        <p14:creationId xmlns:p14="http://schemas.microsoft.com/office/powerpoint/2010/main" val="28856458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9</a:t>
            </a:fld>
            <a:endParaRPr lang="cs-CZ"/>
          </a:p>
        </p:txBody>
      </p:sp>
    </p:spTree>
    <p:extLst>
      <p:ext uri="{BB962C8B-B14F-4D97-AF65-F5344CB8AC3E}">
        <p14:creationId xmlns:p14="http://schemas.microsoft.com/office/powerpoint/2010/main" val="24490204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10</a:t>
            </a:fld>
            <a:endParaRPr lang="cs-CZ"/>
          </a:p>
        </p:txBody>
      </p:sp>
    </p:spTree>
    <p:extLst>
      <p:ext uri="{BB962C8B-B14F-4D97-AF65-F5344CB8AC3E}">
        <p14:creationId xmlns:p14="http://schemas.microsoft.com/office/powerpoint/2010/main" val="158788357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7" name="Obdélník 16"/>
          <p:cNvSpPr/>
          <p:nvPr/>
        </p:nvSpPr>
        <p:spPr>
          <a:xfrm>
            <a:off x="0" y="0"/>
            <a:ext cx="10693400" cy="75612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 name="Obdélník 13"/>
          <p:cNvSpPr/>
          <p:nvPr/>
        </p:nvSpPr>
        <p:spPr>
          <a:xfrm>
            <a:off x="0" y="1887568"/>
            <a:ext cx="10693400" cy="1890000"/>
          </a:xfrm>
          <a:prstGeom prst="rect">
            <a:avLst/>
          </a:prstGeom>
          <a:solidFill>
            <a:srgbClr val="E0003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1165225" fontAlgn="auto">
              <a:spcBef>
                <a:spcPts val="0"/>
              </a:spcBef>
              <a:spcAft>
                <a:spcPts val="0"/>
              </a:spcAft>
              <a:defRPr/>
            </a:pPr>
            <a:endParaRPr lang="cs-CZ" sz="2800" dirty="0">
              <a:latin typeface="Clara Sans" pitchFamily="50" charset="0"/>
            </a:endParaRPr>
          </a:p>
        </p:txBody>
      </p:sp>
      <p:sp>
        <p:nvSpPr>
          <p:cNvPr id="2" name="Nadpis 1"/>
          <p:cNvSpPr>
            <a:spLocks noGrp="1"/>
          </p:cNvSpPr>
          <p:nvPr>
            <p:ph type="ctrTitle"/>
          </p:nvPr>
        </p:nvSpPr>
        <p:spPr>
          <a:xfrm>
            <a:off x="1602284" y="2024330"/>
            <a:ext cx="8289110" cy="1503745"/>
          </a:xfrm>
        </p:spPr>
        <p:txBody>
          <a:bodyPr/>
          <a:lstStyle>
            <a:lvl1pPr marL="0" indent="0" algn="l">
              <a:defRPr sz="4400">
                <a:solidFill>
                  <a:schemeClr val="bg1"/>
                </a:solidFill>
                <a:latin typeface="Clara Sans" pitchFamily="50" charset="0"/>
              </a:defRPr>
            </a:lvl1pPr>
          </a:lstStyle>
          <a:p>
            <a:r>
              <a:rPr lang="cs-CZ" smtClean="0"/>
              <a:t>Kliknutím lze upravit styl.</a:t>
            </a:r>
            <a:endParaRPr lang="cs-CZ" dirty="0"/>
          </a:p>
        </p:txBody>
      </p:sp>
      <p:sp>
        <p:nvSpPr>
          <p:cNvPr id="3" name="Podnadpis 2"/>
          <p:cNvSpPr>
            <a:spLocks noGrp="1"/>
          </p:cNvSpPr>
          <p:nvPr>
            <p:ph type="subTitle" idx="1"/>
          </p:nvPr>
        </p:nvSpPr>
        <p:spPr>
          <a:xfrm>
            <a:off x="1602284" y="3957618"/>
            <a:ext cx="8640960" cy="720080"/>
          </a:xfrm>
        </p:spPr>
        <p:txBody>
          <a:bodyPr/>
          <a:lstStyle>
            <a:lvl1pPr marL="0" indent="0" algn="l">
              <a:buNone/>
              <a:defRPr sz="2400">
                <a:solidFill>
                  <a:schemeClr val="tx1">
                    <a:tint val="75000"/>
                  </a:schemeClr>
                </a:solidFill>
                <a:latin typeface="Clara Sans" pitchFamily="50"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dirty="0"/>
          </a:p>
        </p:txBody>
      </p:sp>
      <p:sp>
        <p:nvSpPr>
          <p:cNvPr id="5" name="Zástupný symbol pro datum 3"/>
          <p:cNvSpPr>
            <a:spLocks noGrp="1"/>
          </p:cNvSpPr>
          <p:nvPr>
            <p:ph type="dt" sz="half" idx="10"/>
          </p:nvPr>
        </p:nvSpPr>
        <p:spPr/>
        <p:txBody>
          <a:bodyPr/>
          <a:lstStyle>
            <a:lvl1pPr>
              <a:defRPr>
                <a:latin typeface="Clara Sans" pitchFamily="50" charset="0"/>
              </a:defRPr>
            </a:lvl1pPr>
          </a:lstStyle>
          <a:p>
            <a:pPr>
              <a:defRPr/>
            </a:pPr>
            <a:fld id="{861E5E6D-9964-443D-8A1A-2F174139E214}" type="datetime1">
              <a:rPr lang="cs-CZ" smtClean="0"/>
              <a:t>20.03.2020</a:t>
            </a:fld>
            <a:endParaRPr lang="cs-CZ"/>
          </a:p>
        </p:txBody>
      </p:sp>
      <p:sp>
        <p:nvSpPr>
          <p:cNvPr id="6" name="Zástupný symbol pro zápatí 4"/>
          <p:cNvSpPr>
            <a:spLocks noGrp="1"/>
          </p:cNvSpPr>
          <p:nvPr>
            <p:ph type="ftr" sz="quarter" idx="11"/>
          </p:nvPr>
        </p:nvSpPr>
        <p:spPr/>
        <p:txBody>
          <a:bodyPr/>
          <a:lstStyle>
            <a:lvl1pPr>
              <a:defRPr>
                <a:latin typeface="Clara Sans" pitchFamily="50" charset="0"/>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atin typeface="Clara Sans" pitchFamily="50" charset="0"/>
              </a:defRPr>
            </a:lvl1pPr>
          </a:lstStyle>
          <a:p>
            <a:pPr>
              <a:defRPr/>
            </a:pPr>
            <a:fld id="{9251B02E-AEA4-4A25-B995-7FBC9F8D11D8}" type="slidenum">
              <a:rPr lang="cs-CZ" smtClean="0"/>
              <a:pPr>
                <a:defRPr/>
              </a:pPr>
              <a:t>‹#›</a:t>
            </a:fld>
            <a:endParaRPr lang="cs-CZ"/>
          </a:p>
        </p:txBody>
      </p:sp>
      <p:sp>
        <p:nvSpPr>
          <p:cNvPr id="8" name="Obdélník 7"/>
          <p:cNvSpPr/>
          <p:nvPr/>
        </p:nvSpPr>
        <p:spPr>
          <a:xfrm>
            <a:off x="0" y="0"/>
            <a:ext cx="3030538" cy="12603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9" name="Picture 2" descr="I:\Mayna\!!_práce\RadkaF\JU České Budějovice\PPT prezentace\Podklady\HlavPapir Ekonomická fakult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140" y="212887"/>
            <a:ext cx="3973746" cy="101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Obrázek 9"/>
          <p:cNvPicPr/>
          <p:nvPr/>
        </p:nvPicPr>
        <p:blipFill>
          <a:blip r:embed="rId3" cstate="email">
            <a:extLst>
              <a:ext uri="{28A0092B-C50C-407E-A947-70E740481C1C}">
                <a14:useLocalDpi xmlns:a14="http://schemas.microsoft.com/office/drawing/2010/main"/>
              </a:ext>
            </a:extLst>
          </a:blip>
          <a:srcRect/>
          <a:stretch>
            <a:fillRect/>
          </a:stretch>
        </p:blipFill>
        <p:spPr bwMode="auto">
          <a:xfrm>
            <a:off x="1430913" y="6228903"/>
            <a:ext cx="4610100" cy="638175"/>
          </a:xfrm>
          <a:prstGeom prst="rect">
            <a:avLst/>
          </a:prstGeom>
          <a:noFill/>
          <a:ln>
            <a:noFill/>
          </a:ln>
        </p:spPr>
      </p:pic>
    </p:spTree>
    <p:extLst>
      <p:ext uri="{BB962C8B-B14F-4D97-AF65-F5344CB8AC3E}">
        <p14:creationId xmlns:p14="http://schemas.microsoft.com/office/powerpoint/2010/main" val="9904276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571A390B-2DF6-4A98-8CD3-57C620926EC6}" type="datetime1">
              <a:rPr lang="cs-CZ" smtClean="0"/>
              <a:t>20.03.2020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5E80E49-5BFC-4E79-BF4D-A767D26BC07E}" type="slidenum">
              <a:rPr lang="cs-CZ" smtClean="0"/>
              <a:pPr>
                <a:defRPr/>
              </a:pPr>
              <a:t>‹#›</a:t>
            </a:fld>
            <a:endParaRPr lang="cs-CZ"/>
          </a:p>
        </p:txBody>
      </p:sp>
    </p:spTree>
    <p:extLst>
      <p:ext uri="{BB962C8B-B14F-4D97-AF65-F5344CB8AC3E}">
        <p14:creationId xmlns:p14="http://schemas.microsoft.com/office/powerpoint/2010/main" val="29133625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7752716" y="1044327"/>
            <a:ext cx="2406015" cy="5710054"/>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534670" y="1044327"/>
            <a:ext cx="7039822" cy="5710054"/>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99BE73E3-272C-49D3-A172-02F9E4E9562B}" type="datetime1">
              <a:rPr lang="cs-CZ" smtClean="0"/>
              <a:t>20.03.2020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5F254864-5606-4A31-B3E2-746352118BF3}" type="slidenum">
              <a:rPr lang="cs-CZ" smtClean="0"/>
              <a:pPr>
                <a:defRPr/>
              </a:pPr>
              <a:t>‹#›</a:t>
            </a:fld>
            <a:endParaRPr lang="cs-CZ"/>
          </a:p>
        </p:txBody>
      </p:sp>
    </p:spTree>
    <p:extLst>
      <p:ext uri="{BB962C8B-B14F-4D97-AF65-F5344CB8AC3E}">
        <p14:creationId xmlns:p14="http://schemas.microsoft.com/office/powerpoint/2010/main" val="40427460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2731325" y="180231"/>
            <a:ext cx="7427088" cy="662917"/>
          </a:xfrm>
        </p:spPr>
        <p:txBody>
          <a:bodyPr/>
          <a:lstStyle>
            <a:lvl1pPr>
              <a:defRPr sz="3600"/>
            </a:lvl1pPr>
          </a:lstStyle>
          <a:p>
            <a:r>
              <a:rPr lang="cs-CZ" smtClean="0"/>
              <a:t>Kliknutím lze upravit styl.</a:t>
            </a:r>
            <a:endParaRPr lang="cs-CZ" dirty="0"/>
          </a:p>
        </p:txBody>
      </p:sp>
      <p:sp>
        <p:nvSpPr>
          <p:cNvPr id="3" name="Zástupný symbol pro obsah 2"/>
          <p:cNvSpPr>
            <a:spLocks noGrp="1"/>
          </p:cNvSpPr>
          <p:nvPr>
            <p:ph idx="1"/>
          </p:nvPr>
        </p:nvSpPr>
        <p:spPr>
          <a:xfrm>
            <a:off x="534988" y="1187532"/>
            <a:ext cx="9623425" cy="5567281"/>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8863D660-356F-4B7B-9477-B5CEBBE7ED6F}" type="datetime1">
              <a:rPr lang="cs-CZ" smtClean="0"/>
              <a:t>20.03.2020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005B7347-35A8-416A-A6BF-14F7C64C136A}" type="slidenum">
              <a:rPr lang="cs-CZ" smtClean="0"/>
              <a:pPr>
                <a:defRPr/>
              </a:pPr>
              <a:t>‹#›</a:t>
            </a:fld>
            <a:endParaRPr lang="cs-CZ"/>
          </a:p>
        </p:txBody>
      </p:sp>
    </p:spTree>
    <p:extLst>
      <p:ext uri="{BB962C8B-B14F-4D97-AF65-F5344CB8AC3E}">
        <p14:creationId xmlns:p14="http://schemas.microsoft.com/office/powerpoint/2010/main" val="739112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44705" y="4858813"/>
            <a:ext cx="9089390" cy="1501751"/>
          </a:xfrm>
        </p:spPr>
        <p:txBody>
          <a:bodyPr/>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844705" y="3204786"/>
            <a:ext cx="9089390" cy="165402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D78E90E3-EF82-41EA-9CBB-69D0C1CE9A68}" type="datetime1">
              <a:rPr lang="cs-CZ" smtClean="0"/>
              <a:t>20.03.2020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6C60EE9-DB36-4AC0-93AC-EAF55A4D2F9E}" type="slidenum">
              <a:rPr lang="cs-CZ" smtClean="0"/>
              <a:pPr>
                <a:defRPr/>
              </a:pPr>
              <a:t>‹#›</a:t>
            </a:fld>
            <a:endParaRPr lang="cs-CZ"/>
          </a:p>
        </p:txBody>
      </p:sp>
    </p:spTree>
    <p:extLst>
      <p:ext uri="{BB962C8B-B14F-4D97-AF65-F5344CB8AC3E}">
        <p14:creationId xmlns:p14="http://schemas.microsoft.com/office/powerpoint/2010/main" val="27729833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534670"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5435812"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3"/>
          <p:cNvSpPr>
            <a:spLocks noGrp="1"/>
          </p:cNvSpPr>
          <p:nvPr>
            <p:ph type="dt" sz="half" idx="10"/>
          </p:nvPr>
        </p:nvSpPr>
        <p:spPr/>
        <p:txBody>
          <a:bodyPr/>
          <a:lstStyle>
            <a:lvl1pPr>
              <a:defRPr/>
            </a:lvl1pPr>
          </a:lstStyle>
          <a:p>
            <a:pPr>
              <a:defRPr/>
            </a:pPr>
            <a:fld id="{18BEF439-A903-4BAB-BE0E-D1DEB9C70BCB}" type="datetime1">
              <a:rPr lang="cs-CZ" smtClean="0"/>
              <a:t>20.03.2020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0025203F-6002-47B2-BA6E-0944EEA53219}" type="slidenum">
              <a:rPr lang="cs-CZ" smtClean="0"/>
              <a:pPr>
                <a:defRPr/>
              </a:pPr>
              <a:t>‹#›</a:t>
            </a:fld>
            <a:endParaRPr lang="cs-CZ"/>
          </a:p>
        </p:txBody>
      </p:sp>
    </p:spTree>
    <p:extLst>
      <p:ext uri="{BB962C8B-B14F-4D97-AF65-F5344CB8AC3E}">
        <p14:creationId xmlns:p14="http://schemas.microsoft.com/office/powerpoint/2010/main" val="28588734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522164" y="1188343"/>
            <a:ext cx="4724775"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534671" y="1980431"/>
            <a:ext cx="4724775"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5444605" y="1188343"/>
            <a:ext cx="4726631"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5432100" y="1980431"/>
            <a:ext cx="4726631"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3"/>
          <p:cNvSpPr>
            <a:spLocks noGrp="1"/>
          </p:cNvSpPr>
          <p:nvPr>
            <p:ph type="dt" sz="half" idx="10"/>
          </p:nvPr>
        </p:nvSpPr>
        <p:spPr/>
        <p:txBody>
          <a:bodyPr/>
          <a:lstStyle>
            <a:lvl1pPr>
              <a:defRPr/>
            </a:lvl1pPr>
          </a:lstStyle>
          <a:p>
            <a:pPr>
              <a:defRPr/>
            </a:pPr>
            <a:fld id="{663A1EA3-E2BC-48E8-A352-50577628A881}" type="datetime1">
              <a:rPr lang="cs-CZ" smtClean="0"/>
              <a:t>20.03.2020</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C9744537-99EA-4D2E-83BE-317CA3E7C592}" type="slidenum">
              <a:rPr lang="cs-CZ" smtClean="0"/>
              <a:pPr>
                <a:defRPr/>
              </a:pPr>
              <a:t>‹#›</a:t>
            </a:fld>
            <a:endParaRPr lang="cs-CZ"/>
          </a:p>
        </p:txBody>
      </p:sp>
    </p:spTree>
    <p:extLst>
      <p:ext uri="{BB962C8B-B14F-4D97-AF65-F5344CB8AC3E}">
        <p14:creationId xmlns:p14="http://schemas.microsoft.com/office/powerpoint/2010/main" val="36366853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3"/>
          <p:cNvSpPr>
            <a:spLocks noGrp="1"/>
          </p:cNvSpPr>
          <p:nvPr>
            <p:ph type="dt" sz="half" idx="10"/>
          </p:nvPr>
        </p:nvSpPr>
        <p:spPr/>
        <p:txBody>
          <a:bodyPr/>
          <a:lstStyle>
            <a:lvl1pPr>
              <a:defRPr/>
            </a:lvl1pPr>
          </a:lstStyle>
          <a:p>
            <a:pPr>
              <a:defRPr/>
            </a:pPr>
            <a:fld id="{75DF245D-D6AC-44C9-87B3-4C6EEA36FB51}" type="datetime1">
              <a:rPr lang="cs-CZ" smtClean="0"/>
              <a:t>20.03.2020</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28C53024-765D-4A8F-A60F-9D142B3F1564}" type="slidenum">
              <a:rPr lang="cs-CZ" smtClean="0"/>
              <a:pPr>
                <a:defRPr/>
              </a:pPr>
              <a:t>‹#›</a:t>
            </a:fld>
            <a:endParaRPr lang="cs-CZ"/>
          </a:p>
        </p:txBody>
      </p:sp>
    </p:spTree>
    <p:extLst>
      <p:ext uri="{BB962C8B-B14F-4D97-AF65-F5344CB8AC3E}">
        <p14:creationId xmlns:p14="http://schemas.microsoft.com/office/powerpoint/2010/main" val="7909414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4E81568-6828-4203-9B7C-12AC327FE14E}" type="datetime1">
              <a:rPr lang="cs-CZ" smtClean="0"/>
              <a:t>20.03.2020</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6074965D-B6FC-48F4-BDEB-A25D835DCF79}" type="slidenum">
              <a:rPr lang="cs-CZ" smtClean="0"/>
              <a:pPr>
                <a:defRPr/>
              </a:pPr>
              <a:t>‹#›</a:t>
            </a:fld>
            <a:endParaRPr lang="cs-CZ"/>
          </a:p>
        </p:txBody>
      </p:sp>
    </p:spTree>
    <p:extLst>
      <p:ext uri="{BB962C8B-B14F-4D97-AF65-F5344CB8AC3E}">
        <p14:creationId xmlns:p14="http://schemas.microsoft.com/office/powerpoint/2010/main" val="40946888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534672" y="972318"/>
            <a:ext cx="3518055" cy="609945"/>
          </a:xfrm>
        </p:spPr>
        <p:txBody>
          <a:bodyPr anchor="b"/>
          <a:lstStyle>
            <a:lvl1pPr algn="l">
              <a:defRPr sz="2000" b="1"/>
            </a:lvl1pPr>
          </a:lstStyle>
          <a:p>
            <a:r>
              <a:rPr lang="cs-CZ" smtClean="0"/>
              <a:t>Kliknutím lze upravit styl.</a:t>
            </a:r>
            <a:endParaRPr lang="cs-CZ" dirty="0"/>
          </a:p>
        </p:txBody>
      </p:sp>
      <p:sp>
        <p:nvSpPr>
          <p:cNvPr id="3" name="Zástupný symbol pro obsah 2"/>
          <p:cNvSpPr>
            <a:spLocks noGrp="1"/>
          </p:cNvSpPr>
          <p:nvPr>
            <p:ph idx="1"/>
          </p:nvPr>
        </p:nvSpPr>
        <p:spPr>
          <a:xfrm>
            <a:off x="4180822" y="301052"/>
            <a:ext cx="5977908" cy="645332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534672" y="1582266"/>
            <a:ext cx="3518055" cy="517211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D348B92B-E7FC-4C9D-A25B-8D733F1B7F04}" type="datetime1">
              <a:rPr lang="cs-CZ" smtClean="0"/>
              <a:t>20.03.2020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E4235B1B-A23A-4D82-B975-BDB1401989B8}" type="slidenum">
              <a:rPr lang="cs-CZ" smtClean="0"/>
              <a:pPr>
                <a:defRPr/>
              </a:pPr>
              <a:t>‹#›</a:t>
            </a:fld>
            <a:endParaRPr lang="cs-CZ"/>
          </a:p>
        </p:txBody>
      </p:sp>
    </p:spTree>
    <p:extLst>
      <p:ext uri="{BB962C8B-B14F-4D97-AF65-F5344CB8AC3E}">
        <p14:creationId xmlns:p14="http://schemas.microsoft.com/office/powerpoint/2010/main" val="35603630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2095981" y="5292884"/>
            <a:ext cx="6416040" cy="624855"/>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2095981" y="972319"/>
            <a:ext cx="6416040" cy="4240052"/>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smtClean="0"/>
              <a:t>Kliknutím na ikonu přidáte obrázek.</a:t>
            </a:r>
          </a:p>
        </p:txBody>
      </p:sp>
      <p:sp>
        <p:nvSpPr>
          <p:cNvPr id="4" name="Zástupný symbol pro text 3"/>
          <p:cNvSpPr>
            <a:spLocks noGrp="1"/>
          </p:cNvSpPr>
          <p:nvPr>
            <p:ph type="body" sz="half" idx="2"/>
          </p:nvPr>
        </p:nvSpPr>
        <p:spPr>
          <a:xfrm>
            <a:off x="2095981" y="5917739"/>
            <a:ext cx="6416040" cy="8873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53806EB7-D81F-404B-ACAE-5954E4C5B005}" type="datetime1">
              <a:rPr lang="cs-CZ" smtClean="0"/>
              <a:t>20.03.2020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BE20E438-300D-426D-956D-FF05AA67C7E2}" type="slidenum">
              <a:rPr lang="cs-CZ" smtClean="0"/>
              <a:pPr>
                <a:defRPr/>
              </a:pPr>
              <a:t>‹#›</a:t>
            </a:fld>
            <a:endParaRPr lang="cs-CZ"/>
          </a:p>
        </p:txBody>
      </p:sp>
    </p:spTree>
    <p:extLst>
      <p:ext uri="{BB962C8B-B14F-4D97-AF65-F5344CB8AC3E}">
        <p14:creationId xmlns:p14="http://schemas.microsoft.com/office/powerpoint/2010/main" val="29505037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bdélník 1"/>
          <p:cNvSpPr/>
          <p:nvPr/>
        </p:nvSpPr>
        <p:spPr>
          <a:xfrm>
            <a:off x="0" y="996333"/>
            <a:ext cx="10693400" cy="656493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26" name="Zástupný symbol pro nadpis 1"/>
          <p:cNvSpPr>
            <a:spLocks noGrp="1"/>
          </p:cNvSpPr>
          <p:nvPr>
            <p:ph type="title"/>
          </p:nvPr>
        </p:nvSpPr>
        <p:spPr bwMode="auto">
          <a:xfrm>
            <a:off x="3030538" y="145125"/>
            <a:ext cx="7488312"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endParaRPr lang="cs-CZ" dirty="0" smtClean="0"/>
          </a:p>
        </p:txBody>
      </p:sp>
      <p:sp>
        <p:nvSpPr>
          <p:cNvPr id="1027" name="Zástupný symbol pro text 2"/>
          <p:cNvSpPr>
            <a:spLocks noGrp="1"/>
          </p:cNvSpPr>
          <p:nvPr>
            <p:ph type="body" idx="1"/>
          </p:nvPr>
        </p:nvSpPr>
        <p:spPr bwMode="auto">
          <a:xfrm>
            <a:off x="534988" y="1260475"/>
            <a:ext cx="9623425" cy="549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p>
        </p:txBody>
      </p:sp>
      <p:sp>
        <p:nvSpPr>
          <p:cNvPr id="4" name="Zástupný symbol pro datum 3"/>
          <p:cNvSpPr>
            <a:spLocks noGrp="1"/>
          </p:cNvSpPr>
          <p:nvPr>
            <p:ph type="dt" sz="half" idx="2"/>
          </p:nvPr>
        </p:nvSpPr>
        <p:spPr>
          <a:xfrm>
            <a:off x="534988" y="7008813"/>
            <a:ext cx="2495550" cy="401637"/>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Clara Sans" pitchFamily="50" charset="0"/>
              </a:defRPr>
            </a:lvl1pPr>
          </a:lstStyle>
          <a:p>
            <a:pPr>
              <a:defRPr/>
            </a:pPr>
            <a:fld id="{B5044EDA-262F-488C-9A1C-4884F878AF7B}" type="datetime1">
              <a:rPr lang="cs-CZ" smtClean="0"/>
              <a:t>20.03.2020</a:t>
            </a:fld>
            <a:endParaRPr lang="cs-CZ"/>
          </a:p>
        </p:txBody>
      </p:sp>
      <p:sp>
        <p:nvSpPr>
          <p:cNvPr id="5" name="Zástupný symbol pro zápatí 4"/>
          <p:cNvSpPr>
            <a:spLocks noGrp="1"/>
          </p:cNvSpPr>
          <p:nvPr>
            <p:ph type="ftr" sz="quarter" idx="3"/>
          </p:nvPr>
        </p:nvSpPr>
        <p:spPr>
          <a:xfrm>
            <a:off x="3652838" y="7008813"/>
            <a:ext cx="3387725" cy="40163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Clara Sans" pitchFamily="50" charset="0"/>
              </a:defRPr>
            </a:lvl1pPr>
          </a:lstStyle>
          <a:p>
            <a:pPr>
              <a:defRPr/>
            </a:pPr>
            <a:endParaRPr lang="cs-CZ"/>
          </a:p>
        </p:txBody>
      </p:sp>
      <p:sp>
        <p:nvSpPr>
          <p:cNvPr id="6" name="Zástupný symbol pro číslo snímku 5"/>
          <p:cNvSpPr>
            <a:spLocks noGrp="1"/>
          </p:cNvSpPr>
          <p:nvPr>
            <p:ph type="sldNum" sz="quarter" idx="4"/>
          </p:nvPr>
        </p:nvSpPr>
        <p:spPr>
          <a:xfrm>
            <a:off x="7662863" y="7008813"/>
            <a:ext cx="2495550" cy="401637"/>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Clara Sans" pitchFamily="50" charset="0"/>
              </a:defRPr>
            </a:lvl1pPr>
          </a:lstStyle>
          <a:p>
            <a:pPr>
              <a:defRPr/>
            </a:pPr>
            <a:fld id="{C0EA4A2D-1AC4-4A39-9436-83225DB5FE6C}" type="slidenum">
              <a:rPr lang="cs-CZ" smtClean="0"/>
              <a:pPr>
                <a:defRPr/>
              </a:pPr>
              <a:t>‹#›</a:t>
            </a:fld>
            <a:endParaRPr lang="cs-CZ"/>
          </a:p>
        </p:txBody>
      </p:sp>
      <p:pic>
        <p:nvPicPr>
          <p:cNvPr id="1031" name="Picture 2" descr="I:\Mayna\!!_práce\RadkaF\JU České Budějovice\PPT prezentace\Podklady\HlavPapir Ekonomická fakulta.jp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62124" y="216823"/>
            <a:ext cx="2376264" cy="608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123374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hf hdr="0" ftr="0"/>
  <p:txStyles>
    <p:titleStyle>
      <a:lvl1pPr algn="r" rtl="0" eaLnBrk="1" fontAlgn="base" hangingPunct="1">
        <a:spcBef>
          <a:spcPct val="0"/>
        </a:spcBef>
        <a:spcAft>
          <a:spcPct val="0"/>
        </a:spcAft>
        <a:defRPr sz="2800" kern="1200">
          <a:solidFill>
            <a:schemeClr val="tx2"/>
          </a:solidFill>
          <a:latin typeface="Clara Sans" pitchFamily="50" charset="0"/>
          <a:ea typeface="+mj-ea"/>
          <a:cs typeface="+mj-cs"/>
        </a:defRPr>
      </a:lvl1pPr>
      <a:lvl2pPr algn="l" rtl="0" eaLnBrk="1" fontAlgn="base" hangingPunct="1">
        <a:spcBef>
          <a:spcPct val="0"/>
        </a:spcBef>
        <a:spcAft>
          <a:spcPct val="0"/>
        </a:spcAft>
        <a:defRPr sz="2400">
          <a:solidFill>
            <a:schemeClr val="tx1"/>
          </a:solidFill>
          <a:latin typeface="Clara Sans" pitchFamily="50" charset="0"/>
        </a:defRPr>
      </a:lvl2pPr>
      <a:lvl3pPr algn="l" rtl="0" eaLnBrk="1" fontAlgn="base" hangingPunct="1">
        <a:spcBef>
          <a:spcPct val="0"/>
        </a:spcBef>
        <a:spcAft>
          <a:spcPct val="0"/>
        </a:spcAft>
        <a:defRPr sz="2400">
          <a:solidFill>
            <a:schemeClr val="tx1"/>
          </a:solidFill>
          <a:latin typeface="Clara Sans" pitchFamily="50" charset="0"/>
        </a:defRPr>
      </a:lvl3pPr>
      <a:lvl4pPr algn="l" rtl="0" eaLnBrk="1" fontAlgn="base" hangingPunct="1">
        <a:spcBef>
          <a:spcPct val="0"/>
        </a:spcBef>
        <a:spcAft>
          <a:spcPct val="0"/>
        </a:spcAft>
        <a:defRPr sz="2400">
          <a:solidFill>
            <a:schemeClr val="tx1"/>
          </a:solidFill>
          <a:latin typeface="Clara Sans" pitchFamily="50" charset="0"/>
        </a:defRPr>
      </a:lvl4pPr>
      <a:lvl5pPr algn="l" rtl="0" eaLnBrk="1" fontAlgn="base" hangingPunct="1">
        <a:spcBef>
          <a:spcPct val="0"/>
        </a:spcBef>
        <a:spcAft>
          <a:spcPct val="0"/>
        </a:spcAft>
        <a:defRPr sz="2400">
          <a:solidFill>
            <a:schemeClr val="tx1"/>
          </a:solidFill>
          <a:latin typeface="Clara Sans" pitchFamily="50"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Clara Sans" pitchFamily="50" charset="0"/>
          <a:ea typeface="+mn-ea"/>
          <a:cs typeface="+mn-cs"/>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Clara Sans" pitchFamily="50" charset="0"/>
          <a:ea typeface="+mn-ea"/>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Clara Sans" pitchFamily="50" charset="0"/>
          <a:ea typeface="+mn-ea"/>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en-GB" b="1" dirty="0"/>
              <a:t>Reward systems</a:t>
            </a:r>
            <a:r>
              <a:rPr lang="en-GB" dirty="0"/>
              <a:t/>
            </a:r>
            <a:br>
              <a:rPr lang="en-GB" dirty="0"/>
            </a:br>
            <a:endParaRPr lang="cs-CZ" dirty="0"/>
          </a:p>
        </p:txBody>
      </p:sp>
      <p:sp>
        <p:nvSpPr>
          <p:cNvPr id="3" name="Podnadpis 2"/>
          <p:cNvSpPr>
            <a:spLocks noGrp="1"/>
          </p:cNvSpPr>
          <p:nvPr>
            <p:ph type="subTitle" idx="1"/>
          </p:nvPr>
        </p:nvSpPr>
        <p:spPr/>
        <p:txBody>
          <a:bodyPr/>
          <a:lstStyle/>
          <a:p>
            <a:pPr lvl="0"/>
            <a:r>
              <a:rPr lang="en-GB" b="1" dirty="0"/>
              <a:t> </a:t>
            </a:r>
            <a:r>
              <a:rPr lang="en-GB" b="1" dirty="0" smtClean="0"/>
              <a:t>Forms </a:t>
            </a:r>
            <a:r>
              <a:rPr lang="en-GB" b="1" dirty="0"/>
              <a:t>of remuneration. Wages and salaries structure.</a:t>
            </a:r>
            <a:endParaRPr lang="en-GB" dirty="0"/>
          </a:p>
        </p:txBody>
      </p:sp>
    </p:spTree>
    <p:extLst>
      <p:ext uri="{BB962C8B-B14F-4D97-AF65-F5344CB8AC3E}">
        <p14:creationId xmlns:p14="http://schemas.microsoft.com/office/powerpoint/2010/main" val="352721506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r>
              <a:rPr lang="en-GB" sz="2400" b="1" dirty="0"/>
              <a:t>Forms of remuneration. Wages </a:t>
            </a:r>
            <a:r>
              <a:rPr lang="en-GB" sz="2400" b="1" dirty="0" smtClean="0"/>
              <a:t>structure</a:t>
            </a:r>
            <a:r>
              <a:rPr lang="en-GB" sz="2400" b="1" dirty="0"/>
              <a:t>.</a:t>
            </a:r>
            <a:endParaRPr lang="en-GB" sz="2400" dirty="0"/>
          </a:p>
        </p:txBody>
      </p:sp>
      <p:sp>
        <p:nvSpPr>
          <p:cNvPr id="3" name="Zástupný symbol pro obsah 2"/>
          <p:cNvSpPr>
            <a:spLocks noGrp="1"/>
          </p:cNvSpPr>
          <p:nvPr>
            <p:ph idx="1"/>
          </p:nvPr>
        </p:nvSpPr>
        <p:spPr/>
        <p:txBody>
          <a:bodyPr/>
          <a:lstStyle/>
          <a:p>
            <a:pPr marL="0" indent="0">
              <a:buNone/>
            </a:pPr>
            <a:r>
              <a:rPr lang="en-GB" sz="2300" dirty="0"/>
              <a:t>Piece work pay is a wage form where the earnings depend on the performance of the employee:</a:t>
            </a:r>
          </a:p>
          <a:p>
            <a:pPr marL="0" indent="0">
              <a:buNone/>
            </a:pPr>
            <a:endParaRPr lang="cs-CZ" sz="2300" dirty="0" smtClean="0"/>
          </a:p>
          <a:p>
            <a:pPr marL="0" indent="0">
              <a:buNone/>
            </a:pPr>
            <a:r>
              <a:rPr lang="en-GB" sz="2300" dirty="0" smtClean="0"/>
              <a:t>But </a:t>
            </a:r>
            <a:r>
              <a:rPr lang="en-GB" sz="2300" dirty="0"/>
              <a:t>its implementation requires:</a:t>
            </a:r>
          </a:p>
          <a:p>
            <a:pPr lvl="0"/>
            <a:r>
              <a:rPr lang="en-GB" sz="2300" dirty="0"/>
              <a:t>Pre-defining an economic technological procedure, working procedure and labour consumption standards</a:t>
            </a:r>
          </a:p>
          <a:p>
            <a:pPr lvl="0"/>
            <a:r>
              <a:rPr lang="en-GB" sz="2300" dirty="0"/>
              <a:t>Securing technical and organisational requirements for smooth fulfilment of working tasks - i.e. raw materials, material, semi-finished products, tools and manufacturing documentation in the required quantity, quality and deadline</a:t>
            </a:r>
          </a:p>
          <a:p>
            <a:pPr lvl="0"/>
            <a:r>
              <a:rPr lang="en-GB" sz="2300" dirty="0"/>
              <a:t>Reliable evidence and control of the quality and quality of the work</a:t>
            </a:r>
          </a:p>
          <a:p>
            <a:pPr lvl="0"/>
            <a:r>
              <a:rPr lang="en-GB" sz="2300" dirty="0"/>
              <a:t>Possibility to influence the fulfilment of performance standards by working effort</a:t>
            </a:r>
          </a:p>
          <a:p>
            <a:pPr marL="0" indent="0">
              <a:buNone/>
            </a:pPr>
            <a:endParaRPr lang="en-GB" sz="2300" dirty="0"/>
          </a:p>
          <a:p>
            <a:pPr marL="0" indent="0">
              <a:buNone/>
            </a:pPr>
            <a:endParaRPr lang="en-GB" sz="2300"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10</a:t>
            </a:fld>
            <a:endParaRPr lang="cs-CZ"/>
          </a:p>
        </p:txBody>
      </p:sp>
    </p:spTree>
    <p:extLst>
      <p:ext uri="{BB962C8B-B14F-4D97-AF65-F5344CB8AC3E}">
        <p14:creationId xmlns:p14="http://schemas.microsoft.com/office/powerpoint/2010/main" val="315265111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r>
              <a:rPr lang="en-GB" sz="2400" b="1" dirty="0"/>
              <a:t>Forms of remuneration. Wages </a:t>
            </a:r>
            <a:r>
              <a:rPr lang="en-GB" sz="2400" b="1" dirty="0" smtClean="0"/>
              <a:t>structure</a:t>
            </a:r>
            <a:r>
              <a:rPr lang="en-GB" sz="2400" b="1" dirty="0"/>
              <a:t>.</a:t>
            </a:r>
            <a:endParaRPr lang="en-GB" sz="2400" dirty="0"/>
          </a:p>
        </p:txBody>
      </p:sp>
      <p:sp>
        <p:nvSpPr>
          <p:cNvPr id="3" name="Zástupný symbol pro obsah 2"/>
          <p:cNvSpPr>
            <a:spLocks noGrp="1"/>
          </p:cNvSpPr>
          <p:nvPr>
            <p:ph idx="1"/>
          </p:nvPr>
        </p:nvSpPr>
        <p:spPr/>
        <p:txBody>
          <a:bodyPr/>
          <a:lstStyle/>
          <a:p>
            <a:pPr marL="0" indent="0">
              <a:buNone/>
            </a:pPr>
            <a:r>
              <a:rPr lang="en-GB" sz="2500" u="sng" dirty="0" smtClean="0"/>
              <a:t>Types</a:t>
            </a:r>
            <a:r>
              <a:rPr lang="en-GB" sz="2500" u="sng" dirty="0"/>
              <a:t>:</a:t>
            </a:r>
            <a:endParaRPr lang="en-GB" sz="2500" dirty="0"/>
          </a:p>
          <a:p>
            <a:pPr marL="0" lvl="0" indent="0">
              <a:buNone/>
            </a:pPr>
            <a:r>
              <a:rPr lang="cs-CZ" sz="2500" i="1" u="sng" dirty="0" smtClean="0"/>
              <a:t>a)</a:t>
            </a:r>
            <a:r>
              <a:rPr lang="en-GB" sz="2500" i="1" u="sng" dirty="0" smtClean="0"/>
              <a:t>Direct </a:t>
            </a:r>
            <a:r>
              <a:rPr lang="en-GB" sz="2500" i="1" u="sng" dirty="0"/>
              <a:t>piece work pay</a:t>
            </a:r>
            <a:r>
              <a:rPr lang="en-GB" sz="2500" dirty="0"/>
              <a:t> - piece work pay directly depends on the work done. It can be determined as: </a:t>
            </a:r>
          </a:p>
          <a:p>
            <a:pPr lvl="0"/>
            <a:r>
              <a:rPr lang="en-GB" sz="2500" i="1" dirty="0"/>
              <a:t>Task rate wage</a:t>
            </a:r>
            <a:r>
              <a:rPr lang="en-GB" sz="2500" dirty="0"/>
              <a:t> (used mainly in mass and large series manufacturing) </a:t>
            </a:r>
          </a:p>
          <a:p>
            <a:r>
              <a:rPr lang="en-GB" sz="2500" dirty="0"/>
              <a:t>Wage = piece work pay rate * performance   </a:t>
            </a:r>
          </a:p>
          <a:p>
            <a:pPr lvl="0"/>
            <a:r>
              <a:rPr lang="en-GB" sz="2500" i="1" dirty="0"/>
              <a:t>Wage for standard hours</a:t>
            </a:r>
            <a:r>
              <a:rPr lang="en-GB" sz="2500" dirty="0"/>
              <a:t> (used mainly for piece work and small series production) where the working performance is determined by the time that must be spent on performance of a task, whereas </a:t>
            </a:r>
          </a:p>
          <a:p>
            <a:r>
              <a:rPr lang="en-GB" sz="2500" dirty="0"/>
              <a:t>Wage = standard hours * wage rate per standard hour</a:t>
            </a:r>
          </a:p>
          <a:p>
            <a:pPr marL="0" indent="0">
              <a:buNone/>
            </a:pPr>
            <a:endParaRPr lang="en-GB" sz="2500"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11</a:t>
            </a:fld>
            <a:endParaRPr lang="cs-CZ"/>
          </a:p>
        </p:txBody>
      </p:sp>
    </p:spTree>
    <p:extLst>
      <p:ext uri="{BB962C8B-B14F-4D97-AF65-F5344CB8AC3E}">
        <p14:creationId xmlns:p14="http://schemas.microsoft.com/office/powerpoint/2010/main" val="6902048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r>
              <a:rPr lang="en-GB" sz="2400" b="1" dirty="0"/>
              <a:t>Forms of remuneration. Wages </a:t>
            </a:r>
            <a:r>
              <a:rPr lang="en-GB" sz="2400" b="1" dirty="0" smtClean="0"/>
              <a:t>structure</a:t>
            </a:r>
            <a:r>
              <a:rPr lang="en-GB" sz="2400" b="1" dirty="0"/>
              <a:t>.</a:t>
            </a:r>
            <a:endParaRPr lang="en-GB" sz="2400" dirty="0"/>
          </a:p>
        </p:txBody>
      </p:sp>
      <p:sp>
        <p:nvSpPr>
          <p:cNvPr id="3" name="Zástupný symbol pro obsah 2"/>
          <p:cNvSpPr>
            <a:spLocks noGrp="1"/>
          </p:cNvSpPr>
          <p:nvPr>
            <p:ph idx="1"/>
          </p:nvPr>
        </p:nvSpPr>
        <p:spPr/>
        <p:txBody>
          <a:bodyPr/>
          <a:lstStyle/>
          <a:p>
            <a:pPr marL="0" lvl="0" indent="0">
              <a:buNone/>
            </a:pPr>
            <a:r>
              <a:rPr lang="en-GB" sz="2500" i="1" u="sng" dirty="0"/>
              <a:t>Indirect piece work pay</a:t>
            </a:r>
            <a:r>
              <a:rPr lang="en-GB" sz="2500" dirty="0"/>
              <a:t> - the piece work pay of an executive is formed according to the performance of the employee under him</a:t>
            </a:r>
          </a:p>
          <a:p>
            <a:pPr lvl="0"/>
            <a:r>
              <a:rPr lang="en-GB" sz="2500" dirty="0"/>
              <a:t>True - wage of a blue-collar supervisor is fully dependent on fulfilment of the performance standards of the supervised blue-collar worker</a:t>
            </a:r>
          </a:p>
          <a:p>
            <a:pPr lvl="0"/>
            <a:r>
              <a:rPr lang="en-GB" sz="2500" dirty="0"/>
              <a:t>Untrue - the blue-collar worker is remunerated with a time wage, which is raised by the percentage by which he exceeds his performance standard</a:t>
            </a:r>
          </a:p>
          <a:p>
            <a:pPr marL="0" indent="0">
              <a:buNone/>
            </a:pPr>
            <a:endParaRPr lang="cs-CZ" sz="2500" dirty="0" smtClean="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12</a:t>
            </a:fld>
            <a:endParaRPr lang="cs-CZ"/>
          </a:p>
        </p:txBody>
      </p:sp>
    </p:spTree>
    <p:extLst>
      <p:ext uri="{BB962C8B-B14F-4D97-AF65-F5344CB8AC3E}">
        <p14:creationId xmlns:p14="http://schemas.microsoft.com/office/powerpoint/2010/main" val="59193646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r>
              <a:rPr lang="en-GB" sz="2400" b="1" dirty="0"/>
              <a:t>Forms of remuneration. Wages </a:t>
            </a:r>
            <a:r>
              <a:rPr lang="en-GB" sz="2400" b="1" dirty="0" smtClean="0"/>
              <a:t>structure</a:t>
            </a:r>
            <a:r>
              <a:rPr lang="en-GB" sz="2400" b="1" dirty="0"/>
              <a:t>.</a:t>
            </a:r>
            <a:endParaRPr lang="en-GB" sz="2400" dirty="0"/>
          </a:p>
        </p:txBody>
      </p:sp>
      <p:sp>
        <p:nvSpPr>
          <p:cNvPr id="3" name="Zástupný symbol pro obsah 2"/>
          <p:cNvSpPr>
            <a:spLocks noGrp="1"/>
          </p:cNvSpPr>
          <p:nvPr>
            <p:ph idx="1"/>
          </p:nvPr>
        </p:nvSpPr>
        <p:spPr/>
        <p:txBody>
          <a:bodyPr/>
          <a:lstStyle/>
          <a:p>
            <a:pPr marL="0" indent="0">
              <a:buNone/>
            </a:pPr>
            <a:r>
              <a:rPr lang="en-GB" sz="2500" u="sng" dirty="0"/>
              <a:t>According to the technical organisational conditions</a:t>
            </a:r>
            <a:endParaRPr lang="en-GB" sz="2500" dirty="0"/>
          </a:p>
          <a:p>
            <a:pPr marL="0" lvl="0" indent="0">
              <a:buNone/>
            </a:pPr>
            <a:r>
              <a:rPr lang="en-GB" sz="2500" i="1" dirty="0"/>
              <a:t>Individual</a:t>
            </a:r>
            <a:r>
              <a:rPr lang="en-GB" sz="2500" dirty="0"/>
              <a:t> - where interest in the quantity of work is dominant and the performance of the individual is reliably measurable</a:t>
            </a:r>
          </a:p>
          <a:p>
            <a:r>
              <a:rPr lang="en-GB" sz="2500" dirty="0"/>
              <a:t>Advantage: direct link between the working effort and wage amount</a:t>
            </a:r>
          </a:p>
          <a:p>
            <a:r>
              <a:rPr lang="en-GB" sz="2500" dirty="0"/>
              <a:t>Disadvantages: excessive physical stress, non-compliance with the technological procedure, deterioration of the quality of the products</a:t>
            </a:r>
          </a:p>
          <a:p>
            <a:pPr marL="0" lvl="0" indent="0">
              <a:buNone/>
            </a:pPr>
            <a:r>
              <a:rPr lang="en-GB" sz="2500" i="1" dirty="0"/>
              <a:t>Collective,</a:t>
            </a:r>
            <a:r>
              <a:rPr lang="en-GB" sz="2500" dirty="0"/>
              <a:t> used where the techniques, technologies and organisation of production and work does not make it possible to precisely determine and monitor individual performance</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13</a:t>
            </a:fld>
            <a:endParaRPr lang="cs-CZ"/>
          </a:p>
        </p:txBody>
      </p:sp>
    </p:spTree>
    <p:extLst>
      <p:ext uri="{BB962C8B-B14F-4D97-AF65-F5344CB8AC3E}">
        <p14:creationId xmlns:p14="http://schemas.microsoft.com/office/powerpoint/2010/main" val="113614945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r>
              <a:rPr lang="en-GB" sz="2400" b="1" dirty="0"/>
              <a:t>Forms of remuneration. Wages </a:t>
            </a:r>
            <a:r>
              <a:rPr lang="en-GB" sz="2400" b="1" dirty="0" smtClean="0"/>
              <a:t>structure</a:t>
            </a:r>
            <a:r>
              <a:rPr lang="en-GB" sz="2400" b="1" dirty="0"/>
              <a:t>.</a:t>
            </a:r>
            <a:endParaRPr lang="en-GB" sz="2400" dirty="0"/>
          </a:p>
        </p:txBody>
      </p:sp>
      <p:sp>
        <p:nvSpPr>
          <p:cNvPr id="3" name="Zástupný symbol pro obsah 2"/>
          <p:cNvSpPr>
            <a:spLocks noGrp="1"/>
          </p:cNvSpPr>
          <p:nvPr>
            <p:ph idx="1"/>
          </p:nvPr>
        </p:nvSpPr>
        <p:spPr/>
        <p:txBody>
          <a:bodyPr/>
          <a:lstStyle/>
          <a:p>
            <a:pPr lvl="0"/>
            <a:r>
              <a:rPr lang="en-GB" sz="2500" i="1" dirty="0" smtClean="0"/>
              <a:t>Operational </a:t>
            </a:r>
            <a:r>
              <a:rPr lang="en-GB" sz="2500" i="1" dirty="0"/>
              <a:t>-</a:t>
            </a:r>
            <a:r>
              <a:rPr lang="en-GB" sz="2500" dirty="0"/>
              <a:t> the piece work pay rate is determined for one working operation performed simultaneously by a group of blue collar workers</a:t>
            </a:r>
          </a:p>
          <a:p>
            <a:pPr lvl="0"/>
            <a:r>
              <a:rPr lang="en-GB" sz="2500" i="1" dirty="0"/>
              <a:t>Complex</a:t>
            </a:r>
            <a:r>
              <a:rPr lang="en-GB" sz="2500" dirty="0"/>
              <a:t> - the piece work pay rate is related to the performance of a full complex of working operations where a group of blue collar workers with different professions and qualifications could participate in the working process</a:t>
            </a:r>
          </a:p>
          <a:p>
            <a:r>
              <a:rPr lang="en-GB" sz="2500" b="1" dirty="0"/>
              <a:t> </a:t>
            </a:r>
            <a:endParaRPr lang="en-GB" sz="2500" dirty="0"/>
          </a:p>
          <a:p>
            <a:pPr marL="0" indent="0">
              <a:buNone/>
            </a:pPr>
            <a:endParaRPr lang="en-GB" sz="2500"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14</a:t>
            </a:fld>
            <a:endParaRPr lang="cs-CZ"/>
          </a:p>
        </p:txBody>
      </p:sp>
    </p:spTree>
    <p:extLst>
      <p:ext uri="{BB962C8B-B14F-4D97-AF65-F5344CB8AC3E}">
        <p14:creationId xmlns:p14="http://schemas.microsoft.com/office/powerpoint/2010/main" val="41798477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r>
              <a:rPr lang="en-GB" sz="2400" b="1" dirty="0"/>
              <a:t>Forms of remuneration. Wages </a:t>
            </a:r>
            <a:r>
              <a:rPr lang="en-GB" sz="2400" b="1" dirty="0" smtClean="0"/>
              <a:t>structure</a:t>
            </a:r>
            <a:r>
              <a:rPr lang="en-GB" sz="2400" b="1" dirty="0"/>
              <a:t>.</a:t>
            </a:r>
            <a:endParaRPr lang="en-GB" sz="2400" dirty="0"/>
          </a:p>
        </p:txBody>
      </p:sp>
      <p:sp>
        <p:nvSpPr>
          <p:cNvPr id="3" name="Zástupný symbol pro obsah 2"/>
          <p:cNvSpPr>
            <a:spLocks noGrp="1"/>
          </p:cNvSpPr>
          <p:nvPr>
            <p:ph idx="1"/>
          </p:nvPr>
        </p:nvSpPr>
        <p:spPr/>
        <p:txBody>
          <a:bodyPr/>
          <a:lstStyle/>
          <a:p>
            <a:pPr lvl="0"/>
            <a:r>
              <a:rPr lang="en-GB" sz="2500" i="1" dirty="0" smtClean="0"/>
              <a:t>Operational </a:t>
            </a:r>
            <a:r>
              <a:rPr lang="en-GB" sz="2500" i="1" dirty="0"/>
              <a:t>-</a:t>
            </a:r>
            <a:r>
              <a:rPr lang="en-GB" sz="2500" dirty="0"/>
              <a:t> the piece work pay rate is determined for one working operation performed simultaneously by a group of blue collar workers</a:t>
            </a:r>
          </a:p>
          <a:p>
            <a:pPr lvl="0"/>
            <a:r>
              <a:rPr lang="en-GB" sz="2500" i="1" dirty="0"/>
              <a:t>Complex</a:t>
            </a:r>
            <a:r>
              <a:rPr lang="en-GB" sz="2500" dirty="0"/>
              <a:t> - the piece work pay rate is related to the performance of a full complex of working operations where a group of blue collar workers with different professions and qualifications could participate in the working process</a:t>
            </a:r>
          </a:p>
          <a:p>
            <a:r>
              <a:rPr lang="en-GB" sz="2500" b="1" dirty="0"/>
              <a:t> </a:t>
            </a:r>
            <a:endParaRPr lang="en-GB" sz="2500" dirty="0"/>
          </a:p>
          <a:p>
            <a:pPr marL="0" indent="0">
              <a:buNone/>
            </a:pPr>
            <a:endParaRPr lang="en-GB" sz="2500"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15</a:t>
            </a:fld>
            <a:endParaRPr lang="cs-CZ"/>
          </a:p>
        </p:txBody>
      </p:sp>
    </p:spTree>
    <p:extLst>
      <p:ext uri="{BB962C8B-B14F-4D97-AF65-F5344CB8AC3E}">
        <p14:creationId xmlns:p14="http://schemas.microsoft.com/office/powerpoint/2010/main" val="175727008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r>
              <a:rPr lang="en-GB" sz="2400" b="1" dirty="0"/>
              <a:t>Forms of remuneration. Wages </a:t>
            </a:r>
            <a:r>
              <a:rPr lang="en-GB" sz="2400" b="1" dirty="0" smtClean="0"/>
              <a:t>structure</a:t>
            </a:r>
            <a:r>
              <a:rPr lang="en-GB" sz="2400" b="1" dirty="0"/>
              <a:t>.</a:t>
            </a:r>
            <a:endParaRPr lang="en-GB" sz="2400" dirty="0"/>
          </a:p>
        </p:txBody>
      </p:sp>
      <p:sp>
        <p:nvSpPr>
          <p:cNvPr id="3" name="Zástupný symbol pro obsah 2"/>
          <p:cNvSpPr>
            <a:spLocks noGrp="1"/>
          </p:cNvSpPr>
          <p:nvPr>
            <p:ph idx="1"/>
          </p:nvPr>
        </p:nvSpPr>
        <p:spPr/>
        <p:txBody>
          <a:bodyPr/>
          <a:lstStyle/>
          <a:p>
            <a:pPr marL="0" indent="0">
              <a:buNone/>
            </a:pPr>
            <a:r>
              <a:rPr lang="en-GB" sz="2500" u="sng" dirty="0" smtClean="0"/>
              <a:t>According </a:t>
            </a:r>
            <a:r>
              <a:rPr lang="en-GB" sz="2500" u="sng" dirty="0"/>
              <a:t>to the degree of proportionality:</a:t>
            </a:r>
            <a:endParaRPr lang="en-GB" sz="2500" dirty="0"/>
          </a:p>
          <a:p>
            <a:pPr lvl="0"/>
            <a:r>
              <a:rPr lang="en-GB" sz="2500" i="1" dirty="0"/>
              <a:t>With a uniform progress (classic)</a:t>
            </a:r>
            <a:r>
              <a:rPr lang="en-GB" sz="2500" dirty="0"/>
              <a:t> - the income amounts to a % of the wage tariff according to the level of fulfilment of the performance standard</a:t>
            </a:r>
          </a:p>
          <a:p>
            <a:pPr lvl="0"/>
            <a:r>
              <a:rPr lang="en-GB" sz="2500" i="1" dirty="0"/>
              <a:t>With differentiated progress,</a:t>
            </a:r>
            <a:r>
              <a:rPr lang="en-GB" sz="2500" dirty="0"/>
              <a:t> where a certain percentage of the fulfilment of performance standards matches a lower (digressive) or higher percentage of the wage tariff</a:t>
            </a:r>
          </a:p>
          <a:p>
            <a:pPr marL="0" indent="0">
              <a:buNone/>
            </a:pPr>
            <a:endParaRPr lang="en-GB" sz="2500"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16</a:t>
            </a:fld>
            <a:endParaRPr lang="cs-CZ"/>
          </a:p>
        </p:txBody>
      </p:sp>
    </p:spTree>
    <p:extLst>
      <p:ext uri="{BB962C8B-B14F-4D97-AF65-F5344CB8AC3E}">
        <p14:creationId xmlns:p14="http://schemas.microsoft.com/office/powerpoint/2010/main" val="190070270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r>
              <a:rPr lang="en-GB" sz="2400" b="1" dirty="0"/>
              <a:t>Forms of remuneration. Wages </a:t>
            </a:r>
            <a:r>
              <a:rPr lang="en-GB" sz="2400" b="1" dirty="0" smtClean="0"/>
              <a:t>structure</a:t>
            </a:r>
            <a:r>
              <a:rPr lang="en-GB" sz="2400" b="1" dirty="0"/>
              <a:t>.</a:t>
            </a:r>
            <a:endParaRPr lang="en-GB" sz="2400" dirty="0"/>
          </a:p>
        </p:txBody>
      </p:sp>
      <p:sp>
        <p:nvSpPr>
          <p:cNvPr id="3" name="Zástupný symbol pro obsah 2"/>
          <p:cNvSpPr>
            <a:spLocks noGrp="1"/>
          </p:cNvSpPr>
          <p:nvPr>
            <p:ph idx="1"/>
          </p:nvPr>
        </p:nvSpPr>
        <p:spPr/>
        <p:txBody>
          <a:bodyPr/>
          <a:lstStyle/>
          <a:p>
            <a:pPr marL="0" indent="0">
              <a:buNone/>
            </a:pPr>
            <a:r>
              <a:rPr lang="en-GB" b="1" dirty="0"/>
              <a:t>Contingent compensation</a:t>
            </a:r>
            <a:endParaRPr lang="en-GB" dirty="0"/>
          </a:p>
          <a:p>
            <a:pPr marL="0" indent="0">
              <a:buNone/>
            </a:pPr>
            <a:r>
              <a:rPr lang="en-GB" sz="2500" dirty="0"/>
              <a:t>Contingent compensation is determined according to the direct percentage share of the employee or work team on the working results expressed in value terms (sales revenues, turnover, income, output). It is applied to activities whose result can be influenced by the worker, but the method of organisation of work precludes a predefined working procedure and reliable monitoring of the utilisation of working time.  It is used to remunerate business activities in the area of services and in sections where repairs, external installation, etc. are done. </a:t>
            </a:r>
          </a:p>
          <a:p>
            <a:pPr marL="0" indent="0">
              <a:buNone/>
            </a:pPr>
            <a:endParaRPr lang="cs-CZ" sz="2500" dirty="0" smtClean="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17</a:t>
            </a:fld>
            <a:endParaRPr lang="cs-CZ"/>
          </a:p>
        </p:txBody>
      </p:sp>
    </p:spTree>
    <p:extLst>
      <p:ext uri="{BB962C8B-B14F-4D97-AF65-F5344CB8AC3E}">
        <p14:creationId xmlns:p14="http://schemas.microsoft.com/office/powerpoint/2010/main" val="33099360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r>
              <a:rPr lang="en-GB" sz="2400" b="1" dirty="0"/>
              <a:t>Forms of remuneration. Wages </a:t>
            </a:r>
            <a:r>
              <a:rPr lang="en-GB" sz="2400" b="1" dirty="0" smtClean="0"/>
              <a:t>structure</a:t>
            </a:r>
            <a:r>
              <a:rPr lang="en-GB" sz="2400" b="1" dirty="0"/>
              <a:t>.</a:t>
            </a:r>
            <a:endParaRPr lang="en-GB" sz="2400" dirty="0"/>
          </a:p>
        </p:txBody>
      </p:sp>
      <p:sp>
        <p:nvSpPr>
          <p:cNvPr id="3" name="Zástupný symbol pro obsah 2"/>
          <p:cNvSpPr>
            <a:spLocks noGrp="1"/>
          </p:cNvSpPr>
          <p:nvPr>
            <p:ph idx="1"/>
          </p:nvPr>
        </p:nvSpPr>
        <p:spPr/>
        <p:txBody>
          <a:bodyPr/>
          <a:lstStyle/>
          <a:p>
            <a:pPr marL="0" indent="0">
              <a:buNone/>
            </a:pPr>
            <a:endParaRPr lang="cs-CZ" sz="2500" dirty="0" smtClean="0"/>
          </a:p>
          <a:p>
            <a:pPr marL="0" indent="0">
              <a:buNone/>
            </a:pPr>
            <a:r>
              <a:rPr lang="en-GB" sz="2500" dirty="0"/>
              <a:t>2 variants:</a:t>
            </a:r>
          </a:p>
          <a:p>
            <a:pPr marL="0" indent="0">
              <a:buNone/>
            </a:pPr>
            <a:r>
              <a:rPr lang="en-GB" sz="2500" dirty="0"/>
              <a:t> </a:t>
            </a:r>
          </a:p>
          <a:p>
            <a:r>
              <a:rPr lang="en-GB" sz="2500" dirty="0"/>
              <a:t>Clean - the employee receives only a % of the </a:t>
            </a:r>
            <a:r>
              <a:rPr lang="en-GB" sz="2500" dirty="0" smtClean="0"/>
              <a:t>sales</a:t>
            </a:r>
            <a:r>
              <a:rPr lang="cs-CZ" sz="2500" dirty="0" smtClean="0"/>
              <a:t>  </a:t>
            </a:r>
            <a:r>
              <a:rPr lang="cs-CZ" sz="2500" dirty="0" err="1" smtClean="0"/>
              <a:t>or</a:t>
            </a:r>
            <a:r>
              <a:rPr lang="cs-CZ" sz="2500" dirty="0" smtClean="0"/>
              <a:t> profit </a:t>
            </a:r>
          </a:p>
          <a:p>
            <a:endParaRPr lang="en-GB" sz="2500" dirty="0"/>
          </a:p>
          <a:p>
            <a:r>
              <a:rPr lang="en-GB" sz="2500" dirty="0"/>
              <a:t>Combined - the employee receives piece work pay plus a % of </a:t>
            </a:r>
            <a:r>
              <a:rPr lang="en-GB" sz="2500" dirty="0" smtClean="0"/>
              <a:t>sales</a:t>
            </a:r>
            <a:r>
              <a:rPr lang="cs-CZ" sz="2500" dirty="0" smtClean="0"/>
              <a:t> </a:t>
            </a:r>
            <a:r>
              <a:rPr lang="cs-CZ" sz="2500" dirty="0" err="1" smtClean="0"/>
              <a:t>or</a:t>
            </a:r>
            <a:r>
              <a:rPr lang="cs-CZ" sz="2500" dirty="0" smtClean="0"/>
              <a:t> profit </a:t>
            </a:r>
            <a:endParaRPr lang="en-GB" sz="2500"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18</a:t>
            </a:fld>
            <a:endParaRPr lang="cs-CZ"/>
          </a:p>
        </p:txBody>
      </p:sp>
    </p:spTree>
    <p:extLst>
      <p:ext uri="{BB962C8B-B14F-4D97-AF65-F5344CB8AC3E}">
        <p14:creationId xmlns:p14="http://schemas.microsoft.com/office/powerpoint/2010/main" val="146179664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114299" y="2024330"/>
            <a:ext cx="10563224" cy="1503745"/>
          </a:xfrm>
        </p:spPr>
        <p:txBody>
          <a:bodyPr/>
          <a:lstStyle/>
          <a:p>
            <a:pPr algn="ctr"/>
            <a:r>
              <a:rPr lang="en-US" b="1" dirty="0"/>
              <a:t>Thank you for your attention</a:t>
            </a:r>
            <a:r>
              <a:rPr lang="cs-CZ" b="1" dirty="0"/>
              <a:t/>
            </a:r>
            <a:br>
              <a:rPr lang="cs-CZ" b="1" dirty="0"/>
            </a:br>
            <a:endParaRPr lang="cs-CZ" b="1" dirty="0"/>
          </a:p>
        </p:txBody>
      </p:sp>
      <p:sp>
        <p:nvSpPr>
          <p:cNvPr id="3" name="Podnadpis 2"/>
          <p:cNvSpPr>
            <a:spLocks noGrp="1"/>
          </p:cNvSpPr>
          <p:nvPr>
            <p:ph type="subTitle" idx="1"/>
          </p:nvPr>
        </p:nvSpPr>
        <p:spPr>
          <a:xfrm>
            <a:off x="1097459" y="4110018"/>
            <a:ext cx="8640960" cy="720080"/>
          </a:xfrm>
        </p:spPr>
        <p:txBody>
          <a:bodyPr/>
          <a:lstStyle/>
          <a:p>
            <a:pPr algn="ctr"/>
            <a:r>
              <a:rPr lang="en-GB" b="1" dirty="0"/>
              <a:t> </a:t>
            </a:r>
            <a:r>
              <a:rPr lang="cs-CZ" sz="3600" b="1" dirty="0" err="1">
                <a:solidFill>
                  <a:srgbClr val="0070C0"/>
                </a:solidFill>
              </a:rPr>
              <a:t>Have</a:t>
            </a:r>
            <a:r>
              <a:rPr lang="cs-CZ" sz="3600" b="1" dirty="0">
                <a:solidFill>
                  <a:srgbClr val="0070C0"/>
                </a:solidFill>
              </a:rPr>
              <a:t> a nice </a:t>
            </a:r>
            <a:r>
              <a:rPr lang="cs-CZ" sz="3600" b="1" dirty="0" err="1">
                <a:solidFill>
                  <a:srgbClr val="0070C0"/>
                </a:solidFill>
              </a:rPr>
              <a:t>day</a:t>
            </a:r>
            <a:r>
              <a:rPr lang="cs-CZ" sz="3600" b="1" dirty="0">
                <a:solidFill>
                  <a:srgbClr val="0070C0"/>
                </a:solidFill>
              </a:rPr>
              <a:t> </a:t>
            </a:r>
            <a:endParaRPr lang="en-US" b="1" dirty="0">
              <a:solidFill>
                <a:srgbClr val="0070C0"/>
              </a:solidFill>
            </a:endParaRPr>
          </a:p>
        </p:txBody>
      </p:sp>
    </p:spTree>
    <p:extLst>
      <p:ext uri="{BB962C8B-B14F-4D97-AF65-F5344CB8AC3E}">
        <p14:creationId xmlns:p14="http://schemas.microsoft.com/office/powerpoint/2010/main" val="48523149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r>
              <a:rPr lang="en-GB" sz="2400" b="1" dirty="0"/>
              <a:t>Forms of remuneration. Wages </a:t>
            </a:r>
            <a:r>
              <a:rPr lang="en-GB" sz="2400" b="1" dirty="0" smtClean="0"/>
              <a:t>structure</a:t>
            </a:r>
            <a:r>
              <a:rPr lang="en-GB" sz="2400" b="1" dirty="0"/>
              <a:t>.</a:t>
            </a:r>
            <a:endParaRPr lang="en-GB" sz="2400" dirty="0"/>
          </a:p>
        </p:txBody>
      </p:sp>
      <p:sp>
        <p:nvSpPr>
          <p:cNvPr id="3" name="Zástupný symbol pro obsah 2"/>
          <p:cNvSpPr>
            <a:spLocks noGrp="1"/>
          </p:cNvSpPr>
          <p:nvPr>
            <p:ph idx="1"/>
          </p:nvPr>
        </p:nvSpPr>
        <p:spPr/>
        <p:txBody>
          <a:bodyPr/>
          <a:lstStyle/>
          <a:p>
            <a:pPr marL="0" indent="0">
              <a:buNone/>
            </a:pPr>
            <a:r>
              <a:rPr lang="en-GB" sz="2500" b="1" dirty="0"/>
              <a:t>Remuneration system</a:t>
            </a:r>
            <a:endParaRPr lang="en-GB" sz="2500" dirty="0"/>
          </a:p>
          <a:p>
            <a:pPr marL="0" lvl="0" indent="0">
              <a:buNone/>
            </a:pPr>
            <a:r>
              <a:rPr lang="en-GB" sz="2500" i="1" u="sng" dirty="0"/>
              <a:t>material forms</a:t>
            </a:r>
            <a:endParaRPr lang="en-GB" sz="2500" dirty="0"/>
          </a:p>
          <a:p>
            <a:pPr lvl="0"/>
            <a:r>
              <a:rPr lang="en-GB" sz="2500" dirty="0"/>
              <a:t>claimable (fixed): wage or salary</a:t>
            </a:r>
          </a:p>
          <a:p>
            <a:pPr lvl="0"/>
            <a:r>
              <a:rPr lang="cs-CZ" sz="2500" dirty="0" err="1" smtClean="0"/>
              <a:t>variable</a:t>
            </a:r>
            <a:r>
              <a:rPr lang="cs-CZ" sz="2500" dirty="0" smtClean="0"/>
              <a:t> part</a:t>
            </a:r>
            <a:r>
              <a:rPr lang="en-GB" sz="2500" dirty="0" smtClean="0"/>
              <a:t>: </a:t>
            </a:r>
            <a:r>
              <a:rPr lang="en-GB" sz="2500" dirty="0"/>
              <a:t>allowances, bonuses, premium</a:t>
            </a:r>
          </a:p>
          <a:p>
            <a:r>
              <a:rPr lang="en-GB" sz="2500" dirty="0" smtClean="0"/>
              <a:t>non-monetary</a:t>
            </a:r>
            <a:r>
              <a:rPr lang="en-GB" sz="2500" dirty="0"/>
              <a:t>: employee benefits</a:t>
            </a:r>
          </a:p>
          <a:p>
            <a:pPr marL="0" indent="0">
              <a:buNone/>
            </a:pPr>
            <a:endParaRPr lang="en-GB" sz="2500" dirty="0"/>
          </a:p>
          <a:p>
            <a:pPr marL="0" lvl="0" indent="0">
              <a:buNone/>
            </a:pPr>
            <a:r>
              <a:rPr lang="en-GB" sz="2500" i="1" u="sng" dirty="0" smtClean="0"/>
              <a:t>non-material </a:t>
            </a:r>
            <a:r>
              <a:rPr lang="en-GB" sz="2500" i="1" u="sng" dirty="0"/>
              <a:t>forms</a:t>
            </a:r>
            <a:endParaRPr lang="en-GB" sz="2500" dirty="0"/>
          </a:p>
          <a:p>
            <a:pPr lvl="0"/>
            <a:r>
              <a:rPr lang="en-GB" sz="2500" dirty="0"/>
              <a:t>promotion,</a:t>
            </a:r>
          </a:p>
          <a:p>
            <a:pPr lvl="0"/>
            <a:r>
              <a:rPr lang="en-GB" sz="2500" dirty="0"/>
              <a:t>recognition,</a:t>
            </a:r>
          </a:p>
          <a:p>
            <a:pPr lvl="0"/>
            <a:r>
              <a:rPr lang="en-GB" sz="2500" dirty="0"/>
              <a:t>higher responsibility,</a:t>
            </a:r>
          </a:p>
          <a:p>
            <a:pPr lvl="0"/>
            <a:r>
              <a:rPr lang="en-GB" sz="2500" dirty="0"/>
              <a:t>content of work performed,</a:t>
            </a:r>
          </a:p>
          <a:p>
            <a:pPr lvl="0"/>
            <a:r>
              <a:rPr lang="en-GB" sz="2500" dirty="0"/>
              <a:t>higher </a:t>
            </a:r>
            <a:r>
              <a:rPr lang="en-GB" sz="2500" dirty="0" smtClean="0"/>
              <a:t>independence,</a:t>
            </a:r>
            <a:r>
              <a:rPr lang="cs-CZ" sz="2500" dirty="0" smtClean="0"/>
              <a:t> </a:t>
            </a:r>
            <a:r>
              <a:rPr lang="en-GB" sz="2500" dirty="0" smtClean="0"/>
              <a:t>working </a:t>
            </a:r>
            <a:r>
              <a:rPr lang="en-GB" sz="2500" dirty="0"/>
              <a:t>conditions, ...</a:t>
            </a:r>
          </a:p>
          <a:p>
            <a:pPr marL="0" indent="0">
              <a:buNone/>
            </a:pPr>
            <a:endParaRPr lang="cs-CZ" sz="2500" dirty="0" smtClean="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a:t>
            </a:fld>
            <a:endParaRPr lang="cs-CZ"/>
          </a:p>
        </p:txBody>
      </p:sp>
    </p:spTree>
    <p:extLst>
      <p:ext uri="{BB962C8B-B14F-4D97-AF65-F5344CB8AC3E}">
        <p14:creationId xmlns:p14="http://schemas.microsoft.com/office/powerpoint/2010/main" val="236032795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r>
              <a:rPr lang="en-GB" sz="2400" b="1" dirty="0"/>
              <a:t>Forms of remuneration. Wages </a:t>
            </a:r>
            <a:r>
              <a:rPr lang="en-GB" sz="2400" b="1" dirty="0" smtClean="0"/>
              <a:t>structure</a:t>
            </a:r>
            <a:r>
              <a:rPr lang="en-GB" sz="2400" b="1" dirty="0"/>
              <a:t>.</a:t>
            </a:r>
            <a:endParaRPr lang="en-GB" sz="2400" dirty="0"/>
          </a:p>
        </p:txBody>
      </p:sp>
      <p:sp>
        <p:nvSpPr>
          <p:cNvPr id="3" name="Zástupný symbol pro obsah 2"/>
          <p:cNvSpPr>
            <a:spLocks noGrp="1"/>
          </p:cNvSpPr>
          <p:nvPr>
            <p:ph idx="1"/>
          </p:nvPr>
        </p:nvSpPr>
        <p:spPr/>
        <p:txBody>
          <a:bodyPr/>
          <a:lstStyle/>
          <a:p>
            <a:pPr marL="0" indent="0">
              <a:buNone/>
            </a:pPr>
            <a:r>
              <a:rPr lang="en-GB" b="1" dirty="0" smtClean="0"/>
              <a:t>Wage </a:t>
            </a:r>
            <a:r>
              <a:rPr lang="en-GB" b="1" dirty="0"/>
              <a:t>forms</a:t>
            </a:r>
          </a:p>
          <a:p>
            <a:pPr marL="0" indent="0">
              <a:buNone/>
            </a:pPr>
            <a:r>
              <a:rPr lang="en-GB" sz="2500" dirty="0"/>
              <a:t>It is a method that enables the employer to ensure that the earnings of the individual employees match their real working results. It is a means for stimulating the employees to achieve the required results. If we want to achieve it, the employee must be acquainted with the applicable remuneration form in such a manner that he understands it, knows how he can maintain or increase the contracted wage.          </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3</a:t>
            </a:fld>
            <a:endParaRPr lang="cs-CZ"/>
          </a:p>
        </p:txBody>
      </p:sp>
    </p:spTree>
    <p:extLst>
      <p:ext uri="{BB962C8B-B14F-4D97-AF65-F5344CB8AC3E}">
        <p14:creationId xmlns:p14="http://schemas.microsoft.com/office/powerpoint/2010/main" val="246353880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r>
              <a:rPr lang="en-GB" sz="2400" b="1" dirty="0"/>
              <a:t>Forms of remuneration. Wages </a:t>
            </a:r>
            <a:r>
              <a:rPr lang="en-GB" sz="2400" b="1" dirty="0" smtClean="0"/>
              <a:t>structure</a:t>
            </a:r>
            <a:r>
              <a:rPr lang="en-GB" sz="2400" b="1" dirty="0"/>
              <a:t>.</a:t>
            </a:r>
            <a:endParaRPr lang="en-GB" sz="2400" dirty="0"/>
          </a:p>
        </p:txBody>
      </p:sp>
      <p:sp>
        <p:nvSpPr>
          <p:cNvPr id="3" name="Zástupný symbol pro obsah 2"/>
          <p:cNvSpPr>
            <a:spLocks noGrp="1"/>
          </p:cNvSpPr>
          <p:nvPr>
            <p:ph idx="1"/>
          </p:nvPr>
        </p:nvSpPr>
        <p:spPr/>
        <p:txBody>
          <a:bodyPr/>
          <a:lstStyle/>
          <a:p>
            <a:pPr marL="0" indent="0">
              <a:buNone/>
            </a:pPr>
            <a:endParaRPr lang="cs-CZ" sz="2500" dirty="0" smtClean="0"/>
          </a:p>
          <a:p>
            <a:pPr marL="0" indent="0">
              <a:buNone/>
            </a:pPr>
            <a:r>
              <a:rPr lang="en-GB" b="1" i="1" dirty="0"/>
              <a:t>Time wage</a:t>
            </a:r>
          </a:p>
          <a:p>
            <a:pPr marL="0" indent="0">
              <a:buNone/>
            </a:pPr>
            <a:r>
              <a:rPr lang="en-GB" dirty="0"/>
              <a:t>The basis is the time worked. It is used where it is not possible to standardise or change the performance, where it is not possible to increase the performance and where the performance is ensured in a manner other than the efforts of the employees. This wage form has a low stimulating effect.</a:t>
            </a:r>
          </a:p>
          <a:p>
            <a:pPr marL="0" indent="0">
              <a:buNone/>
            </a:pPr>
            <a:r>
              <a:rPr lang="en-GB" sz="2500" dirty="0" smtClean="0"/>
              <a:t>.</a:t>
            </a:r>
            <a:endParaRPr lang="en-GB" sz="2500"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4</a:t>
            </a:fld>
            <a:endParaRPr lang="cs-CZ"/>
          </a:p>
        </p:txBody>
      </p:sp>
    </p:spTree>
    <p:extLst>
      <p:ext uri="{BB962C8B-B14F-4D97-AF65-F5344CB8AC3E}">
        <p14:creationId xmlns:p14="http://schemas.microsoft.com/office/powerpoint/2010/main" val="389602876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r>
              <a:rPr lang="en-GB" sz="2400" b="1" dirty="0"/>
              <a:t>Forms of remuneration. Wages </a:t>
            </a:r>
            <a:r>
              <a:rPr lang="en-GB" sz="2400" b="1" dirty="0" smtClean="0"/>
              <a:t>structure</a:t>
            </a:r>
            <a:r>
              <a:rPr lang="en-GB" sz="2400" b="1" dirty="0"/>
              <a:t>.</a:t>
            </a:r>
            <a:endParaRPr lang="en-GB" sz="2400" dirty="0"/>
          </a:p>
        </p:txBody>
      </p:sp>
      <p:sp>
        <p:nvSpPr>
          <p:cNvPr id="3" name="Zástupný symbol pro obsah 2"/>
          <p:cNvSpPr>
            <a:spLocks noGrp="1"/>
          </p:cNvSpPr>
          <p:nvPr>
            <p:ph idx="1"/>
          </p:nvPr>
        </p:nvSpPr>
        <p:spPr/>
        <p:txBody>
          <a:bodyPr/>
          <a:lstStyle/>
          <a:p>
            <a:pPr marL="0" indent="0">
              <a:buNone/>
            </a:pPr>
            <a:endParaRPr lang="cs-CZ" sz="2500" dirty="0" smtClean="0"/>
          </a:p>
          <a:p>
            <a:pPr marL="0" indent="0">
              <a:buNone/>
            </a:pPr>
            <a:r>
              <a:rPr lang="en-GB" sz="2500" dirty="0"/>
              <a:t>It is used for creative or management work where the use of other forms would be costly. It is also used where use of another form could lead to safety and health hazards.</a:t>
            </a:r>
          </a:p>
          <a:p>
            <a:pPr marL="0" indent="0">
              <a:buNone/>
            </a:pPr>
            <a:endParaRPr lang="cs-CZ" sz="2500" b="1" dirty="0" smtClean="0"/>
          </a:p>
          <a:p>
            <a:pPr marL="0" indent="0">
              <a:buNone/>
            </a:pPr>
            <a:r>
              <a:rPr lang="en-GB" sz="2500" b="1" dirty="0" smtClean="0"/>
              <a:t>It </a:t>
            </a:r>
            <a:r>
              <a:rPr lang="en-GB" sz="2500" b="1" dirty="0"/>
              <a:t>is = t (time worked) * wage tariff</a:t>
            </a:r>
          </a:p>
          <a:p>
            <a:pPr marL="0" indent="0">
              <a:buNone/>
            </a:pPr>
            <a:endParaRPr lang="en-GB" sz="2500"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5</a:t>
            </a:fld>
            <a:endParaRPr lang="cs-CZ"/>
          </a:p>
        </p:txBody>
      </p:sp>
    </p:spTree>
    <p:extLst>
      <p:ext uri="{BB962C8B-B14F-4D97-AF65-F5344CB8AC3E}">
        <p14:creationId xmlns:p14="http://schemas.microsoft.com/office/powerpoint/2010/main" val="105348444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r>
              <a:rPr lang="en-GB" sz="2400" b="1" dirty="0"/>
              <a:t>Forms of remuneration. Wages </a:t>
            </a:r>
            <a:r>
              <a:rPr lang="en-GB" sz="2400" b="1" dirty="0" smtClean="0"/>
              <a:t>structure</a:t>
            </a:r>
            <a:r>
              <a:rPr lang="en-GB" sz="2400" b="1" dirty="0"/>
              <a:t>.</a:t>
            </a:r>
            <a:endParaRPr lang="en-GB" sz="2400" dirty="0"/>
          </a:p>
        </p:txBody>
      </p:sp>
      <p:sp>
        <p:nvSpPr>
          <p:cNvPr id="3" name="Zástupný symbol pro obsah 2"/>
          <p:cNvSpPr>
            <a:spLocks noGrp="1"/>
          </p:cNvSpPr>
          <p:nvPr>
            <p:ph idx="1"/>
          </p:nvPr>
        </p:nvSpPr>
        <p:spPr/>
        <p:txBody>
          <a:bodyPr/>
          <a:lstStyle/>
          <a:p>
            <a:pPr marL="0" indent="0">
              <a:buNone/>
            </a:pPr>
            <a:r>
              <a:rPr lang="en-GB" sz="2500" u="sng" dirty="0" smtClean="0"/>
              <a:t>Advantages</a:t>
            </a:r>
            <a:r>
              <a:rPr lang="en-GB" sz="2500" u="sng" dirty="0"/>
              <a:t>:</a:t>
            </a:r>
            <a:endParaRPr lang="en-GB" sz="2500" dirty="0"/>
          </a:p>
          <a:p>
            <a:pPr lvl="0"/>
            <a:r>
              <a:rPr lang="en-GB" sz="2500" dirty="0"/>
              <a:t>Simple and inexpensive</a:t>
            </a:r>
          </a:p>
          <a:p>
            <a:pPr lvl="0"/>
            <a:r>
              <a:rPr lang="en-GB" sz="2500" dirty="0"/>
              <a:t>Eases the estimate and planning of wage costs</a:t>
            </a:r>
          </a:p>
          <a:p>
            <a:pPr lvl="0"/>
            <a:r>
              <a:rPr lang="en-GB" sz="2500" dirty="0"/>
              <a:t>Comprehensible</a:t>
            </a:r>
          </a:p>
          <a:p>
            <a:pPr lvl="0"/>
            <a:r>
              <a:rPr lang="en-GB" sz="2500" dirty="0"/>
              <a:t>Raises less disputes and dissatisfaction than remuneration derived from performance</a:t>
            </a:r>
          </a:p>
          <a:p>
            <a:pPr lvl="0"/>
            <a:r>
              <a:rPr lang="en-GB" sz="2500" dirty="0"/>
              <a:t>It is administratively cheap</a:t>
            </a:r>
          </a:p>
          <a:p>
            <a:pPr marL="0" indent="0">
              <a:buNone/>
            </a:pPr>
            <a:r>
              <a:rPr lang="en-GB" sz="2500" dirty="0"/>
              <a:t> </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6</a:t>
            </a:fld>
            <a:endParaRPr lang="cs-CZ"/>
          </a:p>
        </p:txBody>
      </p:sp>
    </p:spTree>
    <p:extLst>
      <p:ext uri="{BB962C8B-B14F-4D97-AF65-F5344CB8AC3E}">
        <p14:creationId xmlns:p14="http://schemas.microsoft.com/office/powerpoint/2010/main" val="329154007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r>
              <a:rPr lang="en-GB" sz="2400" b="1" dirty="0"/>
              <a:t>Forms of remuneration. Wages </a:t>
            </a:r>
            <a:r>
              <a:rPr lang="en-GB" sz="2400" b="1" dirty="0" smtClean="0"/>
              <a:t>structure</a:t>
            </a:r>
            <a:r>
              <a:rPr lang="en-GB" sz="2400" b="1" dirty="0"/>
              <a:t>.</a:t>
            </a:r>
            <a:endParaRPr lang="en-GB" sz="2400" dirty="0"/>
          </a:p>
        </p:txBody>
      </p:sp>
      <p:sp>
        <p:nvSpPr>
          <p:cNvPr id="3" name="Zástupný symbol pro obsah 2"/>
          <p:cNvSpPr>
            <a:spLocks noGrp="1"/>
          </p:cNvSpPr>
          <p:nvPr>
            <p:ph idx="1"/>
          </p:nvPr>
        </p:nvSpPr>
        <p:spPr/>
        <p:txBody>
          <a:bodyPr/>
          <a:lstStyle/>
          <a:p>
            <a:pPr marL="0" indent="0">
              <a:buNone/>
            </a:pPr>
            <a:r>
              <a:rPr lang="en-GB" sz="2500" u="sng" dirty="0" smtClean="0"/>
              <a:t>Disadvantages</a:t>
            </a:r>
            <a:r>
              <a:rPr lang="en-GB" sz="2500" u="sng" dirty="0"/>
              <a:t>:</a:t>
            </a:r>
            <a:endParaRPr lang="en-GB" sz="2500" dirty="0"/>
          </a:p>
          <a:p>
            <a:pPr lvl="0"/>
            <a:r>
              <a:rPr lang="en-GB" sz="2500" dirty="0"/>
              <a:t>Does not motivate higher employee performance</a:t>
            </a:r>
          </a:p>
          <a:p>
            <a:pPr lvl="0"/>
            <a:r>
              <a:rPr lang="en-GB" sz="2500" dirty="0"/>
              <a:t>It requires more intensive control of the employees</a:t>
            </a:r>
          </a:p>
          <a:p>
            <a:r>
              <a:rPr lang="en-GB" sz="2500" dirty="0" smtClean="0"/>
              <a:t>It </a:t>
            </a:r>
            <a:r>
              <a:rPr lang="en-GB" sz="2500" dirty="0"/>
              <a:t>is usually supplemented with other wage forms (premiums, bonuses) or control is necessary. </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7</a:t>
            </a:fld>
            <a:endParaRPr lang="cs-CZ"/>
          </a:p>
        </p:txBody>
      </p:sp>
    </p:spTree>
    <p:extLst>
      <p:ext uri="{BB962C8B-B14F-4D97-AF65-F5344CB8AC3E}">
        <p14:creationId xmlns:p14="http://schemas.microsoft.com/office/powerpoint/2010/main" val="91480781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r>
              <a:rPr lang="en-GB" sz="2400" b="1" dirty="0"/>
              <a:t>Forms of remuneration. Wages </a:t>
            </a:r>
            <a:r>
              <a:rPr lang="en-GB" sz="2400" b="1" dirty="0" smtClean="0"/>
              <a:t>structure</a:t>
            </a:r>
            <a:r>
              <a:rPr lang="en-GB" sz="2400" b="1" dirty="0"/>
              <a:t>.</a:t>
            </a:r>
            <a:endParaRPr lang="en-GB" sz="2400" dirty="0"/>
          </a:p>
        </p:txBody>
      </p:sp>
      <p:sp>
        <p:nvSpPr>
          <p:cNvPr id="3" name="Zástupný symbol pro obsah 2"/>
          <p:cNvSpPr>
            <a:spLocks noGrp="1"/>
          </p:cNvSpPr>
          <p:nvPr>
            <p:ph idx="1"/>
          </p:nvPr>
        </p:nvSpPr>
        <p:spPr/>
        <p:txBody>
          <a:bodyPr/>
          <a:lstStyle/>
          <a:p>
            <a:pPr marL="0" indent="0">
              <a:buNone/>
            </a:pPr>
            <a:endParaRPr lang="cs-CZ" sz="2500" dirty="0" smtClean="0"/>
          </a:p>
          <a:p>
            <a:pPr marL="0" indent="0">
              <a:buNone/>
            </a:pPr>
            <a:r>
              <a:rPr lang="en-GB" sz="2500" u="sng" dirty="0"/>
              <a:t>Time wage forms</a:t>
            </a:r>
            <a:r>
              <a:rPr lang="en-GB" sz="2500" dirty="0"/>
              <a:t>:</a:t>
            </a:r>
          </a:p>
          <a:p>
            <a:pPr lvl="0"/>
            <a:r>
              <a:rPr lang="en-GB" sz="2500" i="1" dirty="0"/>
              <a:t>Clean</a:t>
            </a:r>
            <a:r>
              <a:rPr lang="en-GB" sz="2500" dirty="0"/>
              <a:t> - based only on time worked</a:t>
            </a:r>
          </a:p>
          <a:p>
            <a:pPr lvl="0"/>
            <a:r>
              <a:rPr lang="en-GB" sz="2500" i="1" dirty="0"/>
              <a:t>With an allowance for evaluation of the working results and behaviour</a:t>
            </a:r>
            <a:r>
              <a:rPr lang="en-GB" sz="2500" dirty="0"/>
              <a:t> - on the basis of assessment directly with the </a:t>
            </a:r>
            <a:r>
              <a:rPr lang="en-GB" sz="2500" dirty="0" smtClean="0"/>
              <a:t>superior</a:t>
            </a:r>
            <a:endParaRPr lang="en-GB" sz="2500" dirty="0"/>
          </a:p>
          <a:p>
            <a:pPr marL="0" indent="0">
              <a:buNone/>
            </a:pPr>
            <a:endParaRPr lang="en-GB" sz="2500" dirty="0"/>
          </a:p>
          <a:p>
            <a:pPr marL="0" indent="0">
              <a:buNone/>
            </a:pPr>
            <a:r>
              <a:rPr lang="en-GB" sz="2500" u="sng" dirty="0"/>
              <a:t>Foreman’s Fund:</a:t>
            </a:r>
            <a:endParaRPr lang="en-GB" sz="2500" dirty="0"/>
          </a:p>
          <a:p>
            <a:pPr marL="0" indent="0">
              <a:buNone/>
            </a:pPr>
            <a:r>
              <a:rPr lang="en-GB" sz="2500" dirty="0"/>
              <a:t>The employees get a time wage, which is supplemented with a reward from the foreman at the rate of 10 to 20% of the basic wage and payment of this amount to the employee is at the foreman’s discretion.</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8</a:t>
            </a:fld>
            <a:endParaRPr lang="cs-CZ"/>
          </a:p>
        </p:txBody>
      </p:sp>
    </p:spTree>
    <p:extLst>
      <p:ext uri="{BB962C8B-B14F-4D97-AF65-F5344CB8AC3E}">
        <p14:creationId xmlns:p14="http://schemas.microsoft.com/office/powerpoint/2010/main" val="27143153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r>
              <a:rPr lang="en-GB" sz="2400" b="1" dirty="0"/>
              <a:t>Forms of remuneration. Wages </a:t>
            </a:r>
            <a:r>
              <a:rPr lang="en-GB" sz="2400" b="1" dirty="0" smtClean="0"/>
              <a:t>structure</a:t>
            </a:r>
            <a:r>
              <a:rPr lang="en-GB" sz="2400" b="1" dirty="0"/>
              <a:t>.</a:t>
            </a:r>
            <a:endParaRPr lang="en-GB" sz="2400" dirty="0"/>
          </a:p>
        </p:txBody>
      </p:sp>
      <p:sp>
        <p:nvSpPr>
          <p:cNvPr id="3" name="Zástupný symbol pro obsah 2"/>
          <p:cNvSpPr>
            <a:spLocks noGrp="1"/>
          </p:cNvSpPr>
          <p:nvPr>
            <p:ph idx="1"/>
          </p:nvPr>
        </p:nvSpPr>
        <p:spPr/>
        <p:txBody>
          <a:bodyPr/>
          <a:lstStyle/>
          <a:p>
            <a:pPr marL="0" indent="0">
              <a:buNone/>
            </a:pPr>
            <a:r>
              <a:rPr lang="en-GB" sz="2500" b="1" dirty="0" smtClean="0"/>
              <a:t>Piece </a:t>
            </a:r>
            <a:r>
              <a:rPr lang="en-GB" sz="2500" b="1" dirty="0"/>
              <a:t>work pay</a:t>
            </a:r>
            <a:endParaRPr lang="en-GB" sz="2500" dirty="0"/>
          </a:p>
          <a:p>
            <a:pPr marL="0" indent="0">
              <a:buNone/>
            </a:pPr>
            <a:r>
              <a:rPr lang="en-GB" sz="2500" dirty="0"/>
              <a:t>The piece work pay is focused on increase of production and increase of the work rate, i.e. labour productivity. On the other hand, it does not support interest in improvement of quality and cost savings. It is not used where the work rate is determined by the line or where an increase in the rate could endanger health or safety.   According to the Act on wages, it follows that we set the labour consumption standards ourselves, but in the process we must also consider a work rate, which should be adequate to the physiological and neuropsychological capabilities of the employees.</a:t>
            </a:r>
          </a:p>
          <a:p>
            <a:pPr marL="0" indent="0">
              <a:buNone/>
            </a:pPr>
            <a:endParaRPr lang="en-GB" sz="2500"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9</a:t>
            </a:fld>
            <a:endParaRPr lang="cs-CZ"/>
          </a:p>
        </p:txBody>
      </p:sp>
    </p:spTree>
    <p:extLst>
      <p:ext uri="{BB962C8B-B14F-4D97-AF65-F5344CB8AC3E}">
        <p14:creationId xmlns:p14="http://schemas.microsoft.com/office/powerpoint/2010/main" val="160691338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JU_OPVVV">
  <a:themeElements>
    <a:clrScheme name="JU">
      <a:dk1>
        <a:srgbClr val="151515"/>
      </a:dk1>
      <a:lt1>
        <a:sysClr val="window" lastClr="FFFFFF"/>
      </a:lt1>
      <a:dk2>
        <a:srgbClr val="E00034"/>
      </a:dk2>
      <a:lt2>
        <a:srgbClr val="D8D8D8"/>
      </a:lt2>
      <a:accent1>
        <a:srgbClr val="E00034"/>
      </a:accent1>
      <a:accent2>
        <a:srgbClr val="E98300"/>
      </a:accent2>
      <a:accent3>
        <a:srgbClr val="007D57"/>
      </a:accent3>
      <a:accent4>
        <a:srgbClr val="9C5FB5"/>
      </a:accent4>
      <a:accent5>
        <a:srgbClr val="5BBBB7"/>
      </a:accent5>
      <a:accent6>
        <a:srgbClr val="D10074"/>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JU_OPVVV" id="{308B95AC-FC2F-4F17-80AD-0B8665254CCB}" vid="{353A2476-A1C0-4E71-97AE-34FA5EB80CF7}"/>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156</TotalTime>
  <Words>1284</Words>
  <Application>Microsoft Office PowerPoint</Application>
  <PresentationFormat>Vlastní</PresentationFormat>
  <Paragraphs>152</Paragraphs>
  <Slides>19</Slides>
  <Notes>17</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19</vt:i4>
      </vt:variant>
    </vt:vector>
  </HeadingPairs>
  <TitlesOfParts>
    <vt:vector size="23" baseType="lpstr">
      <vt:lpstr>Arial</vt:lpstr>
      <vt:lpstr>Calibri</vt:lpstr>
      <vt:lpstr>Clara Sans</vt:lpstr>
      <vt:lpstr>JU_OPVVV</vt:lpstr>
      <vt:lpstr>Reward systems </vt:lpstr>
      <vt:lpstr>Forms of remuneration. Wages structure.</vt:lpstr>
      <vt:lpstr>Forms of remuneration. Wages structure.</vt:lpstr>
      <vt:lpstr>Forms of remuneration. Wages structure.</vt:lpstr>
      <vt:lpstr>Forms of remuneration. Wages structure.</vt:lpstr>
      <vt:lpstr>Forms of remuneration. Wages structure.</vt:lpstr>
      <vt:lpstr>Forms of remuneration. Wages structure.</vt:lpstr>
      <vt:lpstr>Forms of remuneration. Wages structure.</vt:lpstr>
      <vt:lpstr>Forms of remuneration. Wages structure.</vt:lpstr>
      <vt:lpstr>Forms of remuneration. Wages structure.</vt:lpstr>
      <vt:lpstr>Forms of remuneration. Wages structure.</vt:lpstr>
      <vt:lpstr>Forms of remuneration. Wages structure.</vt:lpstr>
      <vt:lpstr>Forms of remuneration. Wages structure.</vt:lpstr>
      <vt:lpstr>Forms of remuneration. Wages structure.</vt:lpstr>
      <vt:lpstr>Forms of remuneration. Wages structure.</vt:lpstr>
      <vt:lpstr>Forms of remuneration. Wages structure.</vt:lpstr>
      <vt:lpstr>Forms of remuneration. Wages structure.</vt:lpstr>
      <vt:lpstr>Forms of remuneration. Wages structure.</vt:lpstr>
      <vt:lpstr>Thank you for your attention </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Ing. Tomáš Lysenko-Chvíla</dc:creator>
  <cp:lastModifiedBy>Volek Tomáš Ing. Ph.D.</cp:lastModifiedBy>
  <cp:revision>19</cp:revision>
  <dcterms:created xsi:type="dcterms:W3CDTF">2017-07-17T18:52:59Z</dcterms:created>
  <dcterms:modified xsi:type="dcterms:W3CDTF">2020-03-20T07:50:25Z</dcterms:modified>
</cp:coreProperties>
</file>