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4" r:id="rId3"/>
    <p:sldId id="257" r:id="rId4"/>
    <p:sldId id="278" r:id="rId5"/>
    <p:sldId id="265" r:id="rId6"/>
    <p:sldId id="258" r:id="rId7"/>
    <p:sldId id="279" r:id="rId8"/>
    <p:sldId id="280" r:id="rId9"/>
    <p:sldId id="260" r:id="rId10"/>
    <p:sldId id="281" r:id="rId11"/>
    <p:sldId id="261" r:id="rId12"/>
    <p:sldId id="262" r:id="rId13"/>
    <p:sldId id="269" r:id="rId14"/>
    <p:sldId id="275" r:id="rId15"/>
    <p:sldId id="276" r:id="rId16"/>
    <p:sldId id="266" r:id="rId17"/>
    <p:sldId id="268" r:id="rId18"/>
    <p:sldId id="270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BF9"/>
    <a:srgbClr val="CC00CC"/>
    <a:srgbClr val="FF0000"/>
    <a:srgbClr val="080912"/>
    <a:srgbClr val="BA2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147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en-US" alt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cs-CZ" altLang="en-U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en-US" altLang="en-U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fld id="{C0EF33AA-AD81-4DAF-8C60-A0C1C8E392C1}" type="slidenum">
              <a:rPr lang="ar-SA" altLang="en-US"/>
              <a:pPr/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fld id="{10A34479-92DC-42C1-B636-878CDE161333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Times New Roman (Arabic)" pitchFamily="26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Times New Roman (Arabic)" pitchFamily="26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Times New Roman (Arabic)" pitchFamily="26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Times New Roman (Arabic)" pitchFamily="26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Times New Roman (Arabic)" pitchFamily="26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2F1F60-DB29-49E7-9230-5662D928BEEF}" type="slidenum">
              <a:rPr lang="ar-SA" altLang="en-US"/>
              <a:pPr/>
              <a:t>1</a:t>
            </a:fld>
            <a:endParaRPr lang="en-US" altLang="en-US"/>
          </a:p>
        </p:txBody>
      </p:sp>
      <p:sp>
        <p:nvSpPr>
          <p:cNvPr id="962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6A8CEE-7599-4E8B-8C05-B6A92E072545}" type="slidenum">
              <a:rPr lang="ar-SA" altLang="en-US"/>
              <a:pPr/>
              <a:t>16</a:t>
            </a:fld>
            <a:endParaRPr lang="en-US" altLang="en-US"/>
          </a:p>
        </p:txBody>
      </p:sp>
      <p:sp>
        <p:nvSpPr>
          <p:cNvPr id="4392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32B965-8D03-4D6B-8044-1DA6DF100A4E}" type="slidenum">
              <a:rPr lang="ar-SA" altLang="en-US"/>
              <a:pPr/>
              <a:t>17</a:t>
            </a:fld>
            <a:endParaRPr lang="en-US" altLang="en-US"/>
          </a:p>
        </p:txBody>
      </p:sp>
      <p:sp>
        <p:nvSpPr>
          <p:cNvPr id="4413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C32C0A-4334-4D55-A696-73F7F2DFDC8A}" type="slidenum">
              <a:rPr lang="ar-SA" altLang="en-US"/>
              <a:pPr/>
              <a:t>18</a:t>
            </a:fld>
            <a:endParaRPr lang="en-US" altLang="en-US"/>
          </a:p>
        </p:txBody>
      </p:sp>
      <p:sp>
        <p:nvSpPr>
          <p:cNvPr id="4423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26FEA9-847F-4FAD-B3BD-23712E49EEFD}" type="slidenum">
              <a:rPr lang="ar-SA" altLang="en-US"/>
              <a:pPr/>
              <a:t>2</a:t>
            </a:fld>
            <a:endParaRPr lang="en-US" altLang="en-US"/>
          </a:p>
        </p:txBody>
      </p:sp>
      <p:sp>
        <p:nvSpPr>
          <p:cNvPr id="4300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8F859C-C4C8-467E-B124-6E2AF004882C}" type="slidenum">
              <a:rPr lang="ar-SA" altLang="en-US"/>
              <a:pPr/>
              <a:t>3</a:t>
            </a:fld>
            <a:endParaRPr lang="en-US" altLang="en-US"/>
          </a:p>
        </p:txBody>
      </p:sp>
      <p:sp>
        <p:nvSpPr>
          <p:cNvPr id="4311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A27B74-23FD-4104-A4F3-6AD37A3CD238}" type="slidenum">
              <a:rPr lang="ar-SA" altLang="en-US"/>
              <a:pPr/>
              <a:t>5</a:t>
            </a:fld>
            <a:endParaRPr lang="en-US" altLang="en-US"/>
          </a:p>
        </p:txBody>
      </p:sp>
      <p:sp>
        <p:nvSpPr>
          <p:cNvPr id="4321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8D1531-8506-4269-A1D0-B6FE620AE7DE}" type="slidenum">
              <a:rPr lang="ar-SA" altLang="en-US"/>
              <a:pPr/>
              <a:t>6</a:t>
            </a:fld>
            <a:endParaRPr lang="en-US" altLang="en-US"/>
          </a:p>
        </p:txBody>
      </p:sp>
      <p:sp>
        <p:nvSpPr>
          <p:cNvPr id="4331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B517AC-3C1C-4996-90FB-35BEACFC3C9E}" type="slidenum">
              <a:rPr lang="ar-SA" altLang="en-US"/>
              <a:pPr/>
              <a:t>9</a:t>
            </a:fld>
            <a:endParaRPr lang="en-US" altLang="en-US"/>
          </a:p>
        </p:txBody>
      </p:sp>
      <p:sp>
        <p:nvSpPr>
          <p:cNvPr id="4352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694031-9100-4D36-AC43-2834931BEEB5}" type="slidenum">
              <a:rPr lang="ar-SA" altLang="en-US"/>
              <a:pPr/>
              <a:t>11</a:t>
            </a:fld>
            <a:endParaRPr lang="en-US" altLang="en-US"/>
          </a:p>
        </p:txBody>
      </p:sp>
      <p:sp>
        <p:nvSpPr>
          <p:cNvPr id="4362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BEA89D-1A10-45C6-91C4-59BB116465C6}" type="slidenum">
              <a:rPr lang="ar-SA" altLang="en-US"/>
              <a:pPr/>
              <a:t>12</a:t>
            </a:fld>
            <a:endParaRPr lang="en-US" altLang="en-US"/>
          </a:p>
        </p:txBody>
      </p:sp>
      <p:sp>
        <p:nvSpPr>
          <p:cNvPr id="4372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9BF83D-A39D-478C-A6D1-9F52BBCB47E9}" type="slidenum">
              <a:rPr lang="ar-SA" altLang="en-US"/>
              <a:pPr/>
              <a:t>13</a:t>
            </a:fld>
            <a:endParaRPr lang="en-US" altLang="en-US"/>
          </a:p>
        </p:txBody>
      </p:sp>
      <p:sp>
        <p:nvSpPr>
          <p:cNvPr id="4382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37439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202E6A8-4466-4587-A91C-280DC576E105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6679354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202E6A8-4466-4587-A91C-280DC576E105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329221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202E6A8-4466-4587-A91C-280DC576E105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5864168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202E6A8-4466-4587-A91C-280DC576E105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7487536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202E6A8-4466-4587-A91C-280DC576E105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5340682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E0A8-5D86-4930-809E-892B43716A77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524595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B2A6C-6574-4F34-BD45-92AD62C693A8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841005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Cis339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CD78D95-72C0-43F8-8F19-78DBA9B484BD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7221128"/>
      </p:ext>
    </p:extLst>
  </p:cSld>
  <p:clrMapOvr>
    <a:masterClrMapping/>
  </p:clrMapOvr>
  <p:transition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800600" y="19050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800600" y="40386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Cis339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3415B3E-D010-41EF-9F95-4FDB78FECEEF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6043513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E6A8-4466-4587-A91C-280DC576E105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42388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D3285D3-3FBD-43D8-BD0C-1932D9585D4F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993723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6098157-6719-4288-9F1E-7ACE5CE3FF4E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859779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C5FFFC6-B0B7-4493-842F-CD281393322E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021464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E22C-5F5B-4D17-94D8-D9348EC3D837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37867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544BC-005F-4E6B-8788-74E6FE89C3F9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945317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E3B-F342-4F76-B786-C2F8B0883D74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85149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0892C11-9163-465C-A781-E5E6FAB9F97D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51624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202E6A8-4466-4587-A91C-280DC576E105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782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</p:sldLayoutIdLst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 autoUpdateAnimBg="0"/>
    </p:bldLst>
  </p:timing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0"/>
            <a:ext cx="7467600" cy="29718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4000" b="1" dirty="0" smtClean="0"/>
              <a:t>Systems </a:t>
            </a:r>
            <a:r>
              <a:rPr lang="en-US" altLang="en-US" sz="4000" b="1" dirty="0"/>
              <a:t>Analysis</a:t>
            </a:r>
            <a:br>
              <a:rPr lang="en-US" altLang="en-US" sz="4000" b="1" dirty="0"/>
            </a:br>
            <a:r>
              <a:rPr lang="en-US" altLang="en-US" sz="4000" b="1" dirty="0"/>
              <a:t>and </a:t>
            </a:r>
            <a:r>
              <a:rPr lang="en-US" altLang="en-US" sz="4000" b="1" dirty="0" smtClean="0"/>
              <a:t>Design</a:t>
            </a:r>
            <a:r>
              <a:rPr lang="en-US" altLang="en-US" sz="4000" b="1" dirty="0"/>
              <a:t/>
            </a:r>
            <a:br>
              <a:rPr lang="en-US" altLang="en-US" sz="4000" b="1" dirty="0"/>
            </a:br>
            <a:r>
              <a:rPr lang="en-US" altLang="en-US" sz="4000" b="1" dirty="0"/>
              <a:t> </a:t>
            </a:r>
            <a:r>
              <a:rPr lang="en-US" altLang="en-US" sz="2800" b="1" dirty="0"/>
              <a:t> </a:t>
            </a:r>
          </a:p>
        </p:txBody>
      </p:sp>
      <p:sp>
        <p:nvSpPr>
          <p:cNvPr id="41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276600"/>
            <a:ext cx="7086600" cy="1752600"/>
          </a:xfrm>
        </p:spPr>
        <p:txBody>
          <a:bodyPr/>
          <a:lstStyle/>
          <a:p>
            <a:pPr algn="ctr">
              <a:lnSpc>
                <a:spcPct val="85000"/>
              </a:lnSpc>
            </a:pPr>
            <a:r>
              <a:rPr lang="en-US" altLang="en-US" sz="3600" b="1" dirty="0" smtClean="0"/>
              <a:t> </a:t>
            </a:r>
            <a:endParaRPr lang="en-US" altLang="en-US" sz="3600" b="1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altLang="en-US" sz="2400"/>
              <a:t>Figure 9-4</a:t>
            </a:r>
            <a:br>
              <a:rPr lang="en-US" altLang="en-US" sz="2400"/>
            </a:br>
            <a:r>
              <a:rPr lang="en-US" altLang="en-US" sz="2400"/>
              <a:t>Complete </a:t>
            </a:r>
            <a:r>
              <a:rPr lang="en-US" altLang="en-US" sz="2400">
                <a:solidFill>
                  <a:srgbClr val="FF0000"/>
                </a:solidFill>
              </a:rPr>
              <a:t>decision table</a:t>
            </a:r>
            <a:r>
              <a:rPr lang="en-US" altLang="en-US" sz="2400"/>
              <a:t> for payroll system example</a:t>
            </a:r>
            <a:endParaRPr lang="en-US" altLang="cs-CZ" sz="2400"/>
          </a:p>
        </p:txBody>
      </p:sp>
      <p:pic>
        <p:nvPicPr>
          <p:cNvPr id="45773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752600"/>
            <a:ext cx="7772400" cy="419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Modeling Logic with</a:t>
            </a:r>
            <a:br>
              <a:rPr lang="en-US" altLang="en-US"/>
            </a:br>
            <a:r>
              <a:rPr lang="en-US" altLang="en-US">
                <a:solidFill>
                  <a:srgbClr val="FF0000"/>
                </a:solidFill>
              </a:rPr>
              <a:t>Decision Tables</a:t>
            </a:r>
            <a:endParaRPr lang="en-US" altLang="en-US"/>
          </a:p>
        </p:txBody>
      </p:sp>
      <p:sp>
        <p:nvSpPr>
          <p:cNvPr id="414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 sz="2800" b="1"/>
              <a:t>Consists of three parts</a:t>
            </a:r>
          </a:p>
          <a:p>
            <a:pPr>
              <a:lnSpc>
                <a:spcPct val="80000"/>
              </a:lnSpc>
            </a:pPr>
            <a:r>
              <a:rPr lang="en-US" altLang="en-US" sz="2800" b="1"/>
              <a:t>Condition stubs</a:t>
            </a:r>
            <a:r>
              <a:rPr lang="en-US" altLang="en-US" sz="2800"/>
              <a:t>: that part of a decision table that lists the conditions relevant to the decision.</a:t>
            </a:r>
          </a:p>
          <a:p>
            <a:pPr>
              <a:lnSpc>
                <a:spcPct val="80000"/>
              </a:lnSpc>
            </a:pPr>
            <a:r>
              <a:rPr lang="en-US" altLang="en-US" sz="2800" b="1"/>
              <a:t>Action stubs</a:t>
            </a:r>
            <a:r>
              <a:rPr lang="en-US" altLang="en-US" sz="2800"/>
              <a:t>: that part of a decision table that lists the actions that result for a given set of conditions.</a:t>
            </a:r>
            <a:endParaRPr lang="en-US" altLang="en-US" sz="2800" b="1"/>
          </a:p>
          <a:p>
            <a:pPr>
              <a:lnSpc>
                <a:spcPct val="80000"/>
              </a:lnSpc>
            </a:pPr>
            <a:r>
              <a:rPr lang="en-US" altLang="en-US" sz="2800" b="1"/>
              <a:t>Rules</a:t>
            </a:r>
            <a:r>
              <a:rPr lang="en-US" altLang="en-US" sz="2800"/>
              <a:t>: that part of a decision table that  specifies which actions are to be followed for a given set of condition.</a:t>
            </a:r>
          </a:p>
          <a:p>
            <a:pPr>
              <a:lnSpc>
                <a:spcPct val="80000"/>
              </a:lnSpc>
            </a:pPr>
            <a:endParaRPr lang="en-US" altLang="en-US" sz="2800" b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Modeling Logic with</a:t>
            </a:r>
            <a:br>
              <a:rPr lang="en-US" altLang="en-US"/>
            </a:br>
            <a:r>
              <a:rPr lang="en-US" altLang="en-US"/>
              <a:t> </a:t>
            </a:r>
            <a:r>
              <a:rPr lang="en-US" altLang="en-US">
                <a:solidFill>
                  <a:srgbClr val="FF0000"/>
                </a:solidFill>
              </a:rPr>
              <a:t>Decision Tables</a:t>
            </a:r>
            <a:endParaRPr lang="en-US" altLang="en-US"/>
          </a:p>
        </p:txBody>
      </p:sp>
      <p:sp>
        <p:nvSpPr>
          <p:cNvPr id="4157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260838" y="1676400"/>
            <a:ext cx="89154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b="1" dirty="0"/>
              <a:t>Indifferent Condition</a:t>
            </a:r>
          </a:p>
          <a:p>
            <a:pPr lvl="1">
              <a:lnSpc>
                <a:spcPct val="90000"/>
              </a:lnSpc>
            </a:pPr>
            <a:r>
              <a:rPr lang="en-US" altLang="en-US" sz="2000" b="1" dirty="0"/>
              <a:t>Indifferent condition</a:t>
            </a:r>
            <a:r>
              <a:rPr lang="en-US" altLang="en-US" sz="2000" dirty="0"/>
              <a:t>: in a decision table, a condition whose value does not affect which actions are taken for two or more rules.</a:t>
            </a:r>
            <a:endParaRPr lang="en-US" altLang="en-US" sz="2000" b="1" dirty="0"/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000" b="1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Procedure for Creating Decision Tables</a:t>
            </a:r>
            <a:endParaRPr lang="en-US" altLang="en-US" sz="2400" b="1" dirty="0"/>
          </a:p>
          <a:p>
            <a:pPr lvl="1">
              <a:lnSpc>
                <a:spcPct val="90000"/>
              </a:lnSpc>
            </a:pPr>
            <a:r>
              <a:rPr lang="en-US" altLang="en-US" sz="2000" b="1" dirty="0"/>
              <a:t>Name the </a:t>
            </a:r>
            <a:r>
              <a:rPr lang="en-US" altLang="en-US" sz="2000" b="1" dirty="0">
                <a:solidFill>
                  <a:srgbClr val="CC00CC"/>
                </a:solidFill>
              </a:rPr>
              <a:t>condition</a:t>
            </a:r>
            <a:r>
              <a:rPr lang="en-US" altLang="en-US" sz="2000" b="1" dirty="0"/>
              <a:t> and values each condition can assume</a:t>
            </a:r>
          </a:p>
          <a:p>
            <a:pPr lvl="1">
              <a:lnSpc>
                <a:spcPct val="90000"/>
              </a:lnSpc>
            </a:pPr>
            <a:r>
              <a:rPr lang="en-US" altLang="en-US" sz="2000" b="1" dirty="0"/>
              <a:t>Name all possible</a:t>
            </a:r>
            <a:r>
              <a:rPr lang="en-US" altLang="en-US" sz="2000" b="1" dirty="0">
                <a:solidFill>
                  <a:srgbClr val="CC00CC"/>
                </a:solidFill>
              </a:rPr>
              <a:t> actions</a:t>
            </a:r>
            <a:r>
              <a:rPr lang="en-US" altLang="en-US" sz="2000" b="1" dirty="0"/>
              <a:t> that can occur</a:t>
            </a:r>
          </a:p>
          <a:p>
            <a:pPr lvl="1">
              <a:lnSpc>
                <a:spcPct val="90000"/>
              </a:lnSpc>
            </a:pPr>
            <a:r>
              <a:rPr lang="en-US" altLang="en-US" sz="2000" b="1" dirty="0"/>
              <a:t>List all </a:t>
            </a:r>
            <a:r>
              <a:rPr lang="en-US" altLang="en-US" sz="2000" b="1" dirty="0">
                <a:solidFill>
                  <a:srgbClr val="CC00CC"/>
                </a:solidFill>
              </a:rPr>
              <a:t>rules</a:t>
            </a:r>
          </a:p>
          <a:p>
            <a:pPr lvl="1">
              <a:lnSpc>
                <a:spcPct val="90000"/>
              </a:lnSpc>
            </a:pPr>
            <a:r>
              <a:rPr lang="en-US" altLang="en-US" sz="2000" b="1" dirty="0"/>
              <a:t>Define the </a:t>
            </a:r>
            <a:r>
              <a:rPr lang="en-US" altLang="en-US" sz="2000" b="1" dirty="0">
                <a:solidFill>
                  <a:srgbClr val="CC00CC"/>
                </a:solidFill>
              </a:rPr>
              <a:t>actions for each rule</a:t>
            </a:r>
            <a:endParaRPr lang="en-US" altLang="en-US" sz="2000" b="1" dirty="0"/>
          </a:p>
          <a:p>
            <a:pPr lvl="1">
              <a:lnSpc>
                <a:spcPct val="90000"/>
              </a:lnSpc>
            </a:pPr>
            <a:r>
              <a:rPr lang="en-US" altLang="en-US" sz="2000" b="1" dirty="0">
                <a:solidFill>
                  <a:srgbClr val="CC00CC"/>
                </a:solidFill>
              </a:rPr>
              <a:t>Simplify </a:t>
            </a:r>
            <a:r>
              <a:rPr lang="en-US" altLang="en-US" sz="2000" b="1" dirty="0"/>
              <a:t>the table( remove any rules which has no actions)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838200"/>
          </a:xfrm>
        </p:spPr>
        <p:txBody>
          <a:bodyPr/>
          <a:lstStyle/>
          <a:p>
            <a:r>
              <a:rPr lang="en-US" altLang="en-US" sz="2400"/>
              <a:t>Figure 9-4</a:t>
            </a:r>
            <a:br>
              <a:rPr lang="en-US" altLang="en-US" sz="2400"/>
            </a:br>
            <a:r>
              <a:rPr lang="en-US" altLang="en-US" sz="2400"/>
              <a:t>simplify </a:t>
            </a:r>
            <a:r>
              <a:rPr lang="en-US" altLang="en-US" sz="2400">
                <a:solidFill>
                  <a:srgbClr val="FF0000"/>
                </a:solidFill>
              </a:rPr>
              <a:t>decision table</a:t>
            </a:r>
            <a:r>
              <a:rPr lang="en-US" altLang="en-US" sz="2400"/>
              <a:t> for payroll system example</a:t>
            </a:r>
          </a:p>
        </p:txBody>
      </p:sp>
      <p:pic>
        <p:nvPicPr>
          <p:cNvPr id="423943" name="Picture 4" descr="FIG08_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71600"/>
            <a:ext cx="76200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3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4000"/>
              <a:t>Decision Table for Hoosier Burger’s Inventory reordering</a:t>
            </a:r>
          </a:p>
        </p:txBody>
      </p:sp>
      <p:pic>
        <p:nvPicPr>
          <p:cNvPr id="447492" name="Picture 4" descr="FIG08_0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7800" y="1905000"/>
            <a:ext cx="6923088" cy="44053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3600"/>
              <a:t>Simplified Decision Table for Hoosier Burger’s Inventory reordering</a:t>
            </a:r>
          </a:p>
        </p:txBody>
      </p:sp>
      <p:pic>
        <p:nvPicPr>
          <p:cNvPr id="449540" name="Picture 4" descr="FIG08_0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679575"/>
            <a:ext cx="7343775" cy="4340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Modeling Logic with </a:t>
            </a:r>
            <a:r>
              <a:rPr lang="en-US" altLang="en-US">
                <a:solidFill>
                  <a:srgbClr val="FF0000"/>
                </a:solidFill>
              </a:rPr>
              <a:t>Decision Trees</a:t>
            </a:r>
            <a:endParaRPr lang="en-US" altLang="en-US"/>
          </a:p>
        </p:txBody>
      </p:sp>
      <p:sp>
        <p:nvSpPr>
          <p:cNvPr id="4208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en-US" sz="2400" b="1"/>
              <a:t>A graphical representation of a decision situation</a:t>
            </a:r>
          </a:p>
          <a:p>
            <a:r>
              <a:rPr lang="en-US" altLang="en-US" sz="2400" b="1"/>
              <a:t>Decision situation </a:t>
            </a:r>
            <a:r>
              <a:rPr lang="en-US" altLang="en-US" sz="2400" b="1">
                <a:solidFill>
                  <a:srgbClr val="FF0000"/>
                </a:solidFill>
              </a:rPr>
              <a:t>points</a:t>
            </a:r>
            <a:r>
              <a:rPr lang="en-US" altLang="en-US" sz="2400" b="1"/>
              <a:t> (nodes) are connected together by </a:t>
            </a:r>
            <a:r>
              <a:rPr lang="en-US" altLang="en-US" sz="2400" b="1">
                <a:solidFill>
                  <a:srgbClr val="FF0000"/>
                </a:solidFill>
              </a:rPr>
              <a:t>arcs</a:t>
            </a:r>
            <a:r>
              <a:rPr lang="en-US" altLang="en-US" sz="2400" b="1"/>
              <a:t> and terminate in </a:t>
            </a:r>
            <a:r>
              <a:rPr lang="en-US" altLang="en-US" sz="2400" b="1">
                <a:solidFill>
                  <a:srgbClr val="FF0000"/>
                </a:solidFill>
              </a:rPr>
              <a:t>ovals</a:t>
            </a:r>
            <a:r>
              <a:rPr lang="en-US" altLang="en-US" sz="2400" b="1"/>
              <a:t> </a:t>
            </a:r>
          </a:p>
          <a:p>
            <a:r>
              <a:rPr lang="en-US" altLang="en-US" sz="2400" b="1"/>
              <a:t>Two main components</a:t>
            </a:r>
          </a:p>
          <a:p>
            <a:pPr lvl="1"/>
            <a:r>
              <a:rPr lang="en-US" altLang="en-US" sz="2400" b="1"/>
              <a:t>Decision points represented by </a:t>
            </a:r>
            <a:r>
              <a:rPr lang="en-US" altLang="en-US" sz="2400" b="1">
                <a:solidFill>
                  <a:srgbClr val="FF0000"/>
                </a:solidFill>
              </a:rPr>
              <a:t>nodes</a:t>
            </a:r>
            <a:endParaRPr lang="en-US" altLang="en-US" sz="2400" b="1"/>
          </a:p>
          <a:p>
            <a:pPr lvl="1"/>
            <a:r>
              <a:rPr lang="en-US" altLang="en-US" sz="2400" b="1"/>
              <a:t>Actions represented by</a:t>
            </a:r>
            <a:r>
              <a:rPr lang="en-US" altLang="en-US" sz="2400" b="1">
                <a:solidFill>
                  <a:srgbClr val="FF0000"/>
                </a:solidFill>
              </a:rPr>
              <a:t> ovals</a:t>
            </a:r>
            <a:endParaRPr lang="en-US" altLang="en-US" sz="2000" b="1"/>
          </a:p>
          <a:p>
            <a:r>
              <a:rPr lang="en-US" altLang="en-US" sz="2400" b="1"/>
              <a:t>Read from </a:t>
            </a:r>
            <a:r>
              <a:rPr lang="en-US" altLang="en-US" sz="2400" b="1">
                <a:solidFill>
                  <a:srgbClr val="FF0000"/>
                </a:solidFill>
              </a:rPr>
              <a:t>left to right</a:t>
            </a:r>
            <a:endParaRPr lang="en-US" altLang="en-US" sz="2400" b="1"/>
          </a:p>
          <a:p>
            <a:r>
              <a:rPr lang="en-US" altLang="en-US" sz="2400" b="1"/>
              <a:t>Each node corresponds to a numbered choice on a legend</a:t>
            </a:r>
          </a:p>
          <a:p>
            <a:r>
              <a:rPr lang="en-US" altLang="en-US" sz="2400" b="1"/>
              <a:t>All possible actions are listed on the </a:t>
            </a:r>
            <a:r>
              <a:rPr lang="en-US" altLang="en-US" sz="2400" b="1">
                <a:solidFill>
                  <a:srgbClr val="FF0000"/>
                </a:solidFill>
              </a:rPr>
              <a:t>far right</a:t>
            </a:r>
            <a:endParaRPr lang="en-US" altLang="en-US" sz="2400" b="1"/>
          </a:p>
          <a:p>
            <a:endParaRPr lang="en-US" altLang="en-US" sz="24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1800" b="1"/>
              <a:t>Figure 9-9</a:t>
            </a:r>
            <a:br>
              <a:rPr lang="en-US" altLang="en-US" sz="1800" b="1"/>
            </a:br>
            <a:r>
              <a:rPr lang="en-US" altLang="en-US" sz="1800" b="1"/>
              <a:t>Decision tree representation of the decision logic in the decision tables in Figures 9-4 and 9-5, with only two choices per decision point</a:t>
            </a:r>
            <a:r>
              <a:rPr lang="en-US" altLang="en-US" sz="2400" b="1"/>
              <a:t/>
            </a:r>
            <a:br>
              <a:rPr lang="en-US" altLang="en-US" sz="2400" b="1"/>
            </a:br>
            <a:endParaRPr lang="en-US" altLang="en-US" sz="1200">
              <a:solidFill>
                <a:srgbClr val="000000"/>
              </a:solidFill>
              <a:latin typeface="Geneva" charset="0"/>
            </a:endParaRPr>
          </a:p>
        </p:txBody>
      </p:sp>
      <p:pic>
        <p:nvPicPr>
          <p:cNvPr id="42291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16723"/>
            <a:ext cx="7467600" cy="4167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600"/>
              <a:t>Deciding Among </a:t>
            </a:r>
            <a:r>
              <a:rPr lang="en-US" altLang="en-US" sz="3600">
                <a:solidFill>
                  <a:srgbClr val="FF0000"/>
                </a:solidFill>
              </a:rPr>
              <a:t>Structured English</a:t>
            </a:r>
            <a:r>
              <a:rPr lang="en-US" altLang="en-US" sz="3600"/>
              <a:t>, </a:t>
            </a:r>
            <a:r>
              <a:rPr lang="en-US" altLang="en-US" sz="3600">
                <a:solidFill>
                  <a:schemeClr val="hlink"/>
                </a:solidFill>
              </a:rPr>
              <a:t>Decision Tables</a:t>
            </a:r>
            <a:r>
              <a:rPr lang="en-US" altLang="en-US" sz="3600"/>
              <a:t> and </a:t>
            </a:r>
            <a:r>
              <a:rPr lang="en-US" altLang="en-US" sz="3600">
                <a:solidFill>
                  <a:srgbClr val="CC00CC"/>
                </a:solidFill>
              </a:rPr>
              <a:t>Decision Trees</a:t>
            </a:r>
            <a:endParaRPr lang="en-US" altLang="en-US" sz="3600"/>
          </a:p>
        </p:txBody>
      </p:sp>
      <p:graphicFrame>
        <p:nvGraphicFramePr>
          <p:cNvPr id="425034" name="Group 74"/>
          <p:cNvGraphicFramePr>
            <a:graphicFrameLocks noGrp="1"/>
          </p:cNvGraphicFramePr>
          <p:nvPr>
            <p:ph type="tbl" idx="1"/>
          </p:nvPr>
        </p:nvGraphicFramePr>
        <p:xfrm>
          <a:off x="838200" y="1600200"/>
          <a:ext cx="7772400" cy="4616133"/>
        </p:xfrm>
        <a:graphic>
          <a:graphicData uri="http://schemas.openxmlformats.org/drawingml/2006/table">
            <a:tbl>
              <a:tblPr/>
              <a:tblGrid>
                <a:gridCol w="1943100">
                  <a:extLst>
                    <a:ext uri="{9D8B030D-6E8A-4147-A177-3AD203B41FA5}">
                      <a16:colId xmlns:a16="http://schemas.microsoft.com/office/drawing/2014/main" val="486262259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532419089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130326702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794125665"/>
                    </a:ext>
                  </a:extLst>
                </a:gridCol>
              </a:tblGrid>
              <a:tr h="989013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Criteria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Structured English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Decision Tables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Decision Trees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4025933"/>
                  </a:ext>
                </a:extLst>
              </a:tr>
              <a:tr h="989013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Determining Conditions and Actions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Second Best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Times New Roman (Arabic)" pitchFamily="2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Third Best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Best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605625"/>
                  </a:ext>
                </a:extLst>
              </a:tr>
              <a:tr h="1258888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Transforming Conditions and Actions into Sequence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Best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Third Best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Best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7222528"/>
                  </a:ext>
                </a:extLst>
              </a:tr>
              <a:tr h="909638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Checking Consistency and Completeness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Third Best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Best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Best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620247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52" name="Rectangle 6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4000"/>
              <a:t>Deciding Between Table and Tree</a:t>
            </a:r>
          </a:p>
        </p:txBody>
      </p:sp>
      <p:sp>
        <p:nvSpPr>
          <p:cNvPr id="4515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/>
              <a:t> </a:t>
            </a:r>
            <a:endParaRPr lang="en-US" altLang="cs-CZ" sz="2000"/>
          </a:p>
        </p:txBody>
      </p:sp>
      <p:graphicFrame>
        <p:nvGraphicFramePr>
          <p:cNvPr id="451722" name="Group 138"/>
          <p:cNvGraphicFramePr>
            <a:graphicFrameLocks noGrp="1"/>
          </p:cNvGraphicFramePr>
          <p:nvPr>
            <p:ph sz="quarter" idx="2"/>
          </p:nvPr>
        </p:nvGraphicFramePr>
        <p:xfrm>
          <a:off x="1066800" y="1905000"/>
          <a:ext cx="7543800" cy="3128328"/>
        </p:xfrm>
        <a:graphic>
          <a:graphicData uri="http://schemas.openxmlformats.org/drawingml/2006/table">
            <a:tbl>
              <a:tblPr/>
              <a:tblGrid>
                <a:gridCol w="3898900">
                  <a:extLst>
                    <a:ext uri="{9D8B030D-6E8A-4147-A177-3AD203B41FA5}">
                      <a16:colId xmlns:a16="http://schemas.microsoft.com/office/drawing/2014/main" val="1102543165"/>
                    </a:ext>
                  </a:extLst>
                </a:gridCol>
                <a:gridCol w="1822450">
                  <a:extLst>
                    <a:ext uri="{9D8B030D-6E8A-4147-A177-3AD203B41FA5}">
                      <a16:colId xmlns:a16="http://schemas.microsoft.com/office/drawing/2014/main" val="1617602808"/>
                    </a:ext>
                  </a:extLst>
                </a:gridCol>
                <a:gridCol w="1822450">
                  <a:extLst>
                    <a:ext uri="{9D8B030D-6E8A-4147-A177-3AD203B41FA5}">
                      <a16:colId xmlns:a16="http://schemas.microsoft.com/office/drawing/2014/main" val="765999888"/>
                    </a:ext>
                  </a:extLst>
                </a:gridCol>
              </a:tblGrid>
              <a:tr h="319088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Criteria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Decision Table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Decision Tree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1052508"/>
                  </a:ext>
                </a:extLst>
              </a:tr>
              <a:tr h="366713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Portraying complex logic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 Best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 Worst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4211719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Portraying simple problem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Worst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 Best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4008012"/>
                  </a:ext>
                </a:extLst>
              </a:tr>
              <a:tr h="331788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Making decision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Worst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Best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0248706"/>
                  </a:ext>
                </a:extLst>
              </a:tr>
              <a:tr h="306388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More compact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Best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Worst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346840"/>
                  </a:ext>
                </a:extLst>
              </a:tr>
              <a:tr h="598488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Easier to manipulate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Best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1pPr>
                      <a:lvl2pPr>
                        <a:buClr>
                          <a:schemeClr val="tx1"/>
                        </a:buClr>
                        <a:buSzPct val="6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2pPr>
                      <a:lvl3pPr>
                        <a:buSzPct val="9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3pPr>
                      <a:lvl4pPr>
                        <a:buClr>
                          <a:schemeClr val="tx1"/>
                        </a:buClr>
                        <a:buSzPct val="65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4pPr>
                      <a:lvl5pPr>
                        <a:buSzPct val="6000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imes New Roman (Arabic)" pitchFamily="2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 (Arabic)" pitchFamily="26" charset="0"/>
                        </a:rPr>
                        <a:t>Worst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999781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Learning Objectives</a:t>
            </a:r>
          </a:p>
        </p:txBody>
      </p:sp>
      <p:sp>
        <p:nvSpPr>
          <p:cNvPr id="4177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en-US" sz="2800"/>
              <a:t>Use </a:t>
            </a:r>
            <a:r>
              <a:rPr lang="en-US" altLang="en-US" sz="2800">
                <a:solidFill>
                  <a:srgbClr val="FF0000"/>
                </a:solidFill>
              </a:rPr>
              <a:t>Structured English</a:t>
            </a:r>
            <a:r>
              <a:rPr lang="en-US" altLang="en-US" sz="2800"/>
              <a:t> as a tool for representing steps in logical processes in data flow diagrams</a:t>
            </a:r>
          </a:p>
          <a:p>
            <a:pPr>
              <a:lnSpc>
                <a:spcPct val="90000"/>
              </a:lnSpc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en-US" sz="2800"/>
              <a:t>Use </a:t>
            </a:r>
            <a:r>
              <a:rPr lang="en-US" altLang="en-US" sz="2800">
                <a:solidFill>
                  <a:srgbClr val="FF0000"/>
                </a:solidFill>
              </a:rPr>
              <a:t>decision tables</a:t>
            </a:r>
            <a:r>
              <a:rPr lang="en-US" altLang="en-US" sz="2800"/>
              <a:t> and </a:t>
            </a:r>
            <a:r>
              <a:rPr lang="en-US" altLang="en-US" sz="2800">
                <a:solidFill>
                  <a:srgbClr val="FF0000"/>
                </a:solidFill>
              </a:rPr>
              <a:t>decision trees</a:t>
            </a:r>
            <a:r>
              <a:rPr lang="en-US" altLang="en-US" sz="2800"/>
              <a:t> to represent the logic of choice in conditional statements</a:t>
            </a:r>
          </a:p>
          <a:p>
            <a:pPr>
              <a:lnSpc>
                <a:spcPct val="90000"/>
              </a:lnSpc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en-US" sz="2800"/>
              <a:t>Select among Structured English, decision tables, and decision trees for representing processing logic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Logic Modeling</a:t>
            </a:r>
          </a:p>
        </p:txBody>
      </p:sp>
      <p:sp>
        <p:nvSpPr>
          <p:cNvPr id="4106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772400" cy="4495800"/>
          </a:xfrm>
        </p:spPr>
        <p:txBody>
          <a:bodyPr/>
          <a:lstStyle/>
          <a:p>
            <a:r>
              <a:rPr lang="en-US" altLang="en-US" sz="2800" b="1"/>
              <a:t>Data flow diagrams </a:t>
            </a:r>
            <a:r>
              <a:rPr lang="en-US" altLang="en-US" sz="2800" b="1">
                <a:solidFill>
                  <a:schemeClr val="hlink"/>
                </a:solidFill>
              </a:rPr>
              <a:t>do not</a:t>
            </a:r>
            <a:r>
              <a:rPr lang="en-US" altLang="en-US" sz="2800" b="1"/>
              <a:t> show the logic inside the processes</a:t>
            </a:r>
          </a:p>
          <a:p>
            <a:r>
              <a:rPr lang="en-US" altLang="en-US" sz="2800" b="1"/>
              <a:t>Logic modeling involves representing </a:t>
            </a:r>
            <a:r>
              <a:rPr lang="en-US" altLang="en-US" sz="2800" b="1">
                <a:solidFill>
                  <a:schemeClr val="hlink"/>
                </a:solidFill>
              </a:rPr>
              <a:t>internal structure</a:t>
            </a:r>
            <a:r>
              <a:rPr lang="en-US" altLang="en-US" sz="2800" b="1"/>
              <a:t> and </a:t>
            </a:r>
            <a:r>
              <a:rPr lang="en-US" altLang="en-US" sz="2800" b="1">
                <a:solidFill>
                  <a:schemeClr val="hlink"/>
                </a:solidFill>
              </a:rPr>
              <a:t>functionality of processes</a:t>
            </a:r>
            <a:r>
              <a:rPr lang="en-US" altLang="en-US" sz="2800" b="1"/>
              <a:t> depicted on a DFD</a:t>
            </a:r>
          </a:p>
          <a:p>
            <a:r>
              <a:rPr lang="en-US" altLang="en-US" sz="2800" b="1"/>
              <a:t>Logic modeling can also be used to show </a:t>
            </a:r>
            <a:r>
              <a:rPr lang="en-US" altLang="en-US" sz="2800" b="1">
                <a:solidFill>
                  <a:schemeClr val="hlink"/>
                </a:solidFill>
              </a:rPr>
              <a:t>when</a:t>
            </a:r>
            <a:r>
              <a:rPr lang="en-US" altLang="en-US" sz="2800" b="1"/>
              <a:t> processes on a DFD occur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Modeling a System’s Logic</a:t>
            </a:r>
          </a:p>
        </p:txBody>
      </p:sp>
      <p:pic>
        <p:nvPicPr>
          <p:cNvPr id="454660" name="Picture 2" descr="FIG08_0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905000"/>
            <a:ext cx="7391400" cy="426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Logic Modeling</a:t>
            </a:r>
          </a:p>
        </p:txBody>
      </p:sp>
      <p:sp>
        <p:nvSpPr>
          <p:cNvPr id="4198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n-US" sz="2400" b="1">
                <a:solidFill>
                  <a:srgbClr val="FF0000"/>
                </a:solidFill>
              </a:rPr>
              <a:t>Deliverables and Outcomes</a:t>
            </a:r>
            <a:endParaRPr lang="en-US" altLang="en-US" sz="2400" b="1"/>
          </a:p>
          <a:p>
            <a:pPr>
              <a:lnSpc>
                <a:spcPct val="90000"/>
              </a:lnSpc>
            </a:pPr>
            <a:r>
              <a:rPr lang="en-US" altLang="en-US" sz="2400"/>
              <a:t>Structured English representation of process logic.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Decision Tables representation.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Sequence diagram.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Activity diagram</a:t>
            </a:r>
            <a:endParaRPr lang="en-US" altLang="en-US" sz="2400" b="1"/>
          </a:p>
          <a:p>
            <a:pPr lvl="1">
              <a:lnSpc>
                <a:spcPct val="90000"/>
              </a:lnSpc>
            </a:pPr>
            <a:r>
              <a:rPr lang="en-US" altLang="en-US" sz="2000" b="1"/>
              <a:t>Structured English</a:t>
            </a:r>
          </a:p>
          <a:p>
            <a:pPr lvl="1">
              <a:lnSpc>
                <a:spcPct val="90000"/>
              </a:lnSpc>
            </a:pPr>
            <a:r>
              <a:rPr lang="en-US" altLang="en-US" sz="2000" b="1"/>
              <a:t>Decision Tables</a:t>
            </a:r>
          </a:p>
          <a:p>
            <a:pPr lvl="1">
              <a:lnSpc>
                <a:spcPct val="90000"/>
              </a:lnSpc>
            </a:pPr>
            <a:r>
              <a:rPr lang="en-US" altLang="en-US" sz="2000" b="1"/>
              <a:t>Decision Trees</a:t>
            </a:r>
          </a:p>
          <a:p>
            <a:pPr lvl="1">
              <a:lnSpc>
                <a:spcPct val="90000"/>
              </a:lnSpc>
            </a:pPr>
            <a:r>
              <a:rPr lang="en-US" altLang="en-US" sz="2000" b="1"/>
              <a:t>State-transition diagrams</a:t>
            </a:r>
          </a:p>
          <a:p>
            <a:pPr lvl="1">
              <a:lnSpc>
                <a:spcPct val="90000"/>
              </a:lnSpc>
            </a:pPr>
            <a:r>
              <a:rPr lang="en-US" altLang="en-US" sz="2000" b="1"/>
              <a:t>Sequence diagrams</a:t>
            </a:r>
          </a:p>
          <a:p>
            <a:pPr lvl="1">
              <a:lnSpc>
                <a:spcPct val="90000"/>
              </a:lnSpc>
            </a:pPr>
            <a:r>
              <a:rPr lang="en-US" altLang="en-US" sz="2000" b="1"/>
              <a:t>Activity diagrams</a:t>
            </a:r>
          </a:p>
          <a:p>
            <a:pPr>
              <a:lnSpc>
                <a:spcPct val="90000"/>
              </a:lnSpc>
            </a:pPr>
            <a:endParaRPr lang="en-US" altLang="en-US" sz="24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Modeling Logic with </a:t>
            </a:r>
            <a:r>
              <a:rPr lang="en-US" altLang="en-US">
                <a:solidFill>
                  <a:schemeClr val="hlink"/>
                </a:solidFill>
              </a:rPr>
              <a:t>Structured English</a:t>
            </a:r>
            <a:endParaRPr lang="en-US" altLang="en-US"/>
          </a:p>
        </p:txBody>
      </p:sp>
      <p:sp>
        <p:nvSpPr>
          <p:cNvPr id="4116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sz="2000" b="1"/>
              <a:t>Structured English</a:t>
            </a:r>
            <a:r>
              <a:rPr lang="en-US" altLang="en-US" sz="2000"/>
              <a:t>: modified form of English language used to specify the logic of information system processes.</a:t>
            </a:r>
          </a:p>
          <a:p>
            <a:r>
              <a:rPr lang="en-US" altLang="en-US" sz="2000"/>
              <a:t>No single standard.</a:t>
            </a:r>
          </a:p>
          <a:p>
            <a:r>
              <a:rPr lang="en-US" altLang="en-US" sz="2000"/>
              <a:t>Typically relies on action verbs and noun phrases and contains no adjectives or No specific standards.</a:t>
            </a:r>
            <a:endParaRPr lang="en-US" altLang="en-US" sz="2000" b="1"/>
          </a:p>
          <a:p>
            <a:r>
              <a:rPr lang="en-US" altLang="en-US" sz="2000" b="1"/>
              <a:t>Uses a </a:t>
            </a:r>
            <a:r>
              <a:rPr lang="en-US" altLang="en-US" sz="2000" b="1">
                <a:solidFill>
                  <a:srgbClr val="FF0000"/>
                </a:solidFill>
              </a:rPr>
              <a:t>subset of English</a:t>
            </a:r>
          </a:p>
          <a:p>
            <a:pPr lvl="1"/>
            <a:r>
              <a:rPr lang="en-US" altLang="en-US" sz="2000" b="1"/>
              <a:t>Action verbs</a:t>
            </a:r>
          </a:p>
          <a:p>
            <a:pPr lvl="1"/>
            <a:r>
              <a:rPr lang="en-US" altLang="en-US" sz="2000" b="1"/>
              <a:t>Noun phrases</a:t>
            </a:r>
          </a:p>
          <a:p>
            <a:pPr lvl="1"/>
            <a:r>
              <a:rPr lang="en-US" altLang="en-US" sz="2000" b="1"/>
              <a:t>No adjectives or adverbs</a:t>
            </a:r>
          </a:p>
          <a:p>
            <a:r>
              <a:rPr lang="en-US" altLang="en-US" sz="2000" b="1">
                <a:solidFill>
                  <a:srgbClr val="FF0000"/>
                </a:solidFill>
              </a:rPr>
              <a:t>No specific</a:t>
            </a:r>
            <a:r>
              <a:rPr lang="en-US" altLang="en-US" sz="2000" b="1"/>
              <a:t> standards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00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4000"/>
              <a:t>Modeling Logic with Structured English</a:t>
            </a:r>
          </a:p>
        </p:txBody>
      </p:sp>
      <p:pic>
        <p:nvPicPr>
          <p:cNvPr id="455684" name="Picture 2" descr="FIG08_0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752600"/>
            <a:ext cx="7620000" cy="4410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</p:spPr>
        <p:txBody>
          <a:bodyPr/>
          <a:lstStyle/>
          <a:p>
            <a:r>
              <a:rPr lang="en-US" altLang="cs-CZ" sz="3200"/>
              <a:t>Modeling Logic with Structured English</a:t>
            </a:r>
          </a:p>
        </p:txBody>
      </p:sp>
      <p:pic>
        <p:nvPicPr>
          <p:cNvPr id="456708" name="Picture 3" descr="FIG08_0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990600"/>
            <a:ext cx="6934200" cy="5029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Modeling Logic with</a:t>
            </a:r>
            <a:br>
              <a:rPr lang="en-US" altLang="en-US"/>
            </a:br>
            <a:r>
              <a:rPr lang="en-US" altLang="en-US"/>
              <a:t> </a:t>
            </a:r>
            <a:r>
              <a:rPr lang="en-US" altLang="en-US">
                <a:solidFill>
                  <a:srgbClr val="FF0000"/>
                </a:solidFill>
              </a:rPr>
              <a:t>Decision Tables</a:t>
            </a:r>
            <a:endParaRPr lang="en-US" altLang="en-US"/>
          </a:p>
        </p:txBody>
      </p:sp>
      <p:sp>
        <p:nvSpPr>
          <p:cNvPr id="4136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/>
              <a:t>A matrix representation of the logic of a decision which Specifies the possible </a:t>
            </a:r>
            <a:r>
              <a:rPr lang="en-US" altLang="en-US" b="1">
                <a:solidFill>
                  <a:srgbClr val="FF0000"/>
                </a:solidFill>
              </a:rPr>
              <a:t>conditions</a:t>
            </a:r>
            <a:r>
              <a:rPr lang="en-US" altLang="en-US" b="1"/>
              <a:t> and the resulting </a:t>
            </a:r>
            <a:r>
              <a:rPr lang="en-US" altLang="en-US" b="1">
                <a:solidFill>
                  <a:srgbClr val="FF0000"/>
                </a:solidFill>
              </a:rPr>
              <a:t>actions</a:t>
            </a:r>
            <a:endParaRPr lang="en-US" altLang="en-US" b="1"/>
          </a:p>
          <a:p>
            <a:r>
              <a:rPr lang="en-US" altLang="en-US" b="1"/>
              <a:t>Best used for </a:t>
            </a:r>
            <a:r>
              <a:rPr lang="en-US" altLang="en-US" b="1">
                <a:solidFill>
                  <a:srgbClr val="FF0000"/>
                </a:solidFill>
              </a:rPr>
              <a:t>complicated</a:t>
            </a:r>
            <a:r>
              <a:rPr lang="en-US" altLang="en-US" b="1"/>
              <a:t> decision logic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2449</TotalTime>
  <Words>603</Words>
  <Application>Microsoft Office PowerPoint</Application>
  <PresentationFormat>Předvádění na obrazovce (4:3)</PresentationFormat>
  <Paragraphs>115</Paragraphs>
  <Slides>19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6" baseType="lpstr">
      <vt:lpstr>Arial</vt:lpstr>
      <vt:lpstr>Times New Roman (Arabic)</vt:lpstr>
      <vt:lpstr>Tahoma</vt:lpstr>
      <vt:lpstr>Wingdings</vt:lpstr>
      <vt:lpstr>Times New Roman</vt:lpstr>
      <vt:lpstr>Geneva</vt:lpstr>
      <vt:lpstr>Stébla</vt:lpstr>
      <vt:lpstr>Systems Analysis and Design   </vt:lpstr>
      <vt:lpstr>Learning Objectives</vt:lpstr>
      <vt:lpstr>Logic Modeling</vt:lpstr>
      <vt:lpstr>Modeling a System’s Logic</vt:lpstr>
      <vt:lpstr>Logic Modeling</vt:lpstr>
      <vt:lpstr>Modeling Logic with Structured English</vt:lpstr>
      <vt:lpstr>Modeling Logic with Structured English</vt:lpstr>
      <vt:lpstr>Modeling Logic with Structured English</vt:lpstr>
      <vt:lpstr>Modeling Logic with  Decision Tables</vt:lpstr>
      <vt:lpstr>Figure 9-4 Complete decision table for payroll system example</vt:lpstr>
      <vt:lpstr>Modeling Logic with Decision Tables</vt:lpstr>
      <vt:lpstr>Modeling Logic with  Decision Tables</vt:lpstr>
      <vt:lpstr>Figure 9-4 simplify decision table for payroll system example</vt:lpstr>
      <vt:lpstr>Decision Table for Hoosier Burger’s Inventory reordering</vt:lpstr>
      <vt:lpstr>Simplified Decision Table for Hoosier Burger’s Inventory reordering</vt:lpstr>
      <vt:lpstr>Modeling Logic with Decision Trees</vt:lpstr>
      <vt:lpstr>Figure 9-9 Decision tree representation of the decision logic in the decision tables in Figures 9-4 and 9-5, with only two choices per decision point </vt:lpstr>
      <vt:lpstr>Deciding Among Structured English, Decision Tables and Decision Trees</vt:lpstr>
      <vt:lpstr>Deciding Between Table and Tree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 Systems Analysis and Design  Joey F. George  Jeffrey A. Hoffer  Joseph S. Valacich</dc:title>
  <dc:creator>John Russo</dc:creator>
  <cp:lastModifiedBy>Beránek Ladislav doc. Ing. CSc.</cp:lastModifiedBy>
  <cp:revision>110</cp:revision>
  <cp:lastPrinted>2009-04-22T19:24:48Z</cp:lastPrinted>
  <dcterms:created xsi:type="dcterms:W3CDTF">2000-04-11T00:26:26Z</dcterms:created>
  <dcterms:modified xsi:type="dcterms:W3CDTF">2020-03-30T08:40:41Z</dcterms:modified>
</cp:coreProperties>
</file>