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8"/>
  </p:notesMasterIdLst>
  <p:sldIdLst>
    <p:sldId id="256" r:id="rId2"/>
    <p:sldId id="257" r:id="rId3"/>
    <p:sldId id="258" r:id="rId4"/>
    <p:sldId id="259" r:id="rId5"/>
    <p:sldId id="260" r:id="rId6"/>
    <p:sldId id="261" r:id="rId7"/>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5" d="100"/>
          <a:sy n="65" d="100"/>
        </p:scale>
        <p:origin x="1242" y="7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28.02.2019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28.02.2019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28.02.2019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28.02.2019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28.02.2019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28.02.2019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28.02.2019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28.02.2019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28.02.2019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28.02.2019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28.02.2019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28.02.2019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28.02.2019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Civil Law - Legal </a:t>
            </a:r>
            <a:r>
              <a:rPr lang="cs-CZ" dirty="0" err="1"/>
              <a:t>Facts</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Legal </a:t>
            </a:r>
            <a:r>
              <a:rPr lang="cs-CZ" dirty="0" err="1"/>
              <a:t>Facts</a:t>
            </a:r>
            <a:endParaRPr lang="cs-CZ" dirty="0"/>
          </a:p>
        </p:txBody>
      </p:sp>
      <p:sp>
        <p:nvSpPr>
          <p:cNvPr id="3" name="Zástupný symbol pro obsah 2"/>
          <p:cNvSpPr>
            <a:spLocks noGrp="1"/>
          </p:cNvSpPr>
          <p:nvPr>
            <p:ph idx="1"/>
          </p:nvPr>
        </p:nvSpPr>
        <p:spPr/>
        <p:txBody>
          <a:bodyPr/>
          <a:lstStyle/>
          <a:p>
            <a:r>
              <a:rPr lang="en-US" dirty="0"/>
              <a:t>are facts with which the law connects the origin, change or expiration of a person’s rights and obligations</a:t>
            </a:r>
          </a:p>
          <a:p>
            <a:r>
              <a:rPr lang="en-US" dirty="0"/>
              <a:t>may come into existence</a:t>
            </a:r>
          </a:p>
          <a:p>
            <a:pPr lvl="1"/>
            <a:r>
              <a:rPr lang="en-US" dirty="0"/>
              <a:t> based on the will of a person (a juridical act) </a:t>
            </a:r>
          </a:p>
          <a:p>
            <a:pPr lvl="1"/>
            <a:r>
              <a:rPr lang="en-US" dirty="0"/>
              <a:t>independently of the will of an acting entity (a legal event)</a:t>
            </a:r>
          </a:p>
          <a:p>
            <a:r>
              <a:rPr lang="en-US" dirty="0"/>
              <a:t>may be</a:t>
            </a:r>
          </a:p>
          <a:p>
            <a:pPr lvl="1"/>
            <a:r>
              <a:rPr lang="en-US" dirty="0"/>
              <a:t>in compliance with the law </a:t>
            </a:r>
          </a:p>
          <a:p>
            <a:pPr lvl="1"/>
            <a:r>
              <a:rPr lang="en-US" dirty="0"/>
              <a:t>in conflict with the law (unlawful conduct)</a:t>
            </a:r>
          </a:p>
          <a:p>
            <a:pPr lvl="1"/>
            <a:endParaRPr lang="cs-CZ" dirty="0"/>
          </a:p>
          <a:p>
            <a:pPr lvl="1"/>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28.02.2019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0A55C-4E5B-40DF-8E27-92FF31B60E9A}"/>
              </a:ext>
            </a:extLst>
          </p:cNvPr>
          <p:cNvSpPr>
            <a:spLocks noGrp="1"/>
          </p:cNvSpPr>
          <p:nvPr>
            <p:ph type="title"/>
          </p:nvPr>
        </p:nvSpPr>
        <p:spPr/>
        <p:txBody>
          <a:bodyPr/>
          <a:lstStyle/>
          <a:p>
            <a:r>
              <a:rPr lang="cs-CZ" dirty="0" err="1"/>
              <a:t>Juridical</a:t>
            </a:r>
            <a:r>
              <a:rPr lang="cs-CZ" dirty="0"/>
              <a:t> Acts</a:t>
            </a:r>
            <a:endParaRPr lang="en-US" dirty="0"/>
          </a:p>
        </p:txBody>
      </p:sp>
      <p:sp>
        <p:nvSpPr>
          <p:cNvPr id="3" name="Zástupný obsah 2">
            <a:extLst>
              <a:ext uri="{FF2B5EF4-FFF2-40B4-BE49-F238E27FC236}">
                <a16:creationId xmlns:a16="http://schemas.microsoft.com/office/drawing/2014/main" id="{03F95ED9-DB08-4381-97E9-61B42045E34C}"/>
              </a:ext>
            </a:extLst>
          </p:cNvPr>
          <p:cNvSpPr>
            <a:spLocks noGrp="1"/>
          </p:cNvSpPr>
          <p:nvPr>
            <p:ph idx="1"/>
          </p:nvPr>
        </p:nvSpPr>
        <p:spPr/>
        <p:txBody>
          <a:bodyPr/>
          <a:lstStyle/>
          <a:p>
            <a:r>
              <a:rPr lang="en-US" dirty="0"/>
              <a:t>are acts which produce legal consequences</a:t>
            </a:r>
          </a:p>
          <a:p>
            <a:r>
              <a:rPr lang="en-US" dirty="0"/>
              <a:t>e.g. a purchase contract, a will, withdrawal from a contract, a testimony</a:t>
            </a:r>
            <a:r>
              <a:rPr lang="cs-CZ" dirty="0"/>
              <a:t>, etc.</a:t>
            </a:r>
          </a:p>
          <a:p>
            <a:r>
              <a:rPr lang="en-US" dirty="0"/>
              <a:t>if a juridical act is defective, it shall be</a:t>
            </a:r>
            <a:r>
              <a:rPr lang="cs-CZ" dirty="0"/>
              <a:t> invalid</a:t>
            </a:r>
          </a:p>
          <a:p>
            <a:pPr lvl="1"/>
            <a:r>
              <a:rPr lang="en-US" dirty="0"/>
              <a:t>the juridical act is contrary to good</a:t>
            </a:r>
            <a:r>
              <a:rPr lang="cs-CZ" dirty="0"/>
              <a:t> </a:t>
            </a:r>
            <a:r>
              <a:rPr lang="en-US" dirty="0"/>
              <a:t>morals</a:t>
            </a:r>
          </a:p>
          <a:p>
            <a:pPr lvl="1"/>
            <a:r>
              <a:rPr lang="en-US" dirty="0"/>
              <a:t>the juridical act is contrary to the sense and purpose</a:t>
            </a:r>
            <a:r>
              <a:rPr lang="cs-CZ" dirty="0"/>
              <a:t> of a statute</a:t>
            </a:r>
            <a:endParaRPr lang="en-US" dirty="0"/>
          </a:p>
          <a:p>
            <a:pPr lvl="1"/>
            <a:r>
              <a:rPr lang="en-US" dirty="0"/>
              <a:t>the juridical act requires the performance of something</a:t>
            </a:r>
            <a:r>
              <a:rPr lang="cs-CZ" dirty="0"/>
              <a:t> </a:t>
            </a:r>
            <a:r>
              <a:rPr lang="en-US" dirty="0"/>
              <a:t>impossible</a:t>
            </a:r>
          </a:p>
          <a:p>
            <a:pPr lvl="1"/>
            <a:r>
              <a:rPr lang="en-US" dirty="0"/>
              <a:t>the juridical act is performed by a person without </a:t>
            </a:r>
            <a:r>
              <a:rPr lang="cs-CZ" dirty="0"/>
              <a:t>full legal </a:t>
            </a:r>
            <a:r>
              <a:rPr lang="en-US" dirty="0"/>
              <a:t>capacity who is not eligible</a:t>
            </a:r>
            <a:r>
              <a:rPr lang="cs-CZ" dirty="0"/>
              <a:t> to do so</a:t>
            </a:r>
          </a:p>
          <a:p>
            <a:pPr lvl="1"/>
            <a:r>
              <a:rPr lang="cs-CZ" dirty="0"/>
              <a:t>etc.</a:t>
            </a:r>
            <a:endParaRPr lang="en-US" dirty="0"/>
          </a:p>
          <a:p>
            <a:pPr lvl="1"/>
            <a:endParaRPr lang="en-US" dirty="0"/>
          </a:p>
        </p:txBody>
      </p:sp>
      <p:sp>
        <p:nvSpPr>
          <p:cNvPr id="4" name="Zástupný symbol pro datum 3">
            <a:extLst>
              <a:ext uri="{FF2B5EF4-FFF2-40B4-BE49-F238E27FC236}">
                <a16:creationId xmlns:a16="http://schemas.microsoft.com/office/drawing/2014/main" id="{2C554186-5526-4B0D-974A-B648FBDE60E8}"/>
              </a:ext>
            </a:extLst>
          </p:cNvPr>
          <p:cNvSpPr>
            <a:spLocks noGrp="1"/>
          </p:cNvSpPr>
          <p:nvPr>
            <p:ph type="dt" sz="half" idx="10"/>
          </p:nvPr>
        </p:nvSpPr>
        <p:spPr/>
        <p:txBody>
          <a:bodyPr/>
          <a:lstStyle/>
          <a:p>
            <a:pPr>
              <a:defRPr/>
            </a:pPr>
            <a:fld id="{8863D660-356F-4B7B-9477-B5CEBBE7ED6F}" type="datetime1">
              <a:rPr lang="cs-CZ" smtClean="0"/>
              <a:t>28.02.2019</a:t>
            </a:fld>
            <a:endParaRPr lang="cs-CZ"/>
          </a:p>
        </p:txBody>
      </p:sp>
      <p:sp>
        <p:nvSpPr>
          <p:cNvPr id="5" name="Zástupný symbol pro číslo snímku 4">
            <a:extLst>
              <a:ext uri="{FF2B5EF4-FFF2-40B4-BE49-F238E27FC236}">
                <a16:creationId xmlns:a16="http://schemas.microsoft.com/office/drawing/2014/main" id="{FCEF9E9A-4410-477B-944B-1149036500F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6706660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926EA9-5C57-4021-9854-0153C9990D18}"/>
              </a:ext>
            </a:extLst>
          </p:cNvPr>
          <p:cNvSpPr>
            <a:spLocks noGrp="1"/>
          </p:cNvSpPr>
          <p:nvPr>
            <p:ph type="title"/>
          </p:nvPr>
        </p:nvSpPr>
        <p:spPr/>
        <p:txBody>
          <a:bodyPr/>
          <a:lstStyle/>
          <a:p>
            <a:r>
              <a:rPr lang="cs-CZ" dirty="0" err="1"/>
              <a:t>Juridical</a:t>
            </a:r>
            <a:r>
              <a:rPr lang="cs-CZ" dirty="0"/>
              <a:t> Acts</a:t>
            </a:r>
            <a:endParaRPr lang="en-US" dirty="0"/>
          </a:p>
        </p:txBody>
      </p:sp>
      <p:sp>
        <p:nvSpPr>
          <p:cNvPr id="3" name="Zástupný obsah 2">
            <a:extLst>
              <a:ext uri="{FF2B5EF4-FFF2-40B4-BE49-F238E27FC236}">
                <a16:creationId xmlns:a16="http://schemas.microsoft.com/office/drawing/2014/main" id="{0CAD6CB5-6636-4BF6-A2DC-CAD1E2FD0C2E}"/>
              </a:ext>
            </a:extLst>
          </p:cNvPr>
          <p:cNvSpPr>
            <a:spLocks noGrp="1"/>
          </p:cNvSpPr>
          <p:nvPr>
            <p:ph idx="1"/>
          </p:nvPr>
        </p:nvSpPr>
        <p:spPr/>
        <p:txBody>
          <a:bodyPr/>
          <a:lstStyle/>
          <a:p>
            <a:r>
              <a:rPr lang="en-US" dirty="0"/>
              <a:t>absolute invalidity</a:t>
            </a:r>
          </a:p>
          <a:p>
            <a:pPr lvl="1"/>
            <a:r>
              <a:rPr lang="en-US" dirty="0"/>
              <a:t>a court is obliged to take into account even if no motion is put forward</a:t>
            </a:r>
          </a:p>
          <a:p>
            <a:pPr lvl="1"/>
            <a:r>
              <a:rPr lang="en-US" dirty="0"/>
              <a:t>applies to a juridical act which clearly contravenes good morals, or is in violation of the law and clearly disrupts the public order</a:t>
            </a:r>
          </a:p>
          <a:p>
            <a:r>
              <a:rPr lang="en-US" dirty="0"/>
              <a:t>relative invalidity </a:t>
            </a:r>
          </a:p>
          <a:p>
            <a:pPr lvl="1"/>
            <a:r>
              <a:rPr lang="en-US" dirty="0"/>
              <a:t>a court will only take into consideration if an objection on the grounds of its invalidity is raised by the other party</a:t>
            </a:r>
          </a:p>
          <a:p>
            <a:pPr lvl="1"/>
            <a:r>
              <a:rPr lang="en-US" dirty="0"/>
              <a:t>a juridical act that a person is coerced into performing at the threat of physical or psychological harm, may be judged to be relatively</a:t>
            </a:r>
          </a:p>
        </p:txBody>
      </p:sp>
      <p:sp>
        <p:nvSpPr>
          <p:cNvPr id="4" name="Zástupný symbol pro datum 3">
            <a:extLst>
              <a:ext uri="{FF2B5EF4-FFF2-40B4-BE49-F238E27FC236}">
                <a16:creationId xmlns:a16="http://schemas.microsoft.com/office/drawing/2014/main" id="{FC57BE7A-B768-4E01-AE17-297FF5C9CA1D}"/>
              </a:ext>
            </a:extLst>
          </p:cNvPr>
          <p:cNvSpPr>
            <a:spLocks noGrp="1"/>
          </p:cNvSpPr>
          <p:nvPr>
            <p:ph type="dt" sz="half" idx="10"/>
          </p:nvPr>
        </p:nvSpPr>
        <p:spPr/>
        <p:txBody>
          <a:bodyPr/>
          <a:lstStyle/>
          <a:p>
            <a:pPr>
              <a:defRPr/>
            </a:pPr>
            <a:fld id="{8863D660-356F-4B7B-9477-B5CEBBE7ED6F}" type="datetime1">
              <a:rPr lang="cs-CZ" smtClean="0"/>
              <a:t>28.02.2019</a:t>
            </a:fld>
            <a:endParaRPr lang="cs-CZ"/>
          </a:p>
        </p:txBody>
      </p:sp>
      <p:sp>
        <p:nvSpPr>
          <p:cNvPr id="5" name="Zástupný symbol pro číslo snímku 4">
            <a:extLst>
              <a:ext uri="{FF2B5EF4-FFF2-40B4-BE49-F238E27FC236}">
                <a16:creationId xmlns:a16="http://schemas.microsoft.com/office/drawing/2014/main" id="{FCE964AD-2848-4ACA-8805-58B6155F73B4}"/>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6890882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94B6A1-B300-43CB-856A-539C53159948}"/>
              </a:ext>
            </a:extLst>
          </p:cNvPr>
          <p:cNvSpPr>
            <a:spLocks noGrp="1"/>
          </p:cNvSpPr>
          <p:nvPr>
            <p:ph type="title"/>
          </p:nvPr>
        </p:nvSpPr>
        <p:spPr/>
        <p:txBody>
          <a:bodyPr/>
          <a:lstStyle/>
          <a:p>
            <a:r>
              <a:rPr lang="cs-CZ" dirty="0"/>
              <a:t>Legal </a:t>
            </a:r>
            <a:r>
              <a:rPr lang="cs-CZ" dirty="0" err="1"/>
              <a:t>Events</a:t>
            </a:r>
            <a:endParaRPr lang="en-US" dirty="0"/>
          </a:p>
        </p:txBody>
      </p:sp>
      <p:sp>
        <p:nvSpPr>
          <p:cNvPr id="3" name="Zástupný obsah 2">
            <a:extLst>
              <a:ext uri="{FF2B5EF4-FFF2-40B4-BE49-F238E27FC236}">
                <a16:creationId xmlns:a16="http://schemas.microsoft.com/office/drawing/2014/main" id="{786D79F9-7716-4877-86F0-4DAD2911E0D3}"/>
              </a:ext>
            </a:extLst>
          </p:cNvPr>
          <p:cNvSpPr>
            <a:spLocks noGrp="1"/>
          </p:cNvSpPr>
          <p:nvPr>
            <p:ph idx="1"/>
          </p:nvPr>
        </p:nvSpPr>
        <p:spPr/>
        <p:txBody>
          <a:bodyPr/>
          <a:lstStyle/>
          <a:p>
            <a:r>
              <a:rPr lang="en-US" dirty="0"/>
              <a:t>a legal fact through which the law connects the origin, change or expiration of rights and obligations which are beyond the control of an acting entity</a:t>
            </a:r>
            <a:endParaRPr lang="cs-CZ" dirty="0"/>
          </a:p>
          <a:p>
            <a:r>
              <a:rPr lang="en-US" dirty="0"/>
              <a:t>typical legal event is time and its course</a:t>
            </a:r>
          </a:p>
          <a:p>
            <a:pPr lvl="1"/>
            <a:r>
              <a:rPr lang="cs-CZ" dirty="0"/>
              <a:t>period</a:t>
            </a:r>
          </a:p>
          <a:p>
            <a:pPr lvl="2"/>
            <a:r>
              <a:rPr lang="en-US" dirty="0"/>
              <a:t>a time frame which defines the duration of certain rights and obligations (typically the duration of a lease agreement)</a:t>
            </a:r>
            <a:endParaRPr lang="cs-CZ" dirty="0"/>
          </a:p>
          <a:p>
            <a:pPr lvl="1"/>
            <a:r>
              <a:rPr lang="en-US" dirty="0"/>
              <a:t>time</a:t>
            </a:r>
            <a:r>
              <a:rPr lang="cs-CZ" dirty="0"/>
              <a:t> limit</a:t>
            </a:r>
          </a:p>
          <a:p>
            <a:pPr lvl="2"/>
            <a:r>
              <a:rPr lang="en-US" dirty="0"/>
              <a:t>an interval within which an acting entity must perform a certain act</a:t>
            </a:r>
            <a:r>
              <a:rPr lang="cs-CZ" dirty="0"/>
              <a:t> (</a:t>
            </a:r>
            <a:r>
              <a:rPr lang="en-US" dirty="0"/>
              <a:t>limitation</a:t>
            </a:r>
            <a:r>
              <a:rPr lang="cs-CZ" dirty="0"/>
              <a:t> period)</a:t>
            </a:r>
          </a:p>
          <a:p>
            <a:pPr marL="0" indent="0">
              <a:buNone/>
            </a:pPr>
            <a:endParaRPr lang="cs-CZ" dirty="0"/>
          </a:p>
        </p:txBody>
      </p:sp>
      <p:sp>
        <p:nvSpPr>
          <p:cNvPr id="4" name="Zástupný symbol pro datum 3">
            <a:extLst>
              <a:ext uri="{FF2B5EF4-FFF2-40B4-BE49-F238E27FC236}">
                <a16:creationId xmlns:a16="http://schemas.microsoft.com/office/drawing/2014/main" id="{797693D6-C0AF-4629-8C95-E47C8834E298}"/>
              </a:ext>
            </a:extLst>
          </p:cNvPr>
          <p:cNvSpPr>
            <a:spLocks noGrp="1"/>
          </p:cNvSpPr>
          <p:nvPr>
            <p:ph type="dt" sz="half" idx="10"/>
          </p:nvPr>
        </p:nvSpPr>
        <p:spPr/>
        <p:txBody>
          <a:bodyPr/>
          <a:lstStyle/>
          <a:p>
            <a:pPr>
              <a:defRPr/>
            </a:pPr>
            <a:fld id="{8863D660-356F-4B7B-9477-B5CEBBE7ED6F}" type="datetime1">
              <a:rPr lang="cs-CZ" smtClean="0"/>
              <a:t>28.02.2019</a:t>
            </a:fld>
            <a:endParaRPr lang="cs-CZ"/>
          </a:p>
        </p:txBody>
      </p:sp>
      <p:sp>
        <p:nvSpPr>
          <p:cNvPr id="5" name="Zástupný symbol pro číslo snímku 4">
            <a:extLst>
              <a:ext uri="{FF2B5EF4-FFF2-40B4-BE49-F238E27FC236}">
                <a16:creationId xmlns:a16="http://schemas.microsoft.com/office/drawing/2014/main" id="{23B2914B-8F9F-43DF-B718-48071AF35C9E}"/>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1808075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B71C50-C43B-47DF-B01D-B241B4F674D4}"/>
              </a:ext>
            </a:extLst>
          </p:cNvPr>
          <p:cNvSpPr>
            <a:spLocks noGrp="1"/>
          </p:cNvSpPr>
          <p:nvPr>
            <p:ph type="title"/>
          </p:nvPr>
        </p:nvSpPr>
        <p:spPr/>
        <p:txBody>
          <a:bodyPr/>
          <a:lstStyle/>
          <a:p>
            <a:r>
              <a:rPr lang="cs-CZ" dirty="0"/>
              <a:t>Legal </a:t>
            </a:r>
            <a:r>
              <a:rPr lang="cs-CZ" dirty="0" err="1"/>
              <a:t>Events</a:t>
            </a:r>
            <a:endParaRPr lang="en-US" dirty="0"/>
          </a:p>
        </p:txBody>
      </p:sp>
      <p:sp>
        <p:nvSpPr>
          <p:cNvPr id="3" name="Zástupný obsah 2">
            <a:extLst>
              <a:ext uri="{FF2B5EF4-FFF2-40B4-BE49-F238E27FC236}">
                <a16:creationId xmlns:a16="http://schemas.microsoft.com/office/drawing/2014/main" id="{5873E046-204C-4B12-8175-780E2F112685}"/>
              </a:ext>
            </a:extLst>
          </p:cNvPr>
          <p:cNvSpPr>
            <a:spLocks noGrp="1"/>
          </p:cNvSpPr>
          <p:nvPr>
            <p:ph idx="1"/>
          </p:nvPr>
        </p:nvSpPr>
        <p:spPr/>
        <p:txBody>
          <a:bodyPr/>
          <a:lstStyle/>
          <a:p>
            <a:r>
              <a:rPr lang="cs-CZ" sz="2800" dirty="0"/>
              <a:t>t</a:t>
            </a:r>
            <a:r>
              <a:rPr lang="en-US" sz="2800" dirty="0"/>
              <a:t>he manner in which time is calculated </a:t>
            </a:r>
            <a:endParaRPr lang="cs-CZ" sz="2800" dirty="0"/>
          </a:p>
          <a:p>
            <a:pPr lvl="1"/>
            <a:r>
              <a:rPr lang="en-US" sz="2400" dirty="0"/>
              <a:t>a time limit or period specified in days commences on the day following the fact which is decisive for its commencement</a:t>
            </a:r>
            <a:endParaRPr lang="cs-CZ" sz="2400" dirty="0"/>
          </a:p>
          <a:p>
            <a:pPr lvl="1"/>
            <a:r>
              <a:rPr lang="cs-CZ" sz="2400" dirty="0"/>
              <a:t>t</a:t>
            </a:r>
            <a:r>
              <a:rPr lang="en-US" sz="2400" dirty="0"/>
              <a:t>he end of a time limit or period specified in weeks or months falls on the day whose name or number is identical to the day when the fact which marks the start of the time limit or period occurred</a:t>
            </a:r>
            <a:endParaRPr lang="cs-CZ" sz="2400" dirty="0"/>
          </a:p>
          <a:p>
            <a:r>
              <a:rPr lang="en-US" sz="2800" dirty="0"/>
              <a:t>subjective limitation period</a:t>
            </a:r>
            <a:endParaRPr lang="cs-CZ" sz="2800" dirty="0"/>
          </a:p>
          <a:p>
            <a:pPr lvl="1"/>
            <a:r>
              <a:rPr lang="cs-CZ" sz="2400" dirty="0"/>
              <a:t>3</a:t>
            </a:r>
            <a:r>
              <a:rPr lang="en-US" sz="2400" dirty="0"/>
              <a:t> years in </a:t>
            </a:r>
            <a:r>
              <a:rPr lang="en-US" sz="2400" dirty="0" err="1"/>
              <a:t>lengt</a:t>
            </a:r>
            <a:r>
              <a:rPr lang="cs-CZ" sz="2400" dirty="0"/>
              <a:t>h,</a:t>
            </a:r>
            <a:r>
              <a:rPr lang="en-US" sz="2400" dirty="0"/>
              <a:t> commences the moment the beneficiary learns of the circumstances decisive for the commencement of the limitation period</a:t>
            </a:r>
            <a:endParaRPr lang="cs-CZ" sz="2400" dirty="0"/>
          </a:p>
          <a:p>
            <a:r>
              <a:rPr lang="cs-CZ" sz="2800" dirty="0"/>
              <a:t>objective </a:t>
            </a:r>
            <a:r>
              <a:rPr lang="en-US" sz="2800" dirty="0"/>
              <a:t>limitation</a:t>
            </a:r>
            <a:r>
              <a:rPr lang="cs-CZ" sz="2800" dirty="0"/>
              <a:t> period</a:t>
            </a:r>
          </a:p>
          <a:p>
            <a:pPr lvl="1"/>
            <a:r>
              <a:rPr lang="cs-CZ" sz="2400" dirty="0"/>
              <a:t>10 </a:t>
            </a:r>
            <a:r>
              <a:rPr lang="en-US" sz="2400" dirty="0"/>
              <a:t>years length</a:t>
            </a:r>
            <a:r>
              <a:rPr lang="cs-CZ" sz="2400" dirty="0"/>
              <a:t>, </a:t>
            </a:r>
            <a:r>
              <a:rPr lang="en-US" sz="2400" dirty="0"/>
              <a:t>commences from the moment the right becomes exercisable</a:t>
            </a:r>
          </a:p>
        </p:txBody>
      </p:sp>
      <p:sp>
        <p:nvSpPr>
          <p:cNvPr id="4" name="Zástupný symbol pro datum 3">
            <a:extLst>
              <a:ext uri="{FF2B5EF4-FFF2-40B4-BE49-F238E27FC236}">
                <a16:creationId xmlns:a16="http://schemas.microsoft.com/office/drawing/2014/main" id="{895739CE-7F47-458C-8138-C360FF5BA7C8}"/>
              </a:ext>
            </a:extLst>
          </p:cNvPr>
          <p:cNvSpPr>
            <a:spLocks noGrp="1"/>
          </p:cNvSpPr>
          <p:nvPr>
            <p:ph type="dt" sz="half" idx="10"/>
          </p:nvPr>
        </p:nvSpPr>
        <p:spPr/>
        <p:txBody>
          <a:bodyPr/>
          <a:lstStyle/>
          <a:p>
            <a:pPr>
              <a:defRPr/>
            </a:pPr>
            <a:fld id="{8863D660-356F-4B7B-9477-B5CEBBE7ED6F}" type="datetime1">
              <a:rPr lang="cs-CZ" smtClean="0"/>
              <a:t>28.02.2019</a:t>
            </a:fld>
            <a:endParaRPr lang="cs-CZ"/>
          </a:p>
        </p:txBody>
      </p:sp>
      <p:sp>
        <p:nvSpPr>
          <p:cNvPr id="5" name="Zástupný symbol pro číslo snímku 4">
            <a:extLst>
              <a:ext uri="{FF2B5EF4-FFF2-40B4-BE49-F238E27FC236}">
                <a16:creationId xmlns:a16="http://schemas.microsoft.com/office/drawing/2014/main" id="{13D3213F-22B2-40B5-BBC0-228CA91B5285}"/>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2683483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152</TotalTime>
  <Words>456</Words>
  <Application>Microsoft Office PowerPoint</Application>
  <PresentationFormat>Vlastní</PresentationFormat>
  <Paragraphs>52</Paragraphs>
  <Slides>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Clara Sans</vt:lpstr>
      <vt:lpstr>JU_OPVVV</vt:lpstr>
      <vt:lpstr>Civil Law - Legal Facts</vt:lpstr>
      <vt:lpstr>Legal Facts</vt:lpstr>
      <vt:lpstr>Juridical Acts</vt:lpstr>
      <vt:lpstr>Juridical Acts</vt:lpstr>
      <vt:lpstr>Legal Events</vt:lpstr>
      <vt:lpstr>Legal Events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8</cp:revision>
  <dcterms:created xsi:type="dcterms:W3CDTF">2017-07-17T18:52:59Z</dcterms:created>
  <dcterms:modified xsi:type="dcterms:W3CDTF">2019-02-28T20:50:19Z</dcterms:modified>
</cp:coreProperties>
</file>